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306" r:id="rId2"/>
    <p:sldId id="312" r:id="rId3"/>
    <p:sldId id="265" r:id="rId4"/>
    <p:sldId id="259" r:id="rId5"/>
    <p:sldId id="305" r:id="rId6"/>
    <p:sldId id="307" r:id="rId7"/>
    <p:sldId id="283" r:id="rId8"/>
    <p:sldId id="284" r:id="rId9"/>
    <p:sldId id="285" r:id="rId10"/>
    <p:sldId id="286" r:id="rId11"/>
    <p:sldId id="288" r:id="rId12"/>
    <p:sldId id="289" r:id="rId13"/>
    <p:sldId id="308" r:id="rId14"/>
    <p:sldId id="290" r:id="rId15"/>
    <p:sldId id="309" r:id="rId16"/>
    <p:sldId id="293" r:id="rId17"/>
    <p:sldId id="294" r:id="rId18"/>
    <p:sldId id="295" r:id="rId19"/>
    <p:sldId id="310" r:id="rId20"/>
    <p:sldId id="296" r:id="rId21"/>
    <p:sldId id="297" r:id="rId22"/>
    <p:sldId id="298" r:id="rId23"/>
    <p:sldId id="278" r:id="rId24"/>
    <p:sldId id="315" r:id="rId25"/>
    <p:sldId id="270" r:id="rId26"/>
    <p:sldId id="326" r:id="rId27"/>
    <p:sldId id="316" r:id="rId28"/>
    <p:sldId id="328" r:id="rId29"/>
    <p:sldId id="327" r:id="rId30"/>
    <p:sldId id="271" r:id="rId31"/>
    <p:sldId id="256" r:id="rId32"/>
    <p:sldId id="280" r:id="rId33"/>
    <p:sldId id="279" r:id="rId34"/>
    <p:sldId id="281" r:id="rId35"/>
    <p:sldId id="282" r:id="rId36"/>
    <p:sldId id="273" r:id="rId37"/>
    <p:sldId id="263" r:id="rId38"/>
    <p:sldId id="274" r:id="rId39"/>
    <p:sldId id="261" r:id="rId40"/>
    <p:sldId id="318" r:id="rId41"/>
    <p:sldId id="302" r:id="rId42"/>
    <p:sldId id="317" r:id="rId43"/>
    <p:sldId id="321" r:id="rId44"/>
    <p:sldId id="319" r:id="rId45"/>
    <p:sldId id="320" r:id="rId46"/>
    <p:sldId id="322" r:id="rId47"/>
    <p:sldId id="303" r:id="rId48"/>
    <p:sldId id="262" r:id="rId49"/>
    <p:sldId id="272" r:id="rId50"/>
    <p:sldId id="323" r:id="rId51"/>
    <p:sldId id="300" r:id="rId52"/>
    <p:sldId id="260" r:id="rId53"/>
    <p:sldId id="301" r:id="rId54"/>
    <p:sldId id="325" r:id="rId55"/>
    <p:sldId id="324" r:id="rId5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8954"/>
    <a:srgbClr val="2DB5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122" autoAdjust="0"/>
  </p:normalViewPr>
  <p:slideViewPr>
    <p:cSldViewPr>
      <p:cViewPr>
        <p:scale>
          <a:sx n="72" d="100"/>
          <a:sy n="72" d="100"/>
        </p:scale>
        <p:origin x="-124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AC5BB-12A4-41DF-9EF9-BD12091CC3B1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14D14-DF27-4A48-B513-5312FD901F2A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4710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710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309072-96BF-4CAC-9525-2634D8DFB85B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B6C5A5-807F-4159-9532-1FC56F0F9F7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1300" b="1" u="sng" dirty="0" smtClean="0">
                <a:solidFill>
                  <a:schemeClr val="bg1"/>
                </a:solidFill>
                <a:latin typeface="Comic Sans MS" pitchFamily="66" charset="0"/>
              </a:rPr>
              <a:t>Modifica quote lunghezza cavità: cut off e cella</a:t>
            </a:r>
            <a:endParaRPr lang="it-IT" sz="1300" b="1" u="sng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C48B4-E93C-4601-964D-EF94B89706A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0E1EFE-745E-4689-BAAE-362A696E1204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7613EE-1D1D-43F1-A174-F98C8B5E41C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5120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68DC79-237D-43DE-8D68-A8E1DB9971D7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5222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BC954F-E7B5-45C9-B332-10F39EAA2349}" type="slidenum">
              <a:rPr lang="it-IT" smtClean="0"/>
              <a:pPr/>
              <a:t>49</a:t>
            </a:fld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A09C1-4BA8-40B0-986C-7695AD71008D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5C80-AE6D-420A-9493-AF8926CC74B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A09C1-4BA8-40B0-986C-7695AD71008D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5C80-AE6D-420A-9493-AF8926CC74B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A09C1-4BA8-40B0-986C-7695AD71008D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5C80-AE6D-420A-9493-AF8926CC74B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A09C1-4BA8-40B0-986C-7695AD71008D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5C80-AE6D-420A-9493-AF8926CC74B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A09C1-4BA8-40B0-986C-7695AD71008D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5C80-AE6D-420A-9493-AF8926CC74B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A09C1-4BA8-40B0-986C-7695AD71008D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5C80-AE6D-420A-9493-AF8926CC74B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A09C1-4BA8-40B0-986C-7695AD71008D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5C80-AE6D-420A-9493-AF8926CC74B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A09C1-4BA8-40B0-986C-7695AD71008D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5C80-AE6D-420A-9493-AF8926CC74B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A09C1-4BA8-40B0-986C-7695AD71008D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5C80-AE6D-420A-9493-AF8926CC74B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A09C1-4BA8-40B0-986C-7695AD71008D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5C80-AE6D-420A-9493-AF8926CC74B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A09C1-4BA8-40B0-986C-7695AD71008D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5C80-AE6D-420A-9493-AF8926CC74B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A09C1-4BA8-40B0-986C-7695AD71008D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F5C80-AE6D-420A-9493-AF8926CC74B3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9512" y="908720"/>
            <a:ext cx="8892480" cy="1470025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Athmospheric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 Surface Treatments for improving 6Ghz Niobium cavities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67544" y="3554081"/>
            <a:ext cx="8280920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Black" pitchFamily="34" charset="0"/>
              </a:rPr>
              <a:t>V. </a:t>
            </a:r>
            <a:r>
              <a:rPr lang="en-US" sz="24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 Black" pitchFamily="34" charset="0"/>
              </a:rPr>
              <a:t>Palmieri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Black" pitchFamily="34" charset="0"/>
              </a:rPr>
              <a:t>, A. Rossi, K. </a:t>
            </a:r>
            <a:r>
              <a:rPr lang="en-US" sz="24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 Black" pitchFamily="34" charset="0"/>
              </a:rPr>
              <a:t>Atroshchenko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Black" pitchFamily="34" charset="0"/>
              </a:rPr>
              <a:t>, D. </a:t>
            </a:r>
            <a:r>
              <a:rPr lang="en-US" sz="24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 Black" pitchFamily="34" charset="0"/>
              </a:rPr>
              <a:t>Rizetto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Black" pitchFamily="34" charset="0"/>
              </a:rPr>
              <a:t>, A. Camacho, </a:t>
            </a:r>
            <a:r>
              <a:rPr lang="en-US" sz="24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 Black" pitchFamily="34" charset="0"/>
              </a:rPr>
              <a:t>S.Yu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Black" pitchFamily="34" charset="0"/>
              </a:rPr>
              <a:t>. 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Black" pitchFamily="34" charset="0"/>
              </a:rPr>
              <a:t>Stark</a:t>
            </a:r>
            <a:endParaRPr lang="it-IT" sz="2800" dirty="0" smtClean="0">
              <a:solidFill>
                <a:prstClr val="black">
                  <a:lumMod val="85000"/>
                  <a:lumOff val="15000"/>
                </a:prstClr>
              </a:solidFill>
              <a:latin typeface="Arial Black" pitchFamily="34" charset="0"/>
            </a:endParaRPr>
          </a:p>
          <a:p>
            <a:pPr lvl="0" algn="ctr">
              <a:spcBef>
                <a:spcPct val="20000"/>
              </a:spcBef>
            </a:pPr>
            <a:endParaRPr lang="it-IT" sz="2800" dirty="0" smtClean="0">
              <a:solidFill>
                <a:prstClr val="black">
                  <a:lumMod val="85000"/>
                  <a:lumOff val="15000"/>
                </a:prstClr>
              </a:solidFill>
              <a:latin typeface="Arial Black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it-IT" sz="2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Black" pitchFamily="34" charset="0"/>
              </a:rPr>
              <a:t>*</a:t>
            </a:r>
            <a:endParaRPr lang="en-US" sz="2800" dirty="0" smtClean="0">
              <a:solidFill>
                <a:prstClr val="black">
                  <a:lumMod val="85000"/>
                  <a:lumOff val="15000"/>
                </a:prstClr>
              </a:solidFill>
              <a:latin typeface="Arial Black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en-US" sz="2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Black" pitchFamily="34" charset="0"/>
              </a:rPr>
              <a:t>INFN – Legnaro </a:t>
            </a:r>
            <a:r>
              <a:rPr lang="it-IT" sz="2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Black" pitchFamily="34" charset="0"/>
              </a:rPr>
              <a:t>National </a:t>
            </a:r>
            <a:r>
              <a:rPr lang="it-IT" sz="28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 Black" pitchFamily="34" charset="0"/>
              </a:rPr>
              <a:t>Laboratories</a:t>
            </a:r>
            <a:endParaRPr lang="it-IT" sz="2800" dirty="0" smtClean="0">
              <a:solidFill>
                <a:prstClr val="black">
                  <a:lumMod val="85000"/>
                  <a:lumOff val="15000"/>
                </a:prstClr>
              </a:solidFill>
              <a:latin typeface="Arial Black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it-IT" sz="28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 Black" pitchFamily="34" charset="0"/>
              </a:rPr>
              <a:t>University</a:t>
            </a:r>
            <a:r>
              <a:rPr lang="it-IT" sz="2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Black" pitchFamily="34" charset="0"/>
              </a:rPr>
              <a:t> </a:t>
            </a:r>
            <a:r>
              <a:rPr lang="it-IT" sz="28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 Black" pitchFamily="34" charset="0"/>
              </a:rPr>
              <a:t>of</a:t>
            </a:r>
            <a:r>
              <a:rPr lang="it-IT" sz="2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Black" pitchFamily="34" charset="0"/>
              </a:rPr>
              <a:t> </a:t>
            </a:r>
            <a:r>
              <a:rPr lang="it-IT" sz="28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 Black" pitchFamily="34" charset="0"/>
              </a:rPr>
              <a:t>Padua</a:t>
            </a:r>
            <a:endParaRPr lang="en-US" sz="2800" dirty="0">
              <a:solidFill>
                <a:prstClr val="black">
                  <a:lumMod val="85000"/>
                  <a:lumOff val="15000"/>
                </a:prst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asellaDiTesto 3"/>
          <p:cNvSpPr txBox="1">
            <a:spLocks noChangeArrowheads="1"/>
          </p:cNvSpPr>
          <p:nvPr/>
        </p:nvSpPr>
        <p:spPr bwMode="auto">
          <a:xfrm>
            <a:off x="2298725" y="0"/>
            <a:ext cx="454655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3700" b="1" dirty="0" err="1">
                <a:solidFill>
                  <a:srgbClr val="007EEA"/>
                </a:solidFill>
                <a:latin typeface="Comic Sans MS" pitchFamily="66" charset="0"/>
              </a:rPr>
              <a:t>Cavity</a:t>
            </a:r>
            <a:r>
              <a:rPr lang="it-IT" sz="3700" b="1" dirty="0">
                <a:solidFill>
                  <a:srgbClr val="007EEA"/>
                </a:solidFill>
                <a:latin typeface="Comic Sans MS" pitchFamily="66" charset="0"/>
              </a:rPr>
              <a:t> </a:t>
            </a:r>
            <a:r>
              <a:rPr lang="it-IT" sz="3700" b="1" dirty="0" err="1">
                <a:solidFill>
                  <a:srgbClr val="007EEA"/>
                </a:solidFill>
                <a:latin typeface="Comic Sans MS" pitchFamily="66" charset="0"/>
              </a:rPr>
              <a:t>fabrication</a:t>
            </a:r>
            <a:endParaRPr lang="it-IT" sz="3700" b="1" dirty="0">
              <a:solidFill>
                <a:srgbClr val="007EEA"/>
              </a:solidFill>
              <a:latin typeface="Comic Sans MS" pitchFamily="66" charset="0"/>
            </a:endParaRPr>
          </a:p>
        </p:txBody>
      </p:sp>
      <p:sp>
        <p:nvSpPr>
          <p:cNvPr id="48131" name="CasellaDiTesto 4"/>
          <p:cNvSpPr txBox="1">
            <a:spLocks noChangeArrowheads="1"/>
          </p:cNvSpPr>
          <p:nvPr/>
        </p:nvSpPr>
        <p:spPr bwMode="auto">
          <a:xfrm>
            <a:off x="285750" y="1071563"/>
            <a:ext cx="7143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it-IT" sz="2000">
                <a:solidFill>
                  <a:srgbClr val="FFFFFF"/>
                </a:solidFill>
                <a:latin typeface="Comic Sans MS" pitchFamily="66" charset="0"/>
              </a:rPr>
              <a:t>  By Spinning</a:t>
            </a:r>
            <a:r>
              <a:rPr lang="it-IT" sz="2000" i="1">
                <a:solidFill>
                  <a:srgbClr val="FFFFFF"/>
                </a:solidFill>
                <a:latin typeface="Comic Sans MS" pitchFamily="66" charset="0"/>
              </a:rPr>
              <a:t>  </a:t>
            </a:r>
            <a:r>
              <a:rPr lang="it-IT" sz="2000">
                <a:solidFill>
                  <a:srgbClr val="FFFFFF"/>
                </a:solidFill>
                <a:latin typeface="Comic Sans MS" pitchFamily="66" charset="0"/>
              </a:rPr>
              <a:t>from </a:t>
            </a:r>
            <a:r>
              <a:rPr lang="it-IT" sz="2000">
                <a:latin typeface="Comic Sans MS" pitchFamily="66" charset="0"/>
              </a:rPr>
              <a:t>scraps of spun 1.5 GHz </a:t>
            </a:r>
            <a:r>
              <a:rPr lang="it-IT" sz="2000">
                <a:solidFill>
                  <a:srgbClr val="FFFFFF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1027" name="Picture 3" descr="C:\Documents and Settings\Antonio\Desktop\Antonio_6GHz\1 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2071678"/>
            <a:ext cx="4189393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Antonio\Desktop\Antonio_6GHz\IMG_2979.JPG"/>
          <p:cNvPicPr>
            <a:picLocks noChangeAspect="1" noChangeArrowheads="1"/>
          </p:cNvPicPr>
          <p:nvPr/>
        </p:nvPicPr>
        <p:blipFill>
          <a:blip r:embed="rId3" cstate="print"/>
          <a:srcRect l="17229" t="8353" r="16987" b="8120"/>
          <a:stretch>
            <a:fillRect/>
          </a:stretch>
        </p:blipFill>
        <p:spPr bwMode="auto">
          <a:xfrm>
            <a:off x="4786314" y="2000239"/>
            <a:ext cx="4000528" cy="3810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Ovale 15"/>
          <p:cNvSpPr/>
          <p:nvPr/>
        </p:nvSpPr>
        <p:spPr>
          <a:xfrm>
            <a:off x="5072063" y="2214563"/>
            <a:ext cx="500062" cy="500062"/>
          </a:xfrm>
          <a:prstGeom prst="ellipse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2" name="Connettore 2 21"/>
          <p:cNvCxnSpPr>
            <a:stCxn id="16" idx="2"/>
          </p:cNvCxnSpPr>
          <p:nvPr/>
        </p:nvCxnSpPr>
        <p:spPr>
          <a:xfrm rot="10800000" flipV="1">
            <a:off x="2143125" y="2463800"/>
            <a:ext cx="2928938" cy="39370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>
            <a:stCxn id="18" idx="2"/>
          </p:cNvCxnSpPr>
          <p:nvPr/>
        </p:nvCxnSpPr>
        <p:spPr>
          <a:xfrm rot="10800000">
            <a:off x="3929063" y="4572000"/>
            <a:ext cx="1143000" cy="822325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/>
          <p:nvPr/>
        </p:nvCxnSpPr>
        <p:spPr>
          <a:xfrm rot="5400000">
            <a:off x="5715794" y="5071269"/>
            <a:ext cx="2143125" cy="1587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8" name="CasellaDiTesto 43"/>
          <p:cNvSpPr txBox="1">
            <a:spLocks noChangeArrowheads="1"/>
          </p:cNvSpPr>
          <p:nvPr/>
        </p:nvSpPr>
        <p:spPr bwMode="auto">
          <a:xfrm>
            <a:off x="5857875" y="6143625"/>
            <a:ext cx="2000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2000">
                <a:latin typeface="Comic Sans MS" pitchFamily="66" charset="0"/>
              </a:rPr>
              <a:t>1.5 GHz </a:t>
            </a:r>
            <a:r>
              <a:rPr lang="it-IT" sz="2000">
                <a:solidFill>
                  <a:srgbClr val="FFFFFF"/>
                </a:solidFill>
                <a:latin typeface="Comic Sans MS" pitchFamily="66" charset="0"/>
              </a:rPr>
              <a:t> Cavity</a:t>
            </a:r>
          </a:p>
        </p:txBody>
      </p:sp>
      <p:sp>
        <p:nvSpPr>
          <p:cNvPr id="48139" name="CasellaDiTesto 44"/>
          <p:cNvSpPr txBox="1">
            <a:spLocks noChangeArrowheads="1"/>
          </p:cNvSpPr>
          <p:nvPr/>
        </p:nvSpPr>
        <p:spPr bwMode="auto">
          <a:xfrm>
            <a:off x="1500188" y="5386388"/>
            <a:ext cx="2000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2000">
                <a:latin typeface="Comic Sans MS" pitchFamily="66" charset="0"/>
              </a:rPr>
              <a:t>6 GHz </a:t>
            </a:r>
            <a:r>
              <a:rPr lang="it-IT" sz="2000">
                <a:solidFill>
                  <a:srgbClr val="FFFFFF"/>
                </a:solidFill>
                <a:latin typeface="Comic Sans MS" pitchFamily="66" charset="0"/>
              </a:rPr>
              <a:t> Cavity</a:t>
            </a:r>
          </a:p>
        </p:txBody>
      </p:sp>
      <p:sp>
        <p:nvSpPr>
          <p:cNvPr id="18" name="Ovale 17"/>
          <p:cNvSpPr/>
          <p:nvPr/>
        </p:nvSpPr>
        <p:spPr>
          <a:xfrm>
            <a:off x="5072063" y="5143500"/>
            <a:ext cx="500062" cy="500063"/>
          </a:xfrm>
          <a:prstGeom prst="ellipse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7" name="Connettore 1 16"/>
          <p:cNvCxnSpPr/>
          <p:nvPr/>
        </p:nvCxnSpPr>
        <p:spPr>
          <a:xfrm rot="5400000">
            <a:off x="4858544" y="1928019"/>
            <a:ext cx="28575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 rot="5400000">
            <a:off x="8428832" y="1928019"/>
            <a:ext cx="285750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>
            <a:off x="5000625" y="1928813"/>
            <a:ext cx="3571875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45" name="CasellaDiTesto 24"/>
          <p:cNvSpPr txBox="1">
            <a:spLocks noChangeArrowheads="1"/>
          </p:cNvSpPr>
          <p:nvPr/>
        </p:nvSpPr>
        <p:spPr bwMode="auto">
          <a:xfrm>
            <a:off x="6429375" y="1643063"/>
            <a:ext cx="7604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40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asellaDiTesto 15"/>
          <p:cNvSpPr txBox="1">
            <a:spLocks noChangeArrowheads="1"/>
          </p:cNvSpPr>
          <p:nvPr/>
        </p:nvSpPr>
        <p:spPr bwMode="auto">
          <a:xfrm>
            <a:off x="1510293" y="0"/>
            <a:ext cx="6650110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3700" b="1" dirty="0">
                <a:solidFill>
                  <a:srgbClr val="007EEA"/>
                </a:solidFill>
                <a:latin typeface="Comic Sans MS" pitchFamily="66" charset="0"/>
              </a:rPr>
              <a:t>Mini </a:t>
            </a:r>
            <a:r>
              <a:rPr lang="it-IT" sz="3700" b="1" dirty="0" err="1">
                <a:solidFill>
                  <a:srgbClr val="007EEA"/>
                </a:solidFill>
                <a:latin typeface="Comic Sans MS" pitchFamily="66" charset="0"/>
              </a:rPr>
              <a:t>Mechanical</a:t>
            </a:r>
            <a:r>
              <a:rPr lang="it-IT" sz="3700" b="1" dirty="0">
                <a:solidFill>
                  <a:srgbClr val="007EEA"/>
                </a:solidFill>
                <a:latin typeface="Comic Sans MS" pitchFamily="66" charset="0"/>
              </a:rPr>
              <a:t> </a:t>
            </a:r>
            <a:r>
              <a:rPr lang="it-IT" sz="3700" b="1" dirty="0" err="1" smtClean="0">
                <a:solidFill>
                  <a:srgbClr val="007EEA"/>
                </a:solidFill>
                <a:latin typeface="Comic Sans MS" pitchFamily="66" charset="0"/>
              </a:rPr>
              <a:t>Tumbling</a:t>
            </a:r>
            <a:endParaRPr lang="it-IT" sz="3700" b="1" dirty="0">
              <a:solidFill>
                <a:srgbClr val="007EEA"/>
              </a:solidFill>
              <a:latin typeface="Comic Sans MS" pitchFamily="66" charset="0"/>
            </a:endParaRPr>
          </a:p>
        </p:txBody>
      </p:sp>
      <p:pic>
        <p:nvPicPr>
          <p:cNvPr id="38" name="Picture 5" descr="IMG_7616"/>
          <p:cNvPicPr>
            <a:picLocks noChangeAspect="1" noChangeArrowheads="1"/>
          </p:cNvPicPr>
          <p:nvPr/>
        </p:nvPicPr>
        <p:blipFill>
          <a:blip r:embed="rId2" cstate="print"/>
          <a:srcRect l="5232" t="8029" r="4031" b="6316"/>
          <a:stretch>
            <a:fillRect/>
          </a:stretch>
        </p:blipFill>
        <p:spPr bwMode="auto">
          <a:xfrm>
            <a:off x="2204884" y="1781161"/>
            <a:ext cx="4679950" cy="1568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07" name="Rectangle 6"/>
          <p:cNvSpPr>
            <a:spLocks noChangeArrowheads="1"/>
          </p:cNvSpPr>
          <p:nvPr/>
        </p:nvSpPr>
        <p:spPr bwMode="auto">
          <a:xfrm>
            <a:off x="2425523" y="1428750"/>
            <a:ext cx="6985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000" b="1">
                <a:latin typeface="Comic Sans MS" pitchFamily="66" charset="0"/>
              </a:rPr>
              <a:t> SiC</a:t>
            </a:r>
          </a:p>
        </p:txBody>
      </p:sp>
      <p:sp>
        <p:nvSpPr>
          <p:cNvPr id="51208" name="Rectangle 7"/>
          <p:cNvSpPr>
            <a:spLocks noChangeArrowheads="1"/>
          </p:cNvSpPr>
          <p:nvPr/>
        </p:nvSpPr>
        <p:spPr bwMode="auto">
          <a:xfrm>
            <a:off x="4049535" y="1428750"/>
            <a:ext cx="7858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it-IT" sz="2000" b="1">
                <a:latin typeface="Comic Sans MS" pitchFamily="66" charset="0"/>
              </a:rPr>
              <a:t>ZrO</a:t>
            </a:r>
            <a:r>
              <a:rPr lang="it-IT" sz="2000" b="1" baseline="-25000">
                <a:latin typeface="Comic Sans MS" pitchFamily="66" charset="0"/>
              </a:rPr>
              <a:t>2</a:t>
            </a:r>
          </a:p>
        </p:txBody>
      </p:sp>
      <p:sp>
        <p:nvSpPr>
          <p:cNvPr id="51209" name="Rectangle 8"/>
          <p:cNvSpPr>
            <a:spLocks noChangeArrowheads="1"/>
          </p:cNvSpPr>
          <p:nvPr/>
        </p:nvSpPr>
        <p:spPr bwMode="auto">
          <a:xfrm>
            <a:off x="5221110" y="1428750"/>
            <a:ext cx="17684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it-IT" sz="2000" b="1">
                <a:latin typeface="Comic Sans MS" pitchFamily="66" charset="0"/>
              </a:rPr>
              <a:t>Al</a:t>
            </a:r>
            <a:r>
              <a:rPr lang="it-IT" sz="2000" b="1" baseline="-25000">
                <a:latin typeface="Comic Sans MS" pitchFamily="66" charset="0"/>
              </a:rPr>
              <a:t>2</a:t>
            </a:r>
            <a:r>
              <a:rPr lang="it-IT" sz="2000" b="1">
                <a:latin typeface="Comic Sans MS" pitchFamily="66" charset="0"/>
              </a:rPr>
              <a:t>O</a:t>
            </a:r>
            <a:r>
              <a:rPr lang="it-IT" sz="2000" b="1" baseline="-25000">
                <a:latin typeface="Comic Sans MS" pitchFamily="66" charset="0"/>
              </a:rPr>
              <a:t>3</a:t>
            </a:r>
            <a:r>
              <a:rPr lang="it-IT" sz="2000" b="1">
                <a:latin typeface="Comic Sans MS" pitchFamily="66" charset="0"/>
              </a:rPr>
              <a:t> + SiO</a:t>
            </a:r>
            <a:r>
              <a:rPr lang="it-IT" sz="2000" b="1" baseline="-25000">
                <a:latin typeface="Comic Sans MS" pitchFamily="66" charset="0"/>
              </a:rPr>
              <a:t>2</a:t>
            </a:r>
          </a:p>
        </p:txBody>
      </p:sp>
      <p:pic>
        <p:nvPicPr>
          <p:cNvPr id="42" name="Picture 3" descr="Turbula_Principl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04884" y="3357562"/>
            <a:ext cx="4695827" cy="3412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asellaDiTesto 15"/>
          <p:cNvSpPr txBox="1">
            <a:spLocks noChangeArrowheads="1"/>
          </p:cNvSpPr>
          <p:nvPr/>
        </p:nvSpPr>
        <p:spPr bwMode="auto">
          <a:xfrm>
            <a:off x="3493827" y="0"/>
            <a:ext cx="2156346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3700" b="1" dirty="0">
                <a:solidFill>
                  <a:srgbClr val="007EEA"/>
                </a:solidFill>
                <a:latin typeface="Comic Sans MS" pitchFamily="66" charset="0"/>
              </a:rPr>
              <a:t>Mini EP</a:t>
            </a:r>
          </a:p>
        </p:txBody>
      </p:sp>
      <p:pic>
        <p:nvPicPr>
          <p:cNvPr id="38" name="Picture 4" descr="C:\Documents and Settings\Antonio\Desktop\Foto EP\IMG_23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92" y="661988"/>
            <a:ext cx="8610872" cy="6458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2807" y="3989467"/>
            <a:ext cx="2156791" cy="2868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8-impianto chim"/>
          <p:cNvPicPr>
            <a:picLocks noChangeAspect="1" noChangeArrowheads="1"/>
          </p:cNvPicPr>
          <p:nvPr/>
        </p:nvPicPr>
        <p:blipFill>
          <a:blip r:embed="rId3" cstate="print"/>
          <a:srcRect l="474" t="2492" r="1309" b="1336"/>
          <a:stretch>
            <a:fillRect/>
          </a:stretch>
        </p:blipFill>
        <p:spPr bwMode="auto">
          <a:xfrm>
            <a:off x="323528" y="404664"/>
            <a:ext cx="8424936" cy="6227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asellaDiTesto 15"/>
          <p:cNvSpPr txBox="1">
            <a:spLocks noChangeArrowheads="1"/>
          </p:cNvSpPr>
          <p:nvPr/>
        </p:nvSpPr>
        <p:spPr bwMode="auto">
          <a:xfrm>
            <a:off x="0" y="0"/>
            <a:ext cx="91440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700" b="1" dirty="0">
                <a:solidFill>
                  <a:srgbClr val="007EEA"/>
                </a:solidFill>
                <a:latin typeface="Comic Sans MS" pitchFamily="66" charset="0"/>
              </a:rPr>
              <a:t>A Mini </a:t>
            </a:r>
            <a:r>
              <a:rPr lang="it-IT" sz="3700" b="1" dirty="0" smtClean="0">
                <a:solidFill>
                  <a:srgbClr val="007EEA"/>
                </a:solidFill>
                <a:latin typeface="Comic Sans MS" pitchFamily="66" charset="0"/>
              </a:rPr>
              <a:t>– BCP / EP </a:t>
            </a:r>
            <a:r>
              <a:rPr lang="it-IT" sz="3700" b="1" dirty="0" err="1">
                <a:solidFill>
                  <a:srgbClr val="007EEA"/>
                </a:solidFill>
                <a:latin typeface="Comic Sans MS" pitchFamily="66" charset="0"/>
              </a:rPr>
              <a:t>Lab</a:t>
            </a:r>
            <a:endParaRPr lang="it-IT" sz="3700" b="1" dirty="0">
              <a:solidFill>
                <a:srgbClr val="007EEA"/>
              </a:solidFill>
              <a:latin typeface="Comic Sans MS" pitchFamily="66" charset="0"/>
            </a:endParaRPr>
          </a:p>
        </p:txBody>
      </p:sp>
      <p:pic>
        <p:nvPicPr>
          <p:cNvPr id="13" name="Picture 2" descr="C:\Documents and Settings\Antonio\Desktop\Antonio_6GHz\IMG_2866.JPG"/>
          <p:cNvPicPr>
            <a:picLocks noChangeAspect="1" noChangeArrowheads="1"/>
          </p:cNvPicPr>
          <p:nvPr/>
        </p:nvPicPr>
        <p:blipFill>
          <a:blip r:embed="rId2" cstate="print"/>
          <a:srcRect l="22723" r="17128"/>
          <a:stretch>
            <a:fillRect/>
          </a:stretch>
        </p:blipFill>
        <p:spPr bwMode="auto">
          <a:xfrm>
            <a:off x="2315693" y="784064"/>
            <a:ext cx="4756637" cy="5931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rno%20con%20geometria%20120°%20sezi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692696"/>
            <a:ext cx="5328592" cy="6165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asellaDiTesto 10"/>
          <p:cNvSpPr txBox="1">
            <a:spLocks noChangeArrowheads="1"/>
          </p:cNvSpPr>
          <p:nvPr/>
        </p:nvSpPr>
        <p:spPr bwMode="auto">
          <a:xfrm>
            <a:off x="443552" y="0"/>
            <a:ext cx="82568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4000" b="1" dirty="0" smtClean="0">
                <a:solidFill>
                  <a:srgbClr val="00FF00"/>
                </a:solidFill>
                <a:latin typeface="Comic Sans MS" pitchFamily="66" charset="0"/>
              </a:rPr>
              <a:t>6 GHz CAVITY MINI-furnace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Antonio\Desktop\Master\Antonio_6GHz\IMG_2916.JPG"/>
          <p:cNvPicPr>
            <a:picLocks noChangeAspect="1" noChangeArrowheads="1"/>
          </p:cNvPicPr>
          <p:nvPr/>
        </p:nvPicPr>
        <p:blipFill>
          <a:blip r:embed="rId3" cstate="print"/>
          <a:srcRect l="16036" r="11707"/>
          <a:stretch>
            <a:fillRect/>
          </a:stretch>
        </p:blipFill>
        <p:spPr bwMode="auto">
          <a:xfrm>
            <a:off x="2643174" y="393337"/>
            <a:ext cx="6572296" cy="6821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7348" name="CasellaDiTesto 10"/>
          <p:cNvSpPr txBox="1">
            <a:spLocks noChangeArrowheads="1"/>
          </p:cNvSpPr>
          <p:nvPr/>
        </p:nvSpPr>
        <p:spPr bwMode="auto">
          <a:xfrm>
            <a:off x="285751" y="0"/>
            <a:ext cx="8484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rgbClr val="00FF00"/>
                </a:solidFill>
                <a:latin typeface="Comic Sans MS" pitchFamily="66" charset="0"/>
              </a:rPr>
              <a:t>6 GHz CAVITY MINI-Camera</a:t>
            </a:r>
          </a:p>
        </p:txBody>
      </p:sp>
      <p:pic>
        <p:nvPicPr>
          <p:cNvPr id="1027" name="Picture 3" descr="C:\Documents and Settings\Antonio\Desktop\FotoGendex\Plug5.BMP"/>
          <p:cNvPicPr>
            <a:picLocks noChangeAspect="1" noChangeArrowheads="1"/>
          </p:cNvPicPr>
          <p:nvPr/>
        </p:nvPicPr>
        <p:blipFill>
          <a:blip r:embed="rId4" cstate="print"/>
          <a:srcRect l="40625" r="2083" b="29511"/>
          <a:stretch>
            <a:fillRect/>
          </a:stretch>
        </p:blipFill>
        <p:spPr bwMode="auto">
          <a:xfrm>
            <a:off x="4714876" y="5214926"/>
            <a:ext cx="200249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Documents and Settings\Antonio\Desktop\FotoGendex\Plug7.BMP"/>
          <p:cNvPicPr>
            <a:picLocks noChangeAspect="1" noChangeArrowheads="1"/>
          </p:cNvPicPr>
          <p:nvPr/>
        </p:nvPicPr>
        <p:blipFill>
          <a:blip r:embed="rId5" cstate="print"/>
          <a:srcRect l="2083" r="2083" b="2725"/>
          <a:stretch>
            <a:fillRect/>
          </a:stretch>
        </p:blipFill>
        <p:spPr bwMode="auto">
          <a:xfrm>
            <a:off x="142844" y="857256"/>
            <a:ext cx="2733729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Antonio\Desktop\Master\Antonio_6GHz\IMG_3002.JPG"/>
          <p:cNvPicPr>
            <a:picLocks noChangeAspect="1" noChangeArrowheads="1"/>
          </p:cNvPicPr>
          <p:nvPr/>
        </p:nvPicPr>
        <p:blipFill>
          <a:blip r:embed="rId6" cstate="print"/>
          <a:srcRect r="11176"/>
          <a:stretch>
            <a:fillRect/>
          </a:stretch>
        </p:blipFill>
        <p:spPr bwMode="auto">
          <a:xfrm>
            <a:off x="285752" y="3249635"/>
            <a:ext cx="4357686" cy="3679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G_3007.JPG"/>
          <p:cNvPicPr>
            <a:picLocks noChangeAspect="1"/>
          </p:cNvPicPr>
          <p:nvPr/>
        </p:nvPicPr>
        <p:blipFill>
          <a:blip r:embed="rId2" cstate="print"/>
          <a:srcRect l="12048" r="6024"/>
          <a:stretch>
            <a:fillRect/>
          </a:stretch>
        </p:blipFill>
        <p:spPr>
          <a:xfrm>
            <a:off x="497446" y="-277092"/>
            <a:ext cx="7932179" cy="7261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42" name="CasellaDiTesto 15"/>
          <p:cNvSpPr txBox="1">
            <a:spLocks noChangeArrowheads="1"/>
          </p:cNvSpPr>
          <p:nvPr/>
        </p:nvSpPr>
        <p:spPr bwMode="auto">
          <a:xfrm>
            <a:off x="1088448" y="888317"/>
            <a:ext cx="69887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FF00"/>
                </a:solidFill>
                <a:latin typeface="Comic Sans MS" pitchFamily="66" charset="0"/>
              </a:rPr>
              <a:t>Ready for the RF measurement</a:t>
            </a:r>
            <a:endParaRPr lang="it-IT" sz="3600" b="1" dirty="0">
              <a:solidFill>
                <a:srgbClr val="00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Antonio\Desktop\Antonio_6GHz\IMG_2954.JPG"/>
          <p:cNvPicPr>
            <a:picLocks noChangeAspect="1" noChangeArrowheads="1"/>
          </p:cNvPicPr>
          <p:nvPr/>
        </p:nvPicPr>
        <p:blipFill>
          <a:blip r:embed="rId2" cstate="print"/>
          <a:srcRect l="31555" t="24276" r="30579" b="10517"/>
          <a:stretch>
            <a:fillRect/>
          </a:stretch>
        </p:blipFill>
        <p:spPr bwMode="auto">
          <a:xfrm rot="5400000">
            <a:off x="1032385" y="-1032386"/>
            <a:ext cx="7079227" cy="91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Documents and Settings\Antonio\Desktop\Antonio_6GHz\IMG_2953.JPG"/>
          <p:cNvPicPr>
            <a:picLocks noChangeAspect="1" noChangeArrowheads="1"/>
          </p:cNvPicPr>
          <p:nvPr/>
        </p:nvPicPr>
        <p:blipFill>
          <a:blip r:embed="rId3" cstate="print"/>
          <a:srcRect l="28399" t="20069" r="32157" b="14724"/>
          <a:stretch>
            <a:fillRect/>
          </a:stretch>
        </p:blipFill>
        <p:spPr bwMode="auto">
          <a:xfrm rot="5400000">
            <a:off x="844687" y="-844687"/>
            <a:ext cx="7039060" cy="8728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4518" name="CasellaDiTesto 15"/>
          <p:cNvSpPr txBox="1">
            <a:spLocks noChangeArrowheads="1"/>
          </p:cNvSpPr>
          <p:nvPr/>
        </p:nvSpPr>
        <p:spPr bwMode="auto">
          <a:xfrm>
            <a:off x="356061" y="0"/>
            <a:ext cx="8609351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4000" b="1" dirty="0" smtClean="0">
                <a:solidFill>
                  <a:srgbClr val="00FF00"/>
                </a:solidFill>
                <a:latin typeface="Comic Sans MS" pitchFamily="66" charset="0"/>
              </a:rPr>
              <a:t>6 GHz CAVITY: </a:t>
            </a:r>
            <a:r>
              <a:rPr lang="en-GB" sz="3200" b="1" dirty="0" smtClean="0">
                <a:solidFill>
                  <a:srgbClr val="00FF00"/>
                </a:solidFill>
                <a:latin typeface="Comic Sans MS" pitchFamily="66" charset="0"/>
              </a:rPr>
              <a:t>MINI-</a:t>
            </a:r>
            <a:r>
              <a:rPr lang="en-GB" sz="3200" b="1" dirty="0" err="1" smtClean="0">
                <a:solidFill>
                  <a:srgbClr val="00FF00"/>
                </a:solidFill>
                <a:latin typeface="Comic Sans MS" pitchFamily="66" charset="0"/>
              </a:rPr>
              <a:t>Kapton</a:t>
            </a:r>
            <a:r>
              <a:rPr lang="en-GB" sz="3200" b="1" dirty="0" smtClean="0">
                <a:solidFill>
                  <a:srgbClr val="00FF00"/>
                </a:solidFill>
                <a:latin typeface="Comic Sans MS" pitchFamily="66" charset="0"/>
              </a:rPr>
              <a:t> gasket</a:t>
            </a:r>
            <a:endParaRPr lang="en-GB" sz="4000" b="1" dirty="0" smtClean="0">
              <a:solidFill>
                <a:srgbClr val="00FF00"/>
              </a:solidFill>
              <a:latin typeface="Comic Sans MS" pitchFamily="66" charset="0"/>
            </a:endParaRPr>
          </a:p>
          <a:p>
            <a:endParaRPr lang="it-IT" sz="3700" b="1" dirty="0">
              <a:solidFill>
                <a:srgbClr val="007EEA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/>
        </p:nvSpPr>
        <p:spPr>
          <a:xfrm>
            <a:off x="285750" y="3857625"/>
            <a:ext cx="2000250" cy="2857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2428875" y="3857625"/>
            <a:ext cx="2000250" cy="2857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11268" name="CasellaDiTesto 30"/>
          <p:cNvSpPr txBox="1">
            <a:spLocks noChangeArrowheads="1"/>
          </p:cNvSpPr>
          <p:nvPr/>
        </p:nvSpPr>
        <p:spPr bwMode="auto">
          <a:xfrm>
            <a:off x="428625" y="3987800"/>
            <a:ext cx="171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>
                <a:solidFill>
                  <a:srgbClr val="FFFF00"/>
                </a:solidFill>
                <a:latin typeface="Comic Sans MS" pitchFamily="66" charset="0"/>
              </a:rPr>
              <a:t>Kapton® disc</a:t>
            </a:r>
          </a:p>
        </p:txBody>
      </p:sp>
      <p:pic>
        <p:nvPicPr>
          <p:cNvPr id="4098" name="Picture 2" descr="C:\Documents and Settings\Antonio\Desktop\Antonio_6GHz\IMG_294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6061" y="2143116"/>
            <a:ext cx="3715873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2" name="CasellaDiTesto 15"/>
          <p:cNvSpPr txBox="1">
            <a:spLocks noChangeArrowheads="1"/>
          </p:cNvSpPr>
          <p:nvPr/>
        </p:nvSpPr>
        <p:spPr bwMode="auto">
          <a:xfrm>
            <a:off x="0" y="0"/>
            <a:ext cx="771525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700" b="1">
                <a:solidFill>
                  <a:srgbClr val="007EEA"/>
                </a:solidFill>
                <a:latin typeface="Comic Sans MS" pitchFamily="66" charset="0"/>
              </a:rPr>
              <a:t>Cryogenic infrastructure</a:t>
            </a:r>
          </a:p>
        </p:txBody>
      </p:sp>
      <p:sp>
        <p:nvSpPr>
          <p:cNvPr id="11271" name="CasellaDiTesto 34"/>
          <p:cNvSpPr txBox="1">
            <a:spLocks noChangeArrowheads="1"/>
          </p:cNvSpPr>
          <p:nvPr/>
        </p:nvSpPr>
        <p:spPr bwMode="auto">
          <a:xfrm>
            <a:off x="214313" y="785813"/>
            <a:ext cx="4000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2000" b="1">
                <a:solidFill>
                  <a:srgbClr val="FFFF00"/>
                </a:solidFill>
                <a:latin typeface="Comic Sans MS" pitchFamily="66" charset="0"/>
              </a:rPr>
              <a:t>Easy RF Measurement system: </a:t>
            </a:r>
          </a:p>
        </p:txBody>
      </p:sp>
      <p:pic>
        <p:nvPicPr>
          <p:cNvPr id="3075" name="Picture 3" descr="C:\Documents and Settings\Antonio\Desktop\Antonio_6GHz\copy12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 rot="5400000">
            <a:off x="2522873" y="2977797"/>
            <a:ext cx="6312832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73" name="CasellaDiTesto 22"/>
          <p:cNvSpPr txBox="1">
            <a:spLocks noChangeArrowheads="1"/>
          </p:cNvSpPr>
          <p:nvPr/>
        </p:nvSpPr>
        <p:spPr bwMode="auto">
          <a:xfrm>
            <a:off x="6858000" y="5715000"/>
            <a:ext cx="1071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2000">
                <a:solidFill>
                  <a:srgbClr val="FFFF00"/>
                </a:solidFill>
                <a:latin typeface="Comic Sans MS" pitchFamily="66" charset="0"/>
              </a:rPr>
              <a:t>Pick Up</a:t>
            </a:r>
          </a:p>
        </p:txBody>
      </p:sp>
      <p:sp>
        <p:nvSpPr>
          <p:cNvPr id="11274" name="CasellaDiTesto 23"/>
          <p:cNvSpPr txBox="1">
            <a:spLocks noChangeArrowheads="1"/>
          </p:cNvSpPr>
          <p:nvPr/>
        </p:nvSpPr>
        <p:spPr bwMode="auto">
          <a:xfrm>
            <a:off x="6786563" y="3000375"/>
            <a:ext cx="114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2000">
                <a:solidFill>
                  <a:srgbClr val="FFFF00"/>
                </a:solidFill>
                <a:latin typeface="Comic Sans MS" pitchFamily="66" charset="0"/>
              </a:rPr>
              <a:t>Coupler</a:t>
            </a:r>
          </a:p>
          <a:p>
            <a:pPr algn="just">
              <a:defRPr/>
            </a:pPr>
            <a:r>
              <a:rPr lang="it-IT" sz="2000">
                <a:solidFill>
                  <a:srgbClr val="FFFF00"/>
                </a:solidFill>
                <a:latin typeface="Comic Sans MS" pitchFamily="66" charset="0"/>
              </a:rPr>
              <a:t>(mobile)</a:t>
            </a:r>
          </a:p>
        </p:txBody>
      </p:sp>
      <p:cxnSp>
        <p:nvCxnSpPr>
          <p:cNvPr id="25" name="Connettore 2 24"/>
          <p:cNvCxnSpPr/>
          <p:nvPr/>
        </p:nvCxnSpPr>
        <p:spPr>
          <a:xfrm rot="10800000">
            <a:off x="5643563" y="928688"/>
            <a:ext cx="1071562" cy="354012"/>
          </a:xfrm>
          <a:prstGeom prst="straightConnector1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/>
          <p:cNvCxnSpPr>
            <a:stCxn id="11273" idx="1"/>
          </p:cNvCxnSpPr>
          <p:nvPr/>
        </p:nvCxnSpPr>
        <p:spPr>
          <a:xfrm rot="10800000">
            <a:off x="5786438" y="5643563"/>
            <a:ext cx="1071562" cy="271462"/>
          </a:xfrm>
          <a:prstGeom prst="straightConnector1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7" name="CasellaDiTesto 45"/>
          <p:cNvSpPr txBox="1">
            <a:spLocks noChangeArrowheads="1"/>
          </p:cNvSpPr>
          <p:nvPr/>
        </p:nvSpPr>
        <p:spPr bwMode="auto">
          <a:xfrm>
            <a:off x="6786563" y="1000125"/>
            <a:ext cx="114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2000">
                <a:solidFill>
                  <a:srgbClr val="FFFF00"/>
                </a:solidFill>
                <a:latin typeface="Comic Sans MS" pitchFamily="66" charset="0"/>
              </a:rPr>
              <a:t>Pumping line</a:t>
            </a:r>
          </a:p>
        </p:txBody>
      </p:sp>
      <p:cxnSp>
        <p:nvCxnSpPr>
          <p:cNvPr id="47" name="Connettore 2 46"/>
          <p:cNvCxnSpPr>
            <a:stCxn id="11274" idx="1"/>
          </p:cNvCxnSpPr>
          <p:nvPr/>
        </p:nvCxnSpPr>
        <p:spPr>
          <a:xfrm rot="10800000" flipV="1">
            <a:off x="5867400" y="3354388"/>
            <a:ext cx="919163" cy="369887"/>
          </a:xfrm>
          <a:prstGeom prst="straightConnector1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9" name="CasellaDiTesto 19"/>
          <p:cNvSpPr txBox="1">
            <a:spLocks noChangeArrowheads="1"/>
          </p:cNvSpPr>
          <p:nvPr/>
        </p:nvSpPr>
        <p:spPr bwMode="auto">
          <a:xfrm>
            <a:off x="1071563" y="1285875"/>
            <a:ext cx="3143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>
                <a:solidFill>
                  <a:srgbClr val="FFFF00"/>
                </a:solidFill>
                <a:latin typeface="Comic Sans MS" pitchFamily="66" charset="0"/>
              </a:rPr>
              <a:t>Vacuum seals:</a:t>
            </a:r>
          </a:p>
          <a:p>
            <a:pPr algn="ctr">
              <a:defRPr/>
            </a:pPr>
            <a:r>
              <a:rPr lang="it-IT" sz="1600" i="1">
                <a:solidFill>
                  <a:srgbClr val="FFFF00"/>
                </a:solidFill>
                <a:latin typeface="Comic Sans MS" pitchFamily="66" charset="0"/>
              </a:rPr>
              <a:t>(Two kinds)</a:t>
            </a:r>
          </a:p>
        </p:txBody>
      </p:sp>
      <p:sp>
        <p:nvSpPr>
          <p:cNvPr id="21" name="Ovale 20"/>
          <p:cNvSpPr/>
          <p:nvPr/>
        </p:nvSpPr>
        <p:spPr>
          <a:xfrm>
            <a:off x="5214938" y="3857625"/>
            <a:ext cx="1000125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26" name="Ovale 25"/>
          <p:cNvSpPr/>
          <p:nvPr/>
        </p:nvSpPr>
        <p:spPr>
          <a:xfrm>
            <a:off x="5214938" y="5000625"/>
            <a:ext cx="1000125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38" name="Connettore 2 37"/>
          <p:cNvCxnSpPr/>
          <p:nvPr/>
        </p:nvCxnSpPr>
        <p:spPr>
          <a:xfrm rot="16200000" flipH="1">
            <a:off x="3071813" y="1928812"/>
            <a:ext cx="2286000" cy="18573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>
            <a:endCxn id="26" idx="1"/>
          </p:cNvCxnSpPr>
          <p:nvPr/>
        </p:nvCxnSpPr>
        <p:spPr>
          <a:xfrm rot="16200000" flipH="1">
            <a:off x="2648744" y="2351881"/>
            <a:ext cx="3349625" cy="20748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 descr="C:\Documents and Settings\Antonio\Desktop\Antonio_6GHz\IMG_295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00298" y="4357694"/>
            <a:ext cx="1825126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Documents and Settings\Antonio\Desktop\Antonio_6GHz\IMG_295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13373" y="4357694"/>
            <a:ext cx="1901173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86" name="CasellaDiTesto 35"/>
          <p:cNvSpPr txBox="1">
            <a:spLocks noChangeArrowheads="1"/>
          </p:cNvSpPr>
          <p:nvPr/>
        </p:nvSpPr>
        <p:spPr bwMode="auto">
          <a:xfrm>
            <a:off x="2571750" y="3987800"/>
            <a:ext cx="171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>
                <a:solidFill>
                  <a:srgbClr val="FFFF00"/>
                </a:solidFill>
                <a:latin typeface="Comic Sans MS" pitchFamily="66" charset="0"/>
              </a:rPr>
              <a:t>Indium wire</a:t>
            </a:r>
          </a:p>
        </p:txBody>
      </p:sp>
      <p:sp>
        <p:nvSpPr>
          <p:cNvPr id="32" name="Parentesi graffa chiusa 31"/>
          <p:cNvSpPr/>
          <p:nvPr/>
        </p:nvSpPr>
        <p:spPr>
          <a:xfrm>
            <a:off x="6286500" y="1857375"/>
            <a:ext cx="500063" cy="4786313"/>
          </a:xfrm>
          <a:prstGeom prst="rightBrace">
            <a:avLst>
              <a:gd name="adj1" fmla="val 8333"/>
              <a:gd name="adj2" fmla="val 49719"/>
            </a:avLst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6858000" y="4029075"/>
            <a:ext cx="12144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FFFF00"/>
                </a:solidFill>
                <a:latin typeface="Comic Sans MS" pitchFamily="66" charset="0"/>
              </a:rPr>
              <a:t>INSERT</a:t>
            </a:r>
          </a:p>
        </p:txBody>
      </p:sp>
      <p:sp>
        <p:nvSpPr>
          <p:cNvPr id="27" name="Line 12"/>
          <p:cNvSpPr>
            <a:spLocks noChangeShapeType="1"/>
          </p:cNvSpPr>
          <p:nvPr/>
        </p:nvSpPr>
        <p:spPr bwMode="auto">
          <a:xfrm flipV="1">
            <a:off x="0" y="642938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4678436" y="4653136"/>
            <a:ext cx="37099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it-IT" sz="44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6 </a:t>
            </a:r>
            <a:r>
              <a:rPr lang="it-IT" sz="4400" u="none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Ghz</a:t>
            </a:r>
            <a:r>
              <a:rPr lang="it-IT" sz="4400" u="none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 </a:t>
            </a:r>
            <a:r>
              <a:rPr lang="it-IT" sz="4400" u="none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@4,2K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94" t="4246" r="11615" b="2794"/>
          <a:stretch>
            <a:fillRect/>
          </a:stretch>
        </p:blipFill>
        <p:spPr bwMode="auto">
          <a:xfrm>
            <a:off x="-108520" y="-235618"/>
            <a:ext cx="9144000" cy="7093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4932040" y="364502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Bulk </a:t>
            </a:r>
            <a:r>
              <a:rPr lang="en-US" sz="2800" dirty="0" err="1" smtClean="0">
                <a:solidFill>
                  <a:srgbClr val="FF0000"/>
                </a:solidFill>
                <a:latin typeface="Arial Black" pitchFamily="34" charset="0"/>
              </a:rPr>
              <a:t>Nb</a:t>
            </a:r>
            <a:endParaRPr lang="en-US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asellaDiTesto 15"/>
          <p:cNvSpPr txBox="1">
            <a:spLocks noChangeArrowheads="1"/>
          </p:cNvSpPr>
          <p:nvPr/>
        </p:nvSpPr>
        <p:spPr bwMode="auto">
          <a:xfrm>
            <a:off x="714375" y="0"/>
            <a:ext cx="771525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700" b="1" dirty="0" err="1">
                <a:solidFill>
                  <a:srgbClr val="007EEA"/>
                </a:solidFill>
                <a:latin typeface="Comic Sans MS" pitchFamily="66" charset="0"/>
              </a:rPr>
              <a:t>Cryogenic</a:t>
            </a:r>
            <a:r>
              <a:rPr lang="it-IT" sz="3700" b="1" dirty="0">
                <a:solidFill>
                  <a:srgbClr val="007EEA"/>
                </a:solidFill>
                <a:latin typeface="Comic Sans MS" pitchFamily="66" charset="0"/>
              </a:rPr>
              <a:t> </a:t>
            </a:r>
            <a:r>
              <a:rPr lang="it-IT" sz="3700" b="1" dirty="0" err="1">
                <a:solidFill>
                  <a:srgbClr val="007EEA"/>
                </a:solidFill>
                <a:latin typeface="Comic Sans MS" pitchFamily="66" charset="0"/>
              </a:rPr>
              <a:t>infrastructure</a:t>
            </a:r>
            <a:r>
              <a:rPr lang="it-IT" sz="3700" b="1" dirty="0">
                <a:solidFill>
                  <a:srgbClr val="007EEA"/>
                </a:solidFill>
                <a:latin typeface="Comic Sans MS" pitchFamily="66" charset="0"/>
              </a:rPr>
              <a:t>:</a:t>
            </a:r>
          </a:p>
        </p:txBody>
      </p:sp>
      <p:pic>
        <p:nvPicPr>
          <p:cNvPr id="24" name="Immagine 23" descr="PO20090213_0011.JPG"/>
          <p:cNvPicPr>
            <a:picLocks noChangeAspect="1"/>
          </p:cNvPicPr>
          <p:nvPr/>
        </p:nvPicPr>
        <p:blipFill>
          <a:blip r:embed="rId2" cstate="print"/>
          <a:srcRect l="29166" r="37500"/>
          <a:stretch>
            <a:fillRect/>
          </a:stretch>
        </p:blipFill>
        <p:spPr>
          <a:xfrm>
            <a:off x="0" y="928706"/>
            <a:ext cx="1518059" cy="6072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3493" name="CasellaDiTesto 24"/>
          <p:cNvSpPr txBox="1">
            <a:spLocks noChangeArrowheads="1"/>
          </p:cNvSpPr>
          <p:nvPr/>
        </p:nvSpPr>
        <p:spPr bwMode="auto">
          <a:xfrm>
            <a:off x="1643063" y="6357938"/>
            <a:ext cx="10715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1600">
                <a:solidFill>
                  <a:srgbClr val="00FF00"/>
                </a:solidFill>
                <a:latin typeface="Comic Sans MS" pitchFamily="66" charset="0"/>
              </a:rPr>
              <a:t>Pick Up</a:t>
            </a:r>
          </a:p>
        </p:txBody>
      </p:sp>
      <p:sp>
        <p:nvSpPr>
          <p:cNvPr id="63494" name="CasellaDiTesto 27"/>
          <p:cNvSpPr txBox="1">
            <a:spLocks noChangeArrowheads="1"/>
          </p:cNvSpPr>
          <p:nvPr/>
        </p:nvSpPr>
        <p:spPr bwMode="auto">
          <a:xfrm>
            <a:off x="1500188" y="3571875"/>
            <a:ext cx="25003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1600">
                <a:solidFill>
                  <a:srgbClr val="00FF00"/>
                </a:solidFill>
                <a:latin typeface="Comic Sans MS" pitchFamily="66" charset="0"/>
              </a:rPr>
              <a:t>Coupler (mobile)</a:t>
            </a:r>
          </a:p>
        </p:txBody>
      </p:sp>
      <p:cxnSp>
        <p:nvCxnSpPr>
          <p:cNvPr id="31" name="Connettore 2 30"/>
          <p:cNvCxnSpPr>
            <a:stCxn id="63497" idx="1"/>
          </p:cNvCxnSpPr>
          <p:nvPr/>
        </p:nvCxnSpPr>
        <p:spPr>
          <a:xfrm rot="10800000">
            <a:off x="1214438" y="1571625"/>
            <a:ext cx="214312" cy="312738"/>
          </a:xfrm>
          <a:prstGeom prst="straightConnector1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>
            <a:stCxn id="63493" idx="1"/>
          </p:cNvCxnSpPr>
          <p:nvPr/>
        </p:nvCxnSpPr>
        <p:spPr>
          <a:xfrm rot="10800000" flipV="1">
            <a:off x="928688" y="6572250"/>
            <a:ext cx="714375" cy="0"/>
          </a:xfrm>
          <a:prstGeom prst="straightConnector1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7" name="CasellaDiTesto 32"/>
          <p:cNvSpPr txBox="1">
            <a:spLocks noChangeArrowheads="1"/>
          </p:cNvSpPr>
          <p:nvPr/>
        </p:nvSpPr>
        <p:spPr bwMode="auto">
          <a:xfrm>
            <a:off x="1428750" y="1714500"/>
            <a:ext cx="2857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1600">
                <a:solidFill>
                  <a:srgbClr val="00FF00"/>
                </a:solidFill>
                <a:latin typeface="Comic Sans MS" pitchFamily="66" charset="0"/>
              </a:rPr>
              <a:t>Double Pumping line</a:t>
            </a:r>
          </a:p>
        </p:txBody>
      </p:sp>
      <p:cxnSp>
        <p:nvCxnSpPr>
          <p:cNvPr id="34" name="Connettore 2 33"/>
          <p:cNvCxnSpPr>
            <a:stCxn id="63494" idx="1"/>
          </p:cNvCxnSpPr>
          <p:nvPr/>
        </p:nvCxnSpPr>
        <p:spPr>
          <a:xfrm rot="10800000">
            <a:off x="857250" y="3741738"/>
            <a:ext cx="642938" cy="0"/>
          </a:xfrm>
          <a:prstGeom prst="straightConnector1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9" name="CasellaDiTesto 35"/>
          <p:cNvSpPr txBox="1">
            <a:spLocks noChangeArrowheads="1"/>
          </p:cNvSpPr>
          <p:nvPr/>
        </p:nvSpPr>
        <p:spPr bwMode="auto">
          <a:xfrm>
            <a:off x="0" y="642938"/>
            <a:ext cx="2000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2400" b="1">
                <a:solidFill>
                  <a:srgbClr val="00FF00"/>
                </a:solidFill>
                <a:latin typeface="Comic Sans MS" pitchFamily="66" charset="0"/>
              </a:rPr>
              <a:t>Bottom Part</a:t>
            </a:r>
          </a:p>
        </p:txBody>
      </p:sp>
      <p:pic>
        <p:nvPicPr>
          <p:cNvPr id="42" name="Immagine 41" descr="PO20090203_0008i.JPG"/>
          <p:cNvPicPr>
            <a:picLocks noChangeAspect="1"/>
          </p:cNvPicPr>
          <p:nvPr/>
        </p:nvPicPr>
        <p:blipFill>
          <a:blip r:embed="rId3" cstate="print"/>
          <a:srcRect r="12720" b="2273"/>
          <a:stretch>
            <a:fillRect/>
          </a:stretch>
        </p:blipFill>
        <p:spPr>
          <a:xfrm>
            <a:off x="5086798" y="714356"/>
            <a:ext cx="1785950" cy="6143644"/>
          </a:xfrm>
          <a:prstGeom prst="rect">
            <a:avLst/>
          </a:prstGeom>
          <a:solidFill>
            <a:srgbClr val="00FF00"/>
          </a:solidFill>
          <a:effectLst>
            <a:softEdge rad="31750"/>
          </a:effectLst>
        </p:spPr>
      </p:pic>
      <p:pic>
        <p:nvPicPr>
          <p:cNvPr id="43" name="Immagine 42" descr="PO20090203_0008ii.JPG"/>
          <p:cNvPicPr>
            <a:picLocks noChangeAspect="1"/>
          </p:cNvPicPr>
          <p:nvPr/>
        </p:nvPicPr>
        <p:blipFill>
          <a:blip r:embed="rId4" cstate="print"/>
          <a:srcRect b="8333"/>
          <a:stretch>
            <a:fillRect/>
          </a:stretch>
        </p:blipFill>
        <p:spPr>
          <a:xfrm>
            <a:off x="6801278" y="714356"/>
            <a:ext cx="142876" cy="6143644"/>
          </a:xfrm>
          <a:prstGeom prst="rect">
            <a:avLst/>
          </a:prstGeom>
          <a:solidFill>
            <a:srgbClr val="00FF00"/>
          </a:solidFill>
          <a:effectLst>
            <a:softEdge rad="31750"/>
          </a:effectLst>
        </p:spPr>
      </p:pic>
      <p:sp>
        <p:nvSpPr>
          <p:cNvPr id="63503" name="CasellaDiTesto 44"/>
          <p:cNvSpPr txBox="1">
            <a:spLocks noChangeArrowheads="1"/>
          </p:cNvSpPr>
          <p:nvPr/>
        </p:nvSpPr>
        <p:spPr bwMode="auto">
          <a:xfrm>
            <a:off x="7229923" y="6500813"/>
            <a:ext cx="19288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Pick-up Antenna</a:t>
            </a:r>
          </a:p>
        </p:txBody>
      </p:sp>
      <p:cxnSp>
        <p:nvCxnSpPr>
          <p:cNvPr id="46" name="Connettore 2 45"/>
          <p:cNvCxnSpPr/>
          <p:nvPr/>
        </p:nvCxnSpPr>
        <p:spPr>
          <a:xfrm rot="10800000" flipV="1">
            <a:off x="6658423" y="6643688"/>
            <a:ext cx="642937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05" name="CasellaDiTesto 46"/>
          <p:cNvSpPr txBox="1">
            <a:spLocks noChangeArrowheads="1"/>
          </p:cNvSpPr>
          <p:nvPr/>
        </p:nvSpPr>
        <p:spPr bwMode="auto">
          <a:xfrm>
            <a:off x="3353248" y="4305300"/>
            <a:ext cx="18049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Comic Sans MS" pitchFamily="66" charset="0"/>
                <a:cs typeface="Times New Roman" pitchFamily="18" charset="0"/>
              </a:rPr>
              <a:t>Coupler Antenna</a:t>
            </a:r>
          </a:p>
        </p:txBody>
      </p:sp>
      <p:cxnSp>
        <p:nvCxnSpPr>
          <p:cNvPr id="48" name="Connettore 2 47"/>
          <p:cNvCxnSpPr/>
          <p:nvPr/>
        </p:nvCxnSpPr>
        <p:spPr>
          <a:xfrm flipV="1">
            <a:off x="5086798" y="4473575"/>
            <a:ext cx="571500" cy="0"/>
          </a:xfrm>
          <a:prstGeom prst="straightConnector1">
            <a:avLst/>
          </a:prstGeom>
          <a:ln w="28575">
            <a:solidFill>
              <a:schemeClr val="tx1">
                <a:lumMod val="9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07" name="CasellaDiTesto 48"/>
          <p:cNvSpPr txBox="1">
            <a:spLocks noChangeArrowheads="1"/>
          </p:cNvSpPr>
          <p:nvPr/>
        </p:nvSpPr>
        <p:spPr bwMode="auto">
          <a:xfrm>
            <a:off x="3372298" y="1233488"/>
            <a:ext cx="15001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Comic Sans MS" pitchFamily="66" charset="0"/>
                <a:cs typeface="Times New Roman" pitchFamily="18" charset="0"/>
              </a:rPr>
              <a:t>Pick-up-Pipe</a:t>
            </a:r>
          </a:p>
        </p:txBody>
      </p:sp>
      <p:cxnSp>
        <p:nvCxnSpPr>
          <p:cNvPr id="50" name="Connettore 2 49"/>
          <p:cNvCxnSpPr/>
          <p:nvPr/>
        </p:nvCxnSpPr>
        <p:spPr>
          <a:xfrm>
            <a:off x="4801048" y="1428750"/>
            <a:ext cx="500062" cy="1588"/>
          </a:xfrm>
          <a:prstGeom prst="straightConnector1">
            <a:avLst/>
          </a:prstGeom>
          <a:ln w="28575">
            <a:solidFill>
              <a:schemeClr val="tx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09" name="CasellaDiTesto 50"/>
          <p:cNvSpPr txBox="1">
            <a:spLocks noChangeArrowheads="1"/>
          </p:cNvSpPr>
          <p:nvPr/>
        </p:nvSpPr>
        <p:spPr bwMode="auto">
          <a:xfrm>
            <a:off x="7372798" y="1500188"/>
            <a:ext cx="15001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Coupler - Pipe</a:t>
            </a:r>
          </a:p>
        </p:txBody>
      </p:sp>
      <p:cxnSp>
        <p:nvCxnSpPr>
          <p:cNvPr id="52" name="Connettore 2 51"/>
          <p:cNvCxnSpPr>
            <a:stCxn id="63509" idx="1"/>
          </p:cNvCxnSpPr>
          <p:nvPr/>
        </p:nvCxnSpPr>
        <p:spPr>
          <a:xfrm rot="10800000">
            <a:off x="6801298" y="1670050"/>
            <a:ext cx="5715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11" name="CasellaDiTesto 52"/>
          <p:cNvSpPr txBox="1">
            <a:spLocks noChangeArrowheads="1"/>
          </p:cNvSpPr>
          <p:nvPr/>
        </p:nvSpPr>
        <p:spPr bwMode="auto">
          <a:xfrm>
            <a:off x="3359598" y="5975350"/>
            <a:ext cx="1630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Comic Sans MS" pitchFamily="66" charset="0"/>
                <a:cs typeface="Times New Roman" pitchFamily="18" charset="0"/>
              </a:rPr>
              <a:t>Pick-up  Flange</a:t>
            </a:r>
          </a:p>
        </p:txBody>
      </p:sp>
      <p:cxnSp>
        <p:nvCxnSpPr>
          <p:cNvPr id="54" name="Connettore 2 53"/>
          <p:cNvCxnSpPr/>
          <p:nvPr/>
        </p:nvCxnSpPr>
        <p:spPr>
          <a:xfrm>
            <a:off x="4943923" y="6142038"/>
            <a:ext cx="358775" cy="1587"/>
          </a:xfrm>
          <a:prstGeom prst="straightConnector1">
            <a:avLst/>
          </a:prstGeom>
          <a:ln w="28575">
            <a:solidFill>
              <a:schemeClr val="tx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13" name="CasellaDiTesto 54"/>
          <p:cNvSpPr txBox="1">
            <a:spLocks noChangeArrowheads="1"/>
          </p:cNvSpPr>
          <p:nvPr/>
        </p:nvSpPr>
        <p:spPr bwMode="auto">
          <a:xfrm>
            <a:off x="7372798" y="3286125"/>
            <a:ext cx="857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Bellow</a:t>
            </a:r>
          </a:p>
        </p:txBody>
      </p:sp>
      <p:cxnSp>
        <p:nvCxnSpPr>
          <p:cNvPr id="56" name="Connettore 2 55"/>
          <p:cNvCxnSpPr/>
          <p:nvPr/>
        </p:nvCxnSpPr>
        <p:spPr>
          <a:xfrm rot="10800000">
            <a:off x="6515548" y="3429000"/>
            <a:ext cx="857250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15" name="CasellaDiTesto 56"/>
          <p:cNvSpPr txBox="1">
            <a:spLocks noChangeArrowheads="1"/>
          </p:cNvSpPr>
          <p:nvPr/>
        </p:nvSpPr>
        <p:spPr bwMode="auto">
          <a:xfrm>
            <a:off x="7301360" y="3786188"/>
            <a:ext cx="16430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Coupler Flange</a:t>
            </a:r>
          </a:p>
        </p:txBody>
      </p:sp>
      <p:cxnSp>
        <p:nvCxnSpPr>
          <p:cNvPr id="58" name="Connettore 2 57"/>
          <p:cNvCxnSpPr>
            <a:stCxn id="63515" idx="1"/>
          </p:cNvCxnSpPr>
          <p:nvPr/>
        </p:nvCxnSpPr>
        <p:spPr>
          <a:xfrm rot="10800000" flipV="1">
            <a:off x="6872735" y="3956050"/>
            <a:ext cx="428625" cy="330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ttore 2 96"/>
          <p:cNvCxnSpPr/>
          <p:nvPr/>
        </p:nvCxnSpPr>
        <p:spPr>
          <a:xfrm rot="10800000">
            <a:off x="500063" y="1928813"/>
            <a:ext cx="928687" cy="1587"/>
          </a:xfrm>
          <a:prstGeom prst="straightConnector1">
            <a:avLst/>
          </a:prstGeom>
          <a:ln w="28575">
            <a:solidFill>
              <a:srgbClr val="00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18" name="CasellaDiTesto 111"/>
          <p:cNvSpPr txBox="1">
            <a:spLocks noChangeArrowheads="1"/>
          </p:cNvSpPr>
          <p:nvPr/>
        </p:nvSpPr>
        <p:spPr bwMode="auto">
          <a:xfrm>
            <a:off x="6665734" y="187845"/>
            <a:ext cx="2571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2000" b="1" dirty="0">
                <a:solidFill>
                  <a:srgbClr val="00FF00"/>
                </a:solidFill>
                <a:latin typeface="Comic Sans MS" pitchFamily="66" charset="0"/>
              </a:rPr>
              <a:t>The </a:t>
            </a:r>
            <a:r>
              <a:rPr lang="it-IT" sz="2000" b="1" dirty="0" err="1">
                <a:solidFill>
                  <a:srgbClr val="00FF00"/>
                </a:solidFill>
                <a:latin typeface="Comic Sans MS" pitchFamily="66" charset="0"/>
              </a:rPr>
              <a:t>Bottom</a:t>
            </a:r>
            <a:r>
              <a:rPr lang="it-IT" sz="2000" b="1" dirty="0">
                <a:solidFill>
                  <a:srgbClr val="00FF00"/>
                </a:solidFill>
                <a:latin typeface="Comic Sans MS" pitchFamily="66" charset="0"/>
              </a:rPr>
              <a:t> Part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3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3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3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3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3" grpId="0"/>
      <p:bldP spid="63505" grpId="0"/>
      <p:bldP spid="63507" grpId="0"/>
      <p:bldP spid="63509" grpId="0"/>
      <p:bldP spid="63511" grpId="0"/>
      <p:bldP spid="63513" grpId="0"/>
      <p:bldP spid="635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asellaDiTesto 15"/>
          <p:cNvSpPr txBox="1">
            <a:spLocks noChangeArrowheads="1"/>
          </p:cNvSpPr>
          <p:nvPr/>
        </p:nvSpPr>
        <p:spPr bwMode="auto">
          <a:xfrm>
            <a:off x="714375" y="0"/>
            <a:ext cx="771525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700" b="1" dirty="0" err="1">
                <a:solidFill>
                  <a:srgbClr val="007EEA"/>
                </a:solidFill>
                <a:latin typeface="Comic Sans MS" pitchFamily="66" charset="0"/>
              </a:rPr>
              <a:t>Cryogenic</a:t>
            </a:r>
            <a:r>
              <a:rPr lang="it-IT" sz="3700" b="1" dirty="0">
                <a:solidFill>
                  <a:srgbClr val="007EEA"/>
                </a:solidFill>
                <a:latin typeface="Comic Sans MS" pitchFamily="66" charset="0"/>
              </a:rPr>
              <a:t> </a:t>
            </a:r>
            <a:r>
              <a:rPr lang="it-IT" sz="3700" b="1" dirty="0" err="1">
                <a:solidFill>
                  <a:srgbClr val="007EEA"/>
                </a:solidFill>
                <a:latin typeface="Comic Sans MS" pitchFamily="66" charset="0"/>
              </a:rPr>
              <a:t>infrastructure</a:t>
            </a:r>
            <a:r>
              <a:rPr lang="it-IT" sz="3700" b="1" dirty="0">
                <a:solidFill>
                  <a:srgbClr val="007EEA"/>
                </a:solidFill>
                <a:latin typeface="Comic Sans MS" pitchFamily="66" charset="0"/>
              </a:rPr>
              <a:t>:</a:t>
            </a:r>
          </a:p>
        </p:txBody>
      </p:sp>
      <p:sp>
        <p:nvSpPr>
          <p:cNvPr id="67588" name="CasellaDiTesto 63"/>
          <p:cNvSpPr txBox="1">
            <a:spLocks noChangeArrowheads="1"/>
          </p:cNvSpPr>
          <p:nvPr/>
        </p:nvSpPr>
        <p:spPr bwMode="auto">
          <a:xfrm>
            <a:off x="6572250" y="142875"/>
            <a:ext cx="2571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2000" b="1">
                <a:solidFill>
                  <a:srgbClr val="00FF00"/>
                </a:solidFill>
                <a:latin typeface="Comic Sans MS" pitchFamily="66" charset="0"/>
              </a:rPr>
              <a:t>Triple Stand</a:t>
            </a:r>
          </a:p>
        </p:txBody>
      </p:sp>
      <p:pic>
        <p:nvPicPr>
          <p:cNvPr id="17" name="Immagine 16" descr="PO20090203_0065.JPG"/>
          <p:cNvPicPr>
            <a:picLocks noChangeAspect="1"/>
          </p:cNvPicPr>
          <p:nvPr/>
        </p:nvPicPr>
        <p:blipFill>
          <a:blip r:embed="rId2" cstate="print"/>
          <a:srcRect l="9662" b="2898"/>
          <a:stretch>
            <a:fillRect/>
          </a:stretch>
        </p:blipFill>
        <p:spPr>
          <a:xfrm>
            <a:off x="584913" y="786609"/>
            <a:ext cx="4143404" cy="5938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magine 17" descr="PO20090203_0067.JPG"/>
          <p:cNvPicPr>
            <a:picLocks noChangeAspect="1"/>
          </p:cNvPicPr>
          <p:nvPr/>
        </p:nvPicPr>
        <p:blipFill>
          <a:blip r:embed="rId3" cstate="print"/>
          <a:srcRect l="11696" r="27485" b="7017"/>
          <a:stretch>
            <a:fillRect/>
          </a:stretch>
        </p:blipFill>
        <p:spPr>
          <a:xfrm>
            <a:off x="4857656" y="1282822"/>
            <a:ext cx="2583012" cy="5187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ttangolo 18"/>
          <p:cNvSpPr/>
          <p:nvPr/>
        </p:nvSpPr>
        <p:spPr>
          <a:xfrm>
            <a:off x="2523312" y="4970132"/>
            <a:ext cx="1063625" cy="1701800"/>
          </a:xfrm>
          <a:prstGeom prst="rect">
            <a:avLst/>
          </a:prstGeom>
          <a:noFill/>
          <a:ln w="31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2" name="Connettore 1 21"/>
          <p:cNvCxnSpPr/>
          <p:nvPr/>
        </p:nvCxnSpPr>
        <p:spPr>
          <a:xfrm flipV="1">
            <a:off x="3586937" y="6430822"/>
            <a:ext cx="1270722" cy="241111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5027273" y="2082846"/>
            <a:ext cx="857250" cy="52387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>
                <a:solidFill>
                  <a:schemeClr val="bg1"/>
                </a:solidFill>
                <a:latin typeface="Comic Sans MS" pitchFamily="66" charset="0"/>
                <a:cs typeface="Times New Roman"/>
              </a:rPr>
              <a:t>μ</a:t>
            </a:r>
            <a:r>
              <a:rPr lang="it-IT" sz="1400" dirty="0">
                <a:solidFill>
                  <a:schemeClr val="bg1"/>
                </a:solidFill>
                <a:latin typeface="Comic Sans MS" pitchFamily="66" charset="0"/>
                <a:cs typeface="Times New Roman"/>
              </a:rPr>
              <a:t>-metal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err="1">
                <a:solidFill>
                  <a:schemeClr val="bg1"/>
                </a:solidFill>
                <a:latin typeface="Comic Sans MS" pitchFamily="66" charset="0"/>
                <a:cs typeface="Times New Roman"/>
              </a:rPr>
              <a:t>Screen</a:t>
            </a:r>
            <a:endParaRPr lang="en-US" sz="1400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24" name="Connettore 2 23"/>
          <p:cNvCxnSpPr>
            <a:stCxn id="23" idx="2"/>
          </p:cNvCxnSpPr>
          <p:nvPr/>
        </p:nvCxnSpPr>
        <p:spPr>
          <a:xfrm rot="16200000" flipH="1">
            <a:off x="5182054" y="2880565"/>
            <a:ext cx="619125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rot="5400000" flipH="1" flipV="1">
            <a:off x="2378642" y="2491117"/>
            <a:ext cx="3687311" cy="1270722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4857659" y="1282822"/>
            <a:ext cx="2583009" cy="5148000"/>
          </a:xfrm>
          <a:prstGeom prst="rect">
            <a:avLst/>
          </a:prstGeom>
          <a:noFill/>
          <a:ln w="31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CasellaDiTesto 20"/>
          <p:cNvSpPr txBox="1"/>
          <p:nvPr/>
        </p:nvSpPr>
        <p:spPr>
          <a:xfrm>
            <a:off x="7811353" y="4130012"/>
            <a:ext cx="857250" cy="30777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err="1" smtClean="0">
                <a:solidFill>
                  <a:schemeClr val="bg1"/>
                </a:solidFill>
                <a:latin typeface="Comic Sans MS" pitchFamily="66" charset="0"/>
                <a:cs typeface="Times New Roman"/>
              </a:rPr>
              <a:t>cavity</a:t>
            </a:r>
            <a:endParaRPr lang="en-US" sz="1400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25" name="Connettore 2 24"/>
          <p:cNvCxnSpPr>
            <a:stCxn id="21" idx="1"/>
          </p:cNvCxnSpPr>
          <p:nvPr/>
        </p:nvCxnSpPr>
        <p:spPr>
          <a:xfrm rot="10800000" flipV="1">
            <a:off x="7055897" y="4283901"/>
            <a:ext cx="755457" cy="2714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asellaDiTesto 15"/>
          <p:cNvSpPr txBox="1">
            <a:spLocks noChangeArrowheads="1"/>
          </p:cNvSpPr>
          <p:nvPr/>
        </p:nvSpPr>
        <p:spPr bwMode="auto">
          <a:xfrm>
            <a:off x="1611443" y="0"/>
            <a:ext cx="5921115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3700" b="1" dirty="0" err="1">
                <a:solidFill>
                  <a:srgbClr val="007EEA"/>
                </a:solidFill>
                <a:latin typeface="Comic Sans MS" pitchFamily="66" charset="0"/>
              </a:rPr>
              <a:t>Quick</a:t>
            </a:r>
            <a:r>
              <a:rPr lang="it-IT" sz="3700" b="1" dirty="0">
                <a:solidFill>
                  <a:srgbClr val="007EEA"/>
                </a:solidFill>
                <a:latin typeface="Comic Sans MS" pitchFamily="66" charset="0"/>
              </a:rPr>
              <a:t> RF </a:t>
            </a:r>
            <a:r>
              <a:rPr lang="it-IT" sz="3700" b="1" dirty="0" err="1">
                <a:solidFill>
                  <a:srgbClr val="007EEA"/>
                </a:solidFill>
                <a:latin typeface="Comic Sans MS" pitchFamily="66" charset="0"/>
              </a:rPr>
              <a:t>Measurements</a:t>
            </a:r>
            <a:endParaRPr lang="it-IT" sz="3700" b="1" dirty="0">
              <a:solidFill>
                <a:srgbClr val="007EEA"/>
              </a:solidFill>
              <a:latin typeface="Comic Sans MS" pitchFamily="66" charset="0"/>
            </a:endParaRPr>
          </a:p>
        </p:txBody>
      </p:sp>
      <p:sp>
        <p:nvSpPr>
          <p:cNvPr id="68611" name="Text Box 39"/>
          <p:cNvSpPr txBox="1">
            <a:spLocks noChangeArrowheads="1"/>
          </p:cNvSpPr>
          <p:nvPr/>
        </p:nvSpPr>
        <p:spPr bwMode="auto">
          <a:xfrm>
            <a:off x="-214313" y="785813"/>
            <a:ext cx="9358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>
                <a:latin typeface="Comic Sans MS" pitchFamily="66" charset="0"/>
              </a:rPr>
              <a:t>The insert has been conceived to even enter into a 450 lt Helium dewar 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42875" y="5029200"/>
            <a:ext cx="12144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latin typeface="Comic Sans MS" pitchFamily="66" charset="0"/>
              </a:rPr>
              <a:t>INSERT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2714625" y="5672138"/>
            <a:ext cx="12144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latin typeface="Comic Sans MS" pitchFamily="66" charset="0"/>
              </a:rPr>
              <a:t>DEWAR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5214938" y="6386513"/>
            <a:ext cx="28575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latin typeface="Comic Sans MS" pitchFamily="66" charset="0"/>
              </a:rPr>
              <a:t>RF </a:t>
            </a:r>
            <a:r>
              <a:rPr lang="it-IT" sz="2000" b="1" dirty="0" err="1">
                <a:latin typeface="Comic Sans MS" pitchFamily="66" charset="0"/>
              </a:rPr>
              <a:t>measuring</a:t>
            </a:r>
            <a:r>
              <a:rPr lang="it-IT" sz="2000" b="1" dirty="0">
                <a:latin typeface="Comic Sans MS" pitchFamily="66" charset="0"/>
              </a:rPr>
              <a:t> system </a:t>
            </a:r>
          </a:p>
        </p:txBody>
      </p:sp>
      <p:sp>
        <p:nvSpPr>
          <p:cNvPr id="23" name="Freccia in giù 22"/>
          <p:cNvSpPr/>
          <p:nvPr/>
        </p:nvSpPr>
        <p:spPr>
          <a:xfrm rot="16200000">
            <a:off x="1321592" y="2821779"/>
            <a:ext cx="857254" cy="928688"/>
          </a:xfrm>
          <a:prstGeom prst="downArrow">
            <a:avLst/>
          </a:prstGeom>
          <a:gradFill>
            <a:gsLst>
              <a:gs pos="0">
                <a:srgbClr val="FF0000"/>
              </a:gs>
              <a:gs pos="89999">
                <a:srgbClr val="00FF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Immagine 12" descr="PO20090205_0009.JPG"/>
          <p:cNvPicPr>
            <a:picLocks noChangeAspect="1"/>
          </p:cNvPicPr>
          <p:nvPr/>
        </p:nvPicPr>
        <p:blipFill>
          <a:blip r:embed="rId2" cstate="email"/>
          <a:srcRect l="8333" r="20833"/>
          <a:stretch>
            <a:fillRect/>
          </a:stretch>
        </p:blipFill>
        <p:spPr>
          <a:xfrm>
            <a:off x="2286016" y="1814444"/>
            <a:ext cx="2000232" cy="3765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magine 13" descr="PO20090213_0011.JPG"/>
          <p:cNvPicPr>
            <a:picLocks noChangeAspect="1"/>
          </p:cNvPicPr>
          <p:nvPr/>
        </p:nvPicPr>
        <p:blipFill>
          <a:blip r:embed="rId3" cstate="print"/>
          <a:srcRect l="29166" r="37500"/>
          <a:stretch>
            <a:fillRect/>
          </a:stretch>
        </p:blipFill>
        <p:spPr>
          <a:xfrm>
            <a:off x="285720" y="1142984"/>
            <a:ext cx="946553" cy="3786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magine 16" descr="PO20090208_0014.JPG"/>
          <p:cNvPicPr>
            <a:picLocks noChangeAspect="1"/>
          </p:cNvPicPr>
          <p:nvPr/>
        </p:nvPicPr>
        <p:blipFill>
          <a:blip r:embed="rId4" cstate="print"/>
          <a:srcRect l="6218"/>
          <a:stretch>
            <a:fillRect/>
          </a:stretch>
        </p:blipFill>
        <p:spPr>
          <a:xfrm>
            <a:off x="4643438" y="2857496"/>
            <a:ext cx="4310061" cy="3446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11663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MATTEROFFACT" pitchFamily="2" charset="2"/>
              </a:rPr>
              <a:t>List of Dogmas</a:t>
            </a:r>
            <a:endParaRPr lang="en-US" sz="5400" dirty="0">
              <a:latin typeface="MATTEROFFACT" pitchFamily="2" charset="2"/>
            </a:endParaRPr>
          </a:p>
        </p:txBody>
      </p:sp>
      <p:cxnSp>
        <p:nvCxnSpPr>
          <p:cNvPr id="29" name="Connettore 1 28"/>
          <p:cNvCxnSpPr/>
          <p:nvPr/>
        </p:nvCxnSpPr>
        <p:spPr>
          <a:xfrm rot="5400000">
            <a:off x="6624228" y="5553236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179512" y="2100912"/>
            <a:ext cx="89644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 Black" pitchFamily="34" charset="0"/>
              </a:rPr>
              <a:t>6 GHz cavities 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are not 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representative </a:t>
            </a:r>
            <a:endParaRPr lang="en-US" sz="2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indent="361950" algn="just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 smtClean="0">
              <a:latin typeface="Arial Black" pitchFamily="34" charset="0"/>
            </a:endParaRPr>
          </a:p>
          <a:p>
            <a:pPr indent="3619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 Black" pitchFamily="34" charset="0"/>
              </a:rPr>
              <a:t>Any other flange, that is not </a:t>
            </a:r>
            <a:r>
              <a:rPr lang="en-US" sz="2400" dirty="0" err="1" smtClean="0">
                <a:latin typeface="Arial Black" pitchFamily="34" charset="0"/>
              </a:rPr>
              <a:t>Nb</a:t>
            </a:r>
            <a:r>
              <a:rPr lang="en-US" sz="2400" dirty="0" smtClean="0">
                <a:latin typeface="Arial Black" pitchFamily="34" charset="0"/>
              </a:rPr>
              <a:t>-Ti, 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is not reliable</a:t>
            </a:r>
          </a:p>
          <a:p>
            <a:pPr indent="361950" algn="just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indent="3619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err="1" smtClean="0">
                <a:latin typeface="Arial Black" pitchFamily="34" charset="0"/>
              </a:rPr>
              <a:t>Kapton</a:t>
            </a:r>
            <a:r>
              <a:rPr lang="en-US" sz="2400" dirty="0" smtClean="0">
                <a:latin typeface="Arial Black" pitchFamily="34" charset="0"/>
              </a:rPr>
              <a:t> joints 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will not 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work</a:t>
            </a:r>
          </a:p>
          <a:p>
            <a:pPr indent="361950" algn="just">
              <a:lnSpc>
                <a:spcPct val="150000"/>
              </a:lnSpc>
            </a:pPr>
            <a:r>
              <a:rPr lang="en-US" sz="2400" dirty="0" smtClean="0">
                <a:latin typeface="Arial Black" pitchFamily="34" charset="0"/>
              </a:rPr>
              <a:t>… and even if they work, they 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will not be used!</a:t>
            </a:r>
            <a:endParaRPr lang="en-US" sz="2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indent="361950" algn="just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7" descr="File0001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395536" y="27385"/>
            <a:ext cx="6392481" cy="6857999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1403648" y="-99392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066925" algn="l"/>
              </a:tabLst>
            </a:pPr>
            <a:r>
              <a:rPr lang="en-US" sz="3600" b="1" dirty="0" err="1" smtClean="0"/>
              <a:t>Nomogram</a:t>
            </a:r>
            <a:r>
              <a:rPr lang="en-US" sz="3600" b="1" dirty="0" smtClean="0"/>
              <a:t>  </a:t>
            </a:r>
            <a:r>
              <a:rPr lang="en-US" sz="2000" b="1" dirty="0" smtClean="0"/>
              <a:t>(after </a:t>
            </a:r>
            <a:r>
              <a:rPr lang="en-US" sz="2000" b="1" dirty="0" err="1" smtClean="0"/>
              <a:t>Benvenuti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Palmieri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Vaglio</a:t>
            </a:r>
            <a:r>
              <a:rPr lang="en-US" sz="2000" b="1" dirty="0" smtClean="0"/>
              <a:t>)</a:t>
            </a:r>
            <a:endParaRPr lang="en-US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44208" y="1600200"/>
            <a:ext cx="2699792" cy="4525963"/>
          </a:xfrm>
        </p:spPr>
        <p:txBody>
          <a:bodyPr/>
          <a:lstStyle/>
          <a:p>
            <a:pPr>
              <a:buNone/>
            </a:pPr>
            <a:endParaRPr lang="it-IT" sz="2800" b="1" dirty="0" smtClean="0">
              <a:latin typeface="Comic Sans MS" pitchFamily="66" charset="0"/>
            </a:endParaRPr>
          </a:p>
          <a:p>
            <a:pPr>
              <a:buNone/>
            </a:pPr>
            <a:endParaRPr lang="it-IT" sz="2800" b="1" dirty="0" smtClean="0">
              <a:latin typeface="Comic Sans MS" pitchFamily="66" charset="0"/>
            </a:endParaRPr>
          </a:p>
          <a:p>
            <a:pPr>
              <a:buNone/>
            </a:pPr>
            <a:endParaRPr lang="it-IT" sz="2800" b="1" dirty="0" smtClean="0">
              <a:latin typeface="Comic Sans MS" pitchFamily="66" charset="0"/>
            </a:endParaRPr>
          </a:p>
          <a:p>
            <a:pPr>
              <a:buNone/>
            </a:pPr>
            <a:endParaRPr lang="it-IT" sz="2800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it-IT" sz="2800" b="1" dirty="0" smtClean="0">
                <a:latin typeface="Comic Sans MS" pitchFamily="66" charset="0"/>
              </a:rPr>
              <a:t>T </a:t>
            </a:r>
            <a:r>
              <a:rPr lang="it-IT" sz="2800" b="1" dirty="0" smtClean="0">
                <a:latin typeface="Comic Sans MS" pitchFamily="66" charset="0"/>
              </a:rPr>
              <a:t>= 4.2 </a:t>
            </a:r>
            <a:r>
              <a:rPr lang="it-IT" sz="2800" b="1" dirty="0" smtClean="0">
                <a:latin typeface="Comic Sans MS" pitchFamily="66" charset="0"/>
              </a:rPr>
              <a:t>K</a:t>
            </a:r>
            <a:endParaRPr lang="it-IT" sz="2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it-IT" sz="2800" b="1" dirty="0" smtClean="0">
                <a:latin typeface="Comic Sans MS" pitchFamily="66" charset="0"/>
              </a:rPr>
              <a:t>f </a:t>
            </a:r>
            <a:r>
              <a:rPr lang="it-IT" sz="2800" b="1" dirty="0" smtClean="0">
                <a:latin typeface="Comic Sans MS" pitchFamily="66" charset="0"/>
              </a:rPr>
              <a:t>= 500 MHz</a:t>
            </a:r>
            <a:r>
              <a:rPr lang="it-IT" sz="2800" dirty="0" smtClean="0">
                <a:latin typeface="Comic Sans MS" pitchFamily="66" charset="0"/>
              </a:rPr>
              <a:t>, </a:t>
            </a:r>
            <a:endParaRPr lang="it-IT" sz="2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it-IT" sz="2800" b="1" dirty="0" smtClean="0">
                <a:latin typeface="Comic Sans MS" pitchFamily="66" charset="0"/>
              </a:rPr>
              <a:t>s </a:t>
            </a:r>
            <a:r>
              <a:rPr lang="it-IT" sz="2800" b="1" dirty="0" smtClean="0">
                <a:latin typeface="Comic Sans MS" pitchFamily="66" charset="0"/>
              </a:rPr>
              <a:t>= 4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1" name="Picture 7"/>
          <p:cNvPicPr>
            <a:picLocks noChangeAspect="1"/>
          </p:cNvPicPr>
          <p:nvPr/>
        </p:nvPicPr>
        <p:blipFill>
          <a:blip r:embed="rId3" cstate="print"/>
          <a:srcRect l="12978" r="14055"/>
          <a:stretch>
            <a:fillRect/>
          </a:stretch>
        </p:blipFill>
        <p:spPr bwMode="auto">
          <a:xfrm>
            <a:off x="971600" y="-27384"/>
            <a:ext cx="6699698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11663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MATTEROFFACT" pitchFamily="2" charset="2"/>
              </a:rPr>
              <a:t>List of Dogmas</a:t>
            </a:r>
            <a:endParaRPr lang="en-US" sz="5400" dirty="0">
              <a:latin typeface="MATTEROFFACT" pitchFamily="2" charset="2"/>
            </a:endParaRPr>
          </a:p>
        </p:txBody>
      </p:sp>
      <p:cxnSp>
        <p:nvCxnSpPr>
          <p:cNvPr id="29" name="Connettore 1 28"/>
          <p:cNvCxnSpPr/>
          <p:nvPr/>
        </p:nvCxnSpPr>
        <p:spPr>
          <a:xfrm rot="5400000">
            <a:off x="6624228" y="5553236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179512" y="1753646"/>
            <a:ext cx="896448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lnSpc>
                <a:spcPct val="150000"/>
              </a:lnSpc>
            </a:pPr>
            <a:endParaRPr lang="en-US" sz="2400" dirty="0" smtClean="0">
              <a:latin typeface="Arial Black" pitchFamily="34" charset="0"/>
            </a:endParaRPr>
          </a:p>
          <a:p>
            <a:pPr indent="3619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 Black" pitchFamily="34" charset="0"/>
              </a:rPr>
              <a:t>2000° C is 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a too high temperature</a:t>
            </a:r>
          </a:p>
          <a:p>
            <a:pPr indent="361950" algn="just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 smtClean="0">
              <a:latin typeface="Arial Black" pitchFamily="34" charset="0"/>
            </a:endParaRPr>
          </a:p>
          <a:p>
            <a:pPr indent="3619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 Black" pitchFamily="34" charset="0"/>
              </a:rPr>
              <a:t>Over 1000°C you’ve 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contamination from crucibles 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     	</a:t>
            </a:r>
            <a:r>
              <a:rPr lang="en-US" sz="2400" dirty="0" smtClean="0">
                <a:latin typeface="Arial Black" pitchFamily="34" charset="0"/>
              </a:rPr>
              <a:t>and 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you will loose </a:t>
            </a:r>
            <a:r>
              <a:rPr lang="en-US" sz="2400" dirty="0" smtClean="0">
                <a:latin typeface="Arial Black" pitchFamily="34" charset="0"/>
              </a:rPr>
              <a:t>the dimensional control</a:t>
            </a:r>
          </a:p>
          <a:p>
            <a:pPr indent="361950" algn="just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 smtClean="0">
              <a:latin typeface="Arial Black" pitchFamily="34" charset="0"/>
            </a:endParaRPr>
          </a:p>
          <a:p>
            <a:pPr indent="3619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You can’t work </a:t>
            </a:r>
            <a:r>
              <a:rPr lang="en-US" sz="2400" dirty="0" smtClean="0">
                <a:latin typeface="Arial Black" pitchFamily="34" charset="0"/>
              </a:rPr>
              <a:t>around melting point of Niobium </a:t>
            </a:r>
          </a:p>
          <a:p>
            <a:pPr indent="361950" algn="just">
              <a:buFont typeface="Arial" pitchFamily="34" charset="0"/>
              <a:buChar char="•"/>
            </a:pPr>
            <a:endParaRPr lang="en-US" sz="2400" dirty="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3754775"/>
            <a:ext cx="8892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 Black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 Fast </a:t>
            </a:r>
            <a:r>
              <a:rPr lang="en-US" sz="2800" dirty="0" smtClean="0">
                <a:latin typeface="Arial Black" pitchFamily="34" charset="0"/>
              </a:rPr>
              <a:t>( takes only few sec)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 Black" pitchFamily="34" charset="0"/>
              </a:rPr>
              <a:t>  </a:t>
            </a:r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Cheap</a:t>
            </a:r>
            <a:r>
              <a:rPr lang="en-US" sz="3200" dirty="0" smtClean="0">
                <a:latin typeface="Arial Black" pitchFamily="34" charset="0"/>
              </a:rPr>
              <a:t> </a:t>
            </a:r>
            <a:r>
              <a:rPr lang="en-US" sz="2800" dirty="0" smtClean="0">
                <a:latin typeface="Arial Black" pitchFamily="34" charset="0"/>
              </a:rPr>
              <a:t>(Vacuum Technology Free)</a:t>
            </a:r>
            <a:endParaRPr lang="en-US" sz="3200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3200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 Black" pitchFamily="34" charset="0"/>
              </a:rPr>
              <a:t>  </a:t>
            </a:r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Simple</a:t>
            </a:r>
            <a:r>
              <a:rPr lang="en-US" sz="3200" dirty="0" smtClean="0">
                <a:latin typeface="Arial Black" pitchFamily="34" charset="0"/>
              </a:rPr>
              <a:t> </a:t>
            </a:r>
            <a:r>
              <a:rPr lang="en-US" sz="2800" dirty="0" smtClean="0">
                <a:latin typeface="Arial Black" pitchFamily="34" charset="0"/>
              </a:rPr>
              <a:t>(No need of special expertise) 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414386" y="305361"/>
            <a:ext cx="826207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High 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T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emperature Rapid Metathesis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(</a:t>
            </a:r>
            <a:r>
              <a:rPr lang="en-US" sz="3200" dirty="0" err="1" smtClean="0">
                <a:solidFill>
                  <a:srgbClr val="FF0000"/>
                </a:solidFill>
                <a:latin typeface="Arial Black" pitchFamily="34" charset="0"/>
              </a:rPr>
              <a:t>Nitriding</a:t>
            </a:r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 in Mushy State)</a:t>
            </a:r>
            <a:endParaRPr lang="en-US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67544" y="2890679"/>
            <a:ext cx="39164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Arial Black" pitchFamily="34" charset="0"/>
              </a:rPr>
              <a:t>The Process  is: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4678436" y="4653136"/>
            <a:ext cx="37099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it-IT" sz="44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6 </a:t>
            </a:r>
            <a:r>
              <a:rPr lang="it-IT" sz="4400" u="none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Ghz</a:t>
            </a:r>
            <a:r>
              <a:rPr lang="it-IT" sz="4400" u="none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 </a:t>
            </a:r>
            <a:r>
              <a:rPr lang="it-IT" sz="4400" u="none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@4,2K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94" t="4246" r="11615" b="2794"/>
          <a:stretch>
            <a:fillRect/>
          </a:stretch>
        </p:blipFill>
        <p:spPr bwMode="auto">
          <a:xfrm>
            <a:off x="-108520" y="-235618"/>
            <a:ext cx="9144000" cy="7093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4932040" y="364502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Bulk </a:t>
            </a:r>
            <a:r>
              <a:rPr lang="en-US" sz="2800" dirty="0" err="1" smtClean="0">
                <a:solidFill>
                  <a:srgbClr val="FF0000"/>
                </a:solidFill>
                <a:latin typeface="Arial Black" pitchFamily="34" charset="0"/>
              </a:rPr>
              <a:t>Nb</a:t>
            </a:r>
            <a:endParaRPr lang="en-US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11663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MATTEROFFACT" pitchFamily="2" charset="2"/>
              </a:rPr>
              <a:t>List of Dogmas</a:t>
            </a:r>
            <a:endParaRPr lang="en-US" sz="5400" dirty="0">
              <a:latin typeface="MATTEROFFACT" pitchFamily="2" charset="2"/>
            </a:endParaRPr>
          </a:p>
        </p:txBody>
      </p:sp>
      <p:cxnSp>
        <p:nvCxnSpPr>
          <p:cNvPr id="29" name="Connettore 1 28"/>
          <p:cNvCxnSpPr/>
          <p:nvPr/>
        </p:nvCxnSpPr>
        <p:spPr>
          <a:xfrm rot="5400000">
            <a:off x="6624228" y="5553236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179512" y="1700808"/>
            <a:ext cx="896448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endParaRPr lang="en-US" sz="2400" dirty="0" smtClean="0">
              <a:latin typeface="Arial Black" pitchFamily="34" charset="0"/>
            </a:endParaRPr>
          </a:p>
          <a:p>
            <a:pPr indent="3619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 Black" pitchFamily="34" charset="0"/>
              </a:rPr>
              <a:t>You necessarily 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need good vacuum</a:t>
            </a:r>
          </a:p>
          <a:p>
            <a:pPr indent="361950" algn="just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indent="3619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You must limit yourself </a:t>
            </a:r>
            <a:r>
              <a:rPr lang="en-US" sz="2400" dirty="0" smtClean="0">
                <a:latin typeface="Arial Black" pitchFamily="34" charset="0"/>
              </a:rPr>
              <a:t>to select only those A15 </a:t>
            </a:r>
            <a:r>
              <a:rPr lang="en-US" sz="2400" dirty="0" smtClean="0">
                <a:latin typeface="Arial Black" pitchFamily="34" charset="0"/>
              </a:rPr>
              <a:t>	that </a:t>
            </a:r>
            <a:r>
              <a:rPr lang="en-US" sz="2400" dirty="0" smtClean="0">
                <a:latin typeface="Arial Black" pitchFamily="34" charset="0"/>
              </a:rPr>
              <a:t>can be prepared at T </a:t>
            </a:r>
            <a:r>
              <a:rPr lang="en-US" sz="2400" dirty="0" smtClean="0">
                <a:latin typeface="Arial Black" pitchFamily="34" charset="0"/>
              </a:rPr>
              <a:t>around 900°C</a:t>
            </a:r>
            <a:endParaRPr lang="en-US" sz="2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indent="361950" algn="just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 smtClean="0">
              <a:latin typeface="Arial Black" pitchFamily="34" charset="0"/>
            </a:endParaRPr>
          </a:p>
          <a:p>
            <a:pPr indent="3619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 Black" pitchFamily="34" charset="0"/>
              </a:rPr>
              <a:t>In any case B1 </a:t>
            </a:r>
            <a:r>
              <a:rPr lang="en-US" sz="2400" dirty="0" smtClean="0">
                <a:latin typeface="Arial Black" pitchFamily="34" charset="0"/>
              </a:rPr>
              <a:t>and A15 materials 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will never work</a:t>
            </a:r>
          </a:p>
          <a:p>
            <a:pPr indent="361950">
              <a:buFont typeface="Arial" pitchFamily="34" charset="0"/>
              <a:buChar char="•"/>
            </a:pPr>
            <a:endParaRPr lang="en-US" sz="2000" dirty="0" smtClean="0">
              <a:latin typeface="Arial Black" pitchFamily="34" charset="0"/>
            </a:endParaRPr>
          </a:p>
          <a:p>
            <a:pPr indent="361950">
              <a:buFont typeface="Arial" pitchFamily="34" charset="0"/>
              <a:buChar char="•"/>
            </a:pPr>
            <a:endParaRPr lang="en-US" sz="2000" dirty="0" smtClean="0">
              <a:latin typeface="Arial Black" pitchFamily="34" charset="0"/>
            </a:endParaRPr>
          </a:p>
          <a:p>
            <a:pPr indent="361950">
              <a:buFont typeface="Arial" pitchFamily="34" charset="0"/>
              <a:buChar char="•"/>
            </a:pPr>
            <a:endParaRPr lang="en-US" sz="2000" dirty="0" smtClean="0">
              <a:latin typeface="Arial Black" pitchFamily="34" charset="0"/>
            </a:endParaRPr>
          </a:p>
          <a:p>
            <a:pPr indent="361950">
              <a:buFont typeface="Arial" pitchFamily="34" charset="0"/>
              <a:buChar char="•"/>
            </a:pPr>
            <a:endParaRPr lang="en-US" sz="2000" dirty="0" smtClean="0">
              <a:latin typeface="Arial Black" pitchFamily="34" charset="0"/>
            </a:endParaRPr>
          </a:p>
          <a:p>
            <a:pPr indent="361950">
              <a:buFont typeface="Arial" pitchFamily="34" charset="0"/>
              <a:buChar char="•"/>
            </a:pPr>
            <a:endParaRPr lang="en-US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ntonio\Desktop\Antonio_6GHz\IMG_288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 b="9195"/>
          <a:stretch>
            <a:fillRect/>
          </a:stretch>
        </p:blipFill>
        <p:spPr>
          <a:xfrm>
            <a:off x="428595" y="1054064"/>
            <a:ext cx="8286775" cy="5643578"/>
          </a:xfrm>
          <a:effectLst>
            <a:softEdge rad="112500"/>
          </a:effectLst>
        </p:spPr>
      </p:pic>
      <p:sp>
        <p:nvSpPr>
          <p:cNvPr id="15363" name="CasellaDiTesto 3"/>
          <p:cNvSpPr txBox="1">
            <a:spLocks noChangeArrowheads="1"/>
          </p:cNvSpPr>
          <p:nvPr/>
        </p:nvSpPr>
        <p:spPr bwMode="auto">
          <a:xfrm>
            <a:off x="71438" y="285750"/>
            <a:ext cx="894873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Comic Sans MS" pitchFamily="66" charset="0"/>
              </a:rPr>
              <a:t>Low</a:t>
            </a:r>
            <a:r>
              <a:rPr lang="en-US" sz="3000">
                <a:latin typeface="Comic Sans MS" pitchFamily="66" charset="0"/>
              </a:rPr>
              <a:t> </a:t>
            </a:r>
            <a:r>
              <a:rPr lang="en-US" sz="3000">
                <a:solidFill>
                  <a:schemeClr val="bg1"/>
                </a:solidFill>
                <a:latin typeface="Comic Sans MS" pitchFamily="66" charset="0"/>
              </a:rPr>
              <a:t>research budget </a:t>
            </a:r>
            <a:r>
              <a:rPr lang="en-US" sz="300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3000" b="1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Large</a:t>
            </a:r>
            <a:r>
              <a:rPr lang="en-US" sz="300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300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amount of cavities</a:t>
            </a:r>
            <a:endParaRPr lang="en-US" sz="300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5" name="Immagine 4" descr="TerraCot.jpg"/>
          <p:cNvPicPr>
            <a:picLocks noChangeAspect="1"/>
          </p:cNvPicPr>
          <p:nvPr/>
        </p:nvPicPr>
        <p:blipFill>
          <a:blip r:embed="rId4" cstate="print"/>
          <a:srcRect t="27865"/>
          <a:stretch>
            <a:fillRect/>
          </a:stretch>
        </p:blipFill>
        <p:spPr>
          <a:xfrm>
            <a:off x="714348" y="728540"/>
            <a:ext cx="7786742" cy="3111582"/>
          </a:xfrm>
          <a:prstGeom prst="flowChartManualOperation">
            <a:avLst/>
          </a:prstGeom>
          <a:solidFill>
            <a:srgbClr val="FFFFFF">
              <a:shade val="85000"/>
            </a:srgbClr>
          </a:solidFill>
          <a:ln w="101600" cap="sq">
            <a:noFill/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5365" name="CasellaDiTesto 5"/>
          <p:cNvSpPr txBox="1">
            <a:spLocks noChangeArrowheads="1"/>
          </p:cNvSpPr>
          <p:nvPr/>
        </p:nvSpPr>
        <p:spPr bwMode="auto">
          <a:xfrm>
            <a:off x="642938" y="5929313"/>
            <a:ext cx="15144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 b="1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6 GHz </a:t>
            </a:r>
            <a:endParaRPr lang="en-US" sz="30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404664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Black" pitchFamily="34" charset="0"/>
              </a:rPr>
              <a:t>The Homologous Temperature</a:t>
            </a:r>
            <a:endParaRPr lang="en-US" sz="4000" dirty="0">
              <a:latin typeface="Arial Black" pitchFamily="34" charset="0"/>
            </a:endParaRPr>
          </a:p>
        </p:txBody>
      </p:sp>
      <p:grpSp>
        <p:nvGrpSpPr>
          <p:cNvPr id="24" name="Gruppo 23"/>
          <p:cNvGrpSpPr/>
          <p:nvPr/>
        </p:nvGrpSpPr>
        <p:grpSpPr>
          <a:xfrm>
            <a:off x="827584" y="5476501"/>
            <a:ext cx="7488832" cy="544787"/>
            <a:chOff x="827584" y="4978796"/>
            <a:chExt cx="7488832" cy="544787"/>
          </a:xfrm>
        </p:grpSpPr>
        <p:cxnSp>
          <p:nvCxnSpPr>
            <p:cNvPr id="7" name="Connettore 2 6"/>
            <p:cNvCxnSpPr/>
            <p:nvPr/>
          </p:nvCxnSpPr>
          <p:spPr>
            <a:xfrm>
              <a:off x="971600" y="5521995"/>
              <a:ext cx="7200800" cy="1588"/>
            </a:xfrm>
            <a:prstGeom prst="straightConnector1">
              <a:avLst/>
            </a:prstGeom>
            <a:ln w="28575"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sellaDiTesto 8"/>
            <p:cNvSpPr txBox="1"/>
            <p:nvPr/>
          </p:nvSpPr>
          <p:spPr>
            <a:xfrm>
              <a:off x="827584" y="4978796"/>
              <a:ext cx="360040" cy="461665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 Black" pitchFamily="34" charset="0"/>
                </a:rPr>
                <a:t>0</a:t>
              </a: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7956376" y="4983559"/>
              <a:ext cx="360040" cy="461665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Arial Black" pitchFamily="34" charset="0"/>
                </a:rPr>
                <a:t>1</a:t>
              </a:r>
              <a:endParaRPr lang="en-US" sz="2400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cxnSp>
          <p:nvCxnSpPr>
            <p:cNvPr id="15" name="Connettore 1 14"/>
            <p:cNvCxnSpPr/>
            <p:nvPr/>
          </p:nvCxnSpPr>
          <p:spPr>
            <a:xfrm rot="5400000">
              <a:off x="1655676" y="5485991"/>
              <a:ext cx="7200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/>
          </p:nvCxnSpPr>
          <p:spPr>
            <a:xfrm rot="5400000">
              <a:off x="2375756" y="5485991"/>
              <a:ext cx="7200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>
            <a:xfrm rot="5400000">
              <a:off x="3095836" y="5485991"/>
              <a:ext cx="7200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/>
          </p:nvCxnSpPr>
          <p:spPr>
            <a:xfrm rot="5400000">
              <a:off x="3815916" y="5485991"/>
              <a:ext cx="7200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18"/>
            <p:cNvCxnSpPr/>
            <p:nvPr/>
          </p:nvCxnSpPr>
          <p:spPr>
            <a:xfrm rot="5400000">
              <a:off x="4535996" y="5485991"/>
              <a:ext cx="7200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/>
          </p:nvCxnSpPr>
          <p:spPr>
            <a:xfrm rot="5400000">
              <a:off x="5256076" y="5485991"/>
              <a:ext cx="7200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/>
          </p:nvCxnSpPr>
          <p:spPr>
            <a:xfrm rot="5400000">
              <a:off x="5976156" y="5485991"/>
              <a:ext cx="7200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21"/>
            <p:cNvCxnSpPr/>
            <p:nvPr/>
          </p:nvCxnSpPr>
          <p:spPr>
            <a:xfrm rot="5400000">
              <a:off x="6696236" y="5485991"/>
              <a:ext cx="7200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1 22"/>
            <p:cNvCxnSpPr/>
            <p:nvPr/>
          </p:nvCxnSpPr>
          <p:spPr>
            <a:xfrm rot="5400000">
              <a:off x="7416316" y="5485991"/>
              <a:ext cx="7200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uppo 26"/>
          <p:cNvGrpSpPr/>
          <p:nvPr/>
        </p:nvGrpSpPr>
        <p:grpSpPr>
          <a:xfrm>
            <a:off x="1619672" y="1816948"/>
            <a:ext cx="5904656" cy="3052212"/>
            <a:chOff x="1343934" y="2060848"/>
            <a:chExt cx="4896544" cy="3052212"/>
          </a:xfrm>
        </p:grpSpPr>
        <p:sp>
          <p:nvSpPr>
            <p:cNvPr id="3" name="CasellaDiTesto 2"/>
            <p:cNvSpPr txBox="1"/>
            <p:nvPr/>
          </p:nvSpPr>
          <p:spPr>
            <a:xfrm>
              <a:off x="3563888" y="2060848"/>
              <a:ext cx="20544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>
                  <a:latin typeface="Arial Black" pitchFamily="34" charset="0"/>
                </a:rPr>
                <a:t>T [K]</a:t>
              </a:r>
              <a:endParaRPr lang="en-US" sz="6600" dirty="0">
                <a:latin typeface="Arial Black" pitchFamily="34" charset="0"/>
              </a:endParaRPr>
            </a:p>
          </p:txBody>
        </p:sp>
        <p:sp>
          <p:nvSpPr>
            <p:cNvPr id="4" name="Rettangolo 3"/>
            <p:cNvSpPr/>
            <p:nvPr/>
          </p:nvSpPr>
          <p:spPr>
            <a:xfrm>
              <a:off x="1343934" y="2293129"/>
              <a:ext cx="4896544" cy="22159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800" b="1" dirty="0" smtClean="0">
                  <a:latin typeface="Symbol" pitchFamily="18" charset="2"/>
                </a:rPr>
                <a:t>q</a:t>
              </a:r>
              <a:r>
                <a:rPr lang="en-US" sz="8800" dirty="0" smtClean="0">
                  <a:latin typeface="Arial Black" pitchFamily="34" charset="0"/>
                </a:rPr>
                <a:t> </a:t>
              </a:r>
              <a:r>
                <a:rPr lang="en-US" sz="6600" dirty="0" smtClean="0">
                  <a:latin typeface="Arial Black" pitchFamily="34" charset="0"/>
                </a:rPr>
                <a:t>=</a:t>
              </a:r>
              <a:endParaRPr lang="en-US" sz="6600" dirty="0">
                <a:latin typeface="Baskerville Old Face" pitchFamily="18" charset="0"/>
              </a:endParaRPr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3419872" y="4005064"/>
              <a:ext cx="280831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>
                  <a:solidFill>
                    <a:srgbClr val="FF0000"/>
                  </a:solidFill>
                  <a:latin typeface="Arial Black" pitchFamily="34" charset="0"/>
                </a:rPr>
                <a:t>T</a:t>
              </a:r>
              <a:r>
                <a:rPr lang="en-US" sz="6600" baseline="-25000" dirty="0" smtClean="0">
                  <a:solidFill>
                    <a:srgbClr val="FF0000"/>
                  </a:solidFill>
                  <a:latin typeface="Arial Black" pitchFamily="34" charset="0"/>
                </a:rPr>
                <a:t>m</a:t>
              </a:r>
              <a:r>
                <a:rPr lang="en-US" sz="6600" dirty="0" smtClean="0">
                  <a:solidFill>
                    <a:srgbClr val="FF0000"/>
                  </a:solidFill>
                  <a:latin typeface="Arial Black" pitchFamily="34" charset="0"/>
                </a:rPr>
                <a:t> [K]</a:t>
              </a:r>
              <a:endParaRPr lang="en-US" sz="6600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cxnSp>
          <p:nvCxnSpPr>
            <p:cNvPr id="26" name="Connettore 1 25"/>
            <p:cNvCxnSpPr/>
            <p:nvPr/>
          </p:nvCxnSpPr>
          <p:spPr>
            <a:xfrm>
              <a:off x="3419872" y="3673599"/>
              <a:ext cx="2664296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CasellaDiTesto 27"/>
          <p:cNvSpPr txBox="1"/>
          <p:nvPr/>
        </p:nvSpPr>
        <p:spPr>
          <a:xfrm>
            <a:off x="6372200" y="6207695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for </a:t>
            </a:r>
            <a:r>
              <a:rPr lang="en-US" sz="2400" dirty="0" err="1" smtClean="0">
                <a:latin typeface="Arial Black" pitchFamily="34" charset="0"/>
              </a:rPr>
              <a:t>Nb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2467 °C</a:t>
            </a:r>
            <a:endParaRPr lang="en-US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29" name="Connettore 1 28"/>
          <p:cNvCxnSpPr/>
          <p:nvPr/>
        </p:nvCxnSpPr>
        <p:spPr>
          <a:xfrm rot="5400000">
            <a:off x="6624228" y="5553236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ttangolo 44"/>
          <p:cNvSpPr/>
          <p:nvPr/>
        </p:nvSpPr>
        <p:spPr>
          <a:xfrm>
            <a:off x="6732240" y="2708920"/>
            <a:ext cx="1440160" cy="352839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uppo 26"/>
          <p:cNvGrpSpPr/>
          <p:nvPr/>
        </p:nvGrpSpPr>
        <p:grpSpPr>
          <a:xfrm>
            <a:off x="467544" y="332656"/>
            <a:ext cx="3168352" cy="1456270"/>
            <a:chOff x="1343934" y="2060848"/>
            <a:chExt cx="4896544" cy="3248792"/>
          </a:xfrm>
        </p:grpSpPr>
        <p:sp>
          <p:nvSpPr>
            <p:cNvPr id="3" name="CasellaDiTesto 2"/>
            <p:cNvSpPr txBox="1"/>
            <p:nvPr/>
          </p:nvSpPr>
          <p:spPr>
            <a:xfrm>
              <a:off x="3563888" y="2060848"/>
              <a:ext cx="2054493" cy="1304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 Black" pitchFamily="34" charset="0"/>
                </a:rPr>
                <a:t>T [K]</a:t>
              </a:r>
              <a:endParaRPr lang="en-US" sz="3200" dirty="0">
                <a:latin typeface="Arial Black" pitchFamily="34" charset="0"/>
              </a:endParaRPr>
            </a:p>
          </p:txBody>
        </p:sp>
        <p:sp>
          <p:nvSpPr>
            <p:cNvPr id="4" name="Rettangolo 3"/>
            <p:cNvSpPr/>
            <p:nvPr/>
          </p:nvSpPr>
          <p:spPr>
            <a:xfrm>
              <a:off x="1343934" y="2293129"/>
              <a:ext cx="4896544" cy="22658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0" b="1" dirty="0" smtClean="0">
                  <a:latin typeface="Symbol" pitchFamily="18" charset="2"/>
                </a:rPr>
                <a:t>q</a:t>
              </a:r>
              <a:r>
                <a:rPr lang="en-US" sz="4400" dirty="0" smtClean="0">
                  <a:latin typeface="Arial Black" pitchFamily="34" charset="0"/>
                </a:rPr>
                <a:t> </a:t>
              </a:r>
              <a:r>
                <a:rPr lang="en-US" sz="3200" dirty="0" smtClean="0">
                  <a:latin typeface="Arial Black" pitchFamily="34" charset="0"/>
                </a:rPr>
                <a:t>=</a:t>
              </a:r>
              <a:endParaRPr lang="en-US" sz="3200" dirty="0">
                <a:latin typeface="Baskerville Old Face" pitchFamily="18" charset="0"/>
              </a:endParaRPr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3419872" y="4005065"/>
              <a:ext cx="2808312" cy="1304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  <a:latin typeface="Arial Black" pitchFamily="34" charset="0"/>
                </a:rPr>
                <a:t>T</a:t>
              </a:r>
              <a:r>
                <a:rPr lang="en-US" sz="3200" baseline="-25000" dirty="0" smtClean="0">
                  <a:solidFill>
                    <a:srgbClr val="FF0000"/>
                  </a:solidFill>
                  <a:latin typeface="Arial Black" pitchFamily="34" charset="0"/>
                </a:rPr>
                <a:t>m</a:t>
              </a:r>
              <a:r>
                <a:rPr lang="en-US" sz="3200" dirty="0" smtClean="0">
                  <a:solidFill>
                    <a:srgbClr val="FF0000"/>
                  </a:solidFill>
                  <a:latin typeface="Arial Black" pitchFamily="34" charset="0"/>
                </a:rPr>
                <a:t> [K]</a:t>
              </a:r>
              <a:endParaRPr lang="en-US" sz="3200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cxnSp>
          <p:nvCxnSpPr>
            <p:cNvPr id="26" name="Connettore 1 25"/>
            <p:cNvCxnSpPr/>
            <p:nvPr/>
          </p:nvCxnSpPr>
          <p:spPr>
            <a:xfrm>
              <a:off x="3419872" y="3673599"/>
              <a:ext cx="2664296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CasellaDiTesto 27"/>
          <p:cNvSpPr txBox="1"/>
          <p:nvPr/>
        </p:nvSpPr>
        <p:spPr>
          <a:xfrm>
            <a:off x="1043608" y="4541515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for </a:t>
            </a:r>
            <a:r>
              <a:rPr lang="en-US" sz="2400" dirty="0" err="1" smtClean="0">
                <a:latin typeface="Arial Black" pitchFamily="34" charset="0"/>
              </a:rPr>
              <a:t>Nb</a:t>
            </a:r>
            <a:endParaRPr lang="en-US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29" name="Connettore 1 28"/>
          <p:cNvCxnSpPr/>
          <p:nvPr/>
        </p:nvCxnSpPr>
        <p:spPr>
          <a:xfrm rot="5400000">
            <a:off x="6624228" y="4073463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>
            <a:off x="971600" y="4186238"/>
            <a:ext cx="7200800" cy="1588"/>
          </a:xfrm>
          <a:prstGeom prst="straightConnector1">
            <a:avLst/>
          </a:prstGeom>
          <a:ln w="28575">
            <a:solidFill>
              <a:srgbClr val="0070C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827584" y="3643039"/>
            <a:ext cx="360040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0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6372200" y="3647802"/>
            <a:ext cx="864096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Arial Black" pitchFamily="34" charset="0"/>
              </a:rPr>
              <a:t>0,8</a:t>
            </a:r>
            <a:endParaRPr lang="en-US" sz="24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7956376" y="3647802"/>
            <a:ext cx="360040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1</a:t>
            </a:r>
            <a:endParaRPr lang="en-US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33" name="Connettore 1 32"/>
          <p:cNvCxnSpPr/>
          <p:nvPr/>
        </p:nvCxnSpPr>
        <p:spPr>
          <a:xfrm rot="5400000">
            <a:off x="1655676" y="4150234"/>
            <a:ext cx="7200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 rot="5400000">
            <a:off x="2375756" y="4150234"/>
            <a:ext cx="7200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 rot="5400000">
            <a:off x="3095836" y="4150234"/>
            <a:ext cx="7200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 rot="5400000">
            <a:off x="3815916" y="4150234"/>
            <a:ext cx="7200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 rot="5400000">
            <a:off x="4535996" y="4150234"/>
            <a:ext cx="7200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 rot="5400000">
            <a:off x="5256076" y="4150234"/>
            <a:ext cx="7200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/>
        </p:nvCxnSpPr>
        <p:spPr>
          <a:xfrm rot="5400000">
            <a:off x="5976156" y="4150234"/>
            <a:ext cx="7200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/>
        </p:nvCxnSpPr>
        <p:spPr>
          <a:xfrm rot="5400000">
            <a:off x="6696236" y="4150234"/>
            <a:ext cx="7200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 rot="5400000">
            <a:off x="7416316" y="4150234"/>
            <a:ext cx="7200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sellaDiTesto 41"/>
          <p:cNvSpPr txBox="1"/>
          <p:nvPr/>
        </p:nvSpPr>
        <p:spPr>
          <a:xfrm rot="5400000">
            <a:off x="7215101" y="4865601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2467 °C</a:t>
            </a:r>
            <a:endParaRPr lang="en-US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3" name="CasellaDiTesto 42"/>
          <p:cNvSpPr txBox="1"/>
          <p:nvPr/>
        </p:nvSpPr>
        <p:spPr>
          <a:xfrm rot="5400000">
            <a:off x="5976205" y="4918559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Arial Black" pitchFamily="34" charset="0"/>
              </a:rPr>
              <a:t>1924 °C</a:t>
            </a:r>
            <a:endParaRPr lang="en-US" sz="2400" dirty="0">
              <a:solidFill>
                <a:srgbClr val="7030A0"/>
              </a:solidFill>
              <a:latin typeface="Arial Black" pitchFamily="34" charset="0"/>
            </a:endParaRPr>
          </a:p>
        </p:txBody>
      </p:sp>
      <p:cxnSp>
        <p:nvCxnSpPr>
          <p:cNvPr id="46" name="Connettore 1 45"/>
          <p:cNvCxnSpPr/>
          <p:nvPr/>
        </p:nvCxnSpPr>
        <p:spPr>
          <a:xfrm rot="5400000" flipH="1" flipV="1">
            <a:off x="6304384" y="3212976"/>
            <a:ext cx="864096" cy="0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/>
          <p:cNvSpPr txBox="1"/>
          <p:nvPr/>
        </p:nvSpPr>
        <p:spPr>
          <a:xfrm>
            <a:off x="6732240" y="2420888"/>
            <a:ext cx="197971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Black" pitchFamily="34" charset="0"/>
              </a:rPr>
              <a:t>Mushy State</a:t>
            </a:r>
          </a:p>
        </p:txBody>
      </p:sp>
      <p:cxnSp>
        <p:nvCxnSpPr>
          <p:cNvPr id="54" name="Connettore 1 53"/>
          <p:cNvCxnSpPr/>
          <p:nvPr/>
        </p:nvCxnSpPr>
        <p:spPr>
          <a:xfrm rot="5400000" flipH="1" flipV="1">
            <a:off x="5868144" y="5229200"/>
            <a:ext cx="1728192" cy="0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tangolo 54"/>
          <p:cNvSpPr/>
          <p:nvPr/>
        </p:nvSpPr>
        <p:spPr>
          <a:xfrm>
            <a:off x="8162875" y="2194570"/>
            <a:ext cx="216024" cy="35283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uppo 26"/>
          <p:cNvGrpSpPr/>
          <p:nvPr/>
        </p:nvGrpSpPr>
        <p:grpSpPr>
          <a:xfrm>
            <a:off x="467544" y="332656"/>
            <a:ext cx="3168352" cy="1456270"/>
            <a:chOff x="1343934" y="2060848"/>
            <a:chExt cx="4896544" cy="3248792"/>
          </a:xfrm>
        </p:grpSpPr>
        <p:sp>
          <p:nvSpPr>
            <p:cNvPr id="3" name="CasellaDiTesto 2"/>
            <p:cNvSpPr txBox="1"/>
            <p:nvPr/>
          </p:nvSpPr>
          <p:spPr>
            <a:xfrm>
              <a:off x="3563888" y="2060848"/>
              <a:ext cx="2054493" cy="1304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 Black" pitchFamily="34" charset="0"/>
                </a:rPr>
                <a:t>T [K]</a:t>
              </a:r>
              <a:endParaRPr lang="en-US" sz="3200" dirty="0">
                <a:latin typeface="Arial Black" pitchFamily="34" charset="0"/>
              </a:endParaRPr>
            </a:p>
          </p:txBody>
        </p:sp>
        <p:sp>
          <p:nvSpPr>
            <p:cNvPr id="4" name="Rettangolo 3"/>
            <p:cNvSpPr/>
            <p:nvPr/>
          </p:nvSpPr>
          <p:spPr>
            <a:xfrm>
              <a:off x="1343934" y="2293129"/>
              <a:ext cx="4896544" cy="22658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0" b="1" dirty="0" smtClean="0">
                  <a:latin typeface="Symbol" pitchFamily="18" charset="2"/>
                </a:rPr>
                <a:t>q</a:t>
              </a:r>
              <a:r>
                <a:rPr lang="en-US" sz="4400" dirty="0" smtClean="0">
                  <a:latin typeface="Arial Black" pitchFamily="34" charset="0"/>
                </a:rPr>
                <a:t> </a:t>
              </a:r>
              <a:r>
                <a:rPr lang="en-US" sz="3200" dirty="0" smtClean="0">
                  <a:latin typeface="Arial Black" pitchFamily="34" charset="0"/>
                </a:rPr>
                <a:t>=</a:t>
              </a:r>
              <a:endParaRPr lang="en-US" sz="3200" dirty="0">
                <a:latin typeface="Baskerville Old Face" pitchFamily="18" charset="0"/>
              </a:endParaRPr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3419872" y="4005065"/>
              <a:ext cx="2808312" cy="1304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  <a:latin typeface="Arial Black" pitchFamily="34" charset="0"/>
                </a:rPr>
                <a:t>T</a:t>
              </a:r>
              <a:r>
                <a:rPr lang="en-US" sz="3200" baseline="-25000" dirty="0" smtClean="0">
                  <a:solidFill>
                    <a:srgbClr val="FF0000"/>
                  </a:solidFill>
                  <a:latin typeface="Arial Black" pitchFamily="34" charset="0"/>
                </a:rPr>
                <a:t>m</a:t>
              </a:r>
              <a:r>
                <a:rPr lang="en-US" sz="3200" dirty="0" smtClean="0">
                  <a:solidFill>
                    <a:srgbClr val="FF0000"/>
                  </a:solidFill>
                  <a:latin typeface="Arial Black" pitchFamily="34" charset="0"/>
                </a:rPr>
                <a:t> [K]</a:t>
              </a:r>
              <a:endParaRPr lang="en-US" sz="3200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cxnSp>
          <p:nvCxnSpPr>
            <p:cNvPr id="26" name="Connettore 1 25"/>
            <p:cNvCxnSpPr/>
            <p:nvPr/>
          </p:nvCxnSpPr>
          <p:spPr>
            <a:xfrm>
              <a:off x="3419872" y="3673599"/>
              <a:ext cx="2664296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Connettore 1 28"/>
          <p:cNvCxnSpPr/>
          <p:nvPr/>
        </p:nvCxnSpPr>
        <p:spPr>
          <a:xfrm rot="5400000">
            <a:off x="6784793" y="4073463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>
            <a:off x="1132165" y="4186238"/>
            <a:ext cx="7200800" cy="1588"/>
          </a:xfrm>
          <a:prstGeom prst="straightConnector1">
            <a:avLst/>
          </a:prstGeom>
          <a:ln w="28575"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6532765" y="3647802"/>
            <a:ext cx="1008112" cy="46166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Arial Black" pitchFamily="34" charset="0"/>
              </a:rPr>
              <a:t>0,98</a:t>
            </a:r>
            <a:endParaRPr lang="en-US" sz="24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772125" y="3645024"/>
            <a:ext cx="792088" cy="46166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Arial Black" pitchFamily="34" charset="0"/>
              </a:rPr>
              <a:t>0,9</a:t>
            </a:r>
            <a:endParaRPr lang="en-US" sz="24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8244408" y="3687415"/>
            <a:ext cx="360040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1</a:t>
            </a:r>
            <a:endParaRPr lang="en-US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33" name="Connettore 1 32"/>
          <p:cNvCxnSpPr/>
          <p:nvPr/>
        </p:nvCxnSpPr>
        <p:spPr>
          <a:xfrm rot="5400000">
            <a:off x="1816241" y="4150234"/>
            <a:ext cx="720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 rot="5400000">
            <a:off x="2536321" y="4150234"/>
            <a:ext cx="720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 rot="5400000">
            <a:off x="3256401" y="4150234"/>
            <a:ext cx="720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 rot="5400000">
            <a:off x="3976481" y="4150234"/>
            <a:ext cx="720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 rot="5400000">
            <a:off x="4696561" y="4150234"/>
            <a:ext cx="720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 rot="5400000">
            <a:off x="5416641" y="4150234"/>
            <a:ext cx="720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/>
        </p:nvCxnSpPr>
        <p:spPr>
          <a:xfrm rot="5400000">
            <a:off x="6136721" y="4150234"/>
            <a:ext cx="720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/>
        </p:nvCxnSpPr>
        <p:spPr>
          <a:xfrm rot="5400000">
            <a:off x="6856801" y="4150234"/>
            <a:ext cx="720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 rot="5400000">
            <a:off x="7576881" y="4150234"/>
            <a:ext cx="720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sellaDiTesto 41"/>
          <p:cNvSpPr txBox="1"/>
          <p:nvPr/>
        </p:nvSpPr>
        <p:spPr>
          <a:xfrm rot="5400000">
            <a:off x="7617531" y="4922751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2467 °C</a:t>
            </a:r>
            <a:endParaRPr lang="en-US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4" name="CasellaDiTesto 43"/>
          <p:cNvSpPr txBox="1"/>
          <p:nvPr/>
        </p:nvSpPr>
        <p:spPr>
          <a:xfrm rot="5400000">
            <a:off x="361272" y="4890356"/>
            <a:ext cx="1656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Arial Black" pitchFamily="34" charset="0"/>
              </a:rPr>
              <a:t>2196 °C</a:t>
            </a:r>
            <a:endParaRPr lang="en-US" sz="24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1115616" y="2564904"/>
            <a:ext cx="3384376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Arial Black" pitchFamily="34" charset="0"/>
              </a:rPr>
              <a:t>Mushy State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5092605" y="3645024"/>
            <a:ext cx="1008112" cy="46166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Arial Black" pitchFamily="34" charset="0"/>
              </a:rPr>
              <a:t>0,96</a:t>
            </a:r>
            <a:endParaRPr lang="en-US" sz="24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51" name="CasellaDiTesto 50"/>
          <p:cNvSpPr txBox="1"/>
          <p:nvPr/>
        </p:nvSpPr>
        <p:spPr>
          <a:xfrm rot="5400000">
            <a:off x="4711369" y="4890356"/>
            <a:ext cx="1656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Arial Black" pitchFamily="34" charset="0"/>
              </a:rPr>
              <a:t>2357 °C</a:t>
            </a:r>
            <a:endParaRPr lang="en-US" sz="24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52" name="CasellaDiTesto 51"/>
          <p:cNvSpPr txBox="1"/>
          <p:nvPr/>
        </p:nvSpPr>
        <p:spPr>
          <a:xfrm rot="5400000">
            <a:off x="6151529" y="4890356"/>
            <a:ext cx="1656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Arial Black" pitchFamily="34" charset="0"/>
              </a:rPr>
              <a:t>2412 °C</a:t>
            </a:r>
            <a:endParaRPr lang="en-US" sz="2400" dirty="0">
              <a:solidFill>
                <a:srgbClr val="7030A0"/>
              </a:solidFill>
              <a:latin typeface="Arial Black" pitchFamily="34" charset="0"/>
            </a:endParaRPr>
          </a:p>
        </p:txBody>
      </p:sp>
      <p:cxnSp>
        <p:nvCxnSpPr>
          <p:cNvPr id="54" name="Connettore 1 53"/>
          <p:cNvCxnSpPr/>
          <p:nvPr/>
        </p:nvCxnSpPr>
        <p:spPr>
          <a:xfrm>
            <a:off x="484093" y="4187180"/>
            <a:ext cx="576064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1 55"/>
          <p:cNvCxnSpPr>
            <a:stCxn id="55" idx="1"/>
          </p:cNvCxnSpPr>
          <p:nvPr/>
        </p:nvCxnSpPr>
        <p:spPr>
          <a:xfrm rot="10800000" flipH="1">
            <a:off x="8162874" y="2204864"/>
            <a:ext cx="9525" cy="175390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/>
          <p:cNvSpPr txBox="1"/>
          <p:nvPr/>
        </p:nvSpPr>
        <p:spPr>
          <a:xfrm rot="5400000">
            <a:off x="6866674" y="2159092"/>
            <a:ext cx="338437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 Black" pitchFamily="34" charset="0"/>
              </a:rPr>
              <a:t>Premelting</a:t>
            </a:r>
            <a:endParaRPr lang="en-US" sz="2800" dirty="0" smtClean="0">
              <a:latin typeface="Arial Black" pitchFamily="34" charset="0"/>
            </a:endParaRPr>
          </a:p>
        </p:txBody>
      </p:sp>
      <p:cxnSp>
        <p:nvCxnSpPr>
          <p:cNvPr id="60" name="Connettore 1 59"/>
          <p:cNvCxnSpPr/>
          <p:nvPr/>
        </p:nvCxnSpPr>
        <p:spPr>
          <a:xfrm rot="5400000" flipH="1" flipV="1">
            <a:off x="7588245" y="4995558"/>
            <a:ext cx="1177837" cy="952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Arial Black" pitchFamily="34" charset="0"/>
              </a:rPr>
              <a:t>Premelting</a:t>
            </a:r>
            <a:r>
              <a:rPr lang="en-US" sz="4800" dirty="0" smtClean="0">
                <a:latin typeface="Arial Black" pitchFamily="34" charset="0"/>
              </a:rPr>
              <a:t> </a:t>
            </a:r>
            <a:br>
              <a:rPr lang="en-US" sz="4800" dirty="0" smtClean="0">
                <a:latin typeface="Arial Black" pitchFamily="34" charset="0"/>
              </a:rPr>
            </a:br>
            <a:r>
              <a:rPr lang="en-US" sz="4800" dirty="0" smtClean="0">
                <a:latin typeface="Arial Black" pitchFamily="34" charset="0"/>
              </a:rPr>
              <a:t>(also </a:t>
            </a:r>
            <a:r>
              <a:rPr lang="en-US" sz="4800" b="1" dirty="0" smtClean="0">
                <a:solidFill>
                  <a:srgbClr val="FF0000"/>
                </a:solidFill>
                <a:latin typeface="Arial Black" pitchFamily="34" charset="0"/>
              </a:rPr>
              <a:t>Surface melting</a:t>
            </a:r>
            <a:r>
              <a:rPr lang="en-US" sz="4800" b="1" dirty="0" smtClean="0">
                <a:latin typeface="Arial Black" pitchFamily="34" charset="0"/>
              </a:rPr>
              <a:t>)</a:t>
            </a:r>
            <a:endParaRPr lang="en-US" sz="4800" dirty="0">
              <a:latin typeface="Arial Black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999381"/>
            <a:ext cx="864096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3600" dirty="0" smtClean="0">
              <a:latin typeface="Arial Black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dirty="0" smtClean="0">
                <a:latin typeface="Arial Black" pitchFamily="34" charset="0"/>
              </a:rPr>
              <a:t>Even below its melting point (</a:t>
            </a:r>
            <a:r>
              <a:rPr lang="en-US" sz="3600" i="1" dirty="0" smtClean="0">
                <a:latin typeface="Arial Black" pitchFamily="34" charset="0"/>
              </a:rPr>
              <a:t>T</a:t>
            </a:r>
            <a:r>
              <a:rPr lang="en-US" sz="3600" i="1" baseline="-25000" dirty="0" smtClean="0">
                <a:latin typeface="Arial Black" pitchFamily="34" charset="0"/>
              </a:rPr>
              <a:t>m</a:t>
            </a:r>
            <a:r>
              <a:rPr lang="en-US" sz="3600" dirty="0" smtClean="0">
                <a:latin typeface="Arial Black" pitchFamily="34" charset="0"/>
              </a:rPr>
              <a:t>), </a:t>
            </a:r>
            <a:r>
              <a:rPr lang="en-US" sz="4800" dirty="0" smtClean="0">
                <a:solidFill>
                  <a:srgbClr val="FF0000"/>
                </a:solidFill>
                <a:latin typeface="Arial Black" pitchFamily="34" charset="0"/>
              </a:rPr>
              <a:t>quasi-liquid films </a:t>
            </a:r>
            <a:r>
              <a:rPr lang="en-US" sz="3600" dirty="0" smtClean="0">
                <a:latin typeface="Arial Black" pitchFamily="34" charset="0"/>
              </a:rPr>
              <a:t>can be observed on crystalline surfaces</a:t>
            </a:r>
          </a:p>
          <a:p>
            <a:pPr marL="0" indent="0">
              <a:buNone/>
            </a:pPr>
            <a:endParaRPr lang="en-US" dirty="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332037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Arial Black" pitchFamily="34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Arial Black" pitchFamily="34" charset="0"/>
              </a:rPr>
              <a:t>The thickness of the quasi-liquid film is </a:t>
            </a:r>
            <a:r>
              <a:rPr lang="en-US" sz="3600" i="1" dirty="0" smtClean="0">
                <a:latin typeface="Arial Black" pitchFamily="34" charset="0"/>
              </a:rPr>
              <a:t>T</a:t>
            </a:r>
            <a:r>
              <a:rPr lang="en-US" sz="3600" dirty="0" smtClean="0">
                <a:latin typeface="Arial Black" pitchFamily="34" charset="0"/>
              </a:rPr>
              <a:t> - dependent</a:t>
            </a:r>
            <a:endParaRPr lang="en-US" sz="3600" dirty="0" smtClean="0">
              <a:latin typeface="Arial Black" pitchFamily="34" charset="0"/>
            </a:endParaRPr>
          </a:p>
          <a:p>
            <a:pPr marL="0" indent="0">
              <a:buNone/>
            </a:pPr>
            <a:endParaRPr lang="en-US" sz="3600" dirty="0" smtClean="0">
              <a:latin typeface="Arial Black" pitchFamily="34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Arial Black" pitchFamily="34" charset="0"/>
              </a:rPr>
              <a:t>This effect is common for all crystalline materials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Arial Black" pitchFamily="34" charset="0"/>
              </a:rPr>
              <a:t>Premelting</a:t>
            </a:r>
            <a:r>
              <a:rPr lang="en-US" sz="4800" dirty="0" smtClean="0">
                <a:latin typeface="Arial Black" pitchFamily="34" charset="0"/>
              </a:rPr>
              <a:t> </a:t>
            </a:r>
            <a:br>
              <a:rPr lang="en-US" sz="4800" dirty="0" smtClean="0">
                <a:latin typeface="Arial Black" pitchFamily="34" charset="0"/>
              </a:rPr>
            </a:br>
            <a:r>
              <a:rPr lang="en-US" sz="4800" dirty="0" smtClean="0">
                <a:latin typeface="Arial Black" pitchFamily="34" charset="0"/>
              </a:rPr>
              <a:t>(also </a:t>
            </a:r>
            <a:r>
              <a:rPr lang="en-US" sz="4800" b="1" dirty="0" smtClean="0">
                <a:solidFill>
                  <a:srgbClr val="FF0000"/>
                </a:solidFill>
                <a:latin typeface="Arial Black" pitchFamily="34" charset="0"/>
              </a:rPr>
              <a:t>Surface melting</a:t>
            </a:r>
            <a:r>
              <a:rPr lang="en-US" sz="4800" b="1" dirty="0" smtClean="0">
                <a:latin typeface="Arial Black" pitchFamily="34" charset="0"/>
              </a:rPr>
              <a:t>)</a:t>
            </a:r>
            <a:endParaRPr lang="en-US" sz="4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</p:txBody>
      </p:sp>
      <p:pic>
        <p:nvPicPr>
          <p:cNvPr id="23555" name="Content Placeholder 4"/>
          <p:cNvPicPr>
            <a:picLocks noChangeAspect="1"/>
          </p:cNvPicPr>
          <p:nvPr/>
        </p:nvPicPr>
        <p:blipFill>
          <a:blip r:embed="rId2" cstate="print"/>
          <a:srcRect l="22203" t="12532" r="32100" b="43169"/>
          <a:stretch>
            <a:fillRect/>
          </a:stretch>
        </p:blipFill>
        <p:spPr bwMode="auto">
          <a:xfrm rot="-2853648">
            <a:off x="680244" y="-296069"/>
            <a:ext cx="8013700" cy="70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uppo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8" name="Gruppo 7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ttangolo 4"/>
              <p:cNvSpPr/>
              <p:nvPr/>
            </p:nvSpPr>
            <p:spPr>
              <a:xfrm>
                <a:off x="0" y="0"/>
                <a:ext cx="9144000" cy="1628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ttangolo 5"/>
              <p:cNvSpPr/>
              <p:nvPr/>
            </p:nvSpPr>
            <p:spPr>
              <a:xfrm>
                <a:off x="0" y="4869160"/>
                <a:ext cx="9144000" cy="19888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ttangolo 6"/>
              <p:cNvSpPr/>
              <p:nvPr/>
            </p:nvSpPr>
            <p:spPr>
              <a:xfrm>
                <a:off x="0" y="1628800"/>
                <a:ext cx="467544" cy="32403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ttangolo 8"/>
            <p:cNvSpPr/>
            <p:nvPr/>
          </p:nvSpPr>
          <p:spPr>
            <a:xfrm>
              <a:off x="8820472" y="260648"/>
              <a:ext cx="323528" cy="62646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CasellaDiTesto 15"/>
          <p:cNvSpPr txBox="1"/>
          <p:nvPr/>
        </p:nvSpPr>
        <p:spPr>
          <a:xfrm>
            <a:off x="3635896" y="2852936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Nb</a:t>
            </a:r>
            <a:endParaRPr lang="en-US" sz="24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7668344" y="249289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NbN</a:t>
            </a:r>
            <a:endParaRPr lang="en-US" sz="2400" dirty="0"/>
          </a:p>
        </p:txBody>
      </p:sp>
      <p:grpSp>
        <p:nvGrpSpPr>
          <p:cNvPr id="23" name="Gruppo 22"/>
          <p:cNvGrpSpPr/>
          <p:nvPr/>
        </p:nvGrpSpPr>
        <p:grpSpPr>
          <a:xfrm>
            <a:off x="34257" y="4365898"/>
            <a:ext cx="9146255" cy="1617007"/>
            <a:chOff x="34257" y="4365898"/>
            <a:chExt cx="9146255" cy="1617007"/>
          </a:xfrm>
        </p:grpSpPr>
        <p:sp>
          <p:nvSpPr>
            <p:cNvPr id="14" name="Parallelogramma 13"/>
            <p:cNvSpPr/>
            <p:nvPr/>
          </p:nvSpPr>
          <p:spPr>
            <a:xfrm rot="21384422">
              <a:off x="34257" y="4626578"/>
              <a:ext cx="8387299" cy="1356327"/>
            </a:xfrm>
            <a:prstGeom prst="parallelogram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uppo 21"/>
            <p:cNvGrpSpPr/>
            <p:nvPr/>
          </p:nvGrpSpPr>
          <p:grpSpPr>
            <a:xfrm>
              <a:off x="554756" y="4365898"/>
              <a:ext cx="8625756" cy="1368152"/>
              <a:chOff x="554756" y="4365898"/>
              <a:chExt cx="8625756" cy="1368152"/>
            </a:xfrm>
          </p:grpSpPr>
          <p:sp>
            <p:nvSpPr>
              <p:cNvPr id="15" name="Rettangolo arrotondato 14"/>
              <p:cNvSpPr/>
              <p:nvPr/>
            </p:nvSpPr>
            <p:spPr>
              <a:xfrm rot="21392886">
                <a:off x="554756" y="5001649"/>
                <a:ext cx="6452150" cy="638397"/>
              </a:xfrm>
              <a:prstGeom prst="roundRect">
                <a:avLst>
                  <a:gd name="adj" fmla="val 44063"/>
                </a:avLst>
              </a:prstGeom>
              <a:solidFill>
                <a:schemeClr val="accent3">
                  <a:lumMod val="75000"/>
                </a:schemeClr>
              </a:solidFill>
              <a:ln w="82550" cmpd="tri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Connettore 2 16"/>
              <p:cNvCxnSpPr/>
              <p:nvPr/>
            </p:nvCxnSpPr>
            <p:spPr>
              <a:xfrm rot="5400000">
                <a:off x="7919578" y="5049180"/>
                <a:ext cx="1368152" cy="1588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CasellaDiTesto 17"/>
              <p:cNvSpPr txBox="1"/>
              <p:nvPr/>
            </p:nvSpPr>
            <p:spPr>
              <a:xfrm>
                <a:off x="8280920" y="4941168"/>
                <a:ext cx="89959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3 mm</a:t>
                </a:r>
                <a:endParaRPr lang="en-US" dirty="0"/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>
                <a:off x="3788296" y="5013176"/>
                <a:ext cx="648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/>
                  <a:t>Nb</a:t>
                </a:r>
                <a:endParaRPr lang="en-US" sz="2400" dirty="0"/>
              </a:p>
            </p:txBody>
          </p:sp>
          <p:sp>
            <p:nvSpPr>
              <p:cNvPr id="21" name="CasellaDiTesto 20"/>
              <p:cNvSpPr txBox="1"/>
              <p:nvPr/>
            </p:nvSpPr>
            <p:spPr>
              <a:xfrm>
                <a:off x="7236296" y="4797152"/>
                <a:ext cx="8640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/>
                  <a:t>NbN</a:t>
                </a:r>
                <a:endParaRPr lang="en-US" sz="24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70" t="8800" r="12264" b="4555"/>
          <a:stretch/>
        </p:blipFill>
        <p:spPr>
          <a:xfrm>
            <a:off x="489012" y="116632"/>
            <a:ext cx="8043428" cy="6301446"/>
          </a:xfrm>
        </p:spPr>
      </p:pic>
      <p:sp>
        <p:nvSpPr>
          <p:cNvPr id="5" name="Rettangolo 4"/>
          <p:cNvSpPr/>
          <p:nvPr/>
        </p:nvSpPr>
        <p:spPr>
          <a:xfrm>
            <a:off x="4117860" y="3235623"/>
            <a:ext cx="25423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 </a:t>
            </a:r>
            <a:r>
              <a:rPr lang="en-US" sz="4400" dirty="0" smtClean="0">
                <a:latin typeface="Symbol" pitchFamily="18" charset="2"/>
              </a:rPr>
              <a:t>g</a:t>
            </a:r>
            <a:r>
              <a:rPr lang="en-US" sz="4400" dirty="0" smtClean="0"/>
              <a:t>-</a:t>
            </a:r>
            <a:r>
              <a:rPr lang="en-US" sz="4400" dirty="0" err="1" smtClean="0"/>
              <a:t>Nb</a:t>
            </a:r>
            <a:r>
              <a:rPr lang="en-US" sz="4400" dirty="0" smtClean="0"/>
              <a:t> </a:t>
            </a:r>
            <a:r>
              <a:rPr lang="en-US" sz="4400" dirty="0" smtClean="0"/>
              <a:t>N</a:t>
            </a:r>
            <a:endParaRPr lang="en-US" sz="4400" dirty="0" smtClean="0"/>
          </a:p>
        </p:txBody>
      </p:sp>
      <p:sp>
        <p:nvSpPr>
          <p:cNvPr id="8" name="Rettangolo 7"/>
          <p:cNvSpPr/>
          <p:nvPr/>
        </p:nvSpPr>
        <p:spPr>
          <a:xfrm>
            <a:off x="5508104" y="404664"/>
            <a:ext cx="25423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 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d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US" sz="4400" dirty="0" err="1" smtClean="0">
                <a:solidFill>
                  <a:schemeClr val="tx2">
                    <a:lumMod val="75000"/>
                  </a:schemeClr>
                </a:solidFill>
              </a:rPr>
              <a:t>Nb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 N</a:t>
            </a:r>
            <a:endParaRPr lang="en-US" sz="4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 descr="C:\Documents and Settings\Palmieri V\Desktop\High temperature nitriding\220px-Sodium-chloride-3D-ioni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980728"/>
            <a:ext cx="2304256" cy="2189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r>
              <a:rPr lang="it-IT" sz="2800" smtClean="0"/>
              <a:t>Surface layers</a:t>
            </a:r>
          </a:p>
        </p:txBody>
      </p:sp>
      <p:pic>
        <p:nvPicPr>
          <p:cNvPr id="24579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10800000">
            <a:off x="0" y="27383"/>
            <a:ext cx="9144000" cy="6858000"/>
          </a:xfrm>
        </p:spPr>
      </p:pic>
      <p:pic>
        <p:nvPicPr>
          <p:cNvPr id="24580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5817" t="87096" r="10854" b="2013"/>
          <a:stretch>
            <a:fillRect/>
          </a:stretch>
        </p:blipFill>
        <p:spPr>
          <a:xfrm>
            <a:off x="827584" y="6093296"/>
            <a:ext cx="7784606" cy="7647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o 13"/>
          <p:cNvGrpSpPr/>
          <p:nvPr/>
        </p:nvGrpSpPr>
        <p:grpSpPr>
          <a:xfrm>
            <a:off x="323528" y="260648"/>
            <a:ext cx="8928992" cy="6192688"/>
            <a:chOff x="251520" y="476672"/>
            <a:chExt cx="8928992" cy="6192688"/>
          </a:xfrm>
        </p:grpSpPr>
        <p:sp>
          <p:nvSpPr>
            <p:cNvPr id="5" name="CasellaDiTesto 4"/>
            <p:cNvSpPr txBox="1"/>
            <p:nvPr/>
          </p:nvSpPr>
          <p:spPr>
            <a:xfrm>
              <a:off x="3203848" y="476672"/>
              <a:ext cx="5976664" cy="5816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</a:rPr>
                <a:t>Nb</a:t>
              </a:r>
              <a:r>
                <a:rPr lang="en-US" sz="2800" b="1" baseline="-25000" dirty="0" smtClean="0">
                  <a:solidFill>
                    <a:schemeClr val="accent6">
                      <a:lumMod val="50000"/>
                    </a:schemeClr>
                  </a:solidFill>
                </a:rPr>
                <a:t>5</a:t>
              </a: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</a:rPr>
                <a:t>N</a:t>
              </a:r>
              <a:r>
                <a:rPr lang="en-US" sz="2800" b="1" baseline="-25000" dirty="0" smtClean="0">
                  <a:solidFill>
                    <a:schemeClr val="accent6">
                      <a:lumMod val="50000"/>
                    </a:schemeClr>
                  </a:solidFill>
                </a:rPr>
                <a:t>6</a:t>
              </a: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</a:rPr>
                <a:t>;    N</a:t>
              </a:r>
              <a:r>
                <a:rPr lang="en-US" sz="2800" b="1" baseline="-25000" dirty="0" smtClean="0">
                  <a:solidFill>
                    <a:schemeClr val="accent6">
                      <a:lumMod val="50000"/>
                    </a:schemeClr>
                  </a:solidFill>
                </a:rPr>
                <a:t>4</a:t>
              </a: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</a:rPr>
                <a:t>N</a:t>
              </a:r>
              <a:r>
                <a:rPr lang="en-US" sz="2800" b="1" baseline="-25000" dirty="0" smtClean="0">
                  <a:solidFill>
                    <a:schemeClr val="accent6">
                      <a:lumMod val="50000"/>
                    </a:schemeClr>
                  </a:solidFill>
                </a:rPr>
                <a:t>3</a:t>
              </a:r>
            </a:p>
            <a:p>
              <a:pPr>
                <a:spcBef>
                  <a:spcPts val="3000"/>
                </a:spcBef>
              </a:pPr>
              <a:r>
                <a:rPr lang="en-US" sz="2800" b="1" dirty="0" smtClean="0">
                  <a:solidFill>
                    <a:schemeClr val="accent3">
                      <a:lumMod val="50000"/>
                    </a:schemeClr>
                  </a:solidFill>
                  <a:latin typeface="Symbol" pitchFamily="18" charset="2"/>
                </a:rPr>
                <a:t>   d-</a:t>
              </a:r>
              <a:r>
                <a:rPr lang="en-US" sz="2800" b="1" dirty="0" err="1" smtClean="0">
                  <a:solidFill>
                    <a:schemeClr val="accent3">
                      <a:lumMod val="50000"/>
                    </a:schemeClr>
                  </a:solidFill>
                </a:rPr>
                <a:t>NbN</a:t>
              </a:r>
              <a:r>
                <a:rPr lang="en-US" sz="2800" b="1" dirty="0" smtClean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en-US" sz="2800" b="1" baseline="-25000" dirty="0" smtClean="0">
                  <a:solidFill>
                    <a:schemeClr val="accent3">
                      <a:lumMod val="50000"/>
                    </a:schemeClr>
                  </a:solidFill>
                </a:rPr>
                <a:t>1-x</a:t>
              </a:r>
              <a:r>
                <a:rPr lang="en-US" sz="2800" b="1" dirty="0" smtClean="0">
                  <a:solidFill>
                    <a:schemeClr val="accent3">
                      <a:lumMod val="50000"/>
                    </a:schemeClr>
                  </a:solidFill>
                </a:rPr>
                <a:t>;    </a:t>
              </a:r>
              <a:r>
                <a:rPr lang="en-US" sz="2800" b="1" dirty="0" smtClean="0">
                  <a:solidFill>
                    <a:schemeClr val="accent3">
                      <a:lumMod val="50000"/>
                    </a:schemeClr>
                  </a:solidFill>
                  <a:latin typeface="Symbol" pitchFamily="18" charset="2"/>
                </a:rPr>
                <a:t>h</a:t>
              </a:r>
              <a:r>
                <a:rPr lang="en-US" sz="2800" b="1" dirty="0" smtClean="0">
                  <a:solidFill>
                    <a:schemeClr val="accent3">
                      <a:lumMod val="50000"/>
                    </a:schemeClr>
                  </a:solidFill>
                </a:rPr>
                <a:t>-</a:t>
              </a:r>
              <a:r>
                <a:rPr lang="en-US" sz="2800" b="1" dirty="0" err="1" smtClean="0">
                  <a:solidFill>
                    <a:schemeClr val="accent3">
                      <a:lumMod val="50000"/>
                    </a:schemeClr>
                  </a:solidFill>
                </a:rPr>
                <a:t>NbN</a:t>
              </a:r>
              <a:r>
                <a:rPr lang="en-US" sz="2800" b="1" dirty="0" smtClean="0">
                  <a:solidFill>
                    <a:schemeClr val="accent3">
                      <a:lumMod val="50000"/>
                    </a:schemeClr>
                  </a:solidFill>
                </a:rPr>
                <a:t> (hexagonal); </a:t>
              </a:r>
            </a:p>
            <a:p>
              <a:r>
                <a:rPr lang="en-US" sz="2800" b="1" dirty="0" smtClean="0">
                  <a:solidFill>
                    <a:schemeClr val="accent3">
                      <a:lumMod val="50000"/>
                    </a:schemeClr>
                  </a:solidFill>
                  <a:latin typeface="Symbol" pitchFamily="18" charset="2"/>
                </a:rPr>
                <a:t>   </a:t>
              </a:r>
              <a:r>
                <a:rPr lang="en-US" sz="2800" b="1" dirty="0" err="1" smtClean="0">
                  <a:solidFill>
                    <a:schemeClr val="accent3">
                      <a:lumMod val="50000"/>
                    </a:schemeClr>
                  </a:solidFill>
                  <a:latin typeface="Symbol" pitchFamily="18" charset="2"/>
                </a:rPr>
                <a:t>d</a:t>
              </a:r>
              <a:r>
                <a:rPr lang="en-US" sz="2800" b="1" dirty="0" err="1" smtClean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’</a:t>
              </a:r>
              <a:r>
                <a:rPr lang="en-US" sz="2800" b="1" dirty="0" err="1" smtClean="0">
                  <a:solidFill>
                    <a:schemeClr val="accent3">
                      <a:lumMod val="50000"/>
                    </a:schemeClr>
                  </a:solidFill>
                  <a:latin typeface="Symbol" pitchFamily="18" charset="2"/>
                </a:rPr>
                <a:t>-</a:t>
              </a:r>
              <a:r>
                <a:rPr lang="en-US" sz="2800" b="1" dirty="0" err="1" smtClean="0">
                  <a:solidFill>
                    <a:schemeClr val="accent3">
                      <a:lumMod val="50000"/>
                    </a:schemeClr>
                  </a:solidFill>
                </a:rPr>
                <a:t>NbN</a:t>
              </a:r>
              <a:r>
                <a:rPr lang="en-US" sz="2800" b="1" dirty="0" smtClean="0">
                  <a:solidFill>
                    <a:schemeClr val="accent3">
                      <a:lumMod val="50000"/>
                    </a:schemeClr>
                  </a:solidFill>
                </a:rPr>
                <a:t> (hexagonal);</a:t>
              </a:r>
            </a:p>
            <a:p>
              <a:pPr>
                <a:lnSpc>
                  <a:spcPct val="250000"/>
                </a:lnSpc>
                <a:spcBef>
                  <a:spcPts val="1200"/>
                </a:spcBef>
              </a:pPr>
              <a:r>
                <a:rPr lang="en-US" sz="2800" b="1" dirty="0" smtClean="0">
                  <a:solidFill>
                    <a:schemeClr val="accent1">
                      <a:lumMod val="75000"/>
                    </a:schemeClr>
                  </a:solidFill>
                  <a:latin typeface="Symbol" pitchFamily="18" charset="2"/>
                </a:rPr>
                <a:t>       b</a:t>
              </a:r>
              <a:r>
                <a:rPr lang="en-US" sz="2800" b="1" dirty="0" smtClean="0">
                  <a:solidFill>
                    <a:schemeClr val="accent1">
                      <a:lumMod val="75000"/>
                    </a:schemeClr>
                  </a:solidFill>
                </a:rPr>
                <a:t>-Nb2N (hexagonal);   </a:t>
              </a:r>
              <a:r>
                <a:rPr lang="en-US" sz="2800" b="1" dirty="0" smtClean="0">
                  <a:solidFill>
                    <a:schemeClr val="accent1">
                      <a:lumMod val="75000"/>
                    </a:schemeClr>
                  </a:solidFill>
                  <a:latin typeface="Symbol" pitchFamily="18" charset="2"/>
                </a:rPr>
                <a:t>g</a:t>
              </a:r>
              <a:r>
                <a:rPr lang="en-US" sz="2800" b="1" dirty="0" smtClean="0">
                  <a:solidFill>
                    <a:schemeClr val="accent1">
                      <a:lumMod val="75000"/>
                    </a:schemeClr>
                  </a:solidFill>
                </a:rPr>
                <a:t>-Nb</a:t>
              </a:r>
              <a:r>
                <a:rPr lang="en-US" sz="2800" b="1" baseline="-25000" dirty="0" smtClean="0">
                  <a:solidFill>
                    <a:schemeClr val="accent1">
                      <a:lumMod val="75000"/>
                    </a:schemeClr>
                  </a:solidFill>
                </a:rPr>
                <a:t>4</a:t>
              </a:r>
              <a:r>
                <a:rPr lang="en-US" sz="2800" b="1" dirty="0" smtClean="0">
                  <a:solidFill>
                    <a:schemeClr val="accent1">
                      <a:lumMod val="75000"/>
                    </a:schemeClr>
                  </a:solidFill>
                </a:rPr>
                <a:t>N</a:t>
              </a:r>
              <a:r>
                <a:rPr lang="en-US" sz="2800" b="1" baseline="-25000" dirty="0" smtClean="0">
                  <a:solidFill>
                    <a:schemeClr val="accent1">
                      <a:lumMod val="75000"/>
                    </a:schemeClr>
                  </a:solidFill>
                </a:rPr>
                <a:t>3-x</a:t>
              </a:r>
            </a:p>
            <a:p>
              <a:pPr>
                <a:lnSpc>
                  <a:spcPct val="250000"/>
                </a:lnSpc>
              </a:pPr>
              <a:r>
                <a:rPr lang="en-US" sz="2800" b="1" dirty="0" smtClean="0">
                  <a:latin typeface="Symbol" pitchFamily="18" charset="2"/>
                </a:rPr>
                <a:t>           a</a:t>
              </a:r>
              <a:r>
                <a:rPr lang="en-US" sz="2800" b="1" dirty="0" smtClean="0"/>
                <a:t>-</a:t>
              </a:r>
              <a:r>
                <a:rPr lang="en-US" sz="2800" b="1" dirty="0" err="1" smtClean="0"/>
                <a:t>Nb</a:t>
              </a:r>
              <a:r>
                <a:rPr lang="en-US" sz="2800" b="1" dirty="0" smtClean="0"/>
                <a:t> (N) (bcc solid solution)</a:t>
              </a:r>
            </a:p>
            <a:p>
              <a:endParaRPr lang="en-US" sz="2800" b="1" dirty="0" smtClean="0"/>
            </a:p>
            <a:p>
              <a:pPr>
                <a:spcBef>
                  <a:spcPts val="1800"/>
                </a:spcBef>
              </a:pPr>
              <a:r>
                <a:rPr lang="en-US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             Niobium</a:t>
              </a:r>
            </a:p>
          </p:txBody>
        </p:sp>
        <p:sp>
          <p:nvSpPr>
            <p:cNvPr id="3" name="Rettangolo 2"/>
            <p:cNvSpPr/>
            <p:nvPr/>
          </p:nvSpPr>
          <p:spPr>
            <a:xfrm>
              <a:off x="251520" y="5229200"/>
              <a:ext cx="2520280" cy="144016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ttangolo 3"/>
            <p:cNvSpPr/>
            <p:nvPr/>
          </p:nvSpPr>
          <p:spPr>
            <a:xfrm>
              <a:off x="251520" y="4005064"/>
              <a:ext cx="2520280" cy="1224136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251520" y="2996952"/>
              <a:ext cx="2520280" cy="100811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ttangolo 6"/>
            <p:cNvSpPr/>
            <p:nvPr/>
          </p:nvSpPr>
          <p:spPr>
            <a:xfrm>
              <a:off x="251520" y="1412776"/>
              <a:ext cx="2520280" cy="1872208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251520" y="908720"/>
              <a:ext cx="2520280" cy="504056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  <a:shade val="30000"/>
                    <a:satMod val="115000"/>
                  </a:schemeClr>
                </a:gs>
                <a:gs pos="50000">
                  <a:schemeClr val="accent6">
                    <a:lumMod val="50000"/>
                    <a:shade val="67500"/>
                    <a:satMod val="115000"/>
                  </a:schemeClr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arentesi graffa chiusa 8"/>
            <p:cNvSpPr/>
            <p:nvPr/>
          </p:nvSpPr>
          <p:spPr>
            <a:xfrm>
              <a:off x="3131840" y="1484784"/>
              <a:ext cx="360040" cy="18002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entesi graffa chiusa 9"/>
            <p:cNvSpPr/>
            <p:nvPr/>
          </p:nvSpPr>
          <p:spPr>
            <a:xfrm>
              <a:off x="2843808" y="908720"/>
              <a:ext cx="360040" cy="504056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entesi graffa chiusa 10"/>
            <p:cNvSpPr/>
            <p:nvPr/>
          </p:nvSpPr>
          <p:spPr>
            <a:xfrm>
              <a:off x="3275856" y="3356992"/>
              <a:ext cx="360040" cy="57606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arentesi graffa chiusa 11"/>
            <p:cNvSpPr/>
            <p:nvPr/>
          </p:nvSpPr>
          <p:spPr>
            <a:xfrm>
              <a:off x="3419872" y="4024064"/>
              <a:ext cx="343272" cy="1152128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arentesi graffa chiusa 12"/>
            <p:cNvSpPr/>
            <p:nvPr/>
          </p:nvSpPr>
          <p:spPr>
            <a:xfrm>
              <a:off x="3635896" y="5229200"/>
              <a:ext cx="343272" cy="144016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tangolo 20"/>
          <p:cNvSpPr/>
          <p:nvPr/>
        </p:nvSpPr>
        <p:spPr>
          <a:xfrm>
            <a:off x="2555776" y="548680"/>
            <a:ext cx="3312368" cy="53285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ttangolo 22"/>
          <p:cNvSpPr/>
          <p:nvPr/>
        </p:nvSpPr>
        <p:spPr>
          <a:xfrm>
            <a:off x="5940152" y="548680"/>
            <a:ext cx="3024336" cy="53285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ttangolo 19"/>
          <p:cNvSpPr/>
          <p:nvPr/>
        </p:nvSpPr>
        <p:spPr>
          <a:xfrm>
            <a:off x="107504" y="548680"/>
            <a:ext cx="2376264" cy="53285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/>
          <p:cNvSpPr txBox="1"/>
          <p:nvPr/>
        </p:nvSpPr>
        <p:spPr>
          <a:xfrm>
            <a:off x="107504" y="220486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Resistive</a:t>
            </a:r>
            <a:endParaRPr lang="en-US" sz="2400" b="1" dirty="0"/>
          </a:p>
        </p:txBody>
      </p:sp>
      <p:sp>
        <p:nvSpPr>
          <p:cNvPr id="3" name="Rettangolo 2"/>
          <p:cNvSpPr/>
          <p:nvPr/>
        </p:nvSpPr>
        <p:spPr>
          <a:xfrm>
            <a:off x="179512" y="836712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Samples 	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     Pillbox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cavities, etc 	Real cavities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 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07504" y="318335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Inductive</a:t>
            </a:r>
            <a:endParaRPr lang="en-US" sz="24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5496" y="414908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</a:t>
            </a:r>
            <a:r>
              <a:rPr lang="en-US" sz="2400" b="1" baseline="-25000" dirty="0" smtClean="0"/>
              <a:t>c1 </a:t>
            </a:r>
            <a:r>
              <a:rPr lang="en-US" sz="2400" b="1" dirty="0" smtClean="0"/>
              <a:t>Measurement </a:t>
            </a:r>
            <a:endParaRPr lang="en-US" sz="24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699792" y="2060848"/>
            <a:ext cx="30963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Calorimetric</a:t>
            </a:r>
            <a:r>
              <a:rPr lang="en-US" sz="2400" b="1" dirty="0"/>
              <a:t> </a:t>
            </a:r>
            <a:r>
              <a:rPr lang="en-US" sz="2400" b="1" dirty="0" smtClean="0"/>
              <a:t>methods</a:t>
            </a:r>
          </a:p>
          <a:p>
            <a:endParaRPr lang="en-US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059832" y="2852936"/>
            <a:ext cx="20882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</a:t>
            </a:r>
            <a:r>
              <a:rPr lang="en-US" sz="2400" b="1" baseline="-25000" dirty="0" smtClean="0"/>
              <a:t>S  </a:t>
            </a:r>
            <a:r>
              <a:rPr lang="en-US" sz="2400" b="1" dirty="0" smtClean="0"/>
              <a:t>Differential measurements </a:t>
            </a:r>
            <a:endParaRPr lang="en-US" sz="2400" b="1" baseline="-25000" dirty="0" smtClean="0"/>
          </a:p>
          <a:p>
            <a:endParaRPr lang="en-US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771800" y="4149080"/>
            <a:ext cx="3384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Microstrip</a:t>
            </a:r>
            <a:r>
              <a:rPr lang="en-US" sz="2400" b="1" dirty="0" smtClean="0"/>
              <a:t> </a:t>
            </a:r>
            <a:r>
              <a:rPr lang="en-US" sz="2400" b="1" dirty="0" smtClean="0"/>
              <a:t>Resonators</a:t>
            </a:r>
            <a:endParaRPr lang="en-US" sz="2400" b="1" dirty="0" smtClean="0"/>
          </a:p>
          <a:p>
            <a:endParaRPr lang="en-US" dirty="0"/>
          </a:p>
        </p:txBody>
      </p:sp>
      <p:cxnSp>
        <p:nvCxnSpPr>
          <p:cNvPr id="11" name="Connettore 2 10"/>
          <p:cNvCxnSpPr/>
          <p:nvPr/>
        </p:nvCxnSpPr>
        <p:spPr>
          <a:xfrm>
            <a:off x="323528" y="1843236"/>
            <a:ext cx="828092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6300192" y="2134597"/>
            <a:ext cx="2052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6 GHz cavities</a:t>
            </a:r>
          </a:p>
          <a:p>
            <a:endParaRPr lang="en-US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5678624" y="2991588"/>
            <a:ext cx="3528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1,5 /1,3 GHz </a:t>
            </a:r>
            <a:r>
              <a:rPr lang="en-US" sz="2400" b="1" dirty="0" err="1" smtClean="0"/>
              <a:t>monocells</a:t>
            </a:r>
            <a:endParaRPr lang="en-US" sz="2400" b="1" dirty="0" smtClean="0"/>
          </a:p>
          <a:p>
            <a:endParaRPr lang="en-US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5988900" y="4169356"/>
            <a:ext cx="3168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1,3 GHz    3-cell cavity</a:t>
            </a:r>
          </a:p>
          <a:p>
            <a:endParaRPr lang="en-US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5903640" y="5085184"/>
            <a:ext cx="324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1,3 GHz    9-cell cavities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71" t="7979" r="11429" b="4090"/>
          <a:stretch>
            <a:fillRect/>
          </a:stretch>
        </p:blipFill>
        <p:spPr bwMode="auto">
          <a:xfrm>
            <a:off x="-15921" y="-37671"/>
            <a:ext cx="8980409" cy="6895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508104" y="3573016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Bulk </a:t>
            </a:r>
            <a:r>
              <a:rPr lang="en-US" sz="2800" dirty="0" err="1" smtClean="0">
                <a:solidFill>
                  <a:srgbClr val="FF0000"/>
                </a:solidFill>
                <a:latin typeface="Arial Black" pitchFamily="34" charset="0"/>
              </a:rPr>
              <a:t>Nb</a:t>
            </a:r>
            <a:endParaRPr lang="en-US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03848" y="1556792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NbN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637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2 4"/>
          <p:cNvCxnSpPr/>
          <p:nvPr/>
        </p:nvCxnSpPr>
        <p:spPr>
          <a:xfrm>
            <a:off x="1259632" y="5589240"/>
            <a:ext cx="7200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 rot="16200000" flipV="1">
            <a:off x="-1152636" y="3176972"/>
            <a:ext cx="5120952" cy="83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 rot="5400000">
            <a:off x="-24171" y="1788784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Black" pitchFamily="34" charset="0"/>
              </a:rPr>
              <a:t>Temperature</a:t>
            </a:r>
            <a:endParaRPr lang="en-US" sz="2000" b="1" dirty="0">
              <a:latin typeface="Arial Black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804248" y="573325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Black" pitchFamily="34" charset="0"/>
              </a:rPr>
              <a:t>Time</a:t>
            </a:r>
          </a:p>
        </p:txBody>
      </p:sp>
      <p:cxnSp>
        <p:nvCxnSpPr>
          <p:cNvPr id="17" name="Connettore 1 16"/>
          <p:cNvCxnSpPr/>
          <p:nvPr/>
        </p:nvCxnSpPr>
        <p:spPr>
          <a:xfrm>
            <a:off x="1403648" y="5229200"/>
            <a:ext cx="50405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 rot="5400000" flipH="1" flipV="1">
            <a:off x="755576" y="2420888"/>
            <a:ext cx="3960440" cy="16561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3563888" y="1268760"/>
            <a:ext cx="86409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rot="16200000" flipH="1">
            <a:off x="3059832" y="2636912"/>
            <a:ext cx="2880320" cy="14401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rco 31"/>
          <p:cNvSpPr/>
          <p:nvPr/>
        </p:nvSpPr>
        <p:spPr>
          <a:xfrm rot="10800000">
            <a:off x="4571952" y="2847909"/>
            <a:ext cx="4170716" cy="2579036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Connettore 1 36"/>
          <p:cNvCxnSpPr/>
          <p:nvPr/>
        </p:nvCxnSpPr>
        <p:spPr>
          <a:xfrm>
            <a:off x="1403648" y="1124744"/>
            <a:ext cx="475252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/>
          <p:cNvSpPr txBox="1"/>
          <p:nvPr/>
        </p:nvSpPr>
        <p:spPr>
          <a:xfrm>
            <a:off x="3203848" y="344850"/>
            <a:ext cx="2520280" cy="70788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T</a:t>
            </a:r>
            <a:r>
              <a:rPr lang="en-US" sz="4000" b="1" baseline="-25000" dirty="0" smtClean="0">
                <a:solidFill>
                  <a:srgbClr val="FF0000"/>
                </a:solidFill>
              </a:rPr>
              <a:t>m</a:t>
            </a:r>
            <a:r>
              <a:rPr lang="en-US" sz="4000" b="1" dirty="0" smtClean="0">
                <a:solidFill>
                  <a:srgbClr val="FF0000"/>
                </a:solidFill>
              </a:rPr>
              <a:t> of </a:t>
            </a:r>
            <a:r>
              <a:rPr lang="en-US" sz="4000" b="1" dirty="0" err="1" smtClean="0">
                <a:solidFill>
                  <a:srgbClr val="FF0000"/>
                </a:solidFill>
              </a:rPr>
              <a:t>Nb</a:t>
            </a:r>
            <a:endParaRPr lang="en-US" sz="4000" b="1" dirty="0">
              <a:solidFill>
                <a:srgbClr val="FF0000"/>
              </a:solidFill>
            </a:endParaRPr>
          </a:p>
        </p:txBody>
      </p:sp>
      <p:cxnSp>
        <p:nvCxnSpPr>
          <p:cNvPr id="40" name="Connettore 1 39"/>
          <p:cNvCxnSpPr/>
          <p:nvPr/>
        </p:nvCxnSpPr>
        <p:spPr>
          <a:xfrm rot="5400000">
            <a:off x="1403648" y="3356992"/>
            <a:ext cx="4248472" cy="72008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 rot="5400000">
            <a:off x="2303747" y="3465004"/>
            <a:ext cx="4248472" cy="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/>
          <p:cNvSpPr txBox="1"/>
          <p:nvPr/>
        </p:nvSpPr>
        <p:spPr>
          <a:xfrm>
            <a:off x="3419872" y="580526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Black" pitchFamily="34" charset="0"/>
              </a:rPr>
              <a:t>3 – 30 sec</a:t>
            </a:r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23528" y="1124744"/>
            <a:ext cx="849694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smtClean="0">
                <a:latin typeface="Arial Black" pitchFamily="34" charset="0"/>
              </a:rPr>
              <a:t>As the </a:t>
            </a:r>
            <a:r>
              <a:rPr lang="en-US" sz="4400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-</a:t>
            </a:r>
            <a:r>
              <a:rPr lang="en-US" sz="4400" dirty="0" err="1" smtClean="0">
                <a:solidFill>
                  <a:srgbClr val="FF0000"/>
                </a:solidFill>
                <a:latin typeface="Arial Black" pitchFamily="34" charset="0"/>
              </a:rPr>
              <a:t>NbN</a:t>
            </a: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  <a:sym typeface="Wingdings" pitchFamily="2" charset="2"/>
              </a:rPr>
              <a:t> </a:t>
            </a:r>
            <a:r>
              <a:rPr lang="en-US" sz="4400" dirty="0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-Nb</a:t>
            </a:r>
            <a:r>
              <a:rPr lang="en-US" sz="4400" baseline="-25000" dirty="0" smtClean="0">
                <a:solidFill>
                  <a:srgbClr val="FF0000"/>
                </a:solidFill>
                <a:latin typeface="Arial Black" pitchFamily="34" charset="0"/>
              </a:rPr>
              <a:t>4</a:t>
            </a: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N</a:t>
            </a:r>
            <a:r>
              <a:rPr lang="en-US" sz="4400" baseline="-25000" dirty="0" smtClean="0">
                <a:solidFill>
                  <a:srgbClr val="FF0000"/>
                </a:solidFill>
                <a:latin typeface="Arial Black" pitchFamily="34" charset="0"/>
              </a:rPr>
              <a:t>3-x</a:t>
            </a: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4400" dirty="0" smtClean="0">
                <a:latin typeface="Arial Black" pitchFamily="34" charset="0"/>
              </a:rPr>
              <a:t>phase </a:t>
            </a:r>
            <a:r>
              <a:rPr lang="en-US" sz="4400" dirty="0" smtClean="0">
                <a:latin typeface="Arial Black" pitchFamily="34" charset="0"/>
              </a:rPr>
              <a:t>transformation is a </a:t>
            </a: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very fast</a:t>
            </a:r>
            <a:r>
              <a:rPr lang="en-US" sz="4400" dirty="0" smtClean="0">
                <a:latin typeface="Arial Black" pitchFamily="34" charset="0"/>
              </a:rPr>
              <a:t>, quasi-continuous</a:t>
            </a:r>
          </a:p>
          <a:p>
            <a:pPr algn="just"/>
            <a:r>
              <a:rPr lang="en-US" sz="4400" dirty="0" smtClean="0">
                <a:latin typeface="Arial Black" pitchFamily="34" charset="0"/>
              </a:rPr>
              <a:t>Transition, </a:t>
            </a:r>
          </a:p>
          <a:p>
            <a:pPr algn="just"/>
            <a:endParaRPr lang="en-US" sz="4400" dirty="0" smtClean="0">
              <a:latin typeface="Arial Black" pitchFamily="34" charset="0"/>
            </a:endParaRPr>
          </a:p>
          <a:p>
            <a:pPr algn="just"/>
            <a:r>
              <a:rPr lang="en-US" sz="4800" dirty="0" smtClean="0">
                <a:solidFill>
                  <a:srgbClr val="FF0000"/>
                </a:solidFill>
                <a:latin typeface="Arial Black" pitchFamily="34" charset="0"/>
              </a:rPr>
              <a:t>it cannot </a:t>
            </a:r>
            <a:r>
              <a:rPr lang="en-US" sz="4800" dirty="0" smtClean="0">
                <a:solidFill>
                  <a:srgbClr val="FF0000"/>
                </a:solidFill>
                <a:latin typeface="Arial Black" pitchFamily="34" charset="0"/>
              </a:rPr>
              <a:t>be avoided by </a:t>
            </a:r>
            <a:r>
              <a:rPr lang="en-US" sz="4800" dirty="0" smtClean="0">
                <a:solidFill>
                  <a:srgbClr val="FF0000"/>
                </a:solidFill>
                <a:latin typeface="Arial Black" pitchFamily="34" charset="0"/>
              </a:rPr>
              <a:t>quenching</a:t>
            </a:r>
            <a:endParaRPr lang="en-US" sz="48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2008" y="1600200"/>
            <a:ext cx="889248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1500" dirty="0" smtClean="0">
                <a:solidFill>
                  <a:srgbClr val="FF0000"/>
                </a:solidFill>
                <a:latin typeface="Arial Black" pitchFamily="34" charset="0"/>
              </a:rPr>
              <a:t>Annealing</a:t>
            </a:r>
            <a:r>
              <a:rPr lang="en-US" sz="8800" dirty="0" smtClean="0">
                <a:latin typeface="Arial Black" pitchFamily="34" charset="0"/>
              </a:rPr>
              <a:t> doesn’t work</a:t>
            </a:r>
            <a:endParaRPr lang="en-US" sz="8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41975" y="0"/>
            <a:ext cx="9585975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508104" y="220486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Bulk </a:t>
            </a:r>
            <a:r>
              <a:rPr lang="en-US" sz="2800" dirty="0" err="1" smtClean="0">
                <a:solidFill>
                  <a:srgbClr val="FF0000"/>
                </a:solidFill>
                <a:latin typeface="Arial Black" pitchFamily="34" charset="0"/>
              </a:rPr>
              <a:t>Nb</a:t>
            </a:r>
            <a:endParaRPr lang="en-US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059832" y="1249596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NbN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637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8673" y="-42020"/>
            <a:ext cx="10019225" cy="699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652120" y="2276872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Bulk </a:t>
            </a:r>
            <a:r>
              <a:rPr lang="en-US" sz="2800" dirty="0" err="1" smtClean="0">
                <a:solidFill>
                  <a:srgbClr val="FF0000"/>
                </a:solidFill>
                <a:latin typeface="Arial Black" pitchFamily="34" charset="0"/>
              </a:rPr>
              <a:t>Nb</a:t>
            </a:r>
            <a:endParaRPr lang="en-US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131840" y="1268760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NbN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637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56592" y="-243408"/>
            <a:ext cx="10561391" cy="7378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012160" y="3769876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Bulk </a:t>
            </a:r>
            <a:r>
              <a:rPr lang="en-US" sz="2800" dirty="0" err="1" smtClean="0">
                <a:solidFill>
                  <a:srgbClr val="FF0000"/>
                </a:solidFill>
                <a:latin typeface="Arial Black" pitchFamily="34" charset="0"/>
              </a:rPr>
              <a:t>Nb</a:t>
            </a:r>
            <a:endParaRPr lang="en-US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637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Arial Black" pitchFamily="34" charset="0"/>
              </a:rPr>
              <a:t>Nb</a:t>
            </a:r>
            <a:r>
              <a:rPr lang="en-US" sz="9600" baseline="-25000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r>
              <a:rPr lang="en-US" sz="9600" dirty="0" smtClean="0">
                <a:solidFill>
                  <a:srgbClr val="FF0000"/>
                </a:solidFill>
                <a:latin typeface="Arial Black" pitchFamily="34" charset="0"/>
              </a:rPr>
              <a:t>O</a:t>
            </a:r>
            <a:r>
              <a:rPr lang="en-US" sz="9600" baseline="-25000" dirty="0" smtClean="0">
                <a:solidFill>
                  <a:srgbClr val="FF0000"/>
                </a:solidFill>
                <a:latin typeface="Arial Black" pitchFamily="34" charset="0"/>
              </a:rPr>
              <a:t>5</a:t>
            </a:r>
            <a:endParaRPr lang="en-US" sz="9600" baseline="-25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395536" y="2065922"/>
          <a:ext cx="8208912" cy="4315406"/>
        </p:xfrm>
        <a:graphic>
          <a:graphicData uri="http://schemas.openxmlformats.org/drawingml/2006/table">
            <a:tbl>
              <a:tblPr/>
              <a:tblGrid>
                <a:gridCol w="4850721"/>
                <a:gridCol w="3358191"/>
              </a:tblGrid>
              <a:tr h="2157703">
                <a:tc>
                  <a:txBody>
                    <a:bodyPr/>
                    <a:lstStyle/>
                    <a:p>
                      <a:pPr algn="l"/>
                      <a:endParaRPr lang="it-IT" sz="4400" dirty="0" smtClean="0">
                        <a:latin typeface="Arial Black" pitchFamily="34" charset="0"/>
                      </a:endParaRPr>
                    </a:p>
                    <a:p>
                      <a:pPr algn="l"/>
                      <a:r>
                        <a:rPr lang="it-IT" sz="4400" dirty="0" err="1" smtClean="0">
                          <a:latin typeface="Arial Black" pitchFamily="34" charset="0"/>
                        </a:rPr>
                        <a:t>Melting</a:t>
                      </a:r>
                      <a:r>
                        <a:rPr lang="it-IT" sz="440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it-IT" sz="4400" dirty="0" err="1" smtClean="0">
                          <a:latin typeface="Arial Black" pitchFamily="34" charset="0"/>
                        </a:rPr>
                        <a:t>point</a:t>
                      </a:r>
                      <a:endParaRPr lang="it-IT" sz="4400" dirty="0" smtClean="0">
                        <a:latin typeface="Arial Black" pitchFamily="34" charset="0"/>
                      </a:endParaRPr>
                    </a:p>
                    <a:p>
                      <a:pPr algn="l"/>
                      <a:endParaRPr lang="it-IT" sz="4400" dirty="0">
                        <a:latin typeface="Arial Black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4400" dirty="0" smtClean="0">
                          <a:latin typeface="Arial Black" pitchFamily="34" charset="0"/>
                        </a:rPr>
                        <a:t>1512 °C</a:t>
                      </a:r>
                      <a:endParaRPr lang="it-IT" sz="4400" dirty="0">
                        <a:latin typeface="Arial Black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7703">
                <a:tc>
                  <a:txBody>
                    <a:bodyPr/>
                    <a:lstStyle/>
                    <a:p>
                      <a:pPr algn="l"/>
                      <a:r>
                        <a:rPr lang="it-IT" sz="4400" dirty="0" smtClean="0">
                          <a:latin typeface="Arial Black" pitchFamily="34" charset="0"/>
                        </a:rPr>
                        <a:t>Evaporation </a:t>
                      </a:r>
                      <a:r>
                        <a:rPr lang="it-IT" sz="4400" dirty="0">
                          <a:latin typeface="Arial Black" pitchFamily="34" charset="0"/>
                        </a:rPr>
                        <a:t>temperature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4400" dirty="0" smtClean="0">
                          <a:latin typeface="Arial Black" pitchFamily="34" charset="0"/>
                        </a:rPr>
                        <a:t>1700-1900 °C</a:t>
                      </a:r>
                      <a:endParaRPr lang="it-IT" sz="4400" dirty="0">
                        <a:latin typeface="Arial Black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764704"/>
            <a:ext cx="87129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Arial Black" pitchFamily="34" charset="0"/>
              </a:rPr>
              <a:t>When the </a:t>
            </a: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N/</a:t>
            </a:r>
            <a:r>
              <a:rPr lang="en-US" sz="4400" dirty="0" err="1" smtClean="0">
                <a:solidFill>
                  <a:srgbClr val="FF0000"/>
                </a:solidFill>
                <a:latin typeface="Arial Black" pitchFamily="34" charset="0"/>
              </a:rPr>
              <a:t>Nb</a:t>
            </a: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ratio &gt; 0.84</a:t>
            </a:r>
            <a:r>
              <a:rPr lang="en-US" sz="4400" dirty="0" smtClean="0">
                <a:latin typeface="Arial Black" pitchFamily="34" charset="0"/>
              </a:rPr>
              <a:t>, </a:t>
            </a:r>
            <a:endParaRPr lang="en-US" sz="4400" dirty="0" smtClean="0">
              <a:latin typeface="Arial Black" pitchFamily="34" charset="0"/>
            </a:endParaRPr>
          </a:p>
          <a:p>
            <a:r>
              <a:rPr lang="en-US" sz="4400" dirty="0" smtClean="0">
                <a:latin typeface="Arial Black" pitchFamily="34" charset="0"/>
              </a:rPr>
              <a:t>the </a:t>
            </a:r>
            <a:r>
              <a:rPr lang="en-US" sz="4400" b="1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-phase</a:t>
            </a:r>
            <a:r>
              <a:rPr lang="en-US" sz="4400" dirty="0" smtClean="0">
                <a:latin typeface="Arial Black" pitchFamily="34" charset="0"/>
              </a:rPr>
              <a:t> </a:t>
            </a:r>
            <a:r>
              <a:rPr lang="en-US" sz="4400" dirty="0" smtClean="0">
                <a:latin typeface="Arial Black" pitchFamily="34" charset="0"/>
              </a:rPr>
              <a:t>can be retained by </a:t>
            </a:r>
            <a:r>
              <a:rPr lang="en-US" sz="4400" dirty="0" smtClean="0">
                <a:latin typeface="Arial Black" pitchFamily="34" charset="0"/>
              </a:rPr>
              <a:t>quenching </a:t>
            </a:r>
          </a:p>
          <a:p>
            <a:endParaRPr lang="en-US" sz="4400" dirty="0" smtClean="0">
              <a:latin typeface="Arial Black" pitchFamily="34" charset="0"/>
            </a:endParaRPr>
          </a:p>
          <a:p>
            <a:endParaRPr lang="en-US" sz="4400" dirty="0" smtClean="0">
              <a:latin typeface="Arial Black" pitchFamily="34" charset="0"/>
            </a:endParaRPr>
          </a:p>
          <a:p>
            <a:r>
              <a:rPr lang="en-US" sz="4400" dirty="0" smtClean="0">
                <a:latin typeface="Arial Black" pitchFamily="34" charset="0"/>
              </a:rPr>
              <a:t>At </a:t>
            </a: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N/</a:t>
            </a:r>
            <a:r>
              <a:rPr lang="en-US" sz="4400" dirty="0" err="1" smtClean="0">
                <a:solidFill>
                  <a:srgbClr val="FF0000"/>
                </a:solidFill>
                <a:latin typeface="Arial Black" pitchFamily="34" charset="0"/>
              </a:rPr>
              <a:t>Nb</a:t>
            </a: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 ratio </a:t>
            </a: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&lt; 0.8 </a:t>
            </a:r>
            <a:r>
              <a:rPr lang="en-US" sz="4400" dirty="0" smtClean="0">
                <a:latin typeface="Arial Black" pitchFamily="34" charset="0"/>
              </a:rPr>
              <a:t>it </a:t>
            </a:r>
            <a:r>
              <a:rPr lang="en-US" sz="4400" dirty="0" smtClean="0">
                <a:latin typeface="Arial Black" pitchFamily="34" charset="0"/>
              </a:rPr>
              <a:t>transforms in </a:t>
            </a:r>
            <a:r>
              <a:rPr lang="en-US" sz="4400" b="1" dirty="0" smtClean="0">
                <a:latin typeface="Symbol" pitchFamily="18" charset="2"/>
              </a:rPr>
              <a:t>g</a:t>
            </a:r>
            <a:r>
              <a:rPr lang="en-US" sz="4400" dirty="0" smtClean="0">
                <a:latin typeface="Arial Black" pitchFamily="34" charset="0"/>
              </a:rPr>
              <a:t>-Nb</a:t>
            </a:r>
            <a:r>
              <a:rPr lang="en-US" sz="4400" baseline="-25000" dirty="0" smtClean="0">
                <a:latin typeface="Arial Black" pitchFamily="34" charset="0"/>
              </a:rPr>
              <a:t>4</a:t>
            </a:r>
            <a:r>
              <a:rPr lang="en-US" sz="4400" dirty="0" smtClean="0">
                <a:latin typeface="Arial Black" pitchFamily="34" charset="0"/>
              </a:rPr>
              <a:t> N</a:t>
            </a:r>
            <a:r>
              <a:rPr lang="en-US" sz="4400" baseline="-25000" dirty="0" smtClean="0">
                <a:latin typeface="Arial Black" pitchFamily="34" charset="0"/>
              </a:rPr>
              <a:t>3</a:t>
            </a:r>
            <a:endParaRPr lang="en-US" sz="4400" baseline="-25000" dirty="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Segnaposto contenuto 4" descr="Q vs Eacc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7393" t="10178" r="12262" b="5499"/>
          <a:stretch>
            <a:fillRect/>
          </a:stretch>
        </p:blipFill>
        <p:spPr>
          <a:xfrm>
            <a:off x="0" y="-27384"/>
            <a:ext cx="9144000" cy="6875463"/>
          </a:xfrm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3492500" y="279400"/>
            <a:ext cx="3708400" cy="1143000"/>
          </a:xfrm>
        </p:spPr>
        <p:txBody>
          <a:bodyPr/>
          <a:lstStyle/>
          <a:p>
            <a:pPr algn="l"/>
            <a:r>
              <a:rPr lang="it-IT" smtClean="0">
                <a:solidFill>
                  <a:srgbClr val="92D050"/>
                </a:solidFill>
              </a:rPr>
              <a:t>NbN  @4,2K</a:t>
            </a:r>
          </a:p>
        </p:txBody>
      </p:sp>
      <p:sp>
        <p:nvSpPr>
          <p:cNvPr id="22532" name="CasellaDiTesto 3"/>
          <p:cNvSpPr txBox="1">
            <a:spLocks noChangeArrowheads="1"/>
          </p:cNvSpPr>
          <p:nvPr/>
        </p:nvSpPr>
        <p:spPr bwMode="auto">
          <a:xfrm>
            <a:off x="5435600" y="1557338"/>
            <a:ext cx="1728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 b="1" dirty="0"/>
              <a:t>T = 4,2 K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1763713" y="4508500"/>
            <a:ext cx="4895850" cy="0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4" name="CasellaDiTesto 9"/>
          <p:cNvSpPr txBox="1">
            <a:spLocks noChangeArrowheads="1"/>
          </p:cNvSpPr>
          <p:nvPr/>
        </p:nvSpPr>
        <p:spPr bwMode="auto">
          <a:xfrm>
            <a:off x="4716463" y="4508500"/>
            <a:ext cx="1181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>
                <a:solidFill>
                  <a:schemeClr val="accent1"/>
                </a:solidFill>
              </a:rPr>
              <a:t>Bulk Nb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68722"/>
            <a:ext cx="7632848" cy="5989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2123728" y="332656"/>
            <a:ext cx="6624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Proceedings of the 8</a:t>
            </a:r>
            <a:r>
              <a:rPr lang="en-US" sz="1600" b="1" baseline="30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th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SRF Workshop,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Abano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Terme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, 1997</a:t>
            </a:r>
            <a:endParaRPr lang="en-US" sz="16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Arial Black" pitchFamily="34" charset="0"/>
              </a:rPr>
              <a:t>High Temperatures for</a:t>
            </a:r>
            <a:endParaRPr lang="en-US" sz="4800" dirty="0">
              <a:latin typeface="Arial Black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72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en-US" sz="7200" dirty="0" err="1" smtClean="0">
                <a:solidFill>
                  <a:srgbClr val="FF0000"/>
                </a:solidFill>
                <a:latin typeface="Arial Black" pitchFamily="34" charset="0"/>
              </a:rPr>
              <a:t>Nb</a:t>
            </a:r>
            <a:r>
              <a:rPr lang="en-US" sz="7200" dirty="0" smtClean="0">
                <a:solidFill>
                  <a:srgbClr val="FF0000"/>
                </a:solidFill>
                <a:latin typeface="Arial Black" pitchFamily="34" charset="0"/>
              </a:rPr>
              <a:t> Purification</a:t>
            </a:r>
            <a:endParaRPr lang="en-US" sz="72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74" t="6897" r="10724" b="2299"/>
          <a:stretch>
            <a:fillRect/>
          </a:stretch>
        </p:blipFill>
        <p:spPr bwMode="auto">
          <a:xfrm>
            <a:off x="251520" y="0"/>
            <a:ext cx="8892480" cy="695550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>
            <a:off x="0" y="-27384"/>
            <a:ext cx="9144000" cy="6885384"/>
            <a:chOff x="0" y="-27384"/>
            <a:chExt cx="9144000" cy="6885384"/>
          </a:xfrm>
        </p:grpSpPr>
        <p:pic>
          <p:nvPicPr>
            <p:cNvPr id="4" name="Immagine 3" descr="NbTiN_BCP.png"/>
            <p:cNvPicPr>
              <a:picLocks noChangeAspect="1"/>
            </p:cNvPicPr>
            <p:nvPr/>
          </p:nvPicPr>
          <p:blipFill>
            <a:blip r:embed="rId2" cstate="print"/>
            <a:srcRect l="8936" t="8887" r="11525" b="5431"/>
            <a:stretch>
              <a:fillRect/>
            </a:stretch>
          </p:blipFill>
          <p:spPr bwMode="auto">
            <a:xfrm>
              <a:off x="0" y="-27384"/>
              <a:ext cx="9144000" cy="6885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CasellaDiTesto 2"/>
            <p:cNvSpPr txBox="1"/>
            <p:nvPr/>
          </p:nvSpPr>
          <p:spPr>
            <a:xfrm>
              <a:off x="2987824" y="200136"/>
              <a:ext cx="18002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Bare Sample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Conclusions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927373"/>
            <a:ext cx="8712968" cy="4525963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6 </a:t>
            </a:r>
            <a:r>
              <a:rPr lang="en-US" sz="3600" dirty="0" err="1" smtClean="0">
                <a:solidFill>
                  <a:srgbClr val="FF0000"/>
                </a:solidFill>
                <a:latin typeface="Arial Black" pitchFamily="34" charset="0"/>
              </a:rPr>
              <a:t>Ghz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 cavities </a:t>
            </a:r>
            <a:r>
              <a:rPr lang="en-US" dirty="0" smtClean="0">
                <a:latin typeface="Arial Black" pitchFamily="34" charset="0"/>
              </a:rPr>
              <a:t>allow a fast and dense statistics</a:t>
            </a:r>
          </a:p>
          <a:p>
            <a:endParaRPr lang="en-US" dirty="0" smtClean="0">
              <a:latin typeface="Arial Black" pitchFamily="34" charset="0"/>
            </a:endParaRPr>
          </a:p>
          <a:p>
            <a:r>
              <a:rPr lang="en-US" dirty="0" smtClean="0">
                <a:latin typeface="Arial Black" pitchFamily="34" charset="0"/>
              </a:rPr>
              <a:t>At 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4,2 K the Q-value at low field </a:t>
            </a:r>
            <a:r>
              <a:rPr lang="en-US" dirty="0" smtClean="0">
                <a:latin typeface="Arial Black" pitchFamily="34" charset="0"/>
              </a:rPr>
              <a:t>increases of even a factor 5</a:t>
            </a:r>
          </a:p>
          <a:p>
            <a:endParaRPr lang="en-US" dirty="0" smtClean="0">
              <a:latin typeface="Arial Black" pitchFamily="34" charset="0"/>
            </a:endParaRPr>
          </a:p>
          <a:p>
            <a:r>
              <a:rPr lang="en-US" dirty="0" smtClean="0">
                <a:latin typeface="Arial Black" pitchFamily="34" charset="0"/>
              </a:rPr>
              <a:t>The important parameters are given by </a:t>
            </a:r>
            <a:r>
              <a:rPr lang="en-US" dirty="0" smtClean="0">
                <a:latin typeface="Arial Black" pitchFamily="34" charset="0"/>
              </a:rPr>
              <a:t>t</a:t>
            </a:r>
            <a:r>
              <a:rPr lang="en-US" dirty="0" smtClean="0">
                <a:latin typeface="Arial Black" pitchFamily="34" charset="0"/>
              </a:rPr>
              <a:t>he </a:t>
            </a: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3-T rule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ntonio\Desktop\Antonio_6GHz\IMG_28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310" t="17523" b="9195"/>
          <a:stretch>
            <a:fillRect/>
          </a:stretch>
        </p:blipFill>
        <p:spPr>
          <a:xfrm>
            <a:off x="0" y="0"/>
            <a:ext cx="9144000" cy="6381328"/>
          </a:xfrm>
          <a:effectLst>
            <a:softEdge rad="112500"/>
          </a:effectLst>
        </p:spPr>
      </p:pic>
      <p:sp>
        <p:nvSpPr>
          <p:cNvPr id="49157" name="CasellaDiTesto 5"/>
          <p:cNvSpPr txBox="1">
            <a:spLocks noChangeArrowheads="1"/>
          </p:cNvSpPr>
          <p:nvPr/>
        </p:nvSpPr>
        <p:spPr bwMode="auto">
          <a:xfrm>
            <a:off x="467544" y="5214950"/>
            <a:ext cx="15144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6 GHz </a:t>
            </a:r>
            <a:endParaRPr lang="en-US" sz="3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4678436" y="4653136"/>
            <a:ext cx="37099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it-IT" sz="44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6 </a:t>
            </a:r>
            <a:r>
              <a:rPr lang="it-IT" sz="4400" u="none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Ghz</a:t>
            </a:r>
            <a:r>
              <a:rPr lang="it-IT" sz="4400" u="none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 </a:t>
            </a:r>
            <a:r>
              <a:rPr lang="it-IT" sz="4400" u="none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@4,2K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94" t="4246" r="11615" b="2794"/>
          <a:stretch>
            <a:fillRect/>
          </a:stretch>
        </p:blipFill>
        <p:spPr bwMode="auto">
          <a:xfrm>
            <a:off x="-108520" y="-235618"/>
            <a:ext cx="9144000" cy="7093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4932040" y="364502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Bulk </a:t>
            </a:r>
            <a:r>
              <a:rPr lang="en-US" sz="2800" dirty="0" err="1" smtClean="0">
                <a:solidFill>
                  <a:srgbClr val="FF0000"/>
                </a:solidFill>
                <a:latin typeface="Arial Black" pitchFamily="34" charset="0"/>
              </a:rPr>
              <a:t>Nb</a:t>
            </a:r>
            <a:endParaRPr lang="en-US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14101">
            <a:off x="992808" y="903676"/>
            <a:ext cx="4122458" cy="549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olo 1"/>
          <p:cNvSpPr txBox="1">
            <a:spLocks/>
          </p:cNvSpPr>
          <p:nvPr/>
        </p:nvSpPr>
        <p:spPr>
          <a:xfrm rot="20214101">
            <a:off x="2027252" y="5604727"/>
            <a:ext cx="3960440" cy="566936"/>
          </a:xfrm>
          <a:prstGeom prst="rect">
            <a:avLst/>
          </a:prstGeom>
          <a:solidFill>
            <a:srgbClr val="198954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Antonio</a:t>
            </a:r>
            <a:r>
              <a:rPr kumimoji="0" lang="it-IT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</a:t>
            </a:r>
            <a:r>
              <a:rPr kumimoji="0" lang="it-IT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Rossi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ttangolo arrotondato 11"/>
          <p:cNvSpPr/>
          <p:nvPr/>
        </p:nvSpPr>
        <p:spPr>
          <a:xfrm rot="20214101">
            <a:off x="1226834" y="1191708"/>
            <a:ext cx="3672408" cy="44644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 descr="I:\foto e immagini\Antoni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1519"/>
          <a:stretch>
            <a:fillRect/>
          </a:stretch>
        </p:blipFill>
        <p:spPr bwMode="auto">
          <a:xfrm rot="20214101">
            <a:off x="1154826" y="831668"/>
            <a:ext cx="3962180" cy="4680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1790" y="530111"/>
            <a:ext cx="4122458" cy="549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arrotondato 5"/>
          <p:cNvSpPr/>
          <p:nvPr/>
        </p:nvSpPr>
        <p:spPr>
          <a:xfrm>
            <a:off x="2915816" y="818143"/>
            <a:ext cx="3672408" cy="44644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59100" y="5354647"/>
            <a:ext cx="3960440" cy="566936"/>
          </a:xfrm>
          <a:solidFill>
            <a:srgbClr val="198954"/>
          </a:solidFill>
        </p:spPr>
        <p:txBody>
          <a:bodyPr>
            <a:noAutofit/>
          </a:bodyPr>
          <a:lstStyle/>
          <a:p>
            <a:r>
              <a:rPr lang="it-IT" sz="4000" dirty="0" smtClean="0">
                <a:solidFill>
                  <a:schemeClr val="bg1"/>
                </a:solidFill>
              </a:rPr>
              <a:t>Antonio</a:t>
            </a:r>
            <a:r>
              <a:rPr lang="it-IT" sz="4000" baseline="-25000" dirty="0" smtClean="0">
                <a:solidFill>
                  <a:schemeClr val="bg1"/>
                </a:solidFill>
              </a:rPr>
              <a:t>3</a:t>
            </a:r>
            <a:r>
              <a:rPr lang="it-IT" sz="4000" dirty="0" smtClean="0">
                <a:solidFill>
                  <a:schemeClr val="bg1"/>
                </a:solidFill>
              </a:rPr>
              <a:t> Rossi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3" descr="I:\foto e immagini\Antoni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1519"/>
          <a:stretch>
            <a:fillRect/>
          </a:stretch>
        </p:blipFill>
        <p:spPr bwMode="auto">
          <a:xfrm>
            <a:off x="2843808" y="458103"/>
            <a:ext cx="3962180" cy="4680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30656">
            <a:off x="4388300" y="666706"/>
            <a:ext cx="4122458" cy="549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arrotondato 7"/>
          <p:cNvSpPr/>
          <p:nvPr/>
        </p:nvSpPr>
        <p:spPr>
          <a:xfrm rot="830656">
            <a:off x="4622326" y="954738"/>
            <a:ext cx="3672408" cy="44644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 rot="830656">
            <a:off x="3862224" y="5406768"/>
            <a:ext cx="3960440" cy="566936"/>
          </a:xfrm>
          <a:prstGeom prst="rect">
            <a:avLst/>
          </a:prstGeom>
          <a:solidFill>
            <a:srgbClr val="198954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Antonio</a:t>
            </a:r>
            <a:r>
              <a:rPr kumimoji="0" lang="it-IT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</a:t>
            </a:r>
            <a:r>
              <a:rPr kumimoji="0" lang="it-IT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Rossi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3" descr="I:\foto e immagini\Antoni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1519"/>
          <a:stretch>
            <a:fillRect/>
          </a:stretch>
        </p:blipFill>
        <p:spPr bwMode="auto">
          <a:xfrm rot="830656">
            <a:off x="4550318" y="594698"/>
            <a:ext cx="3962180" cy="468051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ombo 16"/>
          <p:cNvSpPr/>
          <p:nvPr/>
        </p:nvSpPr>
        <p:spPr>
          <a:xfrm>
            <a:off x="3203848" y="1052736"/>
            <a:ext cx="432048" cy="504056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sellaDiTesto 17"/>
          <p:cNvSpPr txBox="1"/>
          <p:nvPr/>
        </p:nvSpPr>
        <p:spPr>
          <a:xfrm rot="831530">
            <a:off x="5153113" y="538161"/>
            <a:ext cx="6480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600" dirty="0" smtClean="0">
                <a:latin typeface="IMG Symbols" pitchFamily="2" charset="0"/>
              </a:rPr>
              <a:t>L</a:t>
            </a:r>
            <a:endParaRPr lang="en-US" dirty="0">
              <a:latin typeface="IMG Symbols" pitchFamily="2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 rot="831530">
            <a:off x="7689093" y="1042217"/>
            <a:ext cx="6480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600" dirty="0" smtClean="0">
                <a:latin typeface="IMG Symbols" pitchFamily="2" charset="0"/>
              </a:rPr>
              <a:t>L</a:t>
            </a:r>
            <a:endParaRPr lang="en-US" dirty="0">
              <a:latin typeface="IMG Symbols" pitchFamily="2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 rot="20389741">
            <a:off x="636955" y="1443006"/>
            <a:ext cx="1224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200" dirty="0" smtClean="0">
                <a:latin typeface="IMG Symbols" pitchFamily="2" charset="0"/>
              </a:rPr>
              <a:t>M</a:t>
            </a:r>
            <a:endParaRPr lang="en-US" sz="7200" dirty="0">
              <a:latin typeface="IMG Symbol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323165"/>
            <a:ext cx="9144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solidFill>
                  <a:srgbClr val="00FF00"/>
                </a:solidFill>
                <a:latin typeface="Comic Sans MS" pitchFamily="66" charset="0"/>
              </a:rPr>
              <a:t> </a:t>
            </a:r>
            <a:endParaRPr lang="it-IT" sz="2800" b="1" dirty="0" smtClean="0">
              <a:solidFill>
                <a:srgbClr val="00FF00"/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800" b="1" dirty="0" smtClean="0">
              <a:solidFill>
                <a:srgbClr val="00FF00"/>
              </a:solidFill>
              <a:latin typeface="Comic Sans MS" pitchFamily="66" charset="0"/>
            </a:endParaRPr>
          </a:p>
        </p:txBody>
      </p:sp>
      <p:sp>
        <p:nvSpPr>
          <p:cNvPr id="40963" name="CasellaDiTesto 6"/>
          <p:cNvSpPr txBox="1">
            <a:spLocks noChangeArrowheads="1"/>
          </p:cNvSpPr>
          <p:nvPr/>
        </p:nvSpPr>
        <p:spPr bwMode="auto">
          <a:xfrm>
            <a:off x="323528" y="1609636"/>
            <a:ext cx="8568951" cy="52322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it-IT" sz="2800" dirty="0" smtClean="0">
                <a:solidFill>
                  <a:srgbClr val="00FF00"/>
                </a:solidFill>
                <a:latin typeface="Comic Sans MS" pitchFamily="66" charset="0"/>
              </a:rPr>
              <a:t>   No electron </a:t>
            </a:r>
            <a:r>
              <a:rPr lang="it-IT" sz="2800" dirty="0" err="1" smtClean="0">
                <a:solidFill>
                  <a:srgbClr val="00FF00"/>
                </a:solidFill>
                <a:latin typeface="Comic Sans MS" pitchFamily="66" charset="0"/>
              </a:rPr>
              <a:t>beam</a:t>
            </a:r>
            <a:r>
              <a:rPr lang="it-IT" sz="2800" dirty="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t-IT" sz="2800" dirty="0" err="1" smtClean="0">
                <a:solidFill>
                  <a:srgbClr val="00FF00"/>
                </a:solidFill>
                <a:latin typeface="Comic Sans MS" pitchFamily="66" charset="0"/>
              </a:rPr>
              <a:t>welding</a:t>
            </a:r>
            <a:r>
              <a:rPr lang="it-IT" sz="2800" dirty="0">
                <a:solidFill>
                  <a:srgbClr val="00FF00"/>
                </a:solidFill>
                <a:latin typeface="Comic Sans MS" pitchFamily="66" charset="0"/>
              </a:rPr>
              <a:t>, </a:t>
            </a:r>
            <a:r>
              <a:rPr lang="it-IT" sz="2800" dirty="0" err="1">
                <a:solidFill>
                  <a:srgbClr val="00FF00"/>
                </a:solidFill>
                <a:latin typeface="Comic Sans MS" pitchFamily="66" charset="0"/>
              </a:rPr>
              <a:t>neither</a:t>
            </a:r>
            <a:r>
              <a:rPr lang="it-IT" sz="2800" dirty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t-IT" sz="2800" dirty="0" err="1">
                <a:solidFill>
                  <a:srgbClr val="00FF00"/>
                </a:solidFill>
                <a:latin typeface="Comic Sans MS" pitchFamily="66" charset="0"/>
              </a:rPr>
              <a:t>for</a:t>
            </a:r>
            <a:r>
              <a:rPr lang="it-IT" sz="2800" dirty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t-IT" sz="2800" dirty="0" err="1">
                <a:solidFill>
                  <a:srgbClr val="00FF00"/>
                </a:solidFill>
                <a:latin typeface="Comic Sans MS" pitchFamily="66" charset="0"/>
              </a:rPr>
              <a:t>flanges</a:t>
            </a:r>
            <a:endParaRPr lang="it-IT" sz="2800" dirty="0">
              <a:solidFill>
                <a:srgbClr val="00FF00"/>
              </a:solidFill>
              <a:latin typeface="Comic Sans MS" pitchFamily="66" charset="0"/>
            </a:endParaRPr>
          </a:p>
        </p:txBody>
      </p:sp>
      <p:sp>
        <p:nvSpPr>
          <p:cNvPr id="40964" name="CasellaDiTesto 26"/>
          <p:cNvSpPr txBox="1">
            <a:spLocks noChangeArrowheads="1"/>
          </p:cNvSpPr>
          <p:nvPr/>
        </p:nvSpPr>
        <p:spPr bwMode="auto">
          <a:xfrm>
            <a:off x="323528" y="2395448"/>
            <a:ext cx="8568951" cy="52322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it-IT" sz="2800" dirty="0" smtClean="0">
                <a:solidFill>
                  <a:srgbClr val="00FF00"/>
                </a:solidFill>
                <a:latin typeface="Comic Sans MS" pitchFamily="66" charset="0"/>
              </a:rPr>
              <a:t>   </a:t>
            </a:r>
            <a:r>
              <a:rPr lang="it-IT" sz="2800" dirty="0" err="1" smtClean="0">
                <a:solidFill>
                  <a:srgbClr val="00FF00"/>
                </a:solidFill>
                <a:latin typeface="Comic Sans MS" pitchFamily="66" charset="0"/>
              </a:rPr>
              <a:t>Obtained</a:t>
            </a:r>
            <a:r>
              <a:rPr lang="it-IT" sz="2800" dirty="0" smtClean="0">
                <a:solidFill>
                  <a:srgbClr val="00FF00"/>
                </a:solidFill>
                <a:latin typeface="Comic Sans MS" pitchFamily="66" charset="0"/>
              </a:rPr>
              <a:t>  </a:t>
            </a:r>
            <a:r>
              <a:rPr lang="it-IT" sz="2800" dirty="0" err="1">
                <a:solidFill>
                  <a:srgbClr val="00FF00"/>
                </a:solidFill>
                <a:latin typeface="Comic Sans MS" pitchFamily="66" charset="0"/>
              </a:rPr>
              <a:t>by</a:t>
            </a:r>
            <a:r>
              <a:rPr lang="it-IT" sz="2800" dirty="0">
                <a:solidFill>
                  <a:srgbClr val="00FF00"/>
                </a:solidFill>
                <a:latin typeface="Comic Sans MS" pitchFamily="66" charset="0"/>
              </a:rPr>
              <a:t> spinning </a:t>
            </a:r>
            <a:r>
              <a:rPr lang="it-IT" sz="2800" dirty="0" err="1">
                <a:solidFill>
                  <a:srgbClr val="00FF00"/>
                </a:solidFill>
                <a:latin typeface="Comic Sans MS" pitchFamily="66" charset="0"/>
              </a:rPr>
              <a:t>from</a:t>
            </a:r>
            <a:r>
              <a:rPr lang="it-IT" sz="2800" dirty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t-IT" sz="2800" dirty="0" err="1">
                <a:solidFill>
                  <a:srgbClr val="00FF00"/>
                </a:solidFill>
                <a:latin typeface="Comic Sans MS" pitchFamily="66" charset="0"/>
              </a:rPr>
              <a:t>Nb</a:t>
            </a:r>
            <a:r>
              <a:rPr lang="it-IT" sz="2800" dirty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t-IT" sz="2800" dirty="0" err="1">
                <a:solidFill>
                  <a:srgbClr val="00FF00"/>
                </a:solidFill>
                <a:latin typeface="Comic Sans MS" pitchFamily="66" charset="0"/>
              </a:rPr>
              <a:t>scraps</a:t>
            </a:r>
            <a:r>
              <a:rPr lang="it-IT" sz="2800" dirty="0">
                <a:solidFill>
                  <a:srgbClr val="00FF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40965" name="CasellaDiTesto 27"/>
          <p:cNvSpPr txBox="1">
            <a:spLocks noChangeArrowheads="1"/>
          </p:cNvSpPr>
          <p:nvPr/>
        </p:nvSpPr>
        <p:spPr bwMode="auto">
          <a:xfrm>
            <a:off x="827585" y="3534688"/>
            <a:ext cx="8568951" cy="52322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bg1"/>
                </a:solidFill>
                <a:latin typeface="Comic Sans MS" pitchFamily="66" charset="0"/>
              </a:rPr>
              <a:t>   Short </a:t>
            </a:r>
            <a:r>
              <a:rPr lang="it-IT" sz="2800" dirty="0" err="1">
                <a:solidFill>
                  <a:schemeClr val="bg1"/>
                </a:solidFill>
                <a:latin typeface="Comic Sans MS" pitchFamily="66" charset="0"/>
              </a:rPr>
              <a:t>fabrication</a:t>
            </a:r>
            <a:r>
              <a:rPr lang="it-IT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latin typeface="Comic Sans MS" pitchFamily="66" charset="0"/>
              </a:rPr>
              <a:t>time</a:t>
            </a:r>
            <a:endParaRPr lang="it-IT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0966" name="CasellaDiTesto 29"/>
          <p:cNvSpPr txBox="1">
            <a:spLocks noChangeArrowheads="1"/>
          </p:cNvSpPr>
          <p:nvPr/>
        </p:nvSpPr>
        <p:spPr bwMode="auto">
          <a:xfrm>
            <a:off x="806377" y="4236765"/>
            <a:ext cx="8568951" cy="52322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bg1"/>
                </a:solidFill>
                <a:latin typeface="Comic Sans MS" pitchFamily="66" charset="0"/>
              </a:rPr>
              <a:t>   Fast </a:t>
            </a:r>
            <a:r>
              <a:rPr lang="it-IT" sz="2800" dirty="0">
                <a:solidFill>
                  <a:schemeClr val="bg1"/>
                </a:solidFill>
                <a:latin typeface="Comic Sans MS" pitchFamily="66" charset="0"/>
              </a:rPr>
              <a:t>and low </a:t>
            </a:r>
            <a:r>
              <a:rPr lang="it-IT" sz="2800" dirty="0" err="1">
                <a:solidFill>
                  <a:schemeClr val="bg1"/>
                </a:solidFill>
                <a:latin typeface="Comic Sans MS" pitchFamily="66" charset="0"/>
              </a:rPr>
              <a:t>cost</a:t>
            </a:r>
            <a:r>
              <a:rPr lang="it-IT" sz="2800" dirty="0">
                <a:solidFill>
                  <a:schemeClr val="bg1"/>
                </a:solidFill>
                <a:latin typeface="Comic Sans MS" pitchFamily="66" charset="0"/>
              </a:rPr>
              <a:t>  BCP and EP </a:t>
            </a:r>
            <a:r>
              <a:rPr lang="it-IT" sz="2800" dirty="0" err="1">
                <a:solidFill>
                  <a:schemeClr val="bg1"/>
                </a:solidFill>
                <a:latin typeface="Comic Sans MS" pitchFamily="66" charset="0"/>
              </a:rPr>
              <a:t>treatments</a:t>
            </a:r>
            <a:r>
              <a:rPr lang="it-IT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40967" name="CasellaDiTesto 30"/>
          <p:cNvSpPr txBox="1">
            <a:spLocks noChangeArrowheads="1"/>
          </p:cNvSpPr>
          <p:nvPr/>
        </p:nvSpPr>
        <p:spPr bwMode="auto">
          <a:xfrm>
            <a:off x="827584" y="4922004"/>
            <a:ext cx="4824536" cy="52322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   </a:t>
            </a:r>
            <a:r>
              <a:rPr lang="it-IT" sz="2800" dirty="0" err="1" smtClean="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Inexpensive</a:t>
            </a:r>
            <a:r>
              <a:rPr lang="it-IT" sz="2800" dirty="0" smtClean="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Cryogenics</a:t>
            </a:r>
            <a:endParaRPr lang="it-IT" sz="2800" dirty="0">
              <a:solidFill>
                <a:schemeClr val="bg1"/>
              </a:solidFill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40968" name="CasellaDiTesto 31"/>
          <p:cNvSpPr txBox="1">
            <a:spLocks noChangeArrowheads="1"/>
          </p:cNvSpPr>
          <p:nvPr/>
        </p:nvSpPr>
        <p:spPr bwMode="auto">
          <a:xfrm>
            <a:off x="1331640" y="5930116"/>
            <a:ext cx="5184576" cy="52322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it-IT" sz="2800" dirty="0" smtClean="0">
                <a:solidFill>
                  <a:srgbClr val="FF0000"/>
                </a:solidFill>
                <a:latin typeface="Comic Sans MS" pitchFamily="66" charset="0"/>
              </a:rPr>
              <a:t>   </a:t>
            </a:r>
            <a:r>
              <a:rPr lang="it-IT" sz="2800" dirty="0" err="1" smtClean="0">
                <a:solidFill>
                  <a:srgbClr val="FF0000"/>
                </a:solidFill>
                <a:latin typeface="Comic Sans MS" pitchFamily="66" charset="0"/>
              </a:rPr>
              <a:t>Quick</a:t>
            </a:r>
            <a:r>
              <a:rPr lang="it-IT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2800" dirty="0">
                <a:solidFill>
                  <a:srgbClr val="FF0000"/>
                </a:solidFill>
                <a:latin typeface="Comic Sans MS" pitchFamily="66" charset="0"/>
              </a:rPr>
              <a:t>RF </a:t>
            </a:r>
            <a:r>
              <a:rPr lang="it-IT" sz="2800" dirty="0" err="1" smtClean="0">
                <a:solidFill>
                  <a:srgbClr val="FF0000"/>
                </a:solidFill>
                <a:latin typeface="Comic Sans MS" pitchFamily="66" charset="0"/>
              </a:rPr>
              <a:t>Measurements</a:t>
            </a:r>
            <a:r>
              <a:rPr lang="it-IT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it-IT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42938" y="0"/>
            <a:ext cx="7237879" cy="86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 smtClean="0">
                <a:solidFill>
                  <a:srgbClr val="00FF00"/>
                </a:solidFill>
                <a:latin typeface="Comic Sans MS" pitchFamily="66" charset="0"/>
              </a:rPr>
              <a:t>6 GHz CAVITY MINILAB</a:t>
            </a:r>
            <a:endParaRPr lang="en-GB" sz="4400" b="1" dirty="0">
              <a:solidFill>
                <a:srgbClr val="00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771624"/>
            <a:ext cx="3857652" cy="601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106" name="CasellaDiTesto 3"/>
          <p:cNvSpPr txBox="1">
            <a:spLocks noChangeArrowheads="1"/>
          </p:cNvSpPr>
          <p:nvPr/>
        </p:nvSpPr>
        <p:spPr bwMode="auto">
          <a:xfrm>
            <a:off x="1691680" y="0"/>
            <a:ext cx="6427315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3700" b="1" dirty="0" smtClean="0">
                <a:solidFill>
                  <a:srgbClr val="0066FF"/>
                </a:solidFill>
                <a:latin typeface="Comic Sans MS" pitchFamily="66" charset="0"/>
              </a:rPr>
              <a:t>6 </a:t>
            </a:r>
            <a:r>
              <a:rPr lang="it-IT" sz="3700" b="1" dirty="0" err="1" smtClean="0">
                <a:solidFill>
                  <a:srgbClr val="0066FF"/>
                </a:solidFill>
                <a:latin typeface="Comic Sans MS" pitchFamily="66" charset="0"/>
              </a:rPr>
              <a:t>Ghz</a:t>
            </a:r>
            <a:r>
              <a:rPr lang="it-IT" sz="3700" b="1" dirty="0" smtClean="0">
                <a:solidFill>
                  <a:srgbClr val="0066FF"/>
                </a:solidFill>
                <a:latin typeface="Comic Sans MS" pitchFamily="66" charset="0"/>
              </a:rPr>
              <a:t> </a:t>
            </a:r>
            <a:r>
              <a:rPr lang="it-IT" sz="3700" b="1" dirty="0" err="1" smtClean="0">
                <a:solidFill>
                  <a:srgbClr val="0066FF"/>
                </a:solidFill>
                <a:latin typeface="Comic Sans MS" pitchFamily="66" charset="0"/>
              </a:rPr>
              <a:t>Cavity</a:t>
            </a:r>
            <a:r>
              <a:rPr lang="it-IT" sz="3700" b="1" dirty="0" smtClean="0">
                <a:solidFill>
                  <a:srgbClr val="0066FF"/>
                </a:solidFill>
                <a:latin typeface="Comic Sans MS" pitchFamily="66" charset="0"/>
              </a:rPr>
              <a:t> </a:t>
            </a:r>
            <a:r>
              <a:rPr lang="it-IT" sz="3700" b="1" dirty="0" err="1">
                <a:solidFill>
                  <a:srgbClr val="0066FF"/>
                </a:solidFill>
                <a:latin typeface="Comic Sans MS" pitchFamily="66" charset="0"/>
              </a:rPr>
              <a:t>Geometry</a:t>
            </a:r>
            <a:endParaRPr lang="it-IT" sz="3700" b="1" dirty="0">
              <a:solidFill>
                <a:srgbClr val="0066FF"/>
              </a:solidFill>
              <a:latin typeface="Comic Sans MS" pitchFamily="66" charset="0"/>
            </a:endParaRPr>
          </a:p>
        </p:txBody>
      </p:sp>
      <p:pic>
        <p:nvPicPr>
          <p:cNvPr id="6" name="Picture 3" descr="cavita"/>
          <p:cNvPicPr>
            <a:picLocks noChangeAspect="1" noChangeArrowheads="1"/>
          </p:cNvPicPr>
          <p:nvPr/>
        </p:nvPicPr>
        <p:blipFill>
          <a:blip r:embed="rId4" cstate="print"/>
          <a:srcRect l="34390" t="9656" r="33002" b="10622"/>
          <a:stretch>
            <a:fillRect/>
          </a:stretch>
        </p:blipFill>
        <p:spPr bwMode="auto">
          <a:xfrm>
            <a:off x="5266826" y="785770"/>
            <a:ext cx="3305702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Connettore 1 10"/>
          <p:cNvCxnSpPr/>
          <p:nvPr/>
        </p:nvCxnSpPr>
        <p:spPr>
          <a:xfrm rot="5400000" flipH="1" flipV="1">
            <a:off x="6088063" y="1892300"/>
            <a:ext cx="642938" cy="1587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rot="5400000" flipH="1" flipV="1">
            <a:off x="7231063" y="1892300"/>
            <a:ext cx="642938" cy="1587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6410325" y="2143125"/>
            <a:ext cx="11430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12" name="Rettangolo 20"/>
          <p:cNvSpPr>
            <a:spLocks noChangeArrowheads="1"/>
          </p:cNvSpPr>
          <p:nvPr/>
        </p:nvSpPr>
        <p:spPr bwMode="auto">
          <a:xfrm>
            <a:off x="6556375" y="1844675"/>
            <a:ext cx="925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20 mm</a:t>
            </a:r>
          </a:p>
        </p:txBody>
      </p:sp>
      <p:cxnSp>
        <p:nvCxnSpPr>
          <p:cNvPr id="49" name="Connettore 1 48"/>
          <p:cNvCxnSpPr/>
          <p:nvPr/>
        </p:nvCxnSpPr>
        <p:spPr>
          <a:xfrm rot="5400000">
            <a:off x="5588793" y="1678782"/>
            <a:ext cx="78581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/>
        </p:nvCxnSpPr>
        <p:spPr>
          <a:xfrm rot="5400000">
            <a:off x="7552532" y="1713706"/>
            <a:ext cx="857250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52"/>
          <p:cNvCxnSpPr/>
          <p:nvPr/>
        </p:nvCxnSpPr>
        <p:spPr>
          <a:xfrm rot="10800000">
            <a:off x="5981700" y="1355725"/>
            <a:ext cx="2000250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16" name="Rettangolo 53"/>
          <p:cNvSpPr>
            <a:spLocks noChangeArrowheads="1"/>
          </p:cNvSpPr>
          <p:nvPr/>
        </p:nvSpPr>
        <p:spPr bwMode="auto">
          <a:xfrm>
            <a:off x="6553200" y="987425"/>
            <a:ext cx="893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36 mm</a:t>
            </a:r>
          </a:p>
        </p:txBody>
      </p:sp>
      <p:sp>
        <p:nvSpPr>
          <p:cNvPr id="47117" name="Rettangolo 59"/>
          <p:cNvSpPr>
            <a:spLocks noChangeArrowheads="1"/>
          </p:cNvSpPr>
          <p:nvPr/>
        </p:nvSpPr>
        <p:spPr bwMode="auto">
          <a:xfrm>
            <a:off x="3786182" y="1428736"/>
            <a:ext cx="1428750" cy="70802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dirty="0" err="1">
                <a:solidFill>
                  <a:schemeClr val="bg1"/>
                </a:solidFill>
                <a:latin typeface="Comic Sans MS" pitchFamily="66" charset="0"/>
              </a:rPr>
              <a:t>Seamless</a:t>
            </a:r>
            <a:r>
              <a:rPr lang="it-IT" sz="2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Comic Sans MS" pitchFamily="66" charset="0"/>
              </a:rPr>
              <a:t>flanges</a:t>
            </a:r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cxnSp>
        <p:nvCxnSpPr>
          <p:cNvPr id="62" name="Connettore 2 61"/>
          <p:cNvCxnSpPr>
            <a:stCxn id="47117" idx="3"/>
          </p:cNvCxnSpPr>
          <p:nvPr/>
        </p:nvCxnSpPr>
        <p:spPr>
          <a:xfrm>
            <a:off x="5214932" y="1782748"/>
            <a:ext cx="857250" cy="3175"/>
          </a:xfrm>
          <a:prstGeom prst="straightConnector1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2 64"/>
          <p:cNvCxnSpPr>
            <a:stCxn id="47117" idx="3"/>
          </p:cNvCxnSpPr>
          <p:nvPr/>
        </p:nvCxnSpPr>
        <p:spPr>
          <a:xfrm>
            <a:off x="5214932" y="1782748"/>
            <a:ext cx="1071563" cy="3108325"/>
          </a:xfrm>
          <a:prstGeom prst="straightConnector1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21" name="Rettangolo 17"/>
          <p:cNvSpPr>
            <a:spLocks noChangeArrowheads="1"/>
          </p:cNvSpPr>
          <p:nvPr/>
        </p:nvSpPr>
        <p:spPr bwMode="auto">
          <a:xfrm>
            <a:off x="3286126" y="6429396"/>
            <a:ext cx="1428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  <a:latin typeface="Comic Sans MS" pitchFamily="66" charset="0"/>
              </a:rPr>
              <a:t>[mm]</a:t>
            </a:r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7122" name="Rettangolo 19"/>
          <p:cNvSpPr>
            <a:spLocks noChangeArrowheads="1"/>
          </p:cNvSpPr>
          <p:nvPr/>
        </p:nvSpPr>
        <p:spPr bwMode="auto">
          <a:xfrm>
            <a:off x="5462588" y="6345238"/>
            <a:ext cx="2324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Flange Area = 7 cm</a:t>
            </a:r>
            <a:r>
              <a:rPr lang="en-US" baseline="30000">
                <a:latin typeface="Comic Sans MS" pitchFamily="66" charset="0"/>
              </a:rPr>
              <a:t>2</a:t>
            </a:r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700" r="5526" b="78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756</Words>
  <Application>Microsoft Office PowerPoint</Application>
  <PresentationFormat>Presentazione su schermo (4:3)</PresentationFormat>
  <Paragraphs>237</Paragraphs>
  <Slides>55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55</vt:i4>
      </vt:variant>
    </vt:vector>
  </HeadingPairs>
  <TitlesOfParts>
    <vt:vector size="56" baseType="lpstr">
      <vt:lpstr>Tema di Office</vt:lpstr>
      <vt:lpstr>Athmospheric Surface Treatments for improving 6Ghz Niobium cavities</vt:lpstr>
      <vt:lpstr>Diapositiva 2</vt:lpstr>
      <vt:lpstr>Diapositiva 3</vt:lpstr>
      <vt:lpstr>Diapositiva 4</vt:lpstr>
      <vt:lpstr>Diapositiva 5</vt:lpstr>
      <vt:lpstr>Antonio3 Rossi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Premelting  (also Surface melting)</vt:lpstr>
      <vt:lpstr>Premelting  (also Surface melting)</vt:lpstr>
      <vt:lpstr>Diapositiva 36</vt:lpstr>
      <vt:lpstr>Diapositiva 37</vt:lpstr>
      <vt:lpstr>Surface layers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Nb2O5</vt:lpstr>
      <vt:lpstr>Diapositiva 48</vt:lpstr>
      <vt:lpstr>NbN  @4,2K</vt:lpstr>
      <vt:lpstr>High Temperatures for</vt:lpstr>
      <vt:lpstr>Diapositiva 51</vt:lpstr>
      <vt:lpstr>Diapositiva 52</vt:lpstr>
      <vt:lpstr>Conclusions</vt:lpstr>
      <vt:lpstr>Diapositiva 54</vt:lpstr>
      <vt:lpstr>Diapositiva 55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 </dc:creator>
  <cp:lastModifiedBy> </cp:lastModifiedBy>
  <cp:revision>87</cp:revision>
  <dcterms:created xsi:type="dcterms:W3CDTF">2011-07-24T20:16:50Z</dcterms:created>
  <dcterms:modified xsi:type="dcterms:W3CDTF">2011-07-26T07:10:08Z</dcterms:modified>
</cp:coreProperties>
</file>