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30"/>
  </p:notesMasterIdLst>
  <p:sldIdLst>
    <p:sldId id="256" r:id="rId2"/>
    <p:sldId id="311" r:id="rId3"/>
    <p:sldId id="319" r:id="rId4"/>
    <p:sldId id="317" r:id="rId5"/>
    <p:sldId id="318" r:id="rId6"/>
    <p:sldId id="307" r:id="rId7"/>
    <p:sldId id="325" r:id="rId8"/>
    <p:sldId id="324" r:id="rId9"/>
    <p:sldId id="323" r:id="rId10"/>
    <p:sldId id="322" r:id="rId11"/>
    <p:sldId id="320" r:id="rId12"/>
    <p:sldId id="308" r:id="rId13"/>
    <p:sldId id="330" r:id="rId14"/>
    <p:sldId id="309" r:id="rId15"/>
    <p:sldId id="331" r:id="rId16"/>
    <p:sldId id="340" r:id="rId17"/>
    <p:sldId id="339" r:id="rId18"/>
    <p:sldId id="338" r:id="rId19"/>
    <p:sldId id="310" r:id="rId20"/>
    <p:sldId id="329" r:id="rId21"/>
    <p:sldId id="313" r:id="rId22"/>
    <p:sldId id="337" r:id="rId23"/>
    <p:sldId id="315" r:id="rId24"/>
    <p:sldId id="336" r:id="rId25"/>
    <p:sldId id="335" r:id="rId26"/>
    <p:sldId id="314" r:id="rId27"/>
    <p:sldId id="332" r:id="rId28"/>
    <p:sldId id="333" r:id="rId2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0000"/>
    <a:srgbClr val="003399"/>
    <a:srgbClr val="009799"/>
    <a:srgbClr val="009900"/>
    <a:srgbClr val="CC0000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02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F9D9B80-233F-40A5-A2F0-3B271E94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9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4547C-6998-4866-B945-5AF112CC912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1pPr marL="233363" indent="-227013">
              <a:defRPr/>
            </a:lvl1pPr>
            <a:lvl2pPr marL="569913" indent="-231775">
              <a:defRPr/>
            </a:lvl2pPr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  <a:lvl4pPr marL="915988" indent="-228600">
              <a:buFont typeface="Wingdings" pitchFamily="2" charset="2"/>
              <a:buChar char="q"/>
              <a:defRPr/>
            </a:lvl4pPr>
            <a:lvl5pPr marL="1200150" indent="-22860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574B-C9BA-42F1-B17C-8C5ACBE81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Fermi_Blue_subpa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fr-FR" smtClean="0"/>
              <a:t>Mark Champion – SRF 2011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3FB9E3-777F-41B5-A3C5-4DF01F7A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233363" indent="-227013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8" charset="2"/>
        <a:buChar char="®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8" charset="2"/>
        <a:buChar char="q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00150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l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cc.kek.jp/kekb/pictures/KEKB_photo/ring1.jpg" TargetMode="External"/><Relationship Id="rId2" Type="http://schemas.openxmlformats.org/officeDocument/2006/relationships/hyperlink" Target="http://www-lib.kek.jp/ar/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ccelconf.web.cern.ch/accelconf/SRF89/papers/srf89g2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-lib.kek.jp/ar/a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aper.kek.jp/p99/PAPERS/THBL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52600"/>
            <a:ext cx="6705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28" charset="-128"/>
              </a:rPr>
              <a:t>SRF Development for</a:t>
            </a:r>
            <a:br>
              <a:rPr lang="en-US" sz="3200" dirty="0" smtClean="0">
                <a:ea typeface="ＭＳ Ｐゴシック" pitchFamily="28" charset="-128"/>
              </a:rPr>
            </a:br>
            <a:r>
              <a:rPr lang="en-US" sz="3200" dirty="0" smtClean="0">
                <a:ea typeface="ＭＳ Ｐゴシック" pitchFamily="28" charset="-128"/>
              </a:rPr>
              <a:t>High Energy Physics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Mark Champion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SRF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10744" y="5867400"/>
            <a:ext cx="5018856" cy="587152"/>
          </a:xfrm>
        </p:spPr>
        <p:txBody>
          <a:bodyPr>
            <a:normAutofit/>
          </a:bodyPr>
          <a:lstStyle/>
          <a:p>
            <a:r>
              <a:rPr lang="en-US" altLang="ja-JP" sz="1400" dirty="0" smtClean="0"/>
              <a:t>KEK Annual Report 1998 - </a:t>
            </a:r>
            <a:r>
              <a:rPr lang="en-US" altLang="ja-JP" sz="1400" dirty="0" smtClean="0">
                <a:hlinkClick r:id="rId2"/>
              </a:rPr>
              <a:t>http://www-lib.kek.jp/ar/ar.html</a:t>
            </a:r>
            <a:r>
              <a:rPr lang="en-US" altLang="ja-JP" sz="1400" dirty="0" smtClean="0"/>
              <a:t> </a:t>
            </a:r>
            <a:endParaRPr kumimoji="1" lang="en-US" altLang="ja-JP" sz="1400" dirty="0" smtClean="0"/>
          </a:p>
          <a:p>
            <a:r>
              <a:rPr lang="en-US" altLang="ja-JP" sz="1400" dirty="0">
                <a:hlinkClick r:id="rId3"/>
              </a:rPr>
              <a:t>http://</a:t>
            </a:r>
            <a:r>
              <a:rPr lang="en-US" altLang="ja-JP" sz="1400" dirty="0" smtClean="0">
                <a:hlinkClick r:id="rId3"/>
              </a:rPr>
              <a:t>www-acc.kek.jp/kekb/pictures/KEKB_photo/ring1.jpg</a:t>
            </a:r>
            <a:r>
              <a:rPr lang="en-US" altLang="ja-JP" sz="1400" dirty="0" smtClean="0"/>
              <a:t> </a:t>
            </a:r>
            <a:endParaRPr lang="en-US" altLang="ja-JP" sz="1400" dirty="0"/>
          </a:p>
        </p:txBody>
      </p:sp>
      <p:pic>
        <p:nvPicPr>
          <p:cNvPr id="4098" name="Picture 2" descr="H:\201107-10\20110715Di\r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307" y="970856"/>
            <a:ext cx="7142093" cy="4896544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Cryomodules in the KEKB Tunnel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6477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N. </a:t>
            </a:r>
            <a:r>
              <a:rPr lang="en-US" sz="1600" dirty="0" err="1" smtClean="0"/>
              <a:t>Toge</a:t>
            </a:r>
            <a:r>
              <a:rPr lang="en-US" sz="1600" dirty="0" smtClean="0"/>
              <a:t>, KEK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HERA 500 MHz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4343400" cy="5181600"/>
          </a:xfrm>
        </p:spPr>
        <p:txBody>
          <a:bodyPr/>
          <a:lstStyle/>
          <a:p>
            <a:r>
              <a:rPr lang="en-US" sz="1800" dirty="0" smtClean="0"/>
              <a:t>Electron-proton collider</a:t>
            </a:r>
          </a:p>
          <a:p>
            <a:r>
              <a:rPr lang="en-US" sz="1800" dirty="0" smtClean="0"/>
              <a:t>16 SC cavities commissioned in electron storage ring in 1991-1992</a:t>
            </a:r>
          </a:p>
          <a:p>
            <a:pPr lvl="1"/>
            <a:r>
              <a:rPr lang="en-US" sz="1400" dirty="0" smtClean="0"/>
              <a:t>Augmented 84 NC 500 MHz cavities to increase beam energy</a:t>
            </a:r>
          </a:p>
          <a:p>
            <a:r>
              <a:rPr lang="en-US" sz="1800" dirty="0" smtClean="0"/>
              <a:t>Bulk niobium, RRR 300, 4-cell, 500</a:t>
            </a:r>
            <a:r>
              <a:rPr lang="en-US" sz="1800" dirty="0"/>
              <a:t> </a:t>
            </a:r>
            <a:r>
              <a:rPr lang="en-US" sz="1800" dirty="0" smtClean="0"/>
              <a:t>MHz elliptical cavities</a:t>
            </a:r>
          </a:p>
          <a:p>
            <a:r>
              <a:rPr lang="en-US" sz="1800" dirty="0" err="1" smtClean="0"/>
              <a:t>E</a:t>
            </a:r>
            <a:r>
              <a:rPr lang="en-US" sz="1400" dirty="0" err="1" smtClean="0"/>
              <a:t>acc</a:t>
            </a:r>
            <a:r>
              <a:rPr lang="en-US" sz="1800" dirty="0" smtClean="0"/>
              <a:t> = 5 MV/m, </a:t>
            </a:r>
            <a:r>
              <a:rPr lang="en-US" sz="1800" dirty="0" err="1" smtClean="0"/>
              <a:t>Q</a:t>
            </a:r>
            <a:r>
              <a:rPr lang="en-US" sz="1400" dirty="0" err="1" smtClean="0"/>
              <a:t>o</a:t>
            </a:r>
            <a:r>
              <a:rPr lang="en-US" sz="1800" dirty="0"/>
              <a:t> </a:t>
            </a:r>
            <a:r>
              <a:rPr lang="en-US" sz="1800" dirty="0" smtClean="0"/>
              <a:t>=</a:t>
            </a:r>
            <a:r>
              <a:rPr lang="en-US" sz="1800" dirty="0"/>
              <a:t> </a:t>
            </a:r>
            <a:r>
              <a:rPr lang="en-US" sz="1800" dirty="0" smtClean="0"/>
              <a:t>2e9 at 4.2 K, continuous wave</a:t>
            </a:r>
          </a:p>
          <a:p>
            <a:r>
              <a:rPr lang="en-US" sz="1800" dirty="0" smtClean="0"/>
              <a:t>Two klystrons, combined, drive all 16 cavities (vector sum RF control)</a:t>
            </a:r>
          </a:p>
          <a:p>
            <a:r>
              <a:rPr lang="en-US" sz="1800" dirty="0" smtClean="0"/>
              <a:t>HERA experiment concluded in 2007</a:t>
            </a:r>
          </a:p>
          <a:p>
            <a:r>
              <a:rPr lang="en-US" sz="1800" dirty="0" smtClean="0"/>
              <a:t>The initiation of the TESLA Test Facility coincided approximately with the successful commissioning of the HERA SC cavities</a:t>
            </a:r>
          </a:p>
        </p:txBody>
      </p:sp>
      <p:pic>
        <p:nvPicPr>
          <p:cNvPr id="2053" name="Picture 5" descr="C:\Users\champion\AppData\Local\Microsoft\Windows\Temporary Internet Files\Content.Outlook\PF4G3SH0\HERA_KC15261-7_1994-a3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50000" b="16737"/>
          <a:stretch/>
        </p:blipFill>
        <p:spPr bwMode="auto">
          <a:xfrm>
            <a:off x="533400" y="1106496"/>
            <a:ext cx="3686403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6419394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W-D Moeller, DESY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Cavities and Cryomodule</a:t>
            </a:r>
            <a:endParaRPr lang="en-US" dirty="0"/>
          </a:p>
        </p:txBody>
      </p:sp>
      <p:pic>
        <p:nvPicPr>
          <p:cNvPr id="1026" name="Picture 2" descr="C:\Users\champion\AppData\Local\Microsoft\Windows\Temporary Internet Files\Content.Outlook\PF4G3SH0\Hera_Cy_Cryo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6419394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W-D Moeller, DESY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Superconducting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010400" cy="5181600"/>
          </a:xfrm>
        </p:spPr>
        <p:txBody>
          <a:bodyPr/>
          <a:lstStyle/>
          <a:p>
            <a:r>
              <a:rPr lang="en-US" dirty="0" smtClean="0"/>
              <a:t>The LEP electron-positron collider at CERN was upgraded with SC cavities in the period 1992-1999</a:t>
            </a:r>
          </a:p>
          <a:p>
            <a:r>
              <a:rPr lang="en-US" dirty="0"/>
              <a:t>B</a:t>
            </a:r>
            <a:r>
              <a:rPr lang="en-US" dirty="0" smtClean="0"/>
              <a:t>eam energy increased  </a:t>
            </a:r>
            <a:r>
              <a:rPr lang="en-US" dirty="0"/>
              <a:t>from ~46 GeV to ~</a:t>
            </a:r>
            <a:r>
              <a:rPr lang="en-US" dirty="0" smtClean="0"/>
              <a:t>100 GeV</a:t>
            </a:r>
            <a:endParaRPr lang="en-US" dirty="0"/>
          </a:p>
          <a:p>
            <a:r>
              <a:rPr lang="en-US" dirty="0" smtClean="0"/>
              <a:t>Final configuration:  288 four-cell cavities</a:t>
            </a:r>
          </a:p>
          <a:p>
            <a:pPr lvl="1"/>
            <a:r>
              <a:rPr lang="en-US" dirty="0" smtClean="0"/>
              <a:t>272 niobium sputtered onto copper cavities</a:t>
            </a:r>
          </a:p>
          <a:p>
            <a:pPr lvl="1"/>
            <a:r>
              <a:rPr lang="en-US" dirty="0" smtClean="0"/>
              <a:t>16 bulk niobium cavities</a:t>
            </a:r>
          </a:p>
          <a:p>
            <a:pPr lvl="1"/>
            <a:r>
              <a:rPr lang="en-US" dirty="0" smtClean="0"/>
              <a:t>48 copper cavities (originally 128)</a:t>
            </a:r>
          </a:p>
          <a:p>
            <a:r>
              <a:rPr lang="en-US" dirty="0" smtClean="0"/>
              <a:t>352 MHz, 4.5 K, continuous wave</a:t>
            </a:r>
          </a:p>
          <a:p>
            <a:r>
              <a:rPr lang="en-US" dirty="0" smtClean="0"/>
              <a:t>8 cavities per 1.3 MW klystron</a:t>
            </a:r>
          </a:p>
          <a:p>
            <a:r>
              <a:rPr lang="en-US" dirty="0" smtClean="0"/>
              <a:t>LEP cryomodules were removed in 2000-2001 to make way for the LHC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352 MHz Cavity and Cryomodule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 descr="http://sl.web.cern.ch/SL/lrfgroup/rf_picture_files/sc_cavit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4572000" cy="31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l.web.cern.ch/SL/lrfgroup/rf_picture_files/module_sc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30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05371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CERN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485695"/>
            <a:ext cx="2531462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4 cavities </a:t>
            </a:r>
            <a:r>
              <a:rPr lang="en-US" sz="1800" dirty="0" smtClean="0">
                <a:solidFill>
                  <a:schemeClr val="bg1"/>
                </a:solidFill>
              </a:rPr>
              <a:t>/ cryomodule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cdsweb.cern.ch/record/45026/files/na-2001-009_2122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26541"/>
            <a:ext cx="4572000" cy="29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95600" y="6488668"/>
            <a:ext cx="327525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72 modules going into storage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228600"/>
            <a:ext cx="7086601" cy="762000"/>
          </a:xfrm>
        </p:spPr>
        <p:txBody>
          <a:bodyPr/>
          <a:lstStyle/>
          <a:p>
            <a:r>
              <a:rPr lang="en-US" sz="2400" dirty="0" smtClean="0"/>
              <a:t>Achieved </a:t>
            </a:r>
            <a:r>
              <a:rPr lang="en-US" sz="2400" dirty="0"/>
              <a:t>Gradients in LEP </a:t>
            </a:r>
            <a:r>
              <a:rPr lang="en-US" sz="2400" dirty="0" smtClean="0"/>
              <a:t>Cu/</a:t>
            </a:r>
            <a:r>
              <a:rPr lang="en-US" sz="2400" dirty="0" err="1" smtClean="0"/>
              <a:t>Nb</a:t>
            </a:r>
            <a:r>
              <a:rPr lang="en-US" sz="2400" dirty="0" smtClean="0"/>
              <a:t> Cavities in 1999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47521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2732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P. Brown et al., “Performance of the LEP200 Superconducting RF System,” SRF1999.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2849094"/>
            <a:ext cx="3657600" cy="13419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Highest performance achieved at end of run</a:t>
            </a:r>
          </a:p>
          <a:p>
            <a:pPr marL="285750" indent="-285750" algn="l">
              <a:buClrTx/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</a:t>
            </a:r>
            <a:r>
              <a:rPr lang="en-US" sz="1400" dirty="0" smtClean="0">
                <a:solidFill>
                  <a:schemeClr val="bg1"/>
                </a:solidFill>
              </a:rPr>
              <a:t>perated cavities near their limits</a:t>
            </a:r>
          </a:p>
          <a:p>
            <a:pPr marL="285750" indent="-285750" algn="l"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Increased limits via RF conditioning</a:t>
            </a:r>
          </a:p>
          <a:p>
            <a:pPr marL="285750" indent="-285750" algn="l"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&lt; </a:t>
            </a:r>
            <a:r>
              <a:rPr lang="en-US" sz="1400" dirty="0" err="1" smtClean="0">
                <a:solidFill>
                  <a:schemeClr val="bg1"/>
                </a:solidFill>
              </a:rPr>
              <a:t>Eacc</a:t>
            </a:r>
            <a:r>
              <a:rPr lang="en-US" sz="1400" dirty="0" smtClean="0">
                <a:solidFill>
                  <a:schemeClr val="bg1"/>
                </a:solidFill>
              </a:rPr>
              <a:t> &gt; ~ 7.2 MV/m</a:t>
            </a:r>
          </a:p>
          <a:p>
            <a:pPr marL="285750" indent="-285750" algn="l">
              <a:buClrTx/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Qo</a:t>
            </a:r>
            <a:r>
              <a:rPr lang="en-US" sz="1400" dirty="0" smtClean="0">
                <a:solidFill>
                  <a:schemeClr val="bg1"/>
                </a:solidFill>
              </a:rPr>
              <a:t> ~ 3e9 at operating gradient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Superconducting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MHz, single-cell, niobium sputtered onto copper cavities, 4.5 K, continuous wave</a:t>
            </a:r>
          </a:p>
          <a:p>
            <a:r>
              <a:rPr lang="en-US" dirty="0" smtClean="0"/>
              <a:t>Four cavities per cryomodule</a:t>
            </a:r>
          </a:p>
          <a:p>
            <a:r>
              <a:rPr lang="en-US" dirty="0" smtClean="0"/>
              <a:t>Sixteen cavities total</a:t>
            </a:r>
          </a:p>
          <a:p>
            <a:r>
              <a:rPr lang="en-US" dirty="0" smtClean="0"/>
              <a:t>2 MV / cavity (5.3 MV/m), </a:t>
            </a:r>
            <a:r>
              <a:rPr lang="en-US" dirty="0" err="1" smtClean="0"/>
              <a:t>Q</a:t>
            </a:r>
            <a:r>
              <a:rPr lang="en-US" sz="2000" dirty="0" err="1" smtClean="0"/>
              <a:t>o</a:t>
            </a:r>
            <a:r>
              <a:rPr lang="en-US" dirty="0" smtClean="0"/>
              <a:t> &gt; 1e9</a:t>
            </a:r>
          </a:p>
          <a:p>
            <a:r>
              <a:rPr lang="en-US" dirty="0" smtClean="0"/>
              <a:t>One klystron per cavity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7010400" cy="54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60198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P. </a:t>
            </a:r>
            <a:r>
              <a:rPr lang="en-US" sz="1600" dirty="0" err="1" smtClean="0">
                <a:solidFill>
                  <a:schemeClr val="bg1"/>
                </a:solidFill>
              </a:rPr>
              <a:t>Maesen</a:t>
            </a:r>
            <a:r>
              <a:rPr lang="en-US" sz="1600" dirty="0" smtClean="0">
                <a:solidFill>
                  <a:schemeClr val="bg1"/>
                </a:solidFill>
              </a:rPr>
              <a:t>, “LHC Superconducting Cavities,” CWRF2008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Cryomodule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 descr="http://mediaarchive.cern.ch/MediaArchive/Photo/Public/2007/0712013/0712013_02/0712013_02-A4-at-144-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48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6248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CERN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04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CESR – Cornell Electron Storage Ring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990600"/>
            <a:ext cx="6858000" cy="5181600"/>
          </a:xfrm>
        </p:spPr>
        <p:txBody>
          <a:bodyPr/>
          <a:lstStyle/>
          <a:p>
            <a:r>
              <a:rPr lang="en-US" dirty="0" smtClean="0"/>
              <a:t>Electron-positron collider completed in 1979</a:t>
            </a:r>
          </a:p>
          <a:p>
            <a:r>
              <a:rPr lang="en-US" dirty="0" smtClean="0"/>
              <a:t>Upgraded with</a:t>
            </a:r>
            <a:r>
              <a:rPr lang="en-US" dirty="0"/>
              <a:t> </a:t>
            </a:r>
            <a:r>
              <a:rPr lang="en-US" dirty="0" smtClean="0"/>
              <a:t>four SC cavities in the period 1997 – 1999 (replaced NC cavities)</a:t>
            </a:r>
          </a:p>
          <a:p>
            <a:pPr lvl="1"/>
            <a:r>
              <a:rPr lang="en-US" dirty="0" smtClean="0"/>
              <a:t>500 MHz, single-cell, one cavity per cryomodule</a:t>
            </a:r>
          </a:p>
          <a:p>
            <a:pPr lvl="1"/>
            <a:r>
              <a:rPr lang="en-US" dirty="0" err="1" smtClean="0"/>
              <a:t>Eacc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6 MV/m</a:t>
            </a:r>
            <a:r>
              <a:rPr lang="en-US" dirty="0"/>
              <a:t>, </a:t>
            </a:r>
            <a:r>
              <a:rPr lang="en-US" dirty="0" err="1"/>
              <a:t>Qo</a:t>
            </a:r>
            <a:r>
              <a:rPr lang="en-US" dirty="0"/>
              <a:t> </a:t>
            </a:r>
            <a:r>
              <a:rPr lang="en-US" dirty="0" smtClean="0"/>
              <a:t>&gt;</a:t>
            </a:r>
            <a:r>
              <a:rPr lang="en-US" dirty="0"/>
              <a:t> </a:t>
            </a:r>
            <a:r>
              <a:rPr lang="en-US" dirty="0" smtClean="0"/>
              <a:t>1e9 </a:t>
            </a:r>
            <a:r>
              <a:rPr lang="en-US" dirty="0"/>
              <a:t>at 4.2 K, continuous </a:t>
            </a:r>
            <a:r>
              <a:rPr lang="en-US" dirty="0" smtClean="0"/>
              <a:t>wave</a:t>
            </a:r>
          </a:p>
          <a:p>
            <a:pPr lvl="1"/>
            <a:r>
              <a:rPr lang="en-US" dirty="0"/>
              <a:t>Heavy beam loading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HOM </a:t>
            </a:r>
            <a:r>
              <a:rPr lang="en-US" dirty="0"/>
              <a:t>loading ( I</a:t>
            </a:r>
            <a:r>
              <a:rPr lang="en-US" sz="1400" dirty="0"/>
              <a:t>B</a:t>
            </a:r>
            <a:r>
              <a:rPr lang="en-US" dirty="0"/>
              <a:t> </a:t>
            </a:r>
            <a:r>
              <a:rPr lang="en-US" dirty="0" smtClean="0"/>
              <a:t>~ 0.8 </a:t>
            </a:r>
            <a:r>
              <a:rPr lang="en-US" dirty="0"/>
              <a:t>A </a:t>
            </a:r>
            <a:r>
              <a:rPr lang="en-US" dirty="0" smtClean="0"/>
              <a:t>max)</a:t>
            </a:r>
            <a:endParaRPr lang="en-US" dirty="0"/>
          </a:p>
          <a:p>
            <a:pPr lvl="1"/>
            <a:r>
              <a:rPr lang="en-US" dirty="0" smtClean="0"/>
              <a:t>Cavity and Cryomodule</a:t>
            </a:r>
            <a:br>
              <a:rPr lang="en-US" dirty="0" smtClean="0"/>
            </a:br>
            <a:r>
              <a:rPr lang="en-US" dirty="0" smtClean="0"/>
              <a:t>design was industrialized</a:t>
            </a:r>
            <a:br>
              <a:rPr lang="en-US" dirty="0" smtClean="0"/>
            </a:br>
            <a:r>
              <a:rPr lang="en-US" dirty="0" smtClean="0"/>
              <a:t>with Accel (now RI) and</a:t>
            </a:r>
            <a:br>
              <a:rPr lang="en-US" dirty="0" smtClean="0"/>
            </a:br>
            <a:r>
              <a:rPr lang="en-US" dirty="0" smtClean="0"/>
              <a:t>sold</a:t>
            </a:r>
            <a:r>
              <a:rPr lang="en-US" dirty="0"/>
              <a:t> </a:t>
            </a:r>
            <a:r>
              <a:rPr lang="en-US" dirty="0" smtClean="0"/>
              <a:t>to several light sources</a:t>
            </a:r>
            <a:br>
              <a:rPr lang="en-US" dirty="0" smtClean="0"/>
            </a:br>
            <a:r>
              <a:rPr lang="en-US" dirty="0" smtClean="0"/>
              <a:t>world wide</a:t>
            </a:r>
          </a:p>
          <a:p>
            <a:pPr lvl="1"/>
            <a:r>
              <a:rPr lang="en-US" dirty="0" smtClean="0"/>
              <a:t>AES is presently fabricating two</a:t>
            </a:r>
            <a:br>
              <a:rPr lang="en-US" dirty="0" smtClean="0"/>
            </a:br>
            <a:r>
              <a:rPr lang="en-US" dirty="0" smtClean="0"/>
              <a:t>of these systems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36036" r="32554" b="31394"/>
          <a:stretch/>
        </p:blipFill>
        <p:spPr bwMode="auto">
          <a:xfrm>
            <a:off x="5543107" y="3124200"/>
            <a:ext cx="3600893" cy="32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400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98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HEP community has shown increasing interest in SRF technology in recent years</a:t>
            </a:r>
          </a:p>
          <a:p>
            <a:pPr lvl="1"/>
            <a:r>
              <a:rPr lang="en-US" dirty="0" smtClean="0"/>
              <a:t>ILC  R&amp;D program</a:t>
            </a:r>
          </a:p>
          <a:p>
            <a:pPr lvl="1"/>
            <a:r>
              <a:rPr lang="en-US" dirty="0" smtClean="0"/>
              <a:t>Project X at Fermilab</a:t>
            </a:r>
          </a:p>
          <a:p>
            <a:pPr lvl="1"/>
            <a:r>
              <a:rPr lang="en-US" dirty="0" smtClean="0"/>
              <a:t>Neutrino factories and </a:t>
            </a:r>
            <a:r>
              <a:rPr lang="en-US" dirty="0" err="1" smtClean="0"/>
              <a:t>muon</a:t>
            </a:r>
            <a:r>
              <a:rPr lang="en-US" dirty="0" smtClean="0"/>
              <a:t> colliders</a:t>
            </a:r>
          </a:p>
          <a:p>
            <a:r>
              <a:rPr lang="en-US" dirty="0" smtClean="0"/>
              <a:t>However, the application of SRF technology to HEP research has a long history</a:t>
            </a:r>
          </a:p>
          <a:p>
            <a:r>
              <a:rPr lang="en-US" dirty="0" smtClean="0"/>
              <a:t>Now let’s go back in time and take a look at that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CESR-B 500 MHz Cryomodule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srfcav-031999.gif (1600×128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90600"/>
            <a:ext cx="65722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6400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Cornell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85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39000" cy="762000"/>
          </a:xfrm>
        </p:spPr>
        <p:txBody>
          <a:bodyPr/>
          <a:lstStyle/>
          <a:p>
            <a:r>
              <a:rPr lang="en-US" dirty="0" smtClean="0"/>
              <a:t>Future HEP Applications of SRF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Linear Collider</a:t>
            </a:r>
          </a:p>
          <a:p>
            <a:pPr lvl="1"/>
            <a:r>
              <a:rPr lang="en-US" dirty="0" smtClean="0"/>
              <a:t>Approximately 17,000 cavities over 31 km</a:t>
            </a:r>
          </a:p>
          <a:p>
            <a:r>
              <a:rPr lang="en-US" dirty="0"/>
              <a:t>Project X</a:t>
            </a:r>
          </a:p>
          <a:p>
            <a:pPr lvl="1"/>
            <a:r>
              <a:rPr lang="en-US" dirty="0"/>
              <a:t>3 GeV continuous-wave H- </a:t>
            </a:r>
            <a:r>
              <a:rPr lang="en-US" dirty="0" err="1"/>
              <a:t>linac</a:t>
            </a:r>
            <a:r>
              <a:rPr lang="en-US" dirty="0"/>
              <a:t> followed by 8 GeV pulsed H-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Large Hadron Collider upgrades</a:t>
            </a:r>
          </a:p>
          <a:p>
            <a:pPr lvl="1"/>
            <a:r>
              <a:rPr lang="en-US" dirty="0"/>
              <a:t>Crab cavities for interaction region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Collider / Neutrino Factory</a:t>
            </a:r>
          </a:p>
          <a:p>
            <a:pPr lvl="1"/>
            <a:r>
              <a:rPr lang="en-US" dirty="0" smtClean="0"/>
              <a:t>Project X driver plus downstream acceleration of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Linear Collider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0136"/>
          <a:stretch/>
        </p:blipFill>
        <p:spPr bwMode="auto">
          <a:xfrm>
            <a:off x="0" y="1090868"/>
            <a:ext cx="9144000" cy="508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Cavities and Cryomodules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074738"/>
            <a:ext cx="77724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5699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9159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200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8" charset="2"/>
              <a:buChar char="l"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buNone/>
            </a:pPr>
            <a:r>
              <a:rPr lang="en-US" altLang="ja-JP" sz="1800" dirty="0" smtClean="0">
                <a:ea typeface="ＭＳ Ｐゴシック" charset="-128"/>
              </a:rPr>
              <a:t>Each cryomodule contains (8 cavities + 1 magnet) or (9 cavities)</a:t>
            </a:r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ja-JP" altLang="en-US" sz="1800" dirty="0" smtClean="0">
              <a:ea typeface="ＭＳ Ｐゴシック" charset="-128"/>
            </a:endParaRPr>
          </a:p>
          <a:p>
            <a:endParaRPr lang="en-US" altLang="ja-JP" sz="1800" dirty="0" smtClean="0">
              <a:ea typeface="ＭＳ Ｐゴシック" charset="-128"/>
            </a:endParaRPr>
          </a:p>
          <a:p>
            <a:endParaRPr lang="en-US" altLang="ja-JP" sz="1800" dirty="0" smtClean="0">
              <a:ea typeface="ＭＳ Ｐゴシック" charset="-128"/>
            </a:endParaRPr>
          </a:p>
          <a:p>
            <a:pPr marL="6350" indent="0">
              <a:buNone/>
            </a:pPr>
            <a:r>
              <a:rPr lang="en-US" altLang="ja-JP" sz="1800" dirty="0" smtClean="0">
                <a:ea typeface="ＭＳ Ｐゴシック" charset="-128"/>
              </a:rPr>
              <a:t>Total ~2000 cryomodules, ~17000 cavities.</a:t>
            </a:r>
            <a:endParaRPr lang="ja-JP" altLang="en-US" dirty="0">
              <a:ea typeface="ＭＳ Ｐゴシック" charset="-128"/>
            </a:endParaRPr>
          </a:p>
        </p:txBody>
      </p:sp>
      <p:pic>
        <p:nvPicPr>
          <p:cNvPr id="8" name="Picture 4" descr="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65532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a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96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Reference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8" descr="Project_X_Diagram_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7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r>
              <a:rPr lang="en-US" dirty="0" smtClean="0"/>
              <a:t>PX SRF </a:t>
            </a:r>
            <a:r>
              <a:rPr lang="en-US" dirty="0" err="1" smtClean="0"/>
              <a:t>Linac</a:t>
            </a:r>
            <a:r>
              <a:rPr lang="en-US" dirty="0" smtClean="0"/>
              <a:t> Technology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B74C3A-859E-4E1D-8C9A-82402DC0C4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54960" y="1066800"/>
            <a:ext cx="8901098" cy="2365380"/>
            <a:chOff x="1614055" y="1649685"/>
            <a:chExt cx="5569339" cy="1516889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614055" y="1649685"/>
              <a:ext cx="5569339" cy="1484806"/>
              <a:chOff x="1600200" y="2550634"/>
              <a:chExt cx="5569339" cy="148480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=0.11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=0.22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=0.61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=0.9</a:t>
                </a: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1600200" y="3429209"/>
                <a:ext cx="25147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1600200" y="3581400"/>
                <a:ext cx="2514600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325 </a:t>
                </a:r>
                <a:r>
                  <a:rPr lang="en-US" sz="2000" dirty="0" smtClean="0"/>
                  <a:t>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/>
                  <a:t>2.5-160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130" y="2819400"/>
                <a:ext cx="1087637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=1.0</a:t>
                </a:r>
              </a:p>
            </p:txBody>
          </p:sp>
          <p:sp>
            <p:nvSpPr>
              <p:cNvPr id="16" name="Left-Right Arrow 15"/>
              <p:cNvSpPr/>
              <p:nvPr/>
            </p:nvSpPr>
            <p:spPr>
              <a:xfrm>
                <a:off x="5791130" y="3429209"/>
                <a:ext cx="1065053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1.3 </a:t>
                </a:r>
                <a:r>
                  <a:rPr lang="en-US" sz="2000" dirty="0" smtClean="0"/>
                  <a:t>GHz</a:t>
                </a:r>
              </a:p>
              <a:p>
                <a:pPr algn="ctr" eaLnBrk="0" hangingPunct="0"/>
                <a:r>
                  <a:rPr lang="en-US" sz="2000" dirty="0" smtClean="0"/>
                  <a:t>3-8 </a:t>
                </a:r>
                <a:r>
                  <a:rPr lang="en-US" sz="2000" dirty="0" err="1"/>
                  <a:t>GeV</a:t>
                </a:r>
                <a:endParaRPr lang="en-US" sz="2000" dirty="0"/>
              </a:p>
            </p:txBody>
          </p:sp>
          <p:sp>
            <p:nvSpPr>
              <p:cNvPr id="24" name="TextBox 47"/>
              <p:cNvSpPr txBox="1">
                <a:spLocks noChangeArrowheads="1"/>
              </p:cNvSpPr>
              <p:nvPr/>
            </p:nvSpPr>
            <p:spPr bwMode="auto">
              <a:xfrm>
                <a:off x="5580019" y="2550634"/>
                <a:ext cx="1456837" cy="256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/>
                  <a:t>ILC</a:t>
                </a:r>
                <a:endParaRPr lang="en-US" sz="2000" b="1" dirty="0"/>
              </a:p>
            </p:txBody>
          </p:sp>
        </p:grpSp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650 </a:t>
              </a:r>
              <a:r>
                <a:rPr lang="en-US" sz="2000" dirty="0" smtClean="0"/>
                <a:t>MHz</a:t>
              </a:r>
            </a:p>
            <a:p>
              <a:pPr algn="ctr" eaLnBrk="0" hangingPunct="0"/>
              <a:r>
                <a:rPr lang="en-US" sz="2000" dirty="0" smtClean="0"/>
                <a:t>0.16-3 </a:t>
              </a:r>
              <a:r>
                <a:rPr lang="en-US" sz="2000" dirty="0" err="1"/>
                <a:t>GeV</a:t>
              </a:r>
              <a:endParaRPr lang="en-US" sz="2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57213" y="3581400"/>
          <a:ext cx="8281736" cy="2728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6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/18/1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0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20/20/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/24/6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160/40/20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05326" y="2273968"/>
            <a:ext cx="6641432" cy="12032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70821" y="2261937"/>
            <a:ext cx="1720516" cy="12033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2057400"/>
            <a:ext cx="78599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CW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2093484"/>
            <a:ext cx="958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C00000"/>
                </a:solidFill>
              </a:rPr>
              <a:t>Pulsed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644324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Bob Kephart, Fermilab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9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1658" y="644116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S. Geer, Fermilab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62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HEP has been a driver for the development of SRF technology for many years</a:t>
            </a:r>
          </a:p>
          <a:p>
            <a:pPr lvl="1"/>
            <a:r>
              <a:rPr lang="en-US" sz="1800" dirty="0" smtClean="0"/>
              <a:t>Starting at Stanford in the early 60’s</a:t>
            </a:r>
          </a:p>
          <a:p>
            <a:pPr lvl="1"/>
            <a:r>
              <a:rPr lang="en-US" sz="1800" dirty="0" smtClean="0"/>
              <a:t>Successful implementation at HERA, CESR, TRISTAN, KEKB, LEP</a:t>
            </a:r>
            <a:r>
              <a:rPr lang="en-US" sz="1800" dirty="0"/>
              <a:t>, </a:t>
            </a:r>
            <a:r>
              <a:rPr lang="en-US" sz="1800" dirty="0" smtClean="0"/>
              <a:t> and LHC</a:t>
            </a:r>
          </a:p>
          <a:p>
            <a:r>
              <a:rPr lang="en-US" sz="2000" dirty="0" smtClean="0"/>
              <a:t>HEP has continued this role in recent years with the ILC R&amp;D program and Project X</a:t>
            </a:r>
          </a:p>
          <a:p>
            <a:r>
              <a:rPr lang="en-US" sz="2000" dirty="0" smtClean="0"/>
              <a:t>HEP plans for future accelerators require SRF technology</a:t>
            </a:r>
          </a:p>
          <a:p>
            <a:pPr lvl="1"/>
            <a:r>
              <a:rPr lang="en-US" sz="1800" dirty="0" smtClean="0"/>
              <a:t>ILC, Project X, LHC upgrades, and </a:t>
            </a:r>
            <a:r>
              <a:rPr lang="en-US" sz="1800" dirty="0" err="1" smtClean="0"/>
              <a:t>Muon</a:t>
            </a:r>
            <a:r>
              <a:rPr lang="en-US" sz="1800" dirty="0" smtClean="0"/>
              <a:t> collider / Neutrino factory</a:t>
            </a:r>
          </a:p>
          <a:p>
            <a:r>
              <a:rPr lang="en-US" sz="2000" dirty="0" smtClean="0"/>
              <a:t>Substantial overlap with non-HEP applications is driving collaborations world wide</a:t>
            </a:r>
          </a:p>
          <a:p>
            <a:pPr lvl="1"/>
            <a:r>
              <a:rPr lang="en-US" sz="1800" dirty="0" smtClean="0"/>
              <a:t>Spallation neutron sources, nuclear physics, light sources, and Accelerator Driven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all of the colleagues in the SRF community for 50 years of effort to develop and utilize SRF technology</a:t>
            </a:r>
          </a:p>
          <a:p>
            <a:r>
              <a:rPr lang="en-US" dirty="0" smtClean="0"/>
              <a:t>Thanks for the many publications, from which I have obtained the information for this presentation</a:t>
            </a:r>
          </a:p>
          <a:p>
            <a:r>
              <a:rPr lang="en-US" dirty="0" smtClean="0"/>
              <a:t>Special thanks to Wolf-Dietrich Moeller, Todd Smith, and </a:t>
            </a:r>
            <a:r>
              <a:rPr lang="en-US" dirty="0" err="1" smtClean="0"/>
              <a:t>Nobu</a:t>
            </a:r>
            <a:r>
              <a:rPr lang="en-US" dirty="0" smtClean="0"/>
              <a:t> </a:t>
            </a:r>
            <a:r>
              <a:rPr lang="en-US" dirty="0" err="1" smtClean="0"/>
              <a:t>Toge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762000"/>
          </a:xfrm>
        </p:spPr>
        <p:txBody>
          <a:bodyPr/>
          <a:lstStyle/>
          <a:p>
            <a:r>
              <a:rPr lang="en-US" sz="2400" dirty="0"/>
              <a:t>Stanford High Energy Physics Laboratory (HEPL)</a:t>
            </a:r>
            <a:br>
              <a:rPr lang="en-US" sz="2400" dirty="0"/>
            </a:br>
            <a:r>
              <a:rPr lang="en-US" sz="2400" dirty="0"/>
              <a:t>a.k.a. Hanson Experimental Physics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1962:  First measurements of superconducting cavity performance</a:t>
            </a:r>
          </a:p>
          <a:p>
            <a:pPr lvl="1"/>
            <a:r>
              <a:rPr lang="en-US" sz="1800" dirty="0" smtClean="0"/>
              <a:t>Lead-plated S-band 2856 MHz muffin tin cavities</a:t>
            </a:r>
          </a:p>
          <a:p>
            <a:pPr lvl="1"/>
            <a:r>
              <a:rPr lang="en-US" sz="1800" dirty="0" err="1" smtClean="0"/>
              <a:t>Q</a:t>
            </a:r>
            <a:r>
              <a:rPr lang="en-US" sz="1600" dirty="0" err="1" smtClean="0"/>
              <a:t>o</a:t>
            </a:r>
            <a:r>
              <a:rPr lang="en-US" sz="1800" dirty="0" smtClean="0"/>
              <a:t> ~ 1e8-1e9, </a:t>
            </a:r>
            <a:r>
              <a:rPr lang="en-US" sz="1800" dirty="0" err="1" smtClean="0"/>
              <a:t>B</a:t>
            </a:r>
            <a:r>
              <a:rPr lang="en-US" sz="1600" dirty="0" err="1" smtClean="0"/>
              <a:t>p</a:t>
            </a:r>
            <a:r>
              <a:rPr lang="en-US" sz="1800" dirty="0" smtClean="0"/>
              <a:t> ~ 100 G (10 </a:t>
            </a:r>
            <a:r>
              <a:rPr lang="en-US" sz="1800" dirty="0" err="1" smtClean="0"/>
              <a:t>mT</a:t>
            </a:r>
            <a:r>
              <a:rPr lang="en-US" sz="1800" dirty="0" smtClean="0"/>
              <a:t>), 4 K</a:t>
            </a:r>
          </a:p>
          <a:p>
            <a:r>
              <a:rPr lang="en-US" sz="2000" dirty="0" smtClean="0"/>
              <a:t>1965:  First acceleration of electrons with a superconducting cavity</a:t>
            </a:r>
          </a:p>
          <a:p>
            <a:r>
              <a:rPr lang="en-US" sz="2000" dirty="0" smtClean="0"/>
              <a:t>1972:  First superconducting accelerator</a:t>
            </a:r>
          </a:p>
          <a:p>
            <a:pPr lvl="1"/>
            <a:r>
              <a:rPr lang="en-US" sz="1800" dirty="0" smtClean="0"/>
              <a:t>Based on L-band </a:t>
            </a:r>
            <a:r>
              <a:rPr lang="en-US" sz="1800" dirty="0" smtClean="0">
                <a:solidFill>
                  <a:srgbClr val="FFFF00"/>
                </a:solidFill>
              </a:rPr>
              <a:t>1300 MHz </a:t>
            </a:r>
            <a:r>
              <a:rPr lang="en-US" sz="1800" dirty="0" smtClean="0"/>
              <a:t>niobium cavities</a:t>
            </a:r>
          </a:p>
          <a:p>
            <a:pPr lvl="1"/>
            <a:r>
              <a:rPr lang="en-US" sz="1800" dirty="0" smtClean="0"/>
              <a:t>Cavity performance limited by </a:t>
            </a:r>
            <a:r>
              <a:rPr lang="en-US" sz="1800" dirty="0" err="1" smtClean="0"/>
              <a:t>multipacting</a:t>
            </a:r>
            <a:endParaRPr lang="en-US" sz="1800" dirty="0"/>
          </a:p>
          <a:p>
            <a:pPr lvl="2"/>
            <a:r>
              <a:rPr lang="en-US" sz="1800" dirty="0" smtClean="0"/>
              <a:t>the elliptical cavity shape was not yet developed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4191000"/>
            <a:ext cx="2057400" cy="2163243"/>
            <a:chOff x="538715" y="666307"/>
            <a:chExt cx="4719085" cy="496186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" t="10952" r="37226" b="7489"/>
            <a:stretch/>
          </p:blipFill>
          <p:spPr bwMode="auto">
            <a:xfrm>
              <a:off x="538715" y="666307"/>
              <a:ext cx="4719085" cy="496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4038600" y="4724400"/>
              <a:ext cx="1219200" cy="90376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HEPL 1300 MHz Cryomodule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hampion\AppData\Local\Microsoft\Windows\Temporary Internet Files\Content.Outlook\PF4G3SH0\Photograph (13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3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642632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T. Smith, HEPL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HEPL 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hampion\AppData\Local\Microsoft\Windows\Temporary Internet Files\Content.Outlook\PF4G3SH0\Photograph (12)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7552"/>
            <a:ext cx="7772400" cy="5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5638800" y="1424303"/>
            <a:ext cx="381000" cy="145003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257800" y="1143000"/>
            <a:ext cx="1524000" cy="6832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2060"/>
                </a:solidFill>
              </a:rPr>
              <a:t>55 cell, 1300 MHz, bi-periodic structure</a:t>
            </a:r>
          </a:p>
          <a:p>
            <a:pPr algn="l"/>
            <a:r>
              <a:rPr lang="en-US" sz="1200" dirty="0" smtClean="0">
                <a:solidFill>
                  <a:srgbClr val="002060"/>
                </a:solidFill>
              </a:rPr>
              <a:t>~2.5 MeV/m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0000" y="3469760"/>
            <a:ext cx="14478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TRISTAN and KEKB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162800" cy="5181600"/>
          </a:xfrm>
        </p:spPr>
        <p:txBody>
          <a:bodyPr/>
          <a:lstStyle/>
          <a:p>
            <a:pPr marL="6350" indent="0">
              <a:buNone/>
            </a:pPr>
            <a:r>
              <a:rPr lang="en-US" sz="2000" dirty="0" smtClean="0"/>
              <a:t>TRISTAN was an electron-positron collider constructed at KEK in the 80’s</a:t>
            </a:r>
          </a:p>
          <a:p>
            <a:r>
              <a:rPr lang="en-US" sz="1800" dirty="0" smtClean="0"/>
              <a:t>32 five-cell 508 MHz elliptical SC cavities housed in 16 cryomodules</a:t>
            </a:r>
          </a:p>
          <a:p>
            <a:r>
              <a:rPr lang="en-US" sz="1800" dirty="0" smtClean="0"/>
              <a:t>Installed in 1988 </a:t>
            </a:r>
            <a:r>
              <a:rPr lang="en-US" sz="1800" dirty="0"/>
              <a:t>– </a:t>
            </a:r>
            <a:r>
              <a:rPr lang="en-US" sz="1800" dirty="0" smtClean="0"/>
              <a:t>1989 (augmented </a:t>
            </a:r>
            <a:r>
              <a:rPr lang="en-US" sz="1800" dirty="0"/>
              <a:t>existing NC </a:t>
            </a:r>
            <a:r>
              <a:rPr lang="en-US" sz="1800" dirty="0" smtClean="0"/>
              <a:t>cavities)</a:t>
            </a:r>
          </a:p>
          <a:p>
            <a:r>
              <a:rPr lang="en-US" sz="1800" dirty="0" err="1" smtClean="0"/>
              <a:t>E</a:t>
            </a:r>
            <a:r>
              <a:rPr lang="en-US" sz="1400" dirty="0" err="1" smtClean="0"/>
              <a:t>acc</a:t>
            </a:r>
            <a:r>
              <a:rPr lang="en-US" sz="1800" dirty="0" smtClean="0"/>
              <a:t> </a:t>
            </a:r>
            <a:r>
              <a:rPr lang="en-US" sz="1800" dirty="0"/>
              <a:t>= 5 MV/m, </a:t>
            </a:r>
            <a:r>
              <a:rPr lang="en-US" sz="1800" dirty="0" err="1"/>
              <a:t>Q</a:t>
            </a:r>
            <a:r>
              <a:rPr lang="en-US" sz="1400" dirty="0" err="1"/>
              <a:t>o</a:t>
            </a:r>
            <a:r>
              <a:rPr lang="en-US" sz="1800" dirty="0"/>
              <a:t> = 2e9 at 4.2 K, continuous </a:t>
            </a:r>
            <a:r>
              <a:rPr lang="en-US" sz="1800" dirty="0" smtClean="0"/>
              <a:t>wave</a:t>
            </a:r>
          </a:p>
          <a:p>
            <a:r>
              <a:rPr lang="en-US" sz="1800" dirty="0" smtClean="0"/>
              <a:t>TRISTAN was shut down in 1995</a:t>
            </a:r>
          </a:p>
          <a:p>
            <a:endParaRPr lang="en-US" sz="1800" dirty="0" smtClean="0"/>
          </a:p>
          <a:p>
            <a:pPr marL="6350" indent="0">
              <a:buNone/>
            </a:pPr>
            <a:r>
              <a:rPr lang="en-US" sz="2000" dirty="0" smtClean="0"/>
              <a:t>KEKB was an asymmetric-energy electron-positron collider constructed at KEK in the 90’s</a:t>
            </a:r>
          </a:p>
          <a:p>
            <a:r>
              <a:rPr lang="en-US" sz="1800" dirty="0" smtClean="0"/>
              <a:t>Reused much of the TRISTAN infrastructure and components</a:t>
            </a:r>
          </a:p>
          <a:p>
            <a:r>
              <a:rPr lang="en-US" sz="1800" dirty="0" smtClean="0"/>
              <a:t>8 single-cell 508 MHz SC cavities housed in 8 cryomodules</a:t>
            </a:r>
          </a:p>
          <a:p>
            <a:r>
              <a:rPr lang="en-US" sz="1800" dirty="0" err="1" smtClean="0"/>
              <a:t>E</a:t>
            </a:r>
            <a:r>
              <a:rPr lang="en-US" sz="1400" dirty="0" err="1" smtClean="0"/>
              <a:t>cavity</a:t>
            </a:r>
            <a:r>
              <a:rPr lang="en-US" sz="1800" dirty="0" smtClean="0"/>
              <a:t> = 1.2 – 2 MV,  </a:t>
            </a:r>
            <a:r>
              <a:rPr lang="en-US" sz="1800" dirty="0" err="1"/>
              <a:t>Q</a:t>
            </a:r>
            <a:r>
              <a:rPr lang="en-US" sz="1400" dirty="0" err="1"/>
              <a:t>o</a:t>
            </a:r>
            <a:r>
              <a:rPr lang="en-US" sz="1800" dirty="0" smtClean="0"/>
              <a:t> ~ 1e9 at 4.2 K, continuous wave</a:t>
            </a:r>
          </a:p>
          <a:p>
            <a:r>
              <a:rPr lang="en-US" sz="1800" dirty="0" smtClean="0"/>
              <a:t>Heavy beam loading and HOM loading ( IB = 1.4 A )</a:t>
            </a:r>
          </a:p>
          <a:p>
            <a:r>
              <a:rPr lang="en-US" sz="1800" dirty="0" smtClean="0"/>
              <a:t>KEKB has been shut down and is being upgraded to </a:t>
            </a:r>
            <a:r>
              <a:rPr lang="en-US" sz="1800" dirty="0" err="1" smtClean="0"/>
              <a:t>SuperKEKB</a:t>
            </a: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6424" y="5791200"/>
            <a:ext cx="5441776" cy="304800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altLang="ja-JP" sz="1400" i="1" dirty="0" smtClean="0">
                <a:hlinkClick r:id="rId2"/>
              </a:rPr>
              <a:t>http://accelconf.web.cern.ch/accelconf/SRF89/papers/srf89g29.pdf</a:t>
            </a:r>
            <a:r>
              <a:rPr lang="en-US" altLang="ja-JP" sz="1400" i="1" dirty="0" smtClean="0"/>
              <a:t> </a:t>
            </a:r>
            <a:endParaRPr kumimoji="1" lang="en-US" altLang="ja-JP" sz="1400" dirty="0" smtClean="0"/>
          </a:p>
        </p:txBody>
      </p:sp>
      <p:pic>
        <p:nvPicPr>
          <p:cNvPr id="3074" name="Picture 2" descr="H:\201107-10\20110715Di\Tristan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57727"/>
            <a:ext cx="7772400" cy="4657273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Cryostat for TRISTAN SRF Cavities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641246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N. </a:t>
            </a:r>
            <a:r>
              <a:rPr lang="en-US" sz="1600" dirty="0" err="1" smtClean="0"/>
              <a:t>Toge</a:t>
            </a:r>
            <a:r>
              <a:rPr lang="en-US" sz="1600" dirty="0" smtClean="0"/>
              <a:t>, KEK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97560" y="6019800"/>
            <a:ext cx="5179640" cy="304800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altLang="ja-JP" sz="1400" dirty="0" smtClean="0"/>
              <a:t>From KEK Annual Report 1988 - </a:t>
            </a:r>
            <a:r>
              <a:rPr lang="en-US" altLang="ja-JP" sz="1400" dirty="0" smtClean="0">
                <a:hlinkClick r:id="rId2"/>
              </a:rPr>
              <a:t>http://www-lib.kek.jp/ar/ar.html</a:t>
            </a:r>
            <a:r>
              <a:rPr lang="en-US" altLang="ja-JP" sz="1400" dirty="0" smtClean="0"/>
              <a:t> </a:t>
            </a:r>
            <a:endParaRPr kumimoji="1" lang="ja-JP" altLang="en-US" sz="1400" dirty="0"/>
          </a:p>
        </p:txBody>
      </p:sp>
      <p:pic>
        <p:nvPicPr>
          <p:cNvPr id="2050" name="Picture 2" descr="H:\201107-10\20110715Di\20110715Di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881" y="990600"/>
            <a:ext cx="6288319" cy="50292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kumimoji="1" lang="en-US" altLang="ja-JP" dirty="0" smtClean="0"/>
              <a:t>Cryomodules in </a:t>
            </a:r>
            <a:r>
              <a:rPr kumimoji="1" lang="en-US" altLang="ja-JP" dirty="0"/>
              <a:t>the TRISTAN MR </a:t>
            </a:r>
            <a:r>
              <a:rPr kumimoji="1" lang="en-US" altLang="ja-JP" dirty="0" smtClean="0"/>
              <a:t>Tunnel</a:t>
            </a:r>
            <a:endParaRPr kumimoji="1"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641246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N. </a:t>
            </a:r>
            <a:r>
              <a:rPr lang="en-US" sz="1600" dirty="0" err="1" smtClean="0"/>
              <a:t>Toge</a:t>
            </a:r>
            <a:r>
              <a:rPr lang="en-US" sz="1600" dirty="0" smtClean="0"/>
              <a:t>, KEK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14800" y="6096000"/>
            <a:ext cx="3886200" cy="304800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altLang="ja-JP" sz="1400" dirty="0" smtClean="0">
                <a:hlinkClick r:id="rId2"/>
              </a:rPr>
              <a:t>http://</a:t>
            </a:r>
            <a:r>
              <a:rPr lang="en-US" altLang="ja-JP" sz="1400" i="1" dirty="0" smtClean="0">
                <a:hlinkClick r:id="rId2"/>
              </a:rPr>
              <a:t>epaper.kek.jp/p99/PAPERS/THBL2.PDF</a:t>
            </a:r>
            <a:r>
              <a:rPr lang="en-US" altLang="ja-JP" sz="1400" i="1" dirty="0" smtClean="0"/>
              <a:t>  </a:t>
            </a:r>
            <a:endParaRPr kumimoji="1" lang="ja-JP" altLang="en-US" sz="1400" dirty="0"/>
          </a:p>
        </p:txBody>
      </p:sp>
      <p:pic>
        <p:nvPicPr>
          <p:cNvPr id="5122" name="Picture 2" descr="H:\201107-10\20110715Di\KEKB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195" y="1066800"/>
            <a:ext cx="6348605" cy="5029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Cryostat for KEKB SRF Cavities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0564" y="6431973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Courtesy of N. </a:t>
            </a:r>
            <a:r>
              <a:rPr lang="en-US" sz="1600" dirty="0" err="1" smtClean="0"/>
              <a:t>Toge</a:t>
            </a:r>
            <a:r>
              <a:rPr lang="en-US" sz="1600" dirty="0" smtClean="0"/>
              <a:t>, KEK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Mark Champion – SRF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5999</TotalTime>
  <Words>1070</Words>
  <Application>Microsoft Office PowerPoint</Application>
  <PresentationFormat>On-screen Show (4:3)</PresentationFormat>
  <Paragraphs>253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Factory</vt:lpstr>
      <vt:lpstr>SRF Development for High Energy Physics</vt:lpstr>
      <vt:lpstr>Introduction</vt:lpstr>
      <vt:lpstr>Stanford High Energy Physics Laboratory (HEPL) a.k.a. Hanson Experimental Physics Laboratory</vt:lpstr>
      <vt:lpstr>HEPL 1300 MHz Cryomodule Pair</vt:lpstr>
      <vt:lpstr>Layout of HEPL Cryomodule</vt:lpstr>
      <vt:lpstr>TRISTAN and KEKB</vt:lpstr>
      <vt:lpstr>Cryostat for TRISTAN SRF Cavities</vt:lpstr>
      <vt:lpstr>Cryomodules in the TRISTAN MR Tunnel</vt:lpstr>
      <vt:lpstr>Cryostat for KEKB SRF Cavities</vt:lpstr>
      <vt:lpstr>Cryomodules in the KEKB Tunnel</vt:lpstr>
      <vt:lpstr>DESY HERA 500 MHz Cryomodules </vt:lpstr>
      <vt:lpstr>HERA Cavities and Cryomodule</vt:lpstr>
      <vt:lpstr>LEP Superconducting Cavities</vt:lpstr>
      <vt:lpstr>LEP 352 MHz Cavity and Cryomodule</vt:lpstr>
      <vt:lpstr>Achieved Gradients in LEP Cu/Nb Cavities in 1999</vt:lpstr>
      <vt:lpstr>LHC Superconducting Cavities</vt:lpstr>
      <vt:lpstr>LHC SC Cavity</vt:lpstr>
      <vt:lpstr>LHC Cryomodule</vt:lpstr>
      <vt:lpstr>CESR – Cornell Electron Storage Ring</vt:lpstr>
      <vt:lpstr>CESR-B 500 MHz Cryomodule</vt:lpstr>
      <vt:lpstr>Future HEP Applications of SRF Technology</vt:lpstr>
      <vt:lpstr>International Linear Collider Layout</vt:lpstr>
      <vt:lpstr>ILC Cavities and Cryomodules</vt:lpstr>
      <vt:lpstr>Project X Reference Design</vt:lpstr>
      <vt:lpstr>PX SRF Linac Technology Map</vt:lpstr>
      <vt:lpstr>PowerPoint Presentation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Mark S. Champion x3906 09431N</dc:creator>
  <cp:lastModifiedBy>Mark Champion</cp:lastModifiedBy>
  <cp:revision>266</cp:revision>
  <cp:lastPrinted>1601-01-01T00:00:00Z</cp:lastPrinted>
  <dcterms:created xsi:type="dcterms:W3CDTF">2011-01-17T18:22:38Z</dcterms:created>
  <dcterms:modified xsi:type="dcterms:W3CDTF">2011-07-25T11:58:17Z</dcterms:modified>
</cp:coreProperties>
</file>