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386" r:id="rId4"/>
    <p:sldId id="337" r:id="rId5"/>
    <p:sldId id="338" r:id="rId6"/>
    <p:sldId id="340" r:id="rId7"/>
    <p:sldId id="341" r:id="rId8"/>
    <p:sldId id="342" r:id="rId9"/>
    <p:sldId id="343" r:id="rId10"/>
    <p:sldId id="344" r:id="rId11"/>
    <p:sldId id="336" r:id="rId12"/>
    <p:sldId id="387" r:id="rId13"/>
    <p:sldId id="372" r:id="rId14"/>
    <p:sldId id="378" r:id="rId15"/>
    <p:sldId id="381" r:id="rId16"/>
    <p:sldId id="382" r:id="rId17"/>
    <p:sldId id="383" r:id="rId18"/>
    <p:sldId id="384" r:id="rId19"/>
    <p:sldId id="356" r:id="rId20"/>
    <p:sldId id="388" r:id="rId21"/>
    <p:sldId id="352" r:id="rId22"/>
    <p:sldId id="379" r:id="rId23"/>
    <p:sldId id="354" r:id="rId24"/>
    <p:sldId id="353" r:id="rId25"/>
    <p:sldId id="355" r:id="rId26"/>
    <p:sldId id="359" r:id="rId27"/>
    <p:sldId id="389" r:id="rId28"/>
    <p:sldId id="371" r:id="rId29"/>
    <p:sldId id="380" r:id="rId30"/>
    <p:sldId id="373" r:id="rId31"/>
    <p:sldId id="374" r:id="rId32"/>
    <p:sldId id="375" r:id="rId33"/>
    <p:sldId id="376" r:id="rId34"/>
    <p:sldId id="360" r:id="rId35"/>
    <p:sldId id="390" r:id="rId36"/>
    <p:sldId id="367" r:id="rId37"/>
    <p:sldId id="368" r:id="rId38"/>
    <p:sldId id="369" r:id="rId39"/>
    <p:sldId id="370" r:id="rId40"/>
    <p:sldId id="391" r:id="rId41"/>
    <p:sldId id="361" r:id="rId42"/>
    <p:sldId id="362" r:id="rId43"/>
    <p:sldId id="363" r:id="rId44"/>
    <p:sldId id="365" r:id="rId45"/>
    <p:sldId id="392" r:id="rId46"/>
    <p:sldId id="366" r:id="rId47"/>
    <p:sldId id="385" r:id="rId48"/>
  </p:sldIdLst>
  <p:sldSz cx="9144000" cy="6858000" type="screen4x3"/>
  <p:notesSz cx="6858000" cy="9144000"/>
  <p:embeddedFontLst>
    <p:embeddedFont>
      <p:font typeface="Cambria Math" pitchFamily="18" charset="0"/>
      <p:regular r:id="rId50"/>
    </p:embeddedFont>
    <p:embeddedFont>
      <p:font typeface="ＭＳ Ｐゴシック" pitchFamily="34" charset="-128"/>
      <p:regular r:id="rId51"/>
    </p:embeddedFont>
    <p:embeddedFont>
      <p:font typeface="Tahoma" pitchFamily="34" charset="0"/>
      <p:regular r:id="rId52"/>
      <p:bold r:id="rId53"/>
    </p:embeddedFont>
    <p:embeddedFont>
      <p:font typeface="Helvetica" pitchFamily="34" charset="0"/>
      <p:regular r:id="rId54"/>
      <p:bold r:id="rId55"/>
      <p:italic r:id="rId56"/>
      <p:boldItalic r:id="rId57"/>
    </p:embeddedFont>
    <p:embeddedFont>
      <p:font typeface="Times" pitchFamily="18" charset="0"/>
      <p:regular r:id="rId58"/>
      <p:bold r:id="rId59"/>
      <p:italic r:id="rId60"/>
      <p:boldItalic r:id="rId61"/>
    </p:embeddedFont>
    <p:embeddedFont>
      <p:font typeface="宋体" pitchFamily="2" charset="-122"/>
      <p:regular r:id="rId62"/>
    </p:embeddedFont>
    <p:embeddedFont>
      <p:font typeface="Calibri" pitchFamily="34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993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28" autoAdjust="0"/>
  </p:normalViewPr>
  <p:slideViewPr>
    <p:cSldViewPr>
      <p:cViewPr varScale="1">
        <p:scale>
          <a:sx n="98" d="100"/>
          <a:sy n="98" d="100"/>
        </p:scale>
        <p:origin x="-2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2F06B-AD78-4E7F-BF13-B8B201AD5DF4}" type="datetimeFigureOut">
              <a:rPr lang="en-US" smtClean="0"/>
              <a:t>7/28/2011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E6941-2CBF-4C99-91B6-304BB79ED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1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FEL Ampare-Class Cryomodule Conceptual Design Review</a:t>
            </a:r>
          </a:p>
        </p:txBody>
      </p:sp>
      <p:sp>
        <p:nvSpPr>
          <p:cNvPr id="696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070CA95-478E-4A82-ADA5-C0F6FD0B3878}" type="slidenum">
              <a:rPr lang="en-US" sz="1200">
                <a:latin typeface="Calibri" pitchFamily="34" charset="0"/>
              </a:rPr>
              <a:pPr eaLnBrk="1" hangingPunct="1"/>
              <a:t>25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84852" y="8685862"/>
            <a:ext cx="2971593" cy="45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 anchor="b">
            <a:prstTxWarp prst="textNoShape">
              <a:avLst/>
            </a:prstTxWarp>
          </a:bodyPr>
          <a:lstStyle/>
          <a:p>
            <a:pPr algn="r" defTabSz="457138"/>
            <a:fld id="{E18866BB-4805-2A4E-938D-CEF02D6B284A}" type="slidenum">
              <a:rPr lang="en-US" sz="1200">
                <a:latin typeface="Calibri" charset="0"/>
              </a:rPr>
              <a:pPr algn="r" defTabSz="457138"/>
              <a:t>41</a:t>
            </a:fld>
            <a:endParaRPr lang="en-US" sz="1200">
              <a:latin typeface="Calibri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7237" cy="3427413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815" y="4342150"/>
            <a:ext cx="5028370" cy="4115425"/>
          </a:xfrm>
          <a:noFill/>
          <a:ln/>
        </p:spPr>
        <p:txBody>
          <a:bodyPr lIns="0" tIns="0" rIns="0" bIns="0"/>
          <a:lstStyle/>
          <a:p>
            <a:pPr defTabSz="449336">
              <a:spcBef>
                <a:spcPct val="0"/>
              </a:spcBef>
            </a:pPr>
            <a:endParaRPr lang="en-US" altLang="zh-CN">
              <a:cs typeface="宋体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err="1" smtClean="0"/>
              <a:t>Silde</a:t>
            </a:r>
            <a:r>
              <a:rPr lang="en-US" dirty="0" smtClean="0"/>
              <a:t> </a:t>
            </a:r>
            <a:fld id="{CBEFB418-8DA8-47F6-B228-C81BAD8B28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Matthias </a:t>
            </a:r>
            <a:r>
              <a:rPr lang="en-US" dirty="0" err="1" smtClean="0"/>
              <a:t>Liepe</a:t>
            </a:r>
            <a:r>
              <a:rPr lang="en-US" dirty="0" smtClean="0"/>
              <a:t>, TTC Meeting, February 28-March 3 2011, Milano,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62000" y="1066800"/>
            <a:ext cx="7772400" cy="51816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2400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 rot="5400000">
            <a:off x="5530334" y="3228945"/>
            <a:ext cx="6858000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 userDrawn="1"/>
        </p:nvSpPr>
        <p:spPr>
          <a:xfrm rot="5400000">
            <a:off x="5577672" y="3215474"/>
            <a:ext cx="6747933" cy="3847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ctr"/>
            <a:r>
              <a:rPr lang="en-US" dirty="0" smtClean="0"/>
              <a:t>Matthias Liepe, SRF Conference 2011, 29 July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8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8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3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3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0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11/16/2010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Directors Review of ERL Linac Cryomodule Concept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FB418-8DA8-47F6-B228-C81BAD8B2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7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 descr="\\psf\Host\Users\mul2a\Desktop\srf1.jp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58592" cy="131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6324600"/>
            <a:ext cx="9144000" cy="5334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 rot="5400000">
            <a:off x="5530334" y="3228945"/>
            <a:ext cx="6858000" cy="4001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2"/>
          <p:cNvSpPr txBox="1">
            <a:spLocks/>
          </p:cNvSpPr>
          <p:nvPr userDrawn="1"/>
        </p:nvSpPr>
        <p:spPr>
          <a:xfrm rot="5400000">
            <a:off x="5577672" y="3215474"/>
            <a:ext cx="6747933" cy="3847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0" y="6400800"/>
            <a:ext cx="5883092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ctr"/>
            <a:r>
              <a:rPr lang="en-US" dirty="0" smtClean="0"/>
              <a:t>Matthias Liepe, SRF Conference 2011, 29 July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7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microsoft.com/office/2007/relationships/hdphoto" Target="../media/hdphoto7.wdp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cubit.sandia.gov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araview.org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lns.cornell.edu/Events/HOM10/Agenda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619" y="1752600"/>
            <a:ext cx="8001000" cy="1470025"/>
          </a:xfrm>
        </p:spPr>
        <p:txBody>
          <a:bodyPr>
            <a:noAutofit/>
          </a:bodyPr>
          <a:lstStyle/>
          <a:p>
            <a:r>
              <a:rPr lang="en-US" sz="3600" b="1" dirty="0"/>
              <a:t>Recent Progress in HOM Damping from Around The </a:t>
            </a:r>
            <a:r>
              <a:rPr lang="en-US" sz="3600" b="1" dirty="0" smtClean="0"/>
              <a:t>World</a:t>
            </a:r>
            <a:br>
              <a:rPr lang="en-US" sz="3600" b="1" dirty="0" smtClean="0"/>
            </a:br>
            <a:r>
              <a:rPr lang="en-US" sz="2800" b="1" i="1" dirty="0" smtClean="0"/>
              <a:t>- News from the 2010 HOM </a:t>
            </a:r>
            <a:r>
              <a:rPr lang="en-US" sz="2800" b="1" i="1" dirty="0"/>
              <a:t>Workshop at </a:t>
            </a:r>
            <a:r>
              <a:rPr lang="en-US" sz="2800" b="1" i="1" dirty="0" smtClean="0"/>
              <a:t>CORNELL -</a:t>
            </a:r>
            <a:endParaRPr lang="en-US" sz="28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1100" y="3655476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Matthias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Liepe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Cornell University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5629245" y="3190845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Recent Progress in HOM Damping from Around The World</a:t>
            </a:r>
          </a:p>
        </p:txBody>
      </p:sp>
      <p:pic>
        <p:nvPicPr>
          <p:cNvPr id="15362" name="Picture 2" descr="\\psf\Host\Users\mul2a\Desktop\culogo_65.gi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066800" cy="106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\\psf\Host\Users\mul2a\Desktop\image8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137" y="4906579"/>
            <a:ext cx="1306599" cy="13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\\psf\Host\Users\mul2a\Desktop\aps-2005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408076"/>
            <a:ext cx="2209800" cy="79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\\psf\Host\Users\mul2a\Desktop\srf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582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10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Depending on project, the HOM damping scheme must</a:t>
            </a:r>
          </a:p>
          <a:p>
            <a:pPr lvl="1"/>
            <a:r>
              <a:rPr lang="en-US" dirty="0" smtClean="0"/>
              <a:t>Efficiently handle high power up to several kW per cavity</a:t>
            </a:r>
          </a:p>
          <a:p>
            <a:pPr lvl="1"/>
            <a:r>
              <a:rPr lang="en-US" dirty="0" smtClean="0"/>
              <a:t>Provide very strong HOM suppression of monopole, dipole, </a:t>
            </a:r>
            <a:r>
              <a:rPr lang="en-US" dirty="0" err="1" smtClean="0"/>
              <a:t>quadrupole</a:t>
            </a:r>
            <a:r>
              <a:rPr lang="en-US" dirty="0" smtClean="0"/>
              <a:t> modes with Q=100 - 10,000 </a:t>
            </a:r>
          </a:p>
          <a:p>
            <a:pPr lvl="1"/>
            <a:r>
              <a:rPr lang="en-US" dirty="0" smtClean="0"/>
              <a:t>Be broadband (up to ~100 GHz)</a:t>
            </a:r>
          </a:p>
          <a:p>
            <a:pPr lvl="1"/>
            <a:r>
              <a:rPr lang="en-US" dirty="0" smtClean="0"/>
              <a:t>Be inexpensive / require little beam line length</a:t>
            </a:r>
          </a:p>
          <a:p>
            <a:r>
              <a:rPr lang="en-US" dirty="0" smtClean="0"/>
              <a:t>Fortunately, usually not all of these are required at the same time</a:t>
            </a:r>
          </a:p>
          <a:p>
            <a:r>
              <a:rPr lang="en-US" dirty="0" smtClean="0"/>
              <a:t>Different requirements -&gt; different solutions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Damping Challenges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33568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Damping Schemes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686580"/>
            <a:ext cx="4728217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smtClean="0"/>
              <a:t>Antenna / </a:t>
            </a:r>
            <a:r>
              <a:rPr lang="en-US" sz="2800" b="1" dirty="0"/>
              <a:t>loop HOM couplers 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5410151"/>
            <a:ext cx="3326552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/>
              <a:t>Beamline HOM loads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5956" y="3129290"/>
            <a:ext cx="4089517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/>
              <a:t>Waveguide HOM </a:t>
            </a:r>
            <a:r>
              <a:rPr lang="en-US" sz="2800" b="1" dirty="0" smtClean="0"/>
              <a:t>dampers</a:t>
            </a:r>
            <a:endParaRPr lang="en-US" sz="2800" b="1" dirty="0"/>
          </a:p>
        </p:txBody>
      </p:sp>
      <p:cxnSp>
        <p:nvCxnSpPr>
          <p:cNvPr id="13" name="Straight Arrow Connector 12"/>
          <p:cNvCxnSpPr>
            <a:stCxn id="8" idx="0"/>
          </p:cNvCxnSpPr>
          <p:nvPr/>
        </p:nvCxnSpPr>
        <p:spPr>
          <a:xfrm flipH="1" flipV="1">
            <a:off x="2340716" y="3620255"/>
            <a:ext cx="1059039" cy="64694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141542" y="4790420"/>
            <a:ext cx="1258213" cy="61973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06042" y="5008123"/>
            <a:ext cx="2170651" cy="128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Overview.bmp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005" t="15151" b="57955"/>
          <a:stretch/>
        </p:blipFill>
        <p:spPr>
          <a:xfrm>
            <a:off x="6305876" y="4538262"/>
            <a:ext cx="2771775" cy="2028826"/>
          </a:xfrm>
          <a:prstGeom prst="rect">
            <a:avLst/>
          </a:prstGeom>
        </p:spPr>
      </p:pic>
      <p:pic>
        <p:nvPicPr>
          <p:cNvPr id="17" name="Picture 16" descr="Overview.bmp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193" t="16684" r="29076" b="57558"/>
          <a:stretch/>
        </p:blipFill>
        <p:spPr>
          <a:xfrm>
            <a:off x="7034876" y="2826997"/>
            <a:ext cx="1243677" cy="1474878"/>
          </a:xfrm>
          <a:prstGeom prst="rect">
            <a:avLst/>
          </a:prstGeom>
        </p:spPr>
      </p:pic>
      <p:pic>
        <p:nvPicPr>
          <p:cNvPr id="19" name="Picture 18" descr="Overview.bmp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72" t="14268" r="74128" b="64538"/>
          <a:stretch/>
        </p:blipFill>
        <p:spPr>
          <a:xfrm>
            <a:off x="6855737" y="1068168"/>
            <a:ext cx="1857375" cy="1598832"/>
          </a:xfrm>
          <a:prstGeom prst="rect">
            <a:avLst/>
          </a:prstGeom>
        </p:spPr>
      </p:pic>
      <p:pic>
        <p:nvPicPr>
          <p:cNvPr id="20" name="Picture 19" descr="Overview.bmp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6202" t="69922" r="78646" b="11896"/>
          <a:stretch/>
        </p:blipFill>
        <p:spPr>
          <a:xfrm>
            <a:off x="5334000" y="1387280"/>
            <a:ext cx="1400176" cy="1371600"/>
          </a:xfrm>
          <a:prstGeom prst="rect">
            <a:avLst/>
          </a:prstGeom>
        </p:spPr>
      </p:pic>
      <p:pic>
        <p:nvPicPr>
          <p:cNvPr id="21" name="Picture 20" descr="C:\Documents and Settings\epc\My Documents\scratch\dscn00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35003"/>
            <a:ext cx="866775" cy="12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Overview.bmp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462" t="16684" r="45470" b="57558"/>
          <a:stretch/>
        </p:blipFill>
        <p:spPr>
          <a:xfrm>
            <a:off x="5282276" y="2653927"/>
            <a:ext cx="1752600" cy="19326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08142" y="4267200"/>
            <a:ext cx="3583225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/>
              <a:t>RF absorbing materials</a:t>
            </a:r>
          </a:p>
        </p:txBody>
      </p:sp>
    </p:spTree>
    <p:extLst>
      <p:ext uri="{BB962C8B-B14F-4D97-AF65-F5344CB8AC3E}">
        <p14:creationId xmlns:p14="http://schemas.microsoft.com/office/powerpoint/2010/main" val="6164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9" descr="Ergebnis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1" t="9602" r="33139" b="12657"/>
          <a:stretch/>
        </p:blipFill>
        <p:spPr bwMode="auto">
          <a:xfrm>
            <a:off x="0" y="1295399"/>
            <a:ext cx="8763000" cy="5085269"/>
          </a:xfrm>
          <a:prstGeom prst="rect">
            <a:avLst/>
          </a:prstGeom>
          <a:noFill/>
          <a:ln w="9525">
            <a:solidFill>
              <a:srgbClr val="100F2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743200"/>
            <a:ext cx="8229600" cy="48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/>
              <a:t>Antenna / loop HOM couplers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23438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consider Antenna HOM Couplers?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Require no extra beamline length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But filter is needed to suppress coupling to fundamental mode</a:t>
            </a:r>
          </a:p>
          <a:p>
            <a:r>
              <a:rPr lang="en-US" sz="2800" dirty="0" smtClean="0">
                <a:ea typeface="ＭＳ Ｐゴシック" pitchFamily="34" charset="-128"/>
              </a:rPr>
              <a:t>Relatively easy to clean</a:t>
            </a:r>
          </a:p>
          <a:p>
            <a:r>
              <a:rPr lang="en-US" sz="2800" dirty="0" smtClean="0">
                <a:ea typeface="ＭＳ Ｐゴシック" pitchFamily="34" charset="-128"/>
              </a:rPr>
              <a:t>HOM power can be absorbed at room temperature</a:t>
            </a:r>
          </a:p>
        </p:txBody>
      </p:sp>
      <p:sp>
        <p:nvSpPr>
          <p:cNvPr id="10" name="TextBox 9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Antenna / Loop HOM Couplers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 descr="IMG_15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3840163"/>
            <a:ext cx="3200400" cy="2401123"/>
          </a:xfrm>
          <a:prstGeom prst="rect">
            <a:avLst/>
          </a:prstGeom>
          <a:noFill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2"/>
          <a:stretch/>
        </p:blipFill>
        <p:spPr bwMode="auto">
          <a:xfrm>
            <a:off x="4027967" y="3657600"/>
            <a:ext cx="4343400" cy="260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395054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Antenna HOM </a:t>
            </a:r>
            <a:r>
              <a:rPr lang="en-US" sz="4000" dirty="0"/>
              <a:t>Damping </a:t>
            </a:r>
            <a:r>
              <a:rPr lang="en-US" sz="4000" dirty="0" smtClean="0"/>
              <a:t>Efficiency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F. </a:t>
            </a:r>
            <a:r>
              <a:rPr lang="en-US" sz="2400" dirty="0" err="1" smtClean="0">
                <a:solidFill>
                  <a:schemeClr val="bg1"/>
                </a:solidFill>
              </a:rPr>
              <a:t>Marhauser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Picture 12" descr="ResultsILC_FPC_K1_F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711" y="3124199"/>
            <a:ext cx="5104289" cy="3200401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36192" y="1371600"/>
            <a:ext cx="1483408" cy="163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486400" y="1371600"/>
            <a:ext cx="3048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400" dirty="0" smtClean="0"/>
              <a:t>HOM loop coupler: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2400" dirty="0" smtClean="0"/>
              <a:t>Imbalance </a:t>
            </a:r>
            <a:r>
              <a:rPr lang="de-DE" sz="2400" dirty="0"/>
              <a:t>between horizontal and vertical dipole mode damping (not good</a:t>
            </a:r>
            <a:r>
              <a:rPr lang="de-DE" sz="24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2400" dirty="0" smtClean="0"/>
              <a:t>Performance depends strongly on HOM frequency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de-DE" sz="2400" dirty="0" smtClean="0"/>
              <a:t>RF feedthrough also  impacts </a:t>
            </a:r>
            <a:r>
              <a:rPr lang="en-US" sz="2400" dirty="0"/>
              <a:t>broadband performance </a:t>
            </a: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2400" dirty="0" smtClean="0"/>
              <a:t>Poor coupling at high frequencies</a:t>
            </a:r>
            <a:endParaRPr lang="de-DE" sz="2400" dirty="0"/>
          </a:p>
        </p:txBody>
      </p:sp>
      <p:grpSp>
        <p:nvGrpSpPr>
          <p:cNvPr id="17" name="Group 23"/>
          <p:cNvGrpSpPr/>
          <p:nvPr/>
        </p:nvGrpSpPr>
        <p:grpSpPr>
          <a:xfrm>
            <a:off x="533400" y="1371600"/>
            <a:ext cx="1617751" cy="1698702"/>
            <a:chOff x="3048000" y="914400"/>
            <a:chExt cx="1887657" cy="1982114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76600" y="914400"/>
              <a:ext cx="1524000" cy="1384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3048000" y="2286000"/>
              <a:ext cx="1887657" cy="610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latin typeface="Calbri"/>
                </a:rPr>
                <a:t>power coupler</a:t>
              </a:r>
            </a:p>
            <a:p>
              <a:pPr algn="ctr"/>
              <a:r>
                <a:rPr lang="en-US" sz="1400" dirty="0" smtClean="0">
                  <a:latin typeface="Calbri"/>
                </a:rPr>
                <a:t>actually horizontal</a:t>
              </a:r>
              <a:endParaRPr lang="en-US" sz="1400" dirty="0">
                <a:latin typeface="Calbri"/>
              </a:endParaRPr>
            </a:p>
          </p:txBody>
        </p:sp>
      </p:grp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33999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BNL QWR HOM and FPC Coupler</a:t>
            </a:r>
            <a:endParaRPr lang="en-US" dirty="0"/>
          </a:p>
        </p:txBody>
      </p:sp>
      <p:pic>
        <p:nvPicPr>
          <p:cNvPr id="6" name="Picture 5" descr="E:\56MHz\HOM Damper\Documents&amp;Pictures\report + presentation pictures\elliptical HOM damper_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123087"/>
            <a:ext cx="4114800" cy="287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avity0509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934364"/>
            <a:ext cx="2514600" cy="1161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81" y="3096161"/>
            <a:ext cx="4380520" cy="18100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0" y="4845784"/>
            <a:ext cx="3955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HOM coupler for 56 MHz QWR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err="1"/>
              <a:t>Chebyshev</a:t>
            </a:r>
            <a:r>
              <a:rPr lang="en-US" sz="2000" dirty="0"/>
              <a:t> high-pass filter </a:t>
            </a:r>
            <a:r>
              <a:rPr lang="en-US" sz="2000" dirty="0" smtClean="0"/>
              <a:t>reduces coupling to fundamental mode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1431281"/>
            <a:ext cx="3886200" cy="40011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BNL Gun HOM Coupler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Qiong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Wu, L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>
                <a:solidFill>
                  <a:schemeClr val="bg1"/>
                </a:solidFill>
              </a:rPr>
              <a:t>Hammons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7065" y="4845784"/>
            <a:ext cx="39551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HOMs couple significantly to fundamental power coupler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HOM power must be intercepted in FPC waveguide with little reflection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648200" y="1431281"/>
            <a:ext cx="3886200" cy="707886"/>
          </a:xfrm>
          <a:prstGeom prst="rect">
            <a:avLst/>
          </a:prstGeom>
        </p:spPr>
        <p:style>
          <a:lnRef idx="0">
            <a:schemeClr val="accent1"/>
          </a:lnRef>
          <a:fillRef idx="1003">
            <a:schemeClr val="dk2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HOM damping by BNL fundamental power coupler</a:t>
            </a:r>
            <a:endParaRPr lang="en-US" sz="2000" b="1" dirty="0"/>
          </a:p>
        </p:txBody>
      </p:sp>
      <p:pic>
        <p:nvPicPr>
          <p:cNvPr id="14" name="Picture 13" descr="Measurement Setup Pictures 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2245948"/>
            <a:ext cx="2694547" cy="2021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image-3.jpg"/>
          <p:cNvPicPr>
            <a:picLocks noChangeAspect="1"/>
          </p:cNvPicPr>
          <p:nvPr/>
        </p:nvPicPr>
        <p:blipFill>
          <a:blip r:embed="rId6">
            <a:lum bright="20000"/>
          </a:blip>
          <a:srcRect l="15411" t="20830" r="9408" b="8325"/>
          <a:stretch>
            <a:fillRect/>
          </a:stretch>
        </p:blipFill>
        <p:spPr>
          <a:xfrm>
            <a:off x="6563951" y="3305964"/>
            <a:ext cx="2036902" cy="143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270370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Capacitive and 2-Stage HOM Couplers</a:t>
            </a:r>
            <a:endParaRPr lang="en-US" dirty="0"/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341533"/>
            <a:ext cx="3810000" cy="1504950"/>
          </a:xfrm>
          <a:noFill/>
        </p:spPr>
      </p:pic>
      <p:pic>
        <p:nvPicPr>
          <p:cNvPr id="6" name="Picture 5" descr="IMG_15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817533"/>
            <a:ext cx="1828800" cy="137207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2400" y="4891667"/>
            <a:ext cx="42477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HOM couplers provide good damping of lower frequencies HOMs (Q of 1e2 to 1e5)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Filter needs to be added to suppress coupling to fundamental mode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1371600"/>
            <a:ext cx="3886200" cy="40011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BNL Capacitive HOM Couplers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4846483"/>
            <a:ext cx="3955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Filter to suppress coupling to fundamental mode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1371600"/>
            <a:ext cx="3886200" cy="40011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BNL 2-stage HOM Coupler Filter</a:t>
            </a:r>
            <a:endParaRPr lang="en-US" sz="20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4425636" y="1771710"/>
            <a:ext cx="3886200" cy="2971800"/>
            <a:chOff x="0" y="685800"/>
            <a:chExt cx="7696200" cy="48768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4724400" cy="285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2590800"/>
              <a:ext cx="6450013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1905000" y="1676400"/>
              <a:ext cx="3810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0"/>
            <p:cNvSpPr txBox="1">
              <a:spLocks noChangeArrowheads="1"/>
            </p:cNvSpPr>
            <p:nvPr/>
          </p:nvSpPr>
          <p:spPr bwMode="auto">
            <a:xfrm>
              <a:off x="0" y="1295400"/>
              <a:ext cx="2362200" cy="1565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400"/>
                <a:t>50 </a:t>
              </a:r>
              <a:r>
                <a:rPr lang="el-GR" sz="1400">
                  <a:latin typeface="Calibri" pitchFamily="34" charset="0"/>
                  <a:cs typeface="Calibri" pitchFamily="34" charset="0"/>
                </a:rPr>
                <a:t>Ω</a:t>
              </a:r>
              <a:r>
                <a:rPr lang="en-US" sz="1400"/>
                <a:t> transmission line to room temperature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5400000">
              <a:off x="5379244" y="1639094"/>
              <a:ext cx="16002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8"/>
            <p:cNvSpPr txBox="1">
              <a:spLocks noChangeArrowheads="1"/>
            </p:cNvSpPr>
            <p:nvPr/>
          </p:nvSpPr>
          <p:spPr bwMode="auto">
            <a:xfrm>
              <a:off x="6324600" y="1447800"/>
              <a:ext cx="1371600" cy="858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400"/>
                <a:t>D=72mm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H. Hahn, W. </a:t>
            </a:r>
            <a:r>
              <a:rPr lang="en-US" sz="2400" dirty="0">
                <a:solidFill>
                  <a:schemeClr val="bg1"/>
                </a:solidFill>
              </a:rPr>
              <a:t>XU</a:t>
            </a:r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163429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524001"/>
            <a:ext cx="4800600" cy="533400"/>
          </a:xfr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3.9 GHz FNAL/FLASH cavities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of </a:t>
            </a:r>
            <a:r>
              <a:rPr lang="en-US" dirty="0" err="1" smtClean="0"/>
              <a:t>Multipacting</a:t>
            </a:r>
            <a:r>
              <a:rPr lang="en-US" dirty="0" smtClean="0"/>
              <a:t> and Fracture </a:t>
            </a:r>
            <a:endParaRPr lang="en-US" dirty="0"/>
          </a:p>
        </p:txBody>
      </p:sp>
      <p:pic>
        <p:nvPicPr>
          <p:cNvPr id="6" name="Picture 8" descr="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0440" y="1524000"/>
            <a:ext cx="3030059" cy="2268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04800" y="2133600"/>
            <a:ext cx="434340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7338" indent="-287338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Initial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roblems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with the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HOM coupler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3.9 GHz cavity 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MP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overheating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fracture)</a:t>
            </a:r>
          </a:p>
          <a:p>
            <a:pPr marL="287338" indent="-287338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Solution: New </a:t>
            </a:r>
            <a:r>
              <a:rPr lang="en-US" sz="2400" dirty="0"/>
              <a:t>designs (one or two legs) </a:t>
            </a:r>
            <a:r>
              <a:rPr lang="en-US" sz="2400" dirty="0" smtClean="0"/>
              <a:t>reduce </a:t>
            </a:r>
            <a:r>
              <a:rPr lang="en-US" sz="2400" dirty="0"/>
              <a:t>MP, field level in coupler and </a:t>
            </a:r>
            <a:r>
              <a:rPr lang="en-US" sz="2400" dirty="0" smtClean="0"/>
              <a:t>improved </a:t>
            </a:r>
            <a:r>
              <a:rPr lang="en-US" sz="2400" dirty="0"/>
              <a:t>thermal </a:t>
            </a:r>
            <a:r>
              <a:rPr lang="en-US" sz="2400" dirty="0" smtClean="0"/>
              <a:t>properties</a:t>
            </a:r>
          </a:p>
          <a:p>
            <a:pPr marL="287338" indent="-287338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dirty="0" smtClean="0"/>
              <a:t>Also observed MP in SNS couplers</a:t>
            </a:r>
            <a:endParaRPr lang="en-US" sz="2400" dirty="0"/>
          </a:p>
          <a:p>
            <a:pPr marL="287338" indent="-287338">
              <a:buFont typeface="Arial" pitchFamily="34" charset="0"/>
              <a:buChar char="•"/>
            </a:pPr>
            <a:endParaRPr lang="en-US" sz="2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77"/>
          <p:cNvGrpSpPr>
            <a:grpSpLocks/>
          </p:cNvGrpSpPr>
          <p:nvPr/>
        </p:nvGrpSpPr>
        <p:grpSpPr bwMode="auto">
          <a:xfrm>
            <a:off x="4876800" y="3922058"/>
            <a:ext cx="3489158" cy="2299804"/>
            <a:chOff x="1968" y="1728"/>
            <a:chExt cx="1824" cy="1104"/>
          </a:xfrm>
        </p:grpSpPr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64" y="2012"/>
              <a:ext cx="1632" cy="749"/>
            </a:xfrm>
            <a:prstGeom prst="rect">
              <a:avLst/>
            </a:prstGeom>
            <a:noFill/>
          </p:spPr>
        </p:pic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2160" y="2592"/>
              <a:ext cx="768" cy="10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45720" tIns="18288" rIns="45720" bIns="1828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/>
                <a:t>F</a:t>
              </a:r>
              <a:r>
                <a:rPr lang="en-US" sz="1400" baseline="-25000" dirty="0"/>
                <a:t>2</a:t>
              </a:r>
              <a:r>
                <a:rPr lang="en-US" sz="1400" dirty="0"/>
                <a:t>=4400 MHz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2352" y="1728"/>
              <a:ext cx="1200" cy="152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dirty="0"/>
                <a:t>1-post design</a:t>
              </a:r>
            </a:p>
          </p:txBody>
        </p:sp>
        <p:sp>
          <p:nvSpPr>
            <p:cNvPr id="14" name="AutoShape 68"/>
            <p:cNvSpPr>
              <a:spLocks noChangeArrowheads="1"/>
            </p:cNvSpPr>
            <p:nvPr/>
          </p:nvSpPr>
          <p:spPr bwMode="auto">
            <a:xfrm>
              <a:off x="1968" y="1728"/>
              <a:ext cx="1824" cy="1104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T. </a:t>
            </a:r>
            <a:r>
              <a:rPr lang="en-US" sz="2400" dirty="0" err="1">
                <a:solidFill>
                  <a:schemeClr val="bg1"/>
                </a:solidFill>
              </a:rPr>
              <a:t>Khabiboulline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227804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447800"/>
            <a:ext cx="47244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Pick-up „sees“ a small part of the accelerating field</a:t>
            </a:r>
          </a:p>
          <a:p>
            <a:pPr lvl="1"/>
            <a:r>
              <a:rPr lang="en-US" dirty="0" smtClean="0"/>
              <a:t>Heating (&lt;&lt; </a:t>
            </a:r>
            <a:r>
              <a:rPr lang="en-US" dirty="0"/>
              <a:t>1 </a:t>
            </a:r>
            <a:r>
              <a:rPr lang="en-US" dirty="0" smtClean="0"/>
              <a:t>W)</a:t>
            </a:r>
          </a:p>
          <a:p>
            <a:pPr lvl="1"/>
            <a:r>
              <a:rPr lang="en-US" dirty="0" smtClean="0"/>
              <a:t>HOM </a:t>
            </a:r>
            <a:r>
              <a:rPr lang="en-US" dirty="0" err="1" smtClean="0"/>
              <a:t>feedthroughs</a:t>
            </a:r>
            <a:r>
              <a:rPr lang="en-US" dirty="0" smtClean="0"/>
              <a:t> with </a:t>
            </a:r>
            <a:r>
              <a:rPr lang="en-US" dirty="0" err="1"/>
              <a:t>Saphire</a:t>
            </a:r>
            <a:r>
              <a:rPr lang="en-US" dirty="0"/>
              <a:t> </a:t>
            </a:r>
            <a:r>
              <a:rPr lang="en-US" dirty="0" smtClean="0"/>
              <a:t>window are </a:t>
            </a:r>
            <a:r>
              <a:rPr lang="en-US" dirty="0"/>
              <a:t>essential for </a:t>
            </a:r>
            <a:r>
              <a:rPr lang="en-US" dirty="0" smtClean="0"/>
              <a:t>sufficient cooling of inner conductor in CW mode</a:t>
            </a:r>
            <a:endParaRPr lang="en-US" dirty="0"/>
          </a:p>
          <a:p>
            <a:r>
              <a:rPr lang="en-US" dirty="0"/>
              <a:t>Pick-up cables are a significant source of heat!  These need a thermal anchor and/or low conductivity cables must be </a:t>
            </a:r>
            <a:r>
              <a:rPr lang="en-US" dirty="0" smtClean="0"/>
              <a:t>employed</a:t>
            </a:r>
          </a:p>
          <a:p>
            <a:r>
              <a:rPr lang="en-US" dirty="0" smtClean="0"/>
              <a:t>Modified coupler geometries (JLAB, DESY) </a:t>
            </a:r>
            <a:r>
              <a:rPr lang="en-US" dirty="0"/>
              <a:t>reduce </a:t>
            </a:r>
            <a:r>
              <a:rPr lang="en-US" dirty="0" smtClean="0"/>
              <a:t>temperature increase further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Issues in CW operation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J. </a:t>
            </a:r>
            <a:r>
              <a:rPr lang="en-US" sz="2400" dirty="0" err="1" smtClean="0">
                <a:solidFill>
                  <a:schemeClr val="bg1"/>
                </a:solidFill>
              </a:rPr>
              <a:t>Sekutowicz</a:t>
            </a:r>
            <a:r>
              <a:rPr lang="en-US" sz="2400" dirty="0">
                <a:solidFill>
                  <a:schemeClr val="bg1"/>
                </a:solidFill>
              </a:rPr>
              <a:t>, W. Anders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9"/>
          <a:stretch/>
        </p:blipFill>
        <p:spPr bwMode="auto">
          <a:xfrm>
            <a:off x="6821526" y="4041653"/>
            <a:ext cx="1891585" cy="228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281112"/>
            <a:ext cx="4024745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9" descr="Ergebnis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" t="9602" r="32536" b="12657"/>
          <a:stretch>
            <a:fillRect/>
          </a:stretch>
        </p:blipFill>
        <p:spPr bwMode="auto">
          <a:xfrm>
            <a:off x="5257800" y="2347912"/>
            <a:ext cx="1440704" cy="1181100"/>
          </a:xfrm>
          <a:prstGeom prst="rect">
            <a:avLst/>
          </a:prstGeom>
          <a:noFill/>
          <a:ln w="9525">
            <a:solidFill>
              <a:srgbClr val="100F2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4572000" y="3900488"/>
            <a:ext cx="2164771" cy="2470527"/>
            <a:chOff x="3288" y="1406"/>
            <a:chExt cx="2472" cy="2316"/>
          </a:xfrm>
        </p:grpSpPr>
        <p:pic>
          <p:nvPicPr>
            <p:cNvPr id="11" name="Picture 14" descr="hom1fee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" y="1406"/>
              <a:ext cx="949" cy="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hom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1940"/>
              <a:ext cx="2472" cy="1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82148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Antenna / Loop Couplers: Status 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4920729"/>
              </p:ext>
            </p:extLst>
          </p:nvPr>
        </p:nvGraphicFramePr>
        <p:xfrm>
          <a:off x="228600" y="1371600"/>
          <a:ext cx="8229600" cy="4994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/>
                <a:gridCol w="2956840"/>
                <a:gridCol w="2557007"/>
                <a:gridCol w="1344153"/>
              </a:tblGrid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Parameter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Current status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Improvement needed</a:t>
                      </a:r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Goal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Frequency range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3 x fundamental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Feedthrough, Geometry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6 x fundamental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Power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100 W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Transmission line needs improvement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 kW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Q-factors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Monopole: 1e3 (100 for single-cell); Dipole: </a:t>
                      </a:r>
                      <a:r>
                        <a:rPr lang="en-US" sz="1400" b="1" u="none" strike="noStrike" dirty="0">
                          <a:effectLst/>
                        </a:rPr>
                        <a:t>1e5</a:t>
                      </a:r>
                      <a:r>
                        <a:rPr lang="en-US" sz="1400" u="none" strike="noStrike" dirty="0">
                          <a:effectLst/>
                        </a:rPr>
                        <a:t> (100 for single-cell); </a:t>
                      </a:r>
                      <a:r>
                        <a:rPr lang="en-US" sz="1400" u="none" strike="noStrike" dirty="0" err="1">
                          <a:effectLst/>
                        </a:rPr>
                        <a:t>Quadrupole</a:t>
                      </a:r>
                      <a:r>
                        <a:rPr lang="en-US" sz="1400" u="none" strike="noStrike" dirty="0">
                          <a:effectLst/>
                        </a:rPr>
                        <a:t>: 1e9 (quads – limited by field in end-cells)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For Quads: improve cell to cell coupling, cell geometry, reduce number of cells, fluted tube (KEK)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Quads: 1e8 – 1e5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err="1">
                          <a:effectLst/>
                        </a:rPr>
                        <a:t>Eacc</a:t>
                      </a:r>
                      <a:r>
                        <a:rPr lang="en-US" sz="1400" u="none" strike="noStrike" dirty="0">
                          <a:effectLst/>
                        </a:rPr>
                        <a:t> (CW)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400" u="none" strike="noStrike">
                          <a:effectLst/>
                        </a:rPr>
                        <a:t>15 MV/m (KEK); 20 MV/m (mod. TTF); &gt; 38 MV/m (CEBAF)</a:t>
                      </a:r>
                      <a:endParaRPr lang="da-DK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Coupler design, Feedthrough </a:t>
                      </a:r>
                      <a:r>
                        <a:rPr lang="en-US" sz="1400" u="none" strike="noStrike" dirty="0" smtClean="0">
                          <a:effectLst/>
                        </a:rPr>
                        <a:t>thermal conductivity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Filling Factor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good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Cleaning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No problem </a:t>
                      </a:r>
                      <a:r>
                        <a:rPr lang="en-US" sz="1400" u="none" strike="noStrike" dirty="0">
                          <a:effectLst/>
                        </a:rPr>
                        <a:t>(demonstrated by TTF)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Mechanical issue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Sensitive to tuning; Sensitive to MP &amp; FE bombardment; Feedthrough issues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Use high-pass filter for tuning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Thermal 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Low cryogenic load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Long term reliability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good (TTF, HERA); poor (SNS)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Cost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25 kEUR (5 loop couplers including LHe cooling)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Coupler kicks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Must symmetrize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87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Other issues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losses in transmission cable at higher HOM powers -&gt; heating of antenna and feed through?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680" marR="6680" marT="668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Antenna / Loop HOM Damper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258103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478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HOM10: Introduction</a:t>
            </a:r>
          </a:p>
          <a:p>
            <a:pPr lvl="1"/>
            <a:r>
              <a:rPr lang="en-US" dirty="0" smtClean="0"/>
              <a:t>Why this workshop and what was covered?</a:t>
            </a:r>
          </a:p>
          <a:p>
            <a:r>
              <a:rPr lang="en-US" dirty="0" smtClean="0"/>
              <a:t>Antenna / loop HOM couplers</a:t>
            </a:r>
          </a:p>
          <a:p>
            <a:r>
              <a:rPr lang="en-US" dirty="0" smtClean="0"/>
              <a:t>Waveguide couplers</a:t>
            </a:r>
          </a:p>
          <a:p>
            <a:r>
              <a:rPr lang="en-US" dirty="0" smtClean="0"/>
              <a:t>Beamline dampers</a:t>
            </a:r>
          </a:p>
          <a:p>
            <a:r>
              <a:rPr lang="en-US" dirty="0" smtClean="0"/>
              <a:t>RF absorbing materials</a:t>
            </a:r>
          </a:p>
          <a:p>
            <a:r>
              <a:rPr lang="en-US" dirty="0" smtClean="0"/>
              <a:t>HOM measurement and simulation tools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Outline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41740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7170013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5400"/>
            <a:ext cx="876300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699" y="2743200"/>
            <a:ext cx="8229600" cy="48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/>
              <a:t>Waveguide couplers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23438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6397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Why consider waveguides?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Waveguide is a natural high-pass filter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High power-handling capability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Small beamline length required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Loads can be at higher temperature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Good experience at PEP-II and CEBAF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Easy to fabricate</a:t>
            </a:r>
          </a:p>
          <a:p>
            <a:pPr eaLnBrk="1" hangingPunct="1"/>
            <a:endParaRPr lang="en-US" sz="2800" dirty="0" smtClean="0">
              <a:ea typeface="ＭＳ Ｐゴシック" pitchFamily="34" charset="-128"/>
            </a:endParaRPr>
          </a:p>
        </p:txBody>
      </p:sp>
      <p:pic>
        <p:nvPicPr>
          <p:cNvPr id="21509" name="Picture 6" descr="Nb_wg_end_press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2904"/>
            <a:ext cx="2514600" cy="246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</a:rPr>
              <a:t>R. Rimmer et. al. HOM10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4" b="13480"/>
          <a:stretch/>
        </p:blipFill>
        <p:spPr bwMode="auto">
          <a:xfrm>
            <a:off x="990600" y="4333424"/>
            <a:ext cx="4114800" cy="198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23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Waveguide HOM </a:t>
            </a:r>
            <a:r>
              <a:rPr lang="en-US" dirty="0"/>
              <a:t>Damping </a:t>
            </a:r>
            <a:r>
              <a:rPr lang="en-US" dirty="0" smtClean="0"/>
              <a:t>Efficiency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F. </a:t>
            </a:r>
            <a:r>
              <a:rPr lang="en-US" sz="2400" dirty="0" err="1" smtClean="0">
                <a:solidFill>
                  <a:schemeClr val="bg1"/>
                </a:solidFill>
              </a:rPr>
              <a:t>Marhauser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447800"/>
            <a:ext cx="2316125" cy="208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ResultsHC_3-waveguides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694" y="1828800"/>
            <a:ext cx="4198694" cy="3048000"/>
          </a:xfrm>
          <a:prstGeom prst="rect">
            <a:avLst/>
          </a:prstGeom>
        </p:spPr>
      </p:pic>
      <p:pic>
        <p:nvPicPr>
          <p:cNvPr id="6" name="Picture 5" descr="ResultsHC_bent_3-waveguides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8600" y="2707367"/>
            <a:ext cx="4573058" cy="354103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7079" y="1295400"/>
            <a:ext cx="1447800" cy="131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62427" y="4845784"/>
            <a:ext cx="40285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Waveguides give effective</a:t>
            </a:r>
            <a:r>
              <a:rPr lang="en-US" sz="2000" dirty="0"/>
              <a:t>, smooth and broadband </a:t>
            </a:r>
            <a:r>
              <a:rPr lang="en-US" sz="2000" dirty="0" smtClean="0"/>
              <a:t>performance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But: </a:t>
            </a:r>
            <a:r>
              <a:rPr lang="en-US" sz="2000" dirty="0"/>
              <a:t>performance depends on waveguide length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184271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762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JLab</a:t>
            </a:r>
            <a:r>
              <a:rPr lang="en-US" dirty="0" smtClean="0"/>
              <a:t> Waveguide HOM Damping Studies</a:t>
            </a:r>
            <a:endParaRPr lang="en-US" dirty="0"/>
          </a:p>
        </p:txBody>
      </p:sp>
      <p:pic>
        <p:nvPicPr>
          <p:cNvPr id="6" name="Picture 310" descr="Cu_model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51" b="16869"/>
          <a:stretch/>
        </p:blipFill>
        <p:spPr bwMode="auto">
          <a:xfrm>
            <a:off x="475687" y="1228345"/>
            <a:ext cx="3505200" cy="241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P7170013.JPG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147" y="1438462"/>
            <a:ext cx="3960253" cy="220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HCC1.jpg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0"/>
          <a:stretch/>
        </p:blipFill>
        <p:spPr bwMode="auto">
          <a:xfrm>
            <a:off x="4191000" y="3860800"/>
            <a:ext cx="39624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DSC_0003.JPG"/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"/>
          <a:stretch/>
        </p:blipFill>
        <p:spPr bwMode="auto">
          <a:xfrm>
            <a:off x="442018" y="3860800"/>
            <a:ext cx="353887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16639" y="3846328"/>
            <a:ext cx="2631361" cy="40011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dirty="0" smtClean="0">
                <a:ea typeface="ＭＳ Ｐゴシック" pitchFamily="34" charset="-128"/>
              </a:rPr>
              <a:t>ANL SPX baseline cavity</a:t>
            </a:r>
            <a:endParaRPr lang="en-US" sz="2000" dirty="0">
              <a:ea typeface="ＭＳ Ｐゴシック" pitchFamily="34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7092" y="1447800"/>
            <a:ext cx="2342308" cy="40011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dirty="0">
                <a:ea typeface="ＭＳ Ｐゴシック" pitchFamily="34" charset="-128"/>
              </a:rPr>
              <a:t>Copper 5-cell model 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4724400" y="1438462"/>
            <a:ext cx="3438377" cy="40011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748.5 MHz </a:t>
            </a:r>
            <a:r>
              <a:rPr lang="en-US" sz="2000" dirty="0" smtClean="0">
                <a:latin typeface="Calibri" pitchFamily="34" charset="0"/>
              </a:rPr>
              <a:t>High Current Cavity 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5462526" y="3860800"/>
            <a:ext cx="2684389" cy="40011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1497 MHz </a:t>
            </a:r>
            <a:r>
              <a:rPr lang="en-US" sz="2000" dirty="0" smtClean="0">
                <a:latin typeface="Calibri" pitchFamily="34" charset="0"/>
              </a:rPr>
              <a:t>High Current 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</a:rPr>
              <a:t>R. Rimmer et. al. HOM10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7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figure11A_1569m_factor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2505075"/>
            <a:ext cx="64166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6200" y="1295400"/>
            <a:ext cx="9067800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700" dirty="0">
                <a:latin typeface="Calibri" pitchFamily="34" charset="0"/>
              </a:rPr>
              <a:t> Most parasitic HOMs measured on warm </a:t>
            </a:r>
            <a:r>
              <a:rPr lang="en-US" sz="1700" dirty="0" smtClean="0">
                <a:latin typeface="Calibri" pitchFamily="34" charset="0"/>
              </a:rPr>
              <a:t>model</a:t>
            </a:r>
            <a:endParaRPr lang="en-US" sz="1700" dirty="0">
              <a:latin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200" y="1590675"/>
            <a:ext cx="8763000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700" dirty="0">
                <a:latin typeface="Calibri" pitchFamily="34" charset="0"/>
              </a:rPr>
              <a:t> Simulation also performed with </a:t>
            </a:r>
            <a:r>
              <a:rPr lang="en-US" sz="1700" dirty="0" err="1">
                <a:latin typeface="Calibri" pitchFamily="34" charset="0"/>
              </a:rPr>
              <a:t>Eigenmode</a:t>
            </a:r>
            <a:r>
              <a:rPr lang="en-US" sz="1700" dirty="0">
                <a:latin typeface="Calibri" pitchFamily="34" charset="0"/>
              </a:rPr>
              <a:t> solver of CST Microwave Studio (MWS)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200" y="1895475"/>
            <a:ext cx="8686800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700" dirty="0">
                <a:latin typeface="Calibri" pitchFamily="34" charset="0"/>
              </a:rPr>
              <a:t> Conclusion: HOM damping requirements can be met to support Ampere-level of current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90500" y="76200"/>
            <a:ext cx="8343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3200" dirty="0">
                <a:latin typeface="Calibri" pitchFamily="34" charset="0"/>
              </a:rPr>
              <a:t>JLAB HC Cryomodule </a:t>
            </a:r>
            <a:r>
              <a:rPr lang="en-US" sz="3200" dirty="0" smtClean="0">
                <a:latin typeface="Calibri" pitchFamily="34" charset="0"/>
              </a:rPr>
              <a:t>Development: </a:t>
            </a:r>
          </a:p>
          <a:p>
            <a:pPr algn="ctr" eaLnBrk="1" hangingPunct="1"/>
            <a:r>
              <a:rPr lang="en-US" sz="3200" dirty="0" smtClean="0">
                <a:latin typeface="Calibri" pitchFamily="34" charset="0"/>
              </a:rPr>
              <a:t>Broadband </a:t>
            </a:r>
            <a:r>
              <a:rPr lang="en-US" sz="3200" dirty="0">
                <a:latin typeface="Calibri" pitchFamily="34" charset="0"/>
              </a:rPr>
              <a:t>HOM Damping Efficiency</a:t>
            </a:r>
          </a:p>
          <a:p>
            <a:pPr eaLnBrk="1" hangingPunct="1"/>
            <a:endParaRPr lang="en-US" sz="1800" dirty="0">
              <a:latin typeface="Calibri" pitchFamily="34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6324600" y="2438400"/>
            <a:ext cx="2590800" cy="3733800"/>
            <a:chOff x="6324600" y="2286000"/>
            <a:chExt cx="2590800" cy="3733800"/>
          </a:xfrm>
        </p:grpSpPr>
        <p:grpSp>
          <p:nvGrpSpPr>
            <p:cNvPr id="33801" name="Group 21"/>
            <p:cNvGrpSpPr>
              <a:grpSpLocks/>
            </p:cNvGrpSpPr>
            <p:nvPr/>
          </p:nvGrpSpPr>
          <p:grpSpPr bwMode="auto">
            <a:xfrm>
              <a:off x="6324600" y="4505980"/>
              <a:ext cx="2590800" cy="1513820"/>
              <a:chOff x="6553200" y="3505200"/>
              <a:chExt cx="2590800" cy="1513820"/>
            </a:xfrm>
          </p:grpSpPr>
          <p:pic>
            <p:nvPicPr>
              <p:cNvPr id="33809" name="Picture 4" descr="model_simplified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3505200"/>
                <a:ext cx="2590800" cy="1139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10" name="Rectangle 26"/>
              <p:cNvSpPr>
                <a:spLocks noChangeArrowheads="1"/>
              </p:cNvSpPr>
              <p:nvPr/>
            </p:nvSpPr>
            <p:spPr bwMode="auto">
              <a:xfrm>
                <a:off x="7162800" y="4495145"/>
                <a:ext cx="170815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>
                    <a:latin typeface="Calibri" pitchFamily="34" charset="0"/>
                  </a:rPr>
                  <a:t>Q</a:t>
                </a:r>
                <a:r>
                  <a:rPr lang="en-US" sz="1400" baseline="-25000">
                    <a:latin typeface="Calibri" pitchFamily="34" charset="0"/>
                  </a:rPr>
                  <a:t>ext </a:t>
                </a:r>
                <a:r>
                  <a:rPr lang="en-US" sz="1400">
                    <a:latin typeface="Calibri" pitchFamily="34" charset="0"/>
                  </a:rPr>
                  <a:t> with beam tube</a:t>
                </a:r>
              </a:p>
              <a:p>
                <a:pPr algn="ctr"/>
                <a:r>
                  <a:rPr lang="en-US" sz="1400">
                    <a:latin typeface="Calibri" pitchFamily="34" charset="0"/>
                  </a:rPr>
                  <a:t>and waveguide ports</a:t>
                </a:r>
              </a:p>
            </p:txBody>
          </p:sp>
          <p:cxnSp>
            <p:nvCxnSpPr>
              <p:cNvPr id="33811" name="Straight Arrow Connector 29"/>
              <p:cNvCxnSpPr>
                <a:cxnSpLocks noChangeShapeType="1"/>
              </p:cNvCxnSpPr>
              <p:nvPr/>
            </p:nvCxnSpPr>
            <p:spPr bwMode="auto">
              <a:xfrm rot="16200000" flipV="1">
                <a:off x="7124700" y="4229100"/>
                <a:ext cx="457200" cy="2286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812" name="Straight Arrow Connector 3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8229600" y="4038600"/>
                <a:ext cx="304800" cy="3048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3802" name="Rectangle 28"/>
            <p:cNvSpPr>
              <a:spLocks noChangeArrowheads="1"/>
            </p:cNvSpPr>
            <p:nvPr/>
          </p:nvSpPr>
          <p:spPr bwMode="auto">
            <a:xfrm>
              <a:off x="6858000" y="3806825"/>
              <a:ext cx="15367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CST MAFIA model</a:t>
              </a:r>
            </a:p>
          </p:txBody>
        </p:sp>
        <p:sp>
          <p:nvSpPr>
            <p:cNvPr id="33803" name="Rectangle 32"/>
            <p:cNvSpPr>
              <a:spLocks noChangeArrowheads="1"/>
            </p:cNvSpPr>
            <p:nvPr/>
          </p:nvSpPr>
          <p:spPr bwMode="auto">
            <a:xfrm>
              <a:off x="6858000" y="4419600"/>
              <a:ext cx="13874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CST MWS model</a:t>
              </a:r>
            </a:p>
          </p:txBody>
        </p:sp>
        <p:grpSp>
          <p:nvGrpSpPr>
            <p:cNvPr id="33804" name="Group 23"/>
            <p:cNvGrpSpPr>
              <a:grpSpLocks/>
            </p:cNvGrpSpPr>
            <p:nvPr/>
          </p:nvGrpSpPr>
          <p:grpSpPr bwMode="auto">
            <a:xfrm>
              <a:off x="6596317" y="2286000"/>
              <a:ext cx="2166683" cy="1561630"/>
              <a:chOff x="6596317" y="2057400"/>
              <a:chExt cx="2166683" cy="1561630"/>
            </a:xfrm>
          </p:grpSpPr>
          <p:pic>
            <p:nvPicPr>
              <p:cNvPr id="3380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0" y="2667000"/>
                <a:ext cx="1828800" cy="952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806" name="Rectangle 20"/>
              <p:cNvSpPr>
                <a:spLocks noChangeArrowheads="1"/>
              </p:cNvSpPr>
              <p:nvPr/>
            </p:nvSpPr>
            <p:spPr bwMode="auto">
              <a:xfrm>
                <a:off x="6596063" y="2057400"/>
                <a:ext cx="2166937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>
                    <a:latin typeface="Calibri" pitchFamily="34" charset="0"/>
                  </a:rPr>
                  <a:t>ideal absorbing boundaries</a:t>
                </a:r>
              </a:p>
              <a:p>
                <a:pPr algn="ctr"/>
                <a:r>
                  <a:rPr lang="en-US" sz="1400">
                    <a:latin typeface="Calibri" pitchFamily="34" charset="0"/>
                  </a:rPr>
                  <a:t>at waveguide ports</a:t>
                </a:r>
              </a:p>
            </p:txBody>
          </p:sp>
          <p:cxnSp>
            <p:nvCxnSpPr>
              <p:cNvPr id="33807" name="Straight Arrow Connector 22"/>
              <p:cNvCxnSpPr>
                <a:cxnSpLocks noChangeShapeType="1"/>
              </p:cNvCxnSpPr>
              <p:nvPr/>
            </p:nvCxnSpPr>
            <p:spPr bwMode="auto">
              <a:xfrm rot="5400000">
                <a:off x="6781800" y="2667000"/>
                <a:ext cx="381000" cy="2286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808" name="Straight Arrow Connector 24"/>
              <p:cNvCxnSpPr>
                <a:cxnSpLocks noChangeShapeType="1"/>
              </p:cNvCxnSpPr>
              <p:nvPr/>
            </p:nvCxnSpPr>
            <p:spPr bwMode="auto">
              <a:xfrm rot="16200000" flipH="1">
                <a:off x="7962900" y="2705100"/>
                <a:ext cx="381000" cy="1524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28" name="Rectangle 27"/>
          <p:cNvSpPr/>
          <p:nvPr/>
        </p:nvSpPr>
        <p:spPr>
          <a:xfrm>
            <a:off x="76200" y="2200275"/>
            <a:ext cx="8305800" cy="3540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1700">
                <a:latin typeface="Calibri" pitchFamily="34" charset="0"/>
              </a:rPr>
              <a:t> Simulation and measurement in good agreement</a:t>
            </a:r>
          </a:p>
        </p:txBody>
      </p:sp>
      <p:sp>
        <p:nvSpPr>
          <p:cNvPr id="21" name="TextBox 20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</a:rPr>
              <a:t>R. Rimmer et. al. HOM10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0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34" charset="-128"/>
              </a:rPr>
              <a:t>HOM Waveguide Load</a:t>
            </a:r>
            <a:endParaRPr lang="en-US" dirty="0" smtClean="0">
              <a:solidFill>
                <a:schemeClr val="hlink"/>
              </a:solidFill>
              <a:ea typeface="ＭＳ Ｐゴシック" pitchFamily="34" charset="-128"/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52400" y="3276600"/>
            <a:ext cx="2651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indent="228600">
              <a:buFontTx/>
              <a:buChar char="•"/>
            </a:pPr>
            <a:r>
              <a:rPr lang="en-US" sz="2000" b="1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rPr>
              <a:t>RF heat summary</a:t>
            </a:r>
            <a:endParaRPr lang="en-US" sz="200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5029200" y="12954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b="1" dirty="0">
                <a:solidFill>
                  <a:schemeClr val="accent2"/>
                </a:solidFill>
                <a:latin typeface="Tahoma" pitchFamily="34" charset="0"/>
              </a:rPr>
              <a:t> Joule heat densities</a:t>
            </a:r>
          </a:p>
        </p:txBody>
      </p:sp>
      <p:pic>
        <p:nvPicPr>
          <p:cNvPr id="55301" name="Picture 5" descr="JHea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17800"/>
            <a:ext cx="38100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4214" name="Group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297721"/>
              </p:ext>
            </p:extLst>
          </p:nvPr>
        </p:nvGraphicFramePr>
        <p:xfrm>
          <a:off x="457200" y="3657600"/>
          <a:ext cx="3962400" cy="2140903"/>
        </p:xfrm>
        <a:graphic>
          <a:graphicData uri="http://schemas.openxmlformats.org/drawingml/2006/table">
            <a:tbl>
              <a:tblPr/>
              <a:tblGrid>
                <a:gridCol w="609600"/>
                <a:gridCol w="838200"/>
                <a:gridCol w="838200"/>
                <a:gridCol w="762000"/>
                <a:gridCol w="914400"/>
              </a:tblGrid>
              <a:tr h="6016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Freq.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GHz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Input Power, W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Dielectric Loss, W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Surface loss, W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Total power loss, W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1.497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1775.200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1764.876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7.7799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1772.6557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2.994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1923.921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1909.972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8.6038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1918.5754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4.5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150.700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149.195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0.8314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150.0267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6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150.179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148.113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1.0018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149.1147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Sum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4000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3972.156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18.217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Times New Roman" pitchFamily="18" charset="0"/>
                        </a:rPr>
                        <a:t>3990.372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-65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346" name="Line 50"/>
          <p:cNvSpPr>
            <a:spLocks noChangeShapeType="1"/>
          </p:cNvSpPr>
          <p:nvPr/>
        </p:nvSpPr>
        <p:spPr bwMode="auto">
          <a:xfrm>
            <a:off x="4800600" y="1219200"/>
            <a:ext cx="0" cy="502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47" name="Text Box 51"/>
          <p:cNvSpPr txBox="1">
            <a:spLocks noChangeArrowheads="1"/>
          </p:cNvSpPr>
          <p:nvPr/>
        </p:nvSpPr>
        <p:spPr bwMode="auto">
          <a:xfrm>
            <a:off x="152400" y="5867400"/>
            <a:ext cx="4419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Helvetica" pitchFamily="-65" charset="0"/>
              </a:rPr>
              <a:t>99.5% of the RF heat is absorbed in tiles. Only ~0.5% surface heat loss.</a:t>
            </a:r>
          </a:p>
        </p:txBody>
      </p:sp>
      <p:sp>
        <p:nvSpPr>
          <p:cNvPr id="55348" name="Text Box 52"/>
          <p:cNvSpPr txBox="1">
            <a:spLocks noChangeArrowheads="1"/>
          </p:cNvSpPr>
          <p:nvPr/>
        </p:nvSpPr>
        <p:spPr bwMode="auto">
          <a:xfrm>
            <a:off x="5181600" y="1752600"/>
            <a:ext cx="3810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latin typeface="Helvetica" pitchFamily="-65" charset="0"/>
              </a:rPr>
              <a:t>Joule heat densities at the interested four frequencies are calculated and superimposed for thermal analysis. </a:t>
            </a:r>
          </a:p>
        </p:txBody>
      </p:sp>
      <p:pic>
        <p:nvPicPr>
          <p:cNvPr id="55349" name="Picture 53" descr="SS and Tile-croppe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3" y="1371600"/>
            <a:ext cx="2157717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50" name="Picture 54" descr="copper cooling channel-cropped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08" y="1371600"/>
            <a:ext cx="2034992" cy="179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51" name="Text Box 55"/>
          <p:cNvSpPr txBox="1">
            <a:spLocks noChangeArrowheads="1"/>
          </p:cNvSpPr>
          <p:nvPr/>
        </p:nvSpPr>
        <p:spPr bwMode="auto">
          <a:xfrm>
            <a:off x="609600" y="2971800"/>
            <a:ext cx="3124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Helvetica" pitchFamily="-65" charset="0"/>
              </a:rPr>
              <a:t>High-power HOM load concept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</a:rPr>
              <a:t>R. Rimmer et. al. HOM10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1539692" y="6400800"/>
            <a:ext cx="586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/>
              <a:t>Matthias Liepe, SRF Conference 2011, 29 July 2011</a:t>
            </a:r>
            <a:endParaRPr lang="en-US" sz="1200" dirty="0"/>
          </a:p>
        </p:txBody>
      </p:sp>
      <p:sp>
        <p:nvSpPr>
          <p:cNvPr id="15" name="Slide Number Placeholder 2"/>
          <p:cNvSpPr txBox="1">
            <a:spLocks/>
          </p:cNvSpPr>
          <p:nvPr/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/>
              <a:t>Slide </a:t>
            </a:r>
            <a:fld id="{CBEFB418-8DA8-47F6-B228-C81BAD8B288E}" type="slidenum">
              <a:rPr lang="en-US" sz="1200" smtClean="0"/>
              <a:pPr algn="r"/>
              <a:t>25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0844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8857242"/>
              </p:ext>
            </p:extLst>
          </p:nvPr>
        </p:nvGraphicFramePr>
        <p:xfrm>
          <a:off x="228600" y="1465625"/>
          <a:ext cx="8229600" cy="47827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/>
                <a:gridCol w="3038172"/>
                <a:gridCol w="3057828"/>
                <a:gridCol w="762000"/>
              </a:tblGrid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Parameter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Current status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Improvement needed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Goal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Frequency range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Potentially &gt; 40 GHz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Gentle curves of WG, no (thin) window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Power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kW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Q-factors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1e3 (mono); </a:t>
                      </a:r>
                      <a:r>
                        <a:rPr lang="it-IT" sz="1400" b="1" u="none" strike="noStrike" dirty="0">
                          <a:effectLst/>
                        </a:rPr>
                        <a:t>1e5</a:t>
                      </a:r>
                      <a:r>
                        <a:rPr lang="it-IT" sz="1400" u="none" strike="noStrike" dirty="0">
                          <a:effectLst/>
                        </a:rPr>
                        <a:t> (dipole); 1e9 (quads)</a:t>
                      </a:r>
                      <a:endParaRPr lang="it-IT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For Quads: improve cell to cell coupling, cell geometry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Eacc (CW)</a:t>
                      </a:r>
                      <a:endParaRPr lang="en-US" sz="1400" b="1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No </a:t>
                      </a:r>
                      <a:r>
                        <a:rPr lang="en-US" sz="1400" u="none" strike="noStrike" dirty="0" smtClean="0">
                          <a:effectLst/>
                        </a:rPr>
                        <a:t>limit?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Filling Factor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Good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Cleaning</a:t>
                      </a:r>
                      <a:endParaRPr lang="en-US" sz="1400" b="1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Easy but more connections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</a:rPr>
                        <a:t>Mechanical </a:t>
                      </a:r>
                      <a:r>
                        <a:rPr lang="en-US" sz="1400" u="none" strike="noStrike" dirty="0">
                          <a:effectLst/>
                        </a:rPr>
                        <a:t>issue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Low frequency resonances due to long WG (microphonics)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Study in test facilities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Thermal issues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High static heat leak (Order 1 W per WG) High cryogenic load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Reduce this, e.g., thin wall, improved thermal intercepts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Long term reliability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Good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24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Cost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18 </a:t>
                      </a:r>
                      <a:r>
                        <a:rPr lang="en-US" sz="1400" u="none" strike="noStrike" dirty="0" err="1">
                          <a:effectLst/>
                        </a:rPr>
                        <a:t>kEUR</a:t>
                      </a:r>
                      <a:r>
                        <a:rPr lang="en-US" sz="1400" u="none" strike="noStrike" dirty="0">
                          <a:effectLst/>
                        </a:rPr>
                        <a:t> (to WG flange) for 2 BT with 6 WG stubs; need to add cost for </a:t>
                      </a:r>
                      <a:r>
                        <a:rPr lang="en-US" sz="1400" u="none" strike="noStrike" dirty="0" smtClean="0">
                          <a:effectLst/>
                        </a:rPr>
                        <a:t>waveguides</a:t>
                      </a:r>
                      <a:r>
                        <a:rPr lang="en-US" sz="1400" u="none" strike="noStrike" dirty="0">
                          <a:effectLst/>
                        </a:rPr>
                        <a:t>, thermal intercepts and loads to </a:t>
                      </a:r>
                      <a:r>
                        <a:rPr lang="en-US" sz="1400" u="none" strike="noStrike" dirty="0" smtClean="0">
                          <a:effectLst/>
                        </a:rPr>
                        <a:t>this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Reduce number of WG (can couple to both polarizations of dipoles!) -&gt; still </a:t>
                      </a:r>
                      <a:r>
                        <a:rPr lang="en-US" sz="1400" u="none" strike="noStrike" dirty="0" smtClean="0">
                          <a:effectLst/>
                        </a:rPr>
                        <a:t>sufficient </a:t>
                      </a:r>
                      <a:r>
                        <a:rPr lang="en-US" sz="1400" u="none" strike="noStrike" dirty="0">
                          <a:effectLst/>
                        </a:rPr>
                        <a:t>damping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Coupler kicks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Must symmetrize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Stubs opposite to symmetrize if only one WG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Other issues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need to </a:t>
                      </a:r>
                      <a:r>
                        <a:rPr lang="en-US" sz="1400" b="1" u="none" strike="noStrike" dirty="0" smtClean="0">
                          <a:effectLst/>
                        </a:rPr>
                        <a:t>verify efficient </a:t>
                      </a:r>
                      <a:r>
                        <a:rPr lang="en-US" sz="1400" b="1" u="none" strike="noStrike" dirty="0">
                          <a:effectLst/>
                        </a:rPr>
                        <a:t>coupling at higher frequencies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835" marR="6835" marT="68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Waveguide HOM Dampers: Status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Waveguide HOM Dampers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20717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7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8763000" cy="503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5838" y="3124200"/>
            <a:ext cx="8229600" cy="48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/>
              <a:t>Beamline dampers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23438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762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consider Beamline HOM Dampers?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Beamline HOM Dampers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 err="1" smtClean="0">
                <a:ea typeface="ＭＳ Ｐゴシック" pitchFamily="34" charset="-128"/>
              </a:rPr>
              <a:t>Beampipe</a:t>
            </a:r>
            <a:r>
              <a:rPr lang="en-US" sz="2800" dirty="0" smtClean="0">
                <a:ea typeface="ＭＳ Ｐゴシック" pitchFamily="34" charset="-128"/>
              </a:rPr>
              <a:t> is a natural high-pass filter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High power-handling capability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Very broadband</a:t>
            </a:r>
          </a:p>
          <a:p>
            <a:r>
              <a:rPr lang="en-US" sz="2800" dirty="0"/>
              <a:t>Radial symmetry helps avoid beam </a:t>
            </a:r>
            <a:r>
              <a:rPr lang="en-US" sz="2800" dirty="0" smtClean="0"/>
              <a:t>kicks</a:t>
            </a:r>
          </a:p>
          <a:p>
            <a:r>
              <a:rPr lang="en-US" sz="2800" dirty="0"/>
              <a:t>Radial symmetry ensures all HOM polarizations are </a:t>
            </a:r>
            <a:r>
              <a:rPr lang="en-US" sz="2800" dirty="0" smtClean="0"/>
              <a:t>damped</a:t>
            </a:r>
          </a:p>
          <a:p>
            <a:r>
              <a:rPr lang="en-US" sz="2800" dirty="0" smtClean="0">
                <a:ea typeface="ＭＳ Ｐゴシック" pitchFamily="34" charset="-128"/>
              </a:rPr>
              <a:t>Can incorporate bellow sections between cavities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Good experience with CESR, KEKB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Relatively simple design</a:t>
            </a:r>
          </a:p>
          <a:p>
            <a:pPr eaLnBrk="1" hangingPunct="1"/>
            <a:endParaRPr lang="en-US" sz="2800" dirty="0" smtClean="0">
              <a:ea typeface="ＭＳ Ｐゴシック" pitchFamily="34" charset="-128"/>
            </a:endParaRPr>
          </a:p>
        </p:txBody>
      </p:sp>
      <p:pic>
        <p:nvPicPr>
          <p:cNvPr id="9" name="Picture 8" descr="Front_and_Midplane_views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408"/>
          <a:stretch/>
        </p:blipFill>
        <p:spPr>
          <a:xfrm>
            <a:off x="491028" y="5326211"/>
            <a:ext cx="5757372" cy="1150789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  <p:pic>
        <p:nvPicPr>
          <p:cNvPr id="11" name="Picture 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64937"/>
            <a:ext cx="2243872" cy="203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65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HOM Damping </a:t>
            </a:r>
            <a:r>
              <a:rPr lang="en-US" dirty="0" smtClean="0"/>
              <a:t>Efficiency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F. </a:t>
            </a:r>
            <a:r>
              <a:rPr lang="en-US" sz="2400" dirty="0" err="1" smtClean="0">
                <a:solidFill>
                  <a:schemeClr val="bg1"/>
                </a:solidFill>
              </a:rPr>
              <a:t>Marhauser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30949"/>
            <a:ext cx="2781300" cy="149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76200" y="3184706"/>
            <a:ext cx="4419600" cy="3188647"/>
            <a:chOff x="228600" y="3048000"/>
            <a:chExt cx="4953000" cy="3325353"/>
          </a:xfrm>
        </p:grpSpPr>
        <p:pic>
          <p:nvPicPr>
            <p:cNvPr id="14" name="Picture 13" descr="BLA_Cornell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8600" y="3184706"/>
              <a:ext cx="4953000" cy="3188647"/>
            </a:xfrm>
            <a:prstGeom prst="rect">
              <a:avLst/>
            </a:prstGeom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685800" y="3048000"/>
              <a:ext cx="3276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ctr"/>
              <a:r>
                <a:rPr lang="en-US" sz="1600" dirty="0" smtClean="0">
                  <a:latin typeface="+mj-lt"/>
                </a:rPr>
                <a:t>ideal absorber</a:t>
              </a:r>
            </a:p>
          </p:txBody>
        </p:sp>
      </p:grpSp>
      <p:pic>
        <p:nvPicPr>
          <p:cNvPr id="16" name="Picture 15" descr="BLA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87259" y="3429000"/>
            <a:ext cx="4325853" cy="2918023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430949"/>
            <a:ext cx="2057399" cy="1541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229664" y="3004779"/>
            <a:ext cx="2923735" cy="43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 sz="1600" dirty="0" err="1" smtClean="0">
                <a:latin typeface="+mj-lt"/>
              </a:rPr>
              <a:t>Ceralloy</a:t>
            </a:r>
            <a:r>
              <a:rPr lang="en-US" sz="1600" dirty="0" smtClean="0">
                <a:latin typeface="+mj-lt"/>
              </a:rPr>
              <a:t> CA137 absorber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819400" y="1402140"/>
            <a:ext cx="342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err="1" smtClean="0"/>
              <a:t>Beampipe</a:t>
            </a:r>
            <a:r>
              <a:rPr lang="en-US" sz="2400" dirty="0" smtClean="0"/>
              <a:t> absorber give very effective</a:t>
            </a:r>
            <a:r>
              <a:rPr lang="en-US" sz="2400" dirty="0"/>
              <a:t>, smooth and broadband </a:t>
            </a:r>
            <a:r>
              <a:rPr lang="en-US" sz="2400" dirty="0" smtClean="0"/>
              <a:t>performance</a:t>
            </a:r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184271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raight bel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0091D4"/>
              </a:clrFrom>
              <a:clrTo>
                <a:srgbClr val="0091D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8763000" cy="5046631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3200400"/>
            <a:ext cx="8229600" cy="48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/>
              <a:t>HOM10: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31688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28" y="1905000"/>
            <a:ext cx="2243872" cy="203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BNL and Cornell Beamline Loads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4648200"/>
            <a:ext cx="39551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Ferrite tiles surrounding a ceramic break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Ceramic break ferrite from beam vacuum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Good HOM damping verified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444788" y="4114800"/>
            <a:ext cx="42331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Arial" pitchFamily="34" charset="0"/>
              </a:rPr>
              <a:t>Based on simplified and improved version of ERL injector HOM load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Arial" pitchFamily="34" charset="0"/>
              </a:rPr>
              <a:t>Full-circumference </a:t>
            </a:r>
            <a:r>
              <a:rPr lang="en-US" sz="2000" dirty="0">
                <a:latin typeface="+mj-lt"/>
                <a:cs typeface="Arial" pitchFamily="34" charset="0"/>
              </a:rPr>
              <a:t>heat sink to allow &gt;500W dissipation @ </a:t>
            </a:r>
            <a:r>
              <a:rPr lang="en-US" sz="2000" dirty="0" smtClean="0">
                <a:latin typeface="+mj-lt"/>
                <a:cs typeface="Arial" pitchFamily="34" charset="0"/>
              </a:rPr>
              <a:t>80K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Arial" pitchFamily="34" charset="0"/>
              </a:rPr>
              <a:t>Includes bellow sections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  <a:cs typeface="Arial" pitchFamily="34" charset="0"/>
              </a:rPr>
              <a:t>New </a:t>
            </a:r>
            <a:r>
              <a:rPr lang="en-US" sz="2000" dirty="0">
                <a:latin typeface="+mj-lt"/>
                <a:cs typeface="Arial" pitchFamily="34" charset="0"/>
              </a:rPr>
              <a:t>beamline flanges, variations of </a:t>
            </a:r>
            <a:r>
              <a:rPr lang="en-US" sz="2000" dirty="0" smtClean="0">
                <a:latin typeface="+mj-lt"/>
                <a:cs typeface="Arial" pitchFamily="34" charset="0"/>
              </a:rPr>
              <a:t>the KEK </a:t>
            </a:r>
            <a:r>
              <a:rPr lang="en-US" sz="2000" dirty="0">
                <a:latin typeface="+mj-lt"/>
                <a:cs typeface="Arial" pitchFamily="34" charset="0"/>
              </a:rPr>
              <a:t>“Zero Impedance Flange” </a:t>
            </a:r>
            <a:r>
              <a:rPr lang="en-US" sz="2000" dirty="0" smtClean="0">
                <a:latin typeface="+mj-lt"/>
              </a:rPr>
              <a:t> </a:t>
            </a:r>
            <a:endParaRPr lang="en-US" sz="20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135" y="1371600"/>
            <a:ext cx="3886200" cy="40011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BNL Gun HOM Load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50735" y="1371600"/>
            <a:ext cx="3886200" cy="40011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Cornell HOM Load</a:t>
            </a:r>
            <a:endParaRPr lang="en-US" sz="2000" b="1" dirty="0"/>
          </a:p>
        </p:txBody>
      </p:sp>
      <p:pic>
        <p:nvPicPr>
          <p:cNvPr id="11" name="Picture 10" descr="Pictures 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386" y="1905000"/>
            <a:ext cx="3591697" cy="2693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 Box 133"/>
          <p:cNvSpPr txBox="1">
            <a:spLocks noChangeArrowheads="1"/>
          </p:cNvSpPr>
          <p:nvPr/>
        </p:nvSpPr>
        <p:spPr bwMode="auto">
          <a:xfrm>
            <a:off x="7270705" y="3581400"/>
            <a:ext cx="1331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RF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absorber at 80K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134"/>
          <p:cNvSpPr txBox="1">
            <a:spLocks noChangeArrowheads="1"/>
          </p:cNvSpPr>
          <p:nvPr/>
        </p:nvSpPr>
        <p:spPr bwMode="auto">
          <a:xfrm>
            <a:off x="4572000" y="3672298"/>
            <a:ext cx="1004546" cy="21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Bellows for flex</a:t>
            </a:r>
          </a:p>
        </p:txBody>
      </p:sp>
      <p:sp>
        <p:nvSpPr>
          <p:cNvPr id="17" name="Text Box 136"/>
          <p:cNvSpPr txBox="1">
            <a:spLocks noChangeArrowheads="1"/>
          </p:cNvSpPr>
          <p:nvPr/>
        </p:nvSpPr>
        <p:spPr bwMode="auto">
          <a:xfrm>
            <a:off x="4334540" y="2387025"/>
            <a:ext cx="11362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5K intercepts</a:t>
            </a:r>
          </a:p>
        </p:txBody>
      </p:sp>
      <p:sp>
        <p:nvSpPr>
          <p:cNvPr id="18" name="Text Box 137"/>
          <p:cNvSpPr txBox="1">
            <a:spLocks noChangeArrowheads="1"/>
          </p:cNvSpPr>
          <p:nvPr/>
        </p:nvSpPr>
        <p:spPr bwMode="auto">
          <a:xfrm>
            <a:off x="7371063" y="1874249"/>
            <a:ext cx="805901" cy="21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600" dirty="0">
                <a:latin typeface="Arial" pitchFamily="34" charset="0"/>
                <a:cs typeface="Arial" pitchFamily="34" charset="0"/>
              </a:rPr>
              <a:t>80K cooling</a:t>
            </a:r>
          </a:p>
        </p:txBody>
      </p:sp>
      <p:sp>
        <p:nvSpPr>
          <p:cNvPr id="19" name="Line 138"/>
          <p:cNvSpPr>
            <a:spLocks noChangeShapeType="1"/>
          </p:cNvSpPr>
          <p:nvPr/>
        </p:nvSpPr>
        <p:spPr bwMode="auto">
          <a:xfrm flipV="1">
            <a:off x="5789261" y="3601359"/>
            <a:ext cx="246039" cy="190306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39"/>
          <p:cNvSpPr>
            <a:spLocks noChangeShapeType="1"/>
          </p:cNvSpPr>
          <p:nvPr/>
        </p:nvSpPr>
        <p:spPr bwMode="auto">
          <a:xfrm flipV="1">
            <a:off x="5789261" y="3672298"/>
            <a:ext cx="1029864" cy="141728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40"/>
          <p:cNvSpPr>
            <a:spLocks noChangeShapeType="1"/>
          </p:cNvSpPr>
          <p:nvPr/>
        </p:nvSpPr>
        <p:spPr bwMode="auto">
          <a:xfrm flipH="1" flipV="1">
            <a:off x="6781800" y="3200400"/>
            <a:ext cx="488904" cy="516764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41"/>
          <p:cNvSpPr>
            <a:spLocks noChangeShapeType="1"/>
          </p:cNvSpPr>
          <p:nvPr/>
        </p:nvSpPr>
        <p:spPr bwMode="auto">
          <a:xfrm flipH="1">
            <a:off x="6493835" y="2057400"/>
            <a:ext cx="745165" cy="152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43"/>
          <p:cNvSpPr>
            <a:spLocks noChangeShapeType="1"/>
          </p:cNvSpPr>
          <p:nvPr/>
        </p:nvSpPr>
        <p:spPr bwMode="auto">
          <a:xfrm flipV="1">
            <a:off x="5287605" y="2409540"/>
            <a:ext cx="1757309" cy="242153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144"/>
          <p:cNvSpPr>
            <a:spLocks noChangeShapeType="1"/>
          </p:cNvSpPr>
          <p:nvPr/>
        </p:nvSpPr>
        <p:spPr bwMode="auto">
          <a:xfrm flipV="1">
            <a:off x="5287605" y="2387025"/>
            <a:ext cx="691654" cy="264669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L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smtClean="0">
                <a:solidFill>
                  <a:schemeClr val="bg1"/>
                </a:solidFill>
              </a:rPr>
              <a:t>Hammons, E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Chojnacki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16340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KEK ERL and Resonant Beamline Loads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4518898"/>
            <a:ext cx="381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Conceptual design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Resonant grooves in absorbing material can be tuned to provided strongest damping of most dangerous modes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97195" y="1376854"/>
            <a:ext cx="3886200" cy="40011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KEK ERL HOM Load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35795" y="1376854"/>
            <a:ext cx="3886200" cy="40011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Resonant HOM Load (V. </a:t>
            </a:r>
            <a:r>
              <a:rPr lang="en-US" sz="2000" b="1" dirty="0" err="1" smtClean="0"/>
              <a:t>Shemelin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pic>
        <p:nvPicPr>
          <p:cNvPr id="10" name="Picture 6" descr="NEW RES Load RED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20" y="2032337"/>
            <a:ext cx="3792279" cy="212728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4800" y="5385137"/>
            <a:ext cx="43309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/>
              <a:t>HIP ferrite of new-type </a:t>
            </a:r>
            <a:r>
              <a:rPr lang="en-US" altLang="ja-JP" sz="2000" dirty="0" smtClean="0"/>
              <a:t>IB004</a:t>
            </a:r>
            <a:endParaRPr lang="en-US" altLang="ja-JP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/>
              <a:t>Comb-type RF </a:t>
            </a:r>
            <a:r>
              <a:rPr lang="en-US" altLang="ja-JP" sz="2000" dirty="0" smtClean="0"/>
              <a:t>bridge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ja-JP" sz="2000" dirty="0" smtClean="0"/>
              <a:t>Frist </a:t>
            </a:r>
            <a:r>
              <a:rPr lang="en-US" altLang="ja-JP" sz="2000" dirty="0" err="1" smtClean="0"/>
              <a:t>cryo</a:t>
            </a:r>
            <a:r>
              <a:rPr lang="en-US" altLang="ja-JP" sz="2000" dirty="0" smtClean="0"/>
              <a:t> tests revealed some issues</a:t>
            </a:r>
            <a:endParaRPr lang="en-US" altLang="ja-JP" sz="2000" dirty="0"/>
          </a:p>
        </p:txBody>
      </p:sp>
      <p:pic>
        <p:nvPicPr>
          <p:cNvPr id="15" name="Picture 6" descr="DSC016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8" b="12918"/>
          <a:stretch>
            <a:fillRect/>
          </a:stretch>
        </p:blipFill>
        <p:spPr bwMode="auto">
          <a:xfrm>
            <a:off x="899318" y="1846599"/>
            <a:ext cx="2925763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670718" y="5014602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/>
              <a:t>Bellows</a:t>
            </a:r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flipV="1">
            <a:off x="2270918" y="4437399"/>
            <a:ext cx="381000" cy="61439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V="1">
            <a:off x="3109118" y="3599199"/>
            <a:ext cx="152400" cy="1447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1511595" y="5016042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/>
              <a:t>4K Anchor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2743200" y="4982372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/>
              <a:t>80K Anchor</a:t>
            </a:r>
          </a:p>
        </p:txBody>
      </p:sp>
      <p:pic>
        <p:nvPicPr>
          <p:cNvPr id="22" name="Picture 8" descr="HOMダンパー3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t="6160" r="4936" b="4106"/>
          <a:stretch>
            <a:fillRect/>
          </a:stretch>
        </p:blipFill>
        <p:spPr bwMode="auto">
          <a:xfrm>
            <a:off x="194468" y="1803737"/>
            <a:ext cx="1504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DSC018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2" r="34602" b="64592"/>
          <a:stretch>
            <a:fillRect/>
          </a:stretch>
        </p:blipFill>
        <p:spPr bwMode="auto">
          <a:xfrm>
            <a:off x="0" y="3690406"/>
            <a:ext cx="1436907" cy="124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11"/>
          <p:cNvSpPr>
            <a:spLocks noChangeShapeType="1"/>
          </p:cNvSpPr>
          <p:nvPr/>
        </p:nvSpPr>
        <p:spPr bwMode="auto">
          <a:xfrm flipV="1">
            <a:off x="1127918" y="3218199"/>
            <a:ext cx="1066800" cy="179784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Sawamura</a:t>
            </a:r>
            <a:r>
              <a:rPr lang="en-US" sz="2400" dirty="0">
                <a:solidFill>
                  <a:schemeClr val="bg1"/>
                </a:solidFill>
              </a:rPr>
              <a:t>, V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</a:rPr>
              <a:t>Shemelin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16599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FLASH/XFEL and </a:t>
            </a:r>
            <a:r>
              <a:rPr lang="en-US" sz="3600" dirty="0" err="1" smtClean="0"/>
              <a:t>Muon</a:t>
            </a:r>
            <a:r>
              <a:rPr lang="en-US" sz="3600" dirty="0" smtClean="0"/>
              <a:t> Inc. Beamline Loads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4427816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Modified version of Cornell ERL injector HOM load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Solid rings inside, tiles outside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Studied hot compression ring assembly of inner absorber ring (no braze) 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44795" y="1367925"/>
            <a:ext cx="3886200" cy="40011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FLASH/XFEL HOM Load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83395" y="1367925"/>
            <a:ext cx="3886200" cy="40011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Muon</a:t>
            </a:r>
            <a:r>
              <a:rPr lang="en-US" sz="2000" b="1" dirty="0" smtClean="0"/>
              <a:t> Inc. HOM Load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4461808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Absorbing ceramic ring </a:t>
            </a:r>
            <a:r>
              <a:rPr lang="en-US" sz="2000" dirty="0" smtClean="0"/>
              <a:t>brazed </a:t>
            </a:r>
            <a:r>
              <a:rPr lang="en-US" sz="2000" dirty="0"/>
              <a:t>to </a:t>
            </a:r>
            <a:r>
              <a:rPr lang="en-US" sz="2000" dirty="0" smtClean="0"/>
              <a:t>Cu </a:t>
            </a:r>
            <a:r>
              <a:rPr lang="en-US" sz="2000" dirty="0"/>
              <a:t>stub </a:t>
            </a:r>
            <a:endParaRPr lang="en-US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At “80” 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L</a:t>
            </a:r>
            <a:r>
              <a:rPr lang="en-US" sz="2000" dirty="0" smtClean="0"/>
              <a:t>ow </a:t>
            </a:r>
            <a:r>
              <a:rPr lang="en-US" sz="2000" dirty="0"/>
              <a:t>cost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apacity </a:t>
            </a:r>
            <a:r>
              <a:rPr lang="en-US" sz="2000" dirty="0"/>
              <a:t>~ 100 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Tested with beam at FLASH</a:t>
            </a:r>
            <a:endParaRPr lang="en-US" sz="2000" dirty="0"/>
          </a:p>
        </p:txBody>
      </p:sp>
      <p:grpSp>
        <p:nvGrpSpPr>
          <p:cNvPr id="11" name="Group 24"/>
          <p:cNvGrpSpPr>
            <a:grpSpLocks/>
          </p:cNvGrpSpPr>
          <p:nvPr/>
        </p:nvGrpSpPr>
        <p:grpSpPr bwMode="auto">
          <a:xfrm>
            <a:off x="761400" y="1839187"/>
            <a:ext cx="2927377" cy="2640406"/>
            <a:chOff x="3840" y="1162"/>
            <a:chExt cx="1814" cy="1592"/>
          </a:xfrm>
        </p:grpSpPr>
        <p:pic>
          <p:nvPicPr>
            <p:cNvPr id="12" name="Picture 2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2" r="11185"/>
            <a:stretch>
              <a:fillRect/>
            </a:stretch>
          </p:blipFill>
          <p:spPr bwMode="auto">
            <a:xfrm>
              <a:off x="3840" y="1177"/>
              <a:ext cx="1814" cy="1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" name="Line 26"/>
            <p:cNvSpPr>
              <a:spLocks noChangeShapeType="1"/>
            </p:cNvSpPr>
            <p:nvPr/>
          </p:nvSpPr>
          <p:spPr bwMode="auto">
            <a:xfrm flipV="1">
              <a:off x="4222" y="1162"/>
              <a:ext cx="1" cy="44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1242" y="1876534"/>
            <a:ext cx="3838353" cy="246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assemblyfix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2963" y="3351213"/>
            <a:ext cx="1329070" cy="99218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J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Sekutowicz</a:t>
            </a:r>
            <a:r>
              <a:rPr lang="en-US" sz="2400" dirty="0">
                <a:solidFill>
                  <a:schemeClr val="bg1"/>
                </a:solidFill>
              </a:rPr>
              <a:t>, R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>
                <a:solidFill>
                  <a:schemeClr val="bg1"/>
                </a:solidFill>
              </a:rPr>
              <a:t>Johnson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262413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KEKB and PEP II Beamline Loads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4842808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HIP ferrite ring absorber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Water cooled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14 kW HOM power intercepted per cavity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343400" y="4690408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25 absorbers installed in ring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Absorb several kW each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Use </a:t>
            </a:r>
            <a:r>
              <a:rPr lang="en-US" sz="2000" dirty="0" err="1" smtClean="0"/>
              <a:t>Ceralloy</a:t>
            </a:r>
            <a:r>
              <a:rPr lang="en-US" sz="2000" dirty="0" smtClean="0"/>
              <a:t> 137 type ceramic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HOM trapping slots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20995" y="1367925"/>
            <a:ext cx="3886200" cy="40011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KEKB HOM Load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59595" y="1367925"/>
            <a:ext cx="3886200" cy="40011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PEP II HOM Load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Furuya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A. </a:t>
            </a:r>
            <a:r>
              <a:rPr lang="en-US" sz="2400" dirty="0" err="1">
                <a:solidFill>
                  <a:schemeClr val="bg1"/>
                </a:solidFill>
              </a:rPr>
              <a:t>Novokhatski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419600" y="1841491"/>
            <a:ext cx="4427963" cy="2879234"/>
            <a:chOff x="4929395" y="1692766"/>
            <a:chExt cx="4134363" cy="2725275"/>
          </a:xfrm>
        </p:grpSpPr>
        <p:pic>
          <p:nvPicPr>
            <p:cNvPr id="11" name="Picture 5" descr="straight bel2"/>
            <p:cNvPicPr>
              <a:picLocks noChangeAspect="1" noChangeArrowheads="1"/>
            </p:cNvPicPr>
            <p:nvPr/>
          </p:nvPicPr>
          <p:blipFill>
            <a:blip r:embed="rId2" cstate="screen">
              <a:clrChange>
                <a:clrFrom>
                  <a:srgbClr val="0091D4"/>
                </a:clrFrom>
                <a:clrTo>
                  <a:srgbClr val="0091D4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08640" y="1692766"/>
              <a:ext cx="2991679" cy="2725275"/>
            </a:xfrm>
            <a:prstGeom prst="rect">
              <a:avLst/>
            </a:prstGeom>
            <a:noFill/>
          </p:spPr>
        </p:pic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4929395" y="2197479"/>
              <a:ext cx="755024" cy="256723"/>
            </a:xfrm>
            <a:prstGeom prst="line">
              <a:avLst/>
            </a:prstGeom>
            <a:noFill/>
            <a:ln w="19050">
              <a:solidFill>
                <a:srgbClr val="2D733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7350360" y="1726822"/>
              <a:ext cx="1362752" cy="29714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40000"/>
                </a:spcBef>
                <a:buClr>
                  <a:srgbClr val="6E0043"/>
                </a:buClr>
                <a:buSzPct val="75000"/>
                <a:buFont typeface="Wingdings" pitchFamily="2" charset="2"/>
                <a:buNone/>
              </a:pPr>
              <a:r>
                <a:rPr lang="en-US" sz="1600" b="1" dirty="0">
                  <a:solidFill>
                    <a:srgbClr val="0A6415"/>
                  </a:solidFill>
                </a:rPr>
                <a:t>Absorbing Tile</a:t>
              </a: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H="1">
              <a:off x="6408998" y="1898843"/>
              <a:ext cx="980313" cy="880191"/>
            </a:xfrm>
            <a:prstGeom prst="line">
              <a:avLst/>
            </a:prstGeom>
            <a:noFill/>
            <a:ln w="19050">
              <a:solidFill>
                <a:srgbClr val="2D7330"/>
              </a:solidFill>
              <a:round/>
              <a:headEnd/>
              <a:tailEnd type="oval" w="med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7389311" y="2034189"/>
              <a:ext cx="1674447" cy="71664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ct val="40000"/>
                </a:spcBef>
                <a:buClr>
                  <a:srgbClr val="6E0043"/>
                </a:buClr>
                <a:buSzPct val="75000"/>
                <a:buFont typeface="Wingdings" pitchFamily="2" charset="2"/>
                <a:buNone/>
              </a:pPr>
              <a:r>
                <a:rPr lang="en-US" sz="1600" b="1" dirty="0">
                  <a:solidFill>
                    <a:srgbClr val="0A6415"/>
                  </a:solidFill>
                </a:rPr>
                <a:t>2.75” long by .24” wide HOM Trapping Slots</a:t>
              </a: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H="1">
              <a:off x="6529761" y="2244630"/>
              <a:ext cx="859550" cy="921233"/>
            </a:xfrm>
            <a:prstGeom prst="line">
              <a:avLst/>
            </a:prstGeom>
            <a:noFill/>
            <a:ln w="19050">
              <a:solidFill>
                <a:srgbClr val="2D733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70" y="1794808"/>
            <a:ext cx="3793830" cy="290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281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066872"/>
              </p:ext>
            </p:extLst>
          </p:nvPr>
        </p:nvGraphicFramePr>
        <p:xfrm>
          <a:off x="228600" y="1503384"/>
          <a:ext cx="8229601" cy="43640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5400"/>
                <a:gridCol w="3100367"/>
                <a:gridCol w="2755285"/>
                <a:gridCol w="1078549"/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Parameter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Beam-tube absorber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Improvement needed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Goal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Frequency range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&gt; 40 GHz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Don’t worry about it (EPC)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Power</a:t>
                      </a:r>
                      <a:endParaRPr lang="en-US" sz="1400" b="1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200 W at 80 K  </a:t>
                      </a:r>
                      <a:r>
                        <a:rPr lang="en-US" sz="1400" u="none" strike="noStrike" dirty="0" smtClean="0">
                          <a:effectLst/>
                        </a:rPr>
                        <a:t>, &gt;5 kW at room temp</a:t>
                      </a:r>
                      <a:endParaRPr lang="en-US" sz="1400" b="0" i="0" u="none" strike="noStrike" dirty="0" smtClean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Q-factors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1e2 (mono) </a:t>
                      </a:r>
                      <a:r>
                        <a:rPr lang="it-IT" sz="1400" b="1" u="none" strike="noStrike" dirty="0">
                          <a:effectLst/>
                        </a:rPr>
                        <a:t>1e4</a:t>
                      </a:r>
                      <a:r>
                        <a:rPr lang="it-IT" sz="1400" u="none" strike="noStrike" dirty="0">
                          <a:effectLst/>
                        </a:rPr>
                        <a:t> (dipole), 100 for single cell 1e9 (quads)</a:t>
                      </a:r>
                      <a:endParaRPr lang="it-IT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Eacc (CW)</a:t>
                      </a:r>
                      <a:endParaRPr lang="en-US" sz="1400" b="1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No limit provided the absorber is far enough from the cavity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Filling Factor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effectLst/>
                        </a:rPr>
                        <a:t>Poor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Cleaning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Difficult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Simplified design (e.g. DESY design)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Easy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</a:rPr>
                        <a:t>Mechanical </a:t>
                      </a:r>
                      <a:r>
                        <a:rPr lang="en-US" sz="1400" u="none" strike="noStrike" dirty="0">
                          <a:effectLst/>
                        </a:rPr>
                        <a:t>issue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Good thermal contact, Stresses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0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Thermal issues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High </a:t>
                      </a:r>
                      <a:r>
                        <a:rPr lang="en-US" sz="1400" u="none" strike="noStrike" dirty="0" smtClean="0">
                          <a:effectLst/>
                        </a:rPr>
                        <a:t>dynamic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</a:rPr>
                        <a:t>cryogenic </a:t>
                      </a:r>
                      <a:r>
                        <a:rPr lang="en-US" sz="1400" u="none" strike="noStrike" dirty="0">
                          <a:effectLst/>
                        </a:rPr>
                        <a:t>load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Consider DESY design to extract HOMs to higher temp, check IR radiation load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Moderate cryogenic load.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65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Long term reliability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Good for RT, Bad for Cryotemps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New materials, Brazing, compression rings, Quality control … connect process parameters with performance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Cost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10 to 45 kEUR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10 kEUR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Coupler kicks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None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Other issues</a:t>
                      </a:r>
                      <a:endParaRPr lang="en-US" sz="1400" b="1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Direct interaction with beam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check this for short bunches</a:t>
                      </a:r>
                      <a:endParaRPr lang="en-US" sz="1400" b="0" i="0" u="none" strike="noStrike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&lt; 20%</a:t>
                      </a:r>
                      <a:endParaRPr lang="en-US" sz="1400" b="0" i="0" u="none" strike="noStrike" dirty="0">
                        <a:solidFill>
                          <a:srgbClr val="292934"/>
                        </a:solidFill>
                        <a:effectLst/>
                        <a:latin typeface="Arial"/>
                      </a:endParaRPr>
                    </a:p>
                  </a:txBody>
                  <a:tcPr marL="6798" marR="6798" marT="679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Beamline HOM Dampers: Status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Beamline HOM Dampers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2967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4" descr="Ring1_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62" r="5211"/>
          <a:stretch>
            <a:fillRect/>
          </a:stretch>
        </p:blipFill>
        <p:spPr bwMode="auto">
          <a:xfrm>
            <a:off x="0" y="1295400"/>
            <a:ext cx="876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075234"/>
            <a:ext cx="8229600" cy="48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/>
              <a:t>RF absorbing materials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23438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0" y="1493837"/>
            <a:ext cx="4038600" cy="4525963"/>
          </a:xfrm>
        </p:spPr>
        <p:txBody>
          <a:bodyPr/>
          <a:lstStyle/>
          <a:p>
            <a:r>
              <a:rPr lang="en-US" dirty="0" smtClean="0"/>
              <a:t>Very </a:t>
            </a:r>
            <a:r>
              <a:rPr lang="en-US" dirty="0" err="1" smtClean="0"/>
              <a:t>lossy</a:t>
            </a:r>
            <a:r>
              <a:rPr lang="en-US" dirty="0" smtClean="0"/>
              <a:t> at certain frequency bands</a:t>
            </a:r>
          </a:p>
          <a:p>
            <a:r>
              <a:rPr lang="en-US" dirty="0" smtClean="0"/>
              <a:t>Temperature dependent</a:t>
            </a:r>
          </a:p>
          <a:p>
            <a:r>
              <a:rPr lang="en-US" dirty="0" smtClean="0"/>
              <a:t>Not broadband</a:t>
            </a:r>
          </a:p>
          <a:p>
            <a:r>
              <a:rPr lang="en-US" dirty="0" smtClean="0"/>
              <a:t>Relative brittle</a:t>
            </a:r>
          </a:p>
          <a:p>
            <a:r>
              <a:rPr lang="en-US" dirty="0" smtClean="0"/>
              <a:t>Low CD conductivity (risk of charging up)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Absorbing Materials: Ferrites</a:t>
            </a:r>
            <a:endParaRPr lang="en-US" dirty="0"/>
          </a:p>
        </p:txBody>
      </p:sp>
      <p:pic>
        <p:nvPicPr>
          <p:cNvPr id="6" name="Picture 2" descr="tgdelta_e&amp;m_B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28600" y="1371600"/>
            <a:ext cx="4191000" cy="220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59" y="3505200"/>
            <a:ext cx="4172989" cy="304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V. </a:t>
            </a:r>
            <a:r>
              <a:rPr lang="en-US" sz="2400" dirty="0" err="1" smtClean="0">
                <a:solidFill>
                  <a:schemeClr val="bg1"/>
                </a:solidFill>
              </a:rPr>
              <a:t>Shemelin</a:t>
            </a:r>
            <a:r>
              <a:rPr lang="en-US" sz="2400" dirty="0">
                <a:solidFill>
                  <a:schemeClr val="bg1"/>
                </a:solidFill>
              </a:rPr>
              <a:t>, M. </a:t>
            </a:r>
            <a:r>
              <a:rPr lang="en-US" sz="2400" dirty="0" err="1">
                <a:solidFill>
                  <a:schemeClr val="bg1"/>
                </a:solidFill>
              </a:rPr>
              <a:t>Sawamura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312047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RF Absorbing Materials: Graphite loaded </a:t>
            </a:r>
            <a:r>
              <a:rPr lang="en-US" dirty="0" err="1" smtClean="0"/>
              <a:t>SiC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9343"/>
            <a:ext cx="2072525" cy="514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24400" y="1409343"/>
            <a:ext cx="394674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cs typeface="Arial" pitchFamily="34" charset="0"/>
              </a:rPr>
              <a:t> Broadband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smtClean="0">
                <a:latin typeface="+mj-lt"/>
                <a:cs typeface="Arial" pitchFamily="34" charset="0"/>
              </a:rPr>
              <a:t>Temperature independent</a:t>
            </a:r>
          </a:p>
          <a:p>
            <a:pPr marL="169863" indent="-169863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cs typeface="Arial" pitchFamily="34" charset="0"/>
              </a:rPr>
              <a:t>Sufficient DC conductivity @ 300K and 80K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cs typeface="Arial" pitchFamily="34" charset="0"/>
              </a:rPr>
              <a:t> Not as </a:t>
            </a:r>
            <a:r>
              <a:rPr lang="en-US" sz="2400" dirty="0" err="1" smtClean="0">
                <a:latin typeface="+mj-lt"/>
                <a:cs typeface="Arial" pitchFamily="34" charset="0"/>
              </a:rPr>
              <a:t>lossy</a:t>
            </a:r>
            <a:r>
              <a:rPr lang="en-US" sz="2400" dirty="0" smtClean="0">
                <a:latin typeface="+mj-lt"/>
                <a:cs typeface="Arial" pitchFamily="34" charset="0"/>
              </a:rPr>
              <a:t> as ferrite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+mj-lt"/>
                <a:cs typeface="Arial" pitchFamily="34" charset="0"/>
              </a:rPr>
              <a:t> </a:t>
            </a:r>
            <a:r>
              <a:rPr lang="en-US" sz="2400" dirty="0" smtClean="0">
                <a:latin typeface="+mj-lt"/>
                <a:cs typeface="Arial" pitchFamily="34" charset="0"/>
              </a:rPr>
              <a:t>Used for Cornell ERL</a:t>
            </a:r>
          </a:p>
        </p:txBody>
      </p:sp>
      <p:sp>
        <p:nvSpPr>
          <p:cNvPr id="9" name="TextBox 8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</a:rPr>
              <a:t>Chojnacki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>
                <a:solidFill>
                  <a:schemeClr val="bg1"/>
                </a:solidFill>
              </a:rPr>
              <a:t>M. </a:t>
            </a:r>
            <a:r>
              <a:rPr lang="en-US" sz="2400" dirty="0" err="1" smtClean="0">
                <a:solidFill>
                  <a:schemeClr val="bg1"/>
                </a:solidFill>
              </a:rPr>
              <a:t>Sawamura</a:t>
            </a:r>
            <a:r>
              <a:rPr lang="en-US" sz="2400" dirty="0" smtClean="0">
                <a:solidFill>
                  <a:schemeClr val="bg1"/>
                </a:solidFill>
              </a:rPr>
              <a:t>, F. </a:t>
            </a:r>
            <a:r>
              <a:rPr lang="en-US" sz="2400" dirty="0" err="1" smtClean="0">
                <a:solidFill>
                  <a:schemeClr val="bg1"/>
                </a:solidFill>
              </a:rPr>
              <a:t>Marhauser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11" descr="C:\Documents and Settings\epc\My Documents\SRF R&amp;D\HOM Loads\Coorstek Ceramic\Coorstek SC-35 DC Conductivity\dscn96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91000"/>
            <a:ext cx="2056795" cy="215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C-35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83940" y="4397613"/>
            <a:ext cx="4206765" cy="1926987"/>
          </a:xfrm>
          <a:prstGeom prst="rect">
            <a:avLst/>
          </a:prstGeom>
        </p:spPr>
      </p:pic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  <p:pic>
        <p:nvPicPr>
          <p:cNvPr id="13" name="Picture 12" descr="C:\Documents and Settings\epc\My Documents\scratch\dscn00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058" y="1409343"/>
            <a:ext cx="181907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83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76800" y="1417637"/>
            <a:ext cx="3607712" cy="4525963"/>
          </a:xfrm>
        </p:spPr>
        <p:txBody>
          <a:bodyPr>
            <a:normAutofit lnSpcReduction="10000"/>
          </a:bodyPr>
          <a:lstStyle/>
          <a:p>
            <a:pPr marL="287338" indent="-287338"/>
            <a:r>
              <a:rPr lang="en-US" sz="2800" dirty="0" smtClean="0"/>
              <a:t>Broadband</a:t>
            </a:r>
          </a:p>
          <a:p>
            <a:pPr marL="287338" indent="-287338"/>
            <a:r>
              <a:rPr lang="en-US" sz="2800" dirty="0" smtClean="0"/>
              <a:t>Temperature independent</a:t>
            </a:r>
          </a:p>
          <a:p>
            <a:pPr marL="287338" indent="-287338"/>
            <a:r>
              <a:rPr lang="en-US" sz="2800" dirty="0"/>
              <a:t>Sufficient DC conductivity @ 300K and </a:t>
            </a:r>
            <a:r>
              <a:rPr lang="en-US" sz="2800" dirty="0" smtClean="0"/>
              <a:t>80K (most of the time)</a:t>
            </a:r>
            <a:endParaRPr lang="en-US" sz="2800" dirty="0" smtClean="0"/>
          </a:p>
          <a:p>
            <a:pPr marL="287338" indent="-287338"/>
            <a:r>
              <a:rPr lang="en-US" sz="2800" dirty="0" smtClean="0"/>
              <a:t>Not as </a:t>
            </a:r>
            <a:r>
              <a:rPr lang="en-US" sz="2800" dirty="0" err="1" smtClean="0"/>
              <a:t>lossy</a:t>
            </a:r>
            <a:r>
              <a:rPr lang="en-US" sz="2800" dirty="0" smtClean="0"/>
              <a:t> as ferrite</a:t>
            </a:r>
          </a:p>
          <a:p>
            <a:pPr marL="287338" indent="-287338"/>
            <a:r>
              <a:rPr lang="en-US" sz="2800" dirty="0" smtClean="0"/>
              <a:t>Poor reproducibility of properties</a:t>
            </a:r>
            <a:endParaRPr lang="en-US" sz="2800" dirty="0"/>
          </a:p>
          <a:p>
            <a:pPr marL="287338" indent="-287338"/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762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RF Absorbing Materials: </a:t>
            </a:r>
            <a:r>
              <a:rPr lang="en-US" dirty="0" err="1" smtClean="0">
                <a:solidFill>
                  <a:srgbClr val="000000"/>
                </a:solidFill>
              </a:rPr>
              <a:t>Ceralloy</a:t>
            </a:r>
            <a:r>
              <a:rPr lang="en-US" dirty="0" smtClean="0">
                <a:solidFill>
                  <a:srgbClr val="000000"/>
                </a:solidFill>
              </a:rPr>
              <a:t> CA137 </a:t>
            </a:r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b="4277"/>
          <a:stretch/>
        </p:blipFill>
        <p:spPr bwMode="auto">
          <a:xfrm>
            <a:off x="342014" y="1423454"/>
            <a:ext cx="1444730" cy="223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533400" y="3657600"/>
            <a:ext cx="4047169" cy="2785632"/>
            <a:chOff x="4191000" y="2819400"/>
            <a:chExt cx="4047169" cy="2938032"/>
          </a:xfrm>
        </p:grpSpPr>
        <p:pic>
          <p:nvPicPr>
            <p:cNvPr id="8" name="Picture 7" descr="Ceradyn CA137-CA_smoothened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1000" y="2819400"/>
              <a:ext cx="4047169" cy="2938032"/>
            </a:xfrm>
            <a:prstGeom prst="rect">
              <a:avLst/>
            </a:prstGeom>
          </p:spPr>
        </p:pic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87190" y="3677547"/>
              <a:ext cx="844447" cy="1364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34" descr="Ring1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2" r="5211"/>
          <a:stretch>
            <a:fillRect/>
          </a:stretch>
        </p:blipFill>
        <p:spPr bwMode="auto">
          <a:xfrm>
            <a:off x="2204100" y="1381022"/>
            <a:ext cx="2605069" cy="233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 F. </a:t>
            </a:r>
            <a:r>
              <a:rPr lang="en-US" sz="2400" dirty="0" err="1" smtClean="0">
                <a:solidFill>
                  <a:schemeClr val="bg1"/>
                </a:solidFill>
              </a:rPr>
              <a:t>Marhauser</a:t>
            </a:r>
            <a:r>
              <a:rPr lang="en-US" sz="2400" dirty="0" smtClean="0">
                <a:solidFill>
                  <a:schemeClr val="bg1"/>
                </a:solidFill>
              </a:rPr>
              <a:t>, J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Sekutowicz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V. </a:t>
            </a:r>
            <a:r>
              <a:rPr lang="en-US" sz="2400" dirty="0" err="1" smtClean="0">
                <a:solidFill>
                  <a:schemeClr val="bg1"/>
                </a:solidFill>
              </a:rPr>
              <a:t>Shemelin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422123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4600" y="1524000"/>
            <a:ext cx="6096000" cy="244622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Quite </a:t>
            </a:r>
            <a:r>
              <a:rPr lang="en-US" dirty="0" err="1" smtClean="0"/>
              <a:t>lossy</a:t>
            </a:r>
            <a:r>
              <a:rPr lang="en-US" dirty="0" smtClean="0"/>
              <a:t> and broadband</a:t>
            </a:r>
          </a:p>
          <a:p>
            <a:r>
              <a:rPr lang="en-US" dirty="0" smtClean="0"/>
              <a:t>Temperature independent</a:t>
            </a:r>
          </a:p>
          <a:p>
            <a:r>
              <a:rPr lang="en-US" dirty="0" smtClean="0"/>
              <a:t>Sufficient DC conductivity at 300K and 80K</a:t>
            </a:r>
          </a:p>
          <a:p>
            <a:r>
              <a:rPr lang="en-US" dirty="0" smtClean="0"/>
              <a:t>Currently only available in small samples</a:t>
            </a:r>
          </a:p>
          <a:p>
            <a:r>
              <a:rPr lang="en-US" dirty="0" smtClean="0"/>
              <a:t>Still in R&amp;D phase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RF Absorbing Materials: Carbon-Nanotube loaded Alumina Ceramics</a:t>
            </a:r>
            <a:endParaRPr lang="en-US" sz="3600" dirty="0"/>
          </a:p>
        </p:txBody>
      </p:sp>
      <p:pic>
        <p:nvPicPr>
          <p:cNvPr id="7" name="Picture 3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81400"/>
            <a:ext cx="3113088" cy="255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22002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9" descr="dscn78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49334" y="4056667"/>
            <a:ext cx="2733799" cy="163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</a:rPr>
              <a:t>Chojnacki</a:t>
            </a:r>
            <a:r>
              <a:rPr lang="en-US" sz="2400" dirty="0" smtClean="0">
                <a:solidFill>
                  <a:schemeClr val="bg1"/>
                </a:solidFill>
              </a:rPr>
              <a:t>, Cornell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413351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24670" y="1295400"/>
            <a:ext cx="4953000" cy="45259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October 11 – 13, 2010 (2.5 days)</a:t>
            </a:r>
          </a:p>
          <a:p>
            <a:r>
              <a:rPr lang="en-US" sz="2400" b="1" dirty="0" smtClean="0"/>
              <a:t>At Cornell University</a:t>
            </a:r>
          </a:p>
          <a:p>
            <a:r>
              <a:rPr lang="en-US" sz="2400" b="1" dirty="0" smtClean="0"/>
              <a:t>Topic: Methods </a:t>
            </a:r>
            <a:r>
              <a:rPr lang="en-US" sz="2400" b="1" dirty="0"/>
              <a:t>of damping Higher-Order-Modes in superconducting RF cavities</a:t>
            </a:r>
            <a:endParaRPr lang="en-US" sz="2400" b="1" dirty="0" smtClean="0"/>
          </a:p>
          <a:p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Damping Workshop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43" y="1371600"/>
            <a:ext cx="3240558" cy="5006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2" descr="\\psf\Host\Users\mul2a\Documents\mydocs\research\mypapers\TTC_meeting_Feb_2011\material\IMG_16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90900"/>
            <a:ext cx="4572000" cy="2781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12738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\\psf\Host\Users\mul2a\Desktop\Screen shot 2011-07-22 at 11.55.05 PM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5400"/>
            <a:ext cx="8763001" cy="49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699" y="2438400"/>
            <a:ext cx="8229600" cy="48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/>
              <a:t>HOM measurement and simulation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23438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14805" y="273050"/>
            <a:ext cx="8858250" cy="5847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 eaLnBrk="0" hangingPunct="0"/>
            <a:r>
              <a:rPr lang="en-US" altLang="zh-CN" sz="3200" b="1" dirty="0">
                <a:latin typeface="+mj-lt"/>
                <a:ea typeface="宋体" charset="-122"/>
                <a:cs typeface="宋体" charset="-122"/>
              </a:rPr>
              <a:t>Accelerator Modeling with EM Code Suite ACE3P    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306388" y="1344246"/>
            <a:ext cx="8777287" cy="527836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182880">
            <a:prstTxWarp prst="textNoShape">
              <a:avLst/>
            </a:prstTxWarp>
            <a:spAutoFit/>
          </a:bodyPr>
          <a:lstStyle/>
          <a:p>
            <a:r>
              <a:rPr lang="en-US" b="1" i="1" dirty="0">
                <a:solidFill>
                  <a:srgbClr val="333399"/>
                </a:solidFill>
              </a:rPr>
              <a:t>Meshing</a:t>
            </a:r>
            <a:r>
              <a:rPr lang="en-US" i="1" dirty="0">
                <a:solidFill>
                  <a:srgbClr val="333399"/>
                </a:solidFill>
              </a:rPr>
              <a:t> - </a:t>
            </a:r>
            <a:r>
              <a:rPr lang="en-US" b="1" i="1" dirty="0">
                <a:solidFill>
                  <a:srgbClr val="333399"/>
                </a:solidFill>
              </a:rPr>
              <a:t>CUBIT</a:t>
            </a:r>
            <a:r>
              <a:rPr lang="en-US" i="1" dirty="0">
                <a:solidFill>
                  <a:srgbClr val="333399"/>
                </a:solidFill>
              </a:rPr>
              <a:t> for building CAD models and generating finite-element meshes.  </a:t>
            </a:r>
            <a:r>
              <a:rPr lang="en-US" i="1" dirty="0">
                <a:hlinkClick r:id="rId3"/>
              </a:rPr>
              <a:t>http://cubit.sandia.gov</a:t>
            </a:r>
            <a:r>
              <a:rPr lang="en-US" i="1" dirty="0"/>
              <a:t>. </a:t>
            </a:r>
            <a:endParaRPr lang="en-US" dirty="0"/>
          </a:p>
          <a:p>
            <a:endParaRPr lang="en-US" sz="500" b="1" i="1" dirty="0"/>
          </a:p>
          <a:p>
            <a:r>
              <a:rPr lang="en-US" b="1" i="1" dirty="0">
                <a:solidFill>
                  <a:srgbClr val="333399"/>
                </a:solidFill>
              </a:rPr>
              <a:t>Modeling and Simulation </a:t>
            </a:r>
            <a:r>
              <a:rPr lang="en-US" i="1" dirty="0"/>
              <a:t>– </a:t>
            </a:r>
            <a:r>
              <a:rPr lang="en-US" altLang="zh-CN" b="1" dirty="0">
                <a:solidFill>
                  <a:srgbClr val="800000"/>
                </a:solidFill>
                <a:ea typeface="宋体" charset="-122"/>
                <a:cs typeface="宋体" charset="-122"/>
              </a:rPr>
              <a:t>SLAC’s suite of </a:t>
            </a:r>
            <a:r>
              <a:rPr lang="en-US" altLang="zh-CN" b="1" u="sng" dirty="0">
                <a:solidFill>
                  <a:srgbClr val="800000"/>
                </a:solidFill>
                <a:ea typeface="宋体" charset="-122"/>
                <a:cs typeface="宋体" charset="-122"/>
              </a:rPr>
              <a:t>conformal, higher-order, C++/MPI based parallel finite-element electromagnetic codes</a:t>
            </a:r>
            <a:endParaRPr lang="en-US" b="1" i="1" dirty="0">
              <a:solidFill>
                <a:srgbClr val="800000"/>
              </a:solidFill>
            </a:endParaRPr>
          </a:p>
          <a:p>
            <a:r>
              <a:rPr lang="en-US" sz="1600" i="1" u="sng" dirty="0">
                <a:solidFill>
                  <a:srgbClr val="009999"/>
                </a:solidFill>
              </a:rPr>
              <a:t>https://slacportal.slac.stanford.edu/sites/ard_public/bpd/acd/Pages/Default.aspx</a:t>
            </a:r>
          </a:p>
          <a:p>
            <a:endParaRPr lang="en-US" sz="1400" i="1" dirty="0"/>
          </a:p>
          <a:p>
            <a:endParaRPr lang="en-US" sz="1400" i="1" dirty="0"/>
          </a:p>
          <a:p>
            <a:endParaRPr lang="en-US" sz="1400" dirty="0"/>
          </a:p>
          <a:p>
            <a:endParaRPr lang="en-US" sz="1600" b="1" i="1" dirty="0"/>
          </a:p>
          <a:p>
            <a:endParaRPr lang="en-US" sz="1600" b="1" i="1" dirty="0"/>
          </a:p>
          <a:p>
            <a:endParaRPr lang="en-US" sz="1600" b="1" i="1" dirty="0"/>
          </a:p>
          <a:p>
            <a:endParaRPr lang="en-US" sz="1600" b="1" i="1" dirty="0"/>
          </a:p>
          <a:p>
            <a:endParaRPr lang="en-US" sz="1600" b="1" i="1" dirty="0"/>
          </a:p>
          <a:p>
            <a:endParaRPr lang="en-US" sz="1600" b="1" i="1" dirty="0"/>
          </a:p>
          <a:p>
            <a:endParaRPr lang="en-US" b="1" i="1" dirty="0">
              <a:solidFill>
                <a:srgbClr val="000066"/>
              </a:solidFill>
            </a:endParaRPr>
          </a:p>
          <a:p>
            <a:endParaRPr lang="en-US" sz="1000" b="1" i="1" dirty="0" smtClean="0">
              <a:solidFill>
                <a:srgbClr val="000066"/>
              </a:solidFill>
            </a:endParaRPr>
          </a:p>
          <a:p>
            <a:r>
              <a:rPr lang="en-US" b="1" i="1" dirty="0" err="1" smtClean="0">
                <a:solidFill>
                  <a:srgbClr val="000066"/>
                </a:solidFill>
              </a:rPr>
              <a:t>Postprocessing</a:t>
            </a:r>
            <a:r>
              <a:rPr lang="en-US" i="1" dirty="0" smtClean="0">
                <a:solidFill>
                  <a:srgbClr val="000066"/>
                </a:solidFill>
              </a:rPr>
              <a:t> </a:t>
            </a:r>
            <a:r>
              <a:rPr lang="en-US" i="1" dirty="0">
                <a:solidFill>
                  <a:srgbClr val="000066"/>
                </a:solidFill>
              </a:rPr>
              <a:t>- </a:t>
            </a:r>
            <a:r>
              <a:rPr lang="en-US" b="1" i="1" dirty="0" err="1">
                <a:solidFill>
                  <a:srgbClr val="000066"/>
                </a:solidFill>
              </a:rPr>
              <a:t>ParaView</a:t>
            </a:r>
            <a:r>
              <a:rPr lang="en-US" i="1" dirty="0">
                <a:solidFill>
                  <a:srgbClr val="000066"/>
                </a:solidFill>
              </a:rPr>
              <a:t> to visualize unstructured meshes &amp; particle/field data</a:t>
            </a:r>
            <a:r>
              <a:rPr lang="en-US" i="1" dirty="0"/>
              <a:t>. </a:t>
            </a:r>
            <a:r>
              <a:rPr lang="en-US" i="1" dirty="0">
                <a:hlinkClick r:id="rId4"/>
              </a:rPr>
              <a:t>http://www.paraview.org/</a:t>
            </a:r>
            <a:r>
              <a:rPr lang="en-US" i="1" dirty="0"/>
              <a:t>.</a:t>
            </a:r>
            <a:endParaRPr lang="en-US" dirty="0"/>
          </a:p>
          <a:p>
            <a:r>
              <a:rPr lang="en-US" sz="1600" i="1" dirty="0"/>
              <a:t> </a:t>
            </a:r>
            <a:endParaRPr lang="en-US" sz="1600" dirty="0"/>
          </a:p>
          <a:p>
            <a:pPr>
              <a:lnSpc>
                <a:spcPct val="110000"/>
              </a:lnSpc>
              <a:buFont typeface="Wingdings" charset="2"/>
              <a:buChar char="§"/>
            </a:pPr>
            <a:endParaRPr lang="en-US" altLang="zh-CN" sz="2000" u="sng" dirty="0">
              <a:solidFill>
                <a:schemeClr val="accent2"/>
              </a:solidFill>
              <a:ea typeface="宋体" charset="-122"/>
              <a:cs typeface="宋体" charset="-122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33400" y="2907926"/>
            <a:ext cx="7691437" cy="2349874"/>
          </a:xfrm>
          <a:prstGeom prst="rect">
            <a:avLst/>
          </a:prstGeom>
          <a:solidFill>
            <a:srgbClr val="3366FF">
              <a:alpha val="10196"/>
            </a:srgbClr>
          </a:solidFill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lIns="182880">
            <a:prstTxWarp prst="textNoShape">
              <a:avLst/>
            </a:prstTxWarp>
            <a:spAutoFit/>
          </a:bodyPr>
          <a:lstStyle/>
          <a:p>
            <a:pPr algn="ctr" defTabSz="457200">
              <a:lnSpc>
                <a:spcPct val="110000"/>
              </a:lnSpc>
              <a:spcBef>
                <a:spcPct val="50000"/>
              </a:spcBef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b="1" dirty="0">
                <a:solidFill>
                  <a:srgbClr val="800000"/>
                </a:solidFill>
                <a:ea typeface="宋体" charset="-122"/>
                <a:cs typeface="宋体" charset="-122"/>
              </a:rPr>
              <a:t>ACE3P </a:t>
            </a:r>
            <a:r>
              <a:rPr lang="en-US" altLang="zh-CN" b="1" dirty="0">
                <a:solidFill>
                  <a:srgbClr val="000066"/>
                </a:solidFill>
                <a:ea typeface="宋体" charset="-122"/>
                <a:cs typeface="宋体" charset="-122"/>
              </a:rPr>
              <a:t>(</a:t>
            </a:r>
            <a:r>
              <a:rPr lang="en-US" altLang="zh-CN" b="1" u="sng" dirty="0">
                <a:solidFill>
                  <a:srgbClr val="800000"/>
                </a:solidFill>
                <a:ea typeface="宋体" charset="-122"/>
                <a:cs typeface="宋体" charset="-122"/>
              </a:rPr>
              <a:t>A</a:t>
            </a:r>
            <a:r>
              <a:rPr lang="en-US" altLang="zh-CN" b="1" dirty="0">
                <a:solidFill>
                  <a:srgbClr val="000066"/>
                </a:solidFill>
                <a:ea typeface="宋体" charset="-122"/>
                <a:cs typeface="宋体" charset="-122"/>
              </a:rPr>
              <a:t>dvanced </a:t>
            </a:r>
            <a:r>
              <a:rPr lang="en-US" altLang="zh-CN" b="1" u="sng" dirty="0">
                <a:solidFill>
                  <a:srgbClr val="800000"/>
                </a:solidFill>
                <a:ea typeface="宋体" charset="-122"/>
                <a:cs typeface="宋体" charset="-122"/>
              </a:rPr>
              <a:t>C</a:t>
            </a:r>
            <a:r>
              <a:rPr lang="en-US" altLang="zh-CN" b="1" dirty="0">
                <a:solidFill>
                  <a:srgbClr val="000066"/>
                </a:solidFill>
                <a:ea typeface="宋体" charset="-122"/>
                <a:cs typeface="宋体" charset="-122"/>
              </a:rPr>
              <a:t>omputational </a:t>
            </a:r>
            <a:r>
              <a:rPr lang="en-US" altLang="zh-CN" b="1" u="sng" dirty="0">
                <a:solidFill>
                  <a:srgbClr val="800000"/>
                </a:solidFill>
                <a:ea typeface="宋体" charset="-122"/>
                <a:cs typeface="宋体" charset="-122"/>
              </a:rPr>
              <a:t>E</a:t>
            </a:r>
            <a:r>
              <a:rPr lang="en-US" altLang="zh-CN" b="1" dirty="0">
                <a:solidFill>
                  <a:srgbClr val="000066"/>
                </a:solidFill>
                <a:ea typeface="宋体" charset="-122"/>
                <a:cs typeface="宋体" charset="-122"/>
              </a:rPr>
              <a:t>lectromagnetics </a:t>
            </a:r>
            <a:r>
              <a:rPr lang="en-US" altLang="zh-CN" b="1" u="sng" dirty="0">
                <a:solidFill>
                  <a:srgbClr val="800000"/>
                </a:solidFill>
                <a:ea typeface="宋体" charset="-122"/>
                <a:cs typeface="宋体" charset="-122"/>
              </a:rPr>
              <a:t>3P</a:t>
            </a:r>
            <a:r>
              <a:rPr lang="en-US" altLang="zh-CN" b="1" dirty="0">
                <a:solidFill>
                  <a:srgbClr val="800000"/>
                </a:solidFill>
                <a:ea typeface="宋体" charset="-122"/>
                <a:cs typeface="宋体" charset="-122"/>
              </a:rPr>
              <a:t>)</a:t>
            </a:r>
          </a:p>
          <a:p>
            <a:pPr defTabSz="457200" eaLnBrk="0" hangingPunct="0">
              <a:lnSpc>
                <a:spcPct val="30000"/>
              </a:lnSpc>
              <a:buFont typeface="Wingdings" charset="2"/>
              <a:buNone/>
              <a:tabLst>
                <a:tab pos="571500" algn="l"/>
                <a:tab pos="2460625" algn="l"/>
                <a:tab pos="3771900" algn="l"/>
              </a:tabLst>
            </a:pPr>
            <a:endParaRPr lang="en-US" altLang="zh-CN" b="1" dirty="0">
              <a:solidFill>
                <a:srgbClr val="006666"/>
              </a:solidFill>
              <a:ea typeface="宋体" charset="-122"/>
              <a:cs typeface="宋体" charset="-122"/>
            </a:endParaRPr>
          </a:p>
          <a:p>
            <a:pPr defTabSz="457200" eaLnBrk="0" hangingPunct="0">
              <a:lnSpc>
                <a:spcPct val="110000"/>
              </a:lnSpc>
              <a:buFont typeface="Wingdings" charset="2"/>
              <a:buNone/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i="1" u="sng" dirty="0">
                <a:solidFill>
                  <a:srgbClr val="333399"/>
                </a:solidFill>
                <a:ea typeface="宋体" charset="-122"/>
                <a:cs typeface="宋体" charset="-122"/>
              </a:rPr>
              <a:t>Frequency Domain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:	</a:t>
            </a:r>
            <a:r>
              <a:rPr lang="en-US" altLang="zh-CN" b="1" dirty="0">
                <a:solidFill>
                  <a:srgbClr val="800000"/>
                </a:solidFill>
                <a:ea typeface="宋体" charset="-122"/>
                <a:cs typeface="宋体" charset="-122"/>
              </a:rPr>
              <a:t>Omega3P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	–  </a:t>
            </a:r>
            <a:r>
              <a:rPr lang="en-US" altLang="zh-CN" b="1" dirty="0" err="1">
                <a:solidFill>
                  <a:srgbClr val="333399"/>
                </a:solidFill>
                <a:ea typeface="宋体" charset="-122"/>
                <a:cs typeface="宋体" charset="-122"/>
              </a:rPr>
              <a:t>Eigensolver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 (damping)</a:t>
            </a:r>
          </a:p>
          <a:p>
            <a:pPr defTabSz="457200" eaLnBrk="0" hangingPunct="0">
              <a:lnSpc>
                <a:spcPct val="110000"/>
              </a:lnSpc>
              <a:buFont typeface="Wingdings" charset="2"/>
              <a:buNone/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                                	</a:t>
            </a:r>
            <a:r>
              <a:rPr lang="en-US" altLang="zh-CN" b="1" dirty="0">
                <a:solidFill>
                  <a:srgbClr val="800000"/>
                </a:solidFill>
                <a:ea typeface="宋体" charset="-122"/>
                <a:cs typeface="宋体" charset="-122"/>
              </a:rPr>
              <a:t>S3P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	–  S-Parameter</a:t>
            </a:r>
            <a:endParaRPr lang="en-US" altLang="zh-CN" b="1" i="1" dirty="0">
              <a:solidFill>
                <a:srgbClr val="333399"/>
              </a:solidFill>
              <a:ea typeface="宋体" charset="-122"/>
              <a:cs typeface="宋体" charset="-122"/>
            </a:endParaRPr>
          </a:p>
          <a:p>
            <a:pPr defTabSz="457200" eaLnBrk="0" hangingPunct="0">
              <a:lnSpc>
                <a:spcPct val="125000"/>
              </a:lnSpc>
              <a:buFont typeface="Wingdings" charset="2"/>
              <a:buNone/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i="1" u="sng" dirty="0">
                <a:solidFill>
                  <a:srgbClr val="333399"/>
                </a:solidFill>
                <a:ea typeface="宋体" charset="-122"/>
                <a:cs typeface="宋体" charset="-122"/>
              </a:rPr>
              <a:t>Time Domain</a:t>
            </a:r>
            <a:r>
              <a:rPr lang="en-US" altLang="zh-CN" dirty="0">
                <a:solidFill>
                  <a:srgbClr val="333399"/>
                </a:solidFill>
                <a:ea typeface="宋体" charset="-122"/>
                <a:cs typeface="宋体" charset="-122"/>
              </a:rPr>
              <a:t>: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 </a:t>
            </a:r>
            <a:r>
              <a:rPr lang="en-US" altLang="zh-CN" b="1" i="1" dirty="0">
                <a:solidFill>
                  <a:srgbClr val="333399"/>
                </a:solidFill>
                <a:ea typeface="宋体" charset="-122"/>
                <a:cs typeface="宋体" charset="-122"/>
              </a:rPr>
              <a:t>      	</a:t>
            </a:r>
            <a:r>
              <a:rPr lang="en-US" altLang="zh-CN" b="1" dirty="0">
                <a:solidFill>
                  <a:srgbClr val="800000"/>
                </a:solidFill>
                <a:ea typeface="宋体" charset="-122"/>
                <a:cs typeface="宋体" charset="-122"/>
              </a:rPr>
              <a:t>T3P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	–  </a:t>
            </a:r>
            <a:r>
              <a:rPr lang="en-US" altLang="zh-CN" b="1" dirty="0" err="1">
                <a:solidFill>
                  <a:srgbClr val="333399"/>
                </a:solidFill>
                <a:ea typeface="宋体" charset="-122"/>
                <a:cs typeface="宋体" charset="-122"/>
              </a:rPr>
              <a:t>Wakefields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 and Transients</a:t>
            </a:r>
            <a:endParaRPr lang="en-US" altLang="zh-CN" i="1" dirty="0">
              <a:solidFill>
                <a:srgbClr val="333399"/>
              </a:solidFill>
              <a:ea typeface="宋体" charset="-122"/>
              <a:cs typeface="宋体" charset="-122"/>
            </a:endParaRPr>
          </a:p>
          <a:p>
            <a:pPr defTabSz="457200" eaLnBrk="0" hangingPunct="0">
              <a:lnSpc>
                <a:spcPct val="110000"/>
              </a:lnSpc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i="1" u="sng" dirty="0">
                <a:solidFill>
                  <a:srgbClr val="333399"/>
                </a:solidFill>
                <a:ea typeface="宋体" charset="-122"/>
                <a:cs typeface="宋体" charset="-122"/>
              </a:rPr>
              <a:t>Particle Tracking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:   	</a:t>
            </a:r>
            <a:r>
              <a:rPr lang="en-US" altLang="zh-CN" b="1" dirty="0">
                <a:solidFill>
                  <a:srgbClr val="800000"/>
                </a:solidFill>
                <a:ea typeface="宋体" charset="-122"/>
                <a:cs typeface="宋体" charset="-122"/>
              </a:rPr>
              <a:t>Track3P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	–  </a:t>
            </a:r>
            <a:r>
              <a:rPr lang="en-US" altLang="zh-CN" b="1" dirty="0" err="1">
                <a:solidFill>
                  <a:srgbClr val="333399"/>
                </a:solidFill>
                <a:ea typeface="宋体" charset="-122"/>
                <a:cs typeface="宋体" charset="-122"/>
              </a:rPr>
              <a:t>Multipacting</a:t>
            </a:r>
            <a:r>
              <a:rPr lang="en-US" altLang="zh-CN" b="1" dirty="0">
                <a:solidFill>
                  <a:srgbClr val="333399"/>
                </a:solidFill>
                <a:ea typeface="宋体" charset="-122"/>
                <a:cs typeface="宋体" charset="-122"/>
              </a:rPr>
              <a:t> and Dark Current</a:t>
            </a:r>
          </a:p>
          <a:p>
            <a:pPr defTabSz="457200" eaLnBrk="0" hangingPunct="0">
              <a:lnSpc>
                <a:spcPct val="110000"/>
              </a:lnSpc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i="1" u="sng" dirty="0">
                <a:solidFill>
                  <a:srgbClr val="333399"/>
                </a:solidFill>
                <a:ea typeface="宋体" charset="-122"/>
                <a:cs typeface="宋体" charset="-122"/>
              </a:rPr>
              <a:t>EM Particle-in-cell</a:t>
            </a:r>
            <a:r>
              <a:rPr lang="en-US" altLang="zh-CN" i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:</a:t>
            </a:r>
            <a:r>
              <a:rPr lang="en-US" altLang="zh-CN" i="1" dirty="0">
                <a:solidFill>
                  <a:srgbClr val="FF0000"/>
                </a:solidFill>
                <a:ea typeface="宋体" charset="-122"/>
                <a:cs typeface="宋体" charset="-122"/>
              </a:rPr>
              <a:t>	</a:t>
            </a:r>
            <a:r>
              <a:rPr lang="en-US" altLang="zh-CN" b="1" dirty="0">
                <a:solidFill>
                  <a:srgbClr val="800000"/>
                </a:solidFill>
                <a:ea typeface="宋体" charset="-122"/>
                <a:cs typeface="宋体" charset="-122"/>
              </a:rPr>
              <a:t>Pic3P</a:t>
            </a:r>
            <a:r>
              <a:rPr lang="en-US" altLang="zh-CN" b="1" dirty="0">
                <a:solidFill>
                  <a:schemeClr val="accent2"/>
                </a:solidFill>
                <a:ea typeface="宋体" charset="-122"/>
                <a:cs typeface="宋体" charset="-122"/>
              </a:rPr>
              <a:t>	–  RF gun (self-consistent</a:t>
            </a:r>
            <a:r>
              <a:rPr lang="en-US" altLang="zh-CN" b="1" dirty="0" smtClean="0">
                <a:solidFill>
                  <a:schemeClr val="accent2"/>
                </a:solidFill>
                <a:ea typeface="宋体" charset="-122"/>
                <a:cs typeface="宋体" charset="-122"/>
              </a:rPr>
              <a:t>)</a:t>
            </a:r>
          </a:p>
          <a:p>
            <a:pPr defTabSz="457200" eaLnBrk="0" hangingPunct="0">
              <a:lnSpc>
                <a:spcPct val="110000"/>
              </a:lnSpc>
              <a:tabLst>
                <a:tab pos="571500" algn="l"/>
                <a:tab pos="2460625" algn="l"/>
                <a:tab pos="3771900" algn="l"/>
              </a:tabLst>
            </a:pPr>
            <a:r>
              <a:rPr lang="en-US" altLang="zh-CN" i="1" u="sng" dirty="0" err="1" smtClean="0">
                <a:solidFill>
                  <a:schemeClr val="accent2"/>
                </a:solidFill>
                <a:ea typeface="宋体" charset="-122"/>
                <a:cs typeface="宋体" charset="-122"/>
              </a:rPr>
              <a:t>Multiphysics</a:t>
            </a:r>
            <a:r>
              <a:rPr lang="en-US" altLang="zh-CN" i="1" dirty="0" smtClean="0">
                <a:solidFill>
                  <a:schemeClr val="accent2"/>
                </a:solidFill>
                <a:ea typeface="宋体" charset="-122"/>
                <a:cs typeface="宋体" charset="-122"/>
              </a:rPr>
              <a:t>:                  </a:t>
            </a:r>
            <a:r>
              <a:rPr lang="en-US" altLang="zh-CN" b="1" dirty="0" smtClean="0">
                <a:solidFill>
                  <a:srgbClr val="990033"/>
                </a:solidFill>
                <a:ea typeface="宋体" charset="-122"/>
                <a:cs typeface="宋体" charset="-122"/>
              </a:rPr>
              <a:t>TEM3P         </a:t>
            </a:r>
            <a:r>
              <a:rPr lang="en-US" altLang="zh-CN" b="1" dirty="0" smtClean="0">
                <a:solidFill>
                  <a:schemeClr val="accent2"/>
                </a:solidFill>
                <a:ea typeface="宋体" charset="-122"/>
                <a:cs typeface="宋体" charset="-122"/>
              </a:rPr>
              <a:t>–</a:t>
            </a:r>
            <a:r>
              <a:rPr lang="en-US" altLang="zh-CN" b="1" dirty="0" smtClean="0">
                <a:solidFill>
                  <a:srgbClr val="000066"/>
                </a:solidFill>
                <a:ea typeface="宋体" charset="-122"/>
                <a:cs typeface="宋体" charset="-122"/>
              </a:rPr>
              <a:t> </a:t>
            </a:r>
            <a:r>
              <a:rPr lang="en-US" altLang="zh-CN" b="1" dirty="0" smtClean="0">
                <a:solidFill>
                  <a:srgbClr val="333399"/>
                </a:solidFill>
                <a:ea typeface="宋体" charset="-122"/>
                <a:cs typeface="宋体" charset="-122"/>
              </a:rPr>
              <a:t>Thermal, RF and Structural </a:t>
            </a:r>
            <a:endParaRPr lang="en-US" altLang="zh-CN" i="1" dirty="0" smtClean="0">
              <a:solidFill>
                <a:srgbClr val="333399"/>
              </a:solidFill>
              <a:ea typeface="宋体" charset="-122"/>
              <a:cs typeface="宋体" charset="-122"/>
            </a:endParaRPr>
          </a:p>
        </p:txBody>
      </p:sp>
      <p:sp>
        <p:nvSpPr>
          <p:cNvPr id="17415" name="Text Box 4"/>
          <p:cNvSpPr txBox="1">
            <a:spLocks noChangeArrowheads="1"/>
          </p:cNvSpPr>
          <p:nvPr/>
        </p:nvSpPr>
        <p:spPr bwMode="auto">
          <a:xfrm>
            <a:off x="742950" y="5920105"/>
            <a:ext cx="7693025" cy="43973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182880">
            <a:spAutoFit/>
          </a:bodyPr>
          <a:lstStyle/>
          <a:p>
            <a:pPr algn="ctr" defTabSz="457200">
              <a:lnSpc>
                <a:spcPct val="110000"/>
              </a:lnSpc>
              <a:tabLst>
                <a:tab pos="571500" algn="l"/>
                <a:tab pos="2057400" algn="l"/>
                <a:tab pos="3771900" algn="l"/>
              </a:tabLst>
              <a:defRPr/>
            </a:pPr>
            <a:r>
              <a:rPr lang="en-US" altLang="zh-CN" sz="2200" dirty="0">
                <a:solidFill>
                  <a:srgbClr val="800000"/>
                </a:solidFill>
                <a:latin typeface="Arial" pitchFamily="34" charset="0"/>
                <a:ea typeface="宋体" pitchFamily="2" charset="-122"/>
              </a:rPr>
              <a:t>Goal is the </a:t>
            </a:r>
            <a:r>
              <a:rPr lang="en-US" altLang="zh-CN" sz="2200" dirty="0">
                <a:solidFill>
                  <a:srgbClr val="800000"/>
                </a:solidFill>
                <a:latin typeface="+mj-lt"/>
                <a:ea typeface="宋体" pitchFamily="2" charset="-122"/>
              </a:rPr>
              <a:t>Virtual Prototyping of accelerator structures</a:t>
            </a:r>
            <a:r>
              <a:rPr lang="en-US" altLang="zh-CN" sz="2200" dirty="0">
                <a:solidFill>
                  <a:schemeClr val="accent2"/>
                </a:solidFill>
                <a:latin typeface="+mj-lt"/>
                <a:ea typeface="宋体" pitchFamily="2" charset="-122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Liling</a:t>
            </a:r>
            <a:r>
              <a:rPr lang="en-US" sz="2400" dirty="0">
                <a:solidFill>
                  <a:schemeClr val="bg1"/>
                </a:solidFill>
              </a:rPr>
              <a:t> Xiao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4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 Box 2"/>
          <p:cNvSpPr txBox="1">
            <a:spLocks noChangeArrowheads="1"/>
          </p:cNvSpPr>
          <p:nvPr/>
        </p:nvSpPr>
        <p:spPr bwMode="auto">
          <a:xfrm>
            <a:off x="347663" y="293688"/>
            <a:ext cx="8477250" cy="5847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altLang="zh-CN" sz="3200" b="1" dirty="0">
                <a:latin typeface="+mj-lt"/>
                <a:ea typeface="宋体" charset="-122"/>
                <a:cs typeface="宋体" charset="-122"/>
              </a:rPr>
              <a:t>T3P – Beam Transit in ILC Cryomodule  </a:t>
            </a:r>
          </a:p>
        </p:txBody>
      </p:sp>
      <p:sp>
        <p:nvSpPr>
          <p:cNvPr id="25606" name="TextBox 11"/>
          <p:cNvSpPr txBox="1">
            <a:spLocks noChangeArrowheads="1"/>
          </p:cNvSpPr>
          <p:nvPr/>
        </p:nvSpPr>
        <p:spPr bwMode="auto">
          <a:xfrm>
            <a:off x="2990673" y="6182143"/>
            <a:ext cx="2860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Visualization by Greg </a:t>
            </a:r>
            <a:r>
              <a:rPr lang="en-US" sz="1400" dirty="0" err="1"/>
              <a:t>Schussman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Liling</a:t>
            </a:r>
            <a:r>
              <a:rPr lang="en-US" sz="2400" dirty="0">
                <a:solidFill>
                  <a:schemeClr val="bg1"/>
                </a:solidFill>
              </a:rPr>
              <a:t> Xiao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028" name="Picture 4" descr="\\psf\Host\Users\mul2a\Desktop\Screen shot 2011-07-22 at 11.55.05 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31588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8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6435012"/>
              </p:ext>
            </p:extLst>
          </p:nvPr>
        </p:nvGraphicFramePr>
        <p:xfrm>
          <a:off x="228601" y="1219200"/>
          <a:ext cx="83058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8144"/>
                <a:gridCol w="1230489"/>
                <a:gridCol w="1079354"/>
                <a:gridCol w="122781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Capability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ANSYS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MWS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ACE3P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Eigenmode</a:t>
                      </a:r>
                      <a:r>
                        <a:rPr lang="en-US" sz="2400" baseline="0" dirty="0" smtClean="0"/>
                        <a:t> Solver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Time Domain (</a:t>
                      </a:r>
                      <a:r>
                        <a:rPr lang="en-US" sz="2400" dirty="0" err="1" smtClean="0"/>
                        <a:t>wakefields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S-Parameters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Multipacting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Coupled</a:t>
                      </a:r>
                      <a:r>
                        <a:rPr lang="en-US" sz="2400" baseline="0" dirty="0" smtClean="0"/>
                        <a:t> EM-Thermal-Structural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Not Yet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Complex µ </a:t>
                      </a:r>
                      <a:r>
                        <a:rPr lang="en-US" sz="2400" baseline="0" dirty="0" smtClean="0"/>
                        <a:t>and </a:t>
                      </a:r>
                      <a:r>
                        <a:rPr lang="el-GR" sz="2400" baseline="0" dirty="0" smtClean="0"/>
                        <a:t>ε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Parallel Computing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5-Point Star 22"/>
          <p:cNvSpPr/>
          <p:nvPr/>
        </p:nvSpPr>
        <p:spPr>
          <a:xfrm>
            <a:off x="5334000" y="2601686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Capability Comparison</a:t>
            </a:r>
            <a:endParaRPr lang="en-US" dirty="0"/>
          </a:p>
        </p:txBody>
      </p:sp>
      <p:sp>
        <p:nvSpPr>
          <p:cNvPr id="11" name="5-Point Star 10"/>
          <p:cNvSpPr/>
          <p:nvPr/>
        </p:nvSpPr>
        <p:spPr>
          <a:xfrm>
            <a:off x="5334000" y="16764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5410200" y="35052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6553200" y="25908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6553200" y="1665514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6553200" y="21336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5410200" y="3940628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6553200" y="393469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7772400" y="39624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7772400" y="25908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7772400" y="1665514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7772400" y="21336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/>
          <p:cNvSpPr/>
          <p:nvPr/>
        </p:nvSpPr>
        <p:spPr>
          <a:xfrm>
            <a:off x="7772400" y="30480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5410200" y="4474028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7772400" y="44958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6553200" y="446809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2400" y="490734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ANSYS: Excellent for thermal, structural analyses!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Not capable of introducing particles.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Not intended for accelerator applications!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6553200" y="3505200"/>
            <a:ext cx="365760" cy="365760"/>
          </a:xfrm>
          <a:prstGeom prst="star5">
            <a:avLst/>
          </a:prstGeom>
          <a:gradFill>
            <a:gsLst>
              <a:gs pos="0">
                <a:srgbClr val="ADA913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Sam Posen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37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HOM Experiments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86"/>
          <a:stretch/>
        </p:blipFill>
        <p:spPr bwMode="auto">
          <a:xfrm>
            <a:off x="796441" y="1774607"/>
            <a:ext cx="2686061" cy="177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UT_ISO_200604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54" y="1634630"/>
            <a:ext cx="2899146" cy="209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10" y="3677687"/>
            <a:ext cx="3395424" cy="27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86092" y="1438668"/>
            <a:ext cx="4524508" cy="313932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u="sng" dirty="0" smtClean="0"/>
              <a:t>Roger  Jones: 3</a:t>
            </a:r>
            <a:r>
              <a:rPr lang="en-US" u="sng" baseline="30000" dirty="0" smtClean="0"/>
              <a:t>rd</a:t>
            </a:r>
            <a:r>
              <a:rPr lang="en-US" u="sng" dirty="0" smtClean="0"/>
              <a:t> harmonic cavity HOM studies</a:t>
            </a:r>
            <a:endParaRPr lang="en-US" u="sng" dirty="0"/>
          </a:p>
        </p:txBody>
      </p:sp>
      <p:sp>
        <p:nvSpPr>
          <p:cNvPr id="10" name="Rectangle 9"/>
          <p:cNvSpPr/>
          <p:nvPr/>
        </p:nvSpPr>
        <p:spPr>
          <a:xfrm>
            <a:off x="796440" y="1460955"/>
            <a:ext cx="2686061" cy="596445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u="sng" dirty="0" smtClean="0"/>
              <a:t>V. </a:t>
            </a:r>
            <a:r>
              <a:rPr lang="en-US" u="sng" dirty="0" err="1" smtClean="0"/>
              <a:t>Shemelin</a:t>
            </a:r>
            <a:r>
              <a:rPr lang="en-US" u="sng" dirty="0" smtClean="0"/>
              <a:t>: RF absorber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u="sng" dirty="0" smtClean="0"/>
              <a:t>studies with waveguides</a:t>
            </a:r>
            <a:endParaRPr lang="en-US" u="sng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625911"/>
            <a:ext cx="4211741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762000" y="5334000"/>
            <a:ext cx="2686061" cy="757130"/>
          </a:xfrm>
          <a:prstGeom prst="rect">
            <a:avLst/>
          </a:prstGeom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u="sng" dirty="0"/>
              <a:t>T. </a:t>
            </a:r>
            <a:r>
              <a:rPr lang="en-US" u="sng" dirty="0" err="1" smtClean="0"/>
              <a:t>Khabiboulline</a:t>
            </a:r>
            <a:r>
              <a:rPr lang="en-US" u="sng" dirty="0" smtClean="0"/>
              <a:t>: HOM spectra manipulation by tuning</a:t>
            </a:r>
            <a:endParaRPr lang="en-US" u="sng" dirty="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HOM Measurement and Simulation Tools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91130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8763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699" y="3048000"/>
            <a:ext cx="8229600" cy="48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 smtClean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188818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New SRF accelerators put high demands on the HOM damping schemes (high power, broadband…)</a:t>
            </a:r>
          </a:p>
          <a:p>
            <a:r>
              <a:rPr lang="en-US" dirty="0" smtClean="0"/>
              <a:t>Lots of activity worldwide </a:t>
            </a:r>
          </a:p>
          <a:p>
            <a:pPr lvl="1"/>
            <a:r>
              <a:rPr lang="en-US" dirty="0" smtClean="0"/>
              <a:t>Antenna HOM couplers</a:t>
            </a:r>
          </a:p>
          <a:p>
            <a:pPr lvl="1"/>
            <a:r>
              <a:rPr lang="en-US" dirty="0" smtClean="0"/>
              <a:t>Waveguide HOM couplers</a:t>
            </a:r>
          </a:p>
          <a:p>
            <a:pPr lvl="1"/>
            <a:r>
              <a:rPr lang="en-US" dirty="0" smtClean="0"/>
              <a:t>Beamline loads</a:t>
            </a:r>
          </a:p>
          <a:p>
            <a:r>
              <a:rPr lang="en-US" dirty="0" smtClean="0"/>
              <a:t>Several good RF absorbing materials are available for operation at room temperature and cryogenic temperatures</a:t>
            </a:r>
          </a:p>
          <a:p>
            <a:r>
              <a:rPr lang="en-US" dirty="0" smtClean="0"/>
              <a:t>This summary is by no means complete (my apologies if I did not include your favorite slide from your talk…)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CBEFB418-8DA8-47F6-B228-C81BAD8B288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Summary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252650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2396" y="-91758"/>
            <a:ext cx="7210425" cy="1143000"/>
          </a:xfrm>
        </p:spPr>
        <p:txBody>
          <a:bodyPr/>
          <a:lstStyle/>
          <a:p>
            <a:r>
              <a:rPr lang="en-US" dirty="0" smtClean="0"/>
              <a:t>Thank you for your attention!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Slide </a:t>
            </a:r>
            <a:fld id="{E141D94E-7741-0046-800B-001C492D038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Matthias Liepe, SRF-11 Tutorials, 22 July 2011</a:t>
            </a:r>
            <a:endParaRPr lang="en-US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3"/>
          <a:stretch/>
        </p:blipFill>
        <p:spPr bwMode="auto">
          <a:xfrm>
            <a:off x="1" y="994110"/>
            <a:ext cx="8770776" cy="586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15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47800"/>
            <a:ext cx="34417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/>
              <a:t>~40 participants</a:t>
            </a:r>
          </a:p>
          <a:p>
            <a:r>
              <a:rPr lang="en-US" sz="2800" b="1" dirty="0" smtClean="0"/>
              <a:t>From 15 different labs/ universities from Asia, Europe and U.S.</a:t>
            </a:r>
          </a:p>
          <a:p>
            <a:r>
              <a:rPr lang="en-US" sz="2800" b="1" dirty="0" smtClean="0"/>
              <a:t>Nearly all experts on HOM damping</a:t>
            </a:r>
          </a:p>
          <a:p>
            <a:r>
              <a:rPr lang="en-US" sz="2800" b="1" dirty="0" smtClean="0"/>
              <a:t>35 presentations</a:t>
            </a:r>
          </a:p>
          <a:p>
            <a:r>
              <a:rPr lang="en-US" sz="2800" b="1" dirty="0">
                <a:hlinkClick r:id="rId2"/>
              </a:rPr>
              <a:t>http://</a:t>
            </a:r>
            <a:r>
              <a:rPr lang="en-US" sz="2800" b="1" dirty="0" smtClean="0">
                <a:hlinkClick r:id="rId2"/>
              </a:rPr>
              <a:t>www.lepp.cornell.edu/Events/HOM10/Agenda.html</a:t>
            </a:r>
            <a:r>
              <a:rPr lang="en-US" sz="2800" b="1" dirty="0" smtClean="0"/>
              <a:t>  </a:t>
            </a:r>
          </a:p>
          <a:p>
            <a:endParaRPr lang="en-US" sz="2800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 2010</a:t>
            </a:r>
            <a:endParaRPr lang="en-US" dirty="0"/>
          </a:p>
        </p:txBody>
      </p:sp>
      <p:pic>
        <p:nvPicPr>
          <p:cNvPr id="2051" name="Picture 3" descr="\\psf\Host\Users\mul2a\Documents\mydocs\research\mypapers\TTC_meeting_Feb_2011\material\IMG_16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65" y="1524000"/>
            <a:ext cx="5485581" cy="4114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4800600" y="4465637"/>
            <a:ext cx="4648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222337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5200" y="1371600"/>
            <a:ext cx="5340047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The success of SRF is pushing the beam parameter envelope constantly</a:t>
            </a:r>
          </a:p>
          <a:p>
            <a:pPr lvl="1"/>
            <a:r>
              <a:rPr lang="en-US" dirty="0" smtClean="0"/>
              <a:t>Higher currents</a:t>
            </a:r>
          </a:p>
          <a:p>
            <a:pPr lvl="2"/>
            <a:r>
              <a:rPr lang="en-US" dirty="0" smtClean="0"/>
              <a:t>&gt;1 A in rings</a:t>
            </a:r>
          </a:p>
          <a:p>
            <a:pPr lvl="2"/>
            <a:r>
              <a:rPr lang="en-US" dirty="0" smtClean="0"/>
              <a:t>&gt; 100 mA in </a:t>
            </a:r>
            <a:r>
              <a:rPr lang="en-US" dirty="0" err="1" smtClean="0"/>
              <a:t>linacs</a:t>
            </a:r>
            <a:endParaRPr lang="en-US" dirty="0" smtClean="0"/>
          </a:p>
          <a:p>
            <a:pPr lvl="1"/>
            <a:r>
              <a:rPr lang="en-US" dirty="0" smtClean="0"/>
              <a:t>Higher bunch charges</a:t>
            </a:r>
          </a:p>
          <a:p>
            <a:pPr lvl="2"/>
            <a:r>
              <a:rPr lang="en-US" dirty="0" smtClean="0"/>
              <a:t>Up to 10’s of </a:t>
            </a:r>
            <a:r>
              <a:rPr lang="en-US" dirty="0" err="1" smtClean="0"/>
              <a:t>nC</a:t>
            </a:r>
            <a:endParaRPr lang="en-US" dirty="0" smtClean="0"/>
          </a:p>
          <a:p>
            <a:pPr lvl="1"/>
            <a:r>
              <a:rPr lang="en-US" dirty="0" smtClean="0"/>
              <a:t>Shorter bunches</a:t>
            </a:r>
          </a:p>
          <a:p>
            <a:pPr lvl="2"/>
            <a:r>
              <a:rPr lang="en-US" dirty="0" smtClean="0"/>
              <a:t>Down to 25 </a:t>
            </a:r>
            <a:r>
              <a:rPr lang="en-US" dirty="0" smtClean="0">
                <a:sym typeface="Symbol"/>
              </a:rPr>
              <a:t></a:t>
            </a:r>
            <a:r>
              <a:rPr lang="en-US" dirty="0" smtClean="0"/>
              <a:t>m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this Workshop, why now?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3240558" cy="5006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2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371600"/>
            <a:ext cx="5257800" cy="49911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CEBAF Upgrade @TJNAF</a:t>
            </a:r>
          </a:p>
          <a:p>
            <a:r>
              <a:rPr lang="en-US" b="1" dirty="0" smtClean="0"/>
              <a:t>Project X @ FNAL</a:t>
            </a:r>
          </a:p>
          <a:p>
            <a:r>
              <a:rPr lang="en-US" b="1" dirty="0" smtClean="0"/>
              <a:t>XFEL @ DESY</a:t>
            </a:r>
          </a:p>
          <a:p>
            <a:r>
              <a:rPr lang="en-US" b="1" dirty="0" smtClean="0"/>
              <a:t>SPL @ CERN</a:t>
            </a:r>
          </a:p>
          <a:p>
            <a:r>
              <a:rPr lang="en-US" b="1" dirty="0" smtClean="0"/>
              <a:t>APS Upgrade SPX @ ANL</a:t>
            </a:r>
          </a:p>
          <a:p>
            <a:r>
              <a:rPr lang="en-US" b="1" dirty="0" err="1" smtClean="0"/>
              <a:t>BERLinPro</a:t>
            </a:r>
            <a:r>
              <a:rPr lang="en-US" b="1" dirty="0" smtClean="0"/>
              <a:t> @ HZB</a:t>
            </a:r>
          </a:p>
          <a:p>
            <a:r>
              <a:rPr lang="en-US" b="1" dirty="0" smtClean="0"/>
              <a:t>KEK-</a:t>
            </a:r>
            <a:r>
              <a:rPr lang="en-US" b="1" dirty="0" err="1" smtClean="0"/>
              <a:t>cERL</a:t>
            </a:r>
            <a:r>
              <a:rPr lang="en-US" b="1" dirty="0" smtClean="0"/>
              <a:t> @ KEK</a:t>
            </a:r>
          </a:p>
          <a:p>
            <a:r>
              <a:rPr lang="en-US" b="1" dirty="0" smtClean="0"/>
              <a:t>Cornell ERL @ Cornell</a:t>
            </a:r>
          </a:p>
          <a:p>
            <a:r>
              <a:rPr lang="en-US" b="1" dirty="0" err="1" smtClean="0"/>
              <a:t>eRHIC</a:t>
            </a:r>
            <a:r>
              <a:rPr lang="en-US" b="1" dirty="0" smtClean="0"/>
              <a:t> @ BNL</a:t>
            </a:r>
          </a:p>
          <a:p>
            <a:r>
              <a:rPr lang="en-US" b="1" dirty="0" smtClean="0"/>
              <a:t>KEKB @ KEK</a:t>
            </a:r>
          </a:p>
          <a:p>
            <a:r>
              <a:rPr 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projects -&gt; different beam parameter -&gt; different HOM damping schemes</a:t>
            </a:r>
          </a:p>
          <a:p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762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HOM Damping for (Future) SRF Projects</a:t>
            </a:r>
            <a:endParaRPr lang="en-US" dirty="0"/>
          </a:p>
        </p:txBody>
      </p:sp>
      <p:pic>
        <p:nvPicPr>
          <p:cNvPr id="3075" name="Picture 3" descr="\\psf\Host\Users\mul2a\Desktop\images.jpe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4" y="1249840"/>
            <a:ext cx="1891305" cy="103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psf\Host\Users\mul2a\Desktop\Unknown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091" y="2623115"/>
            <a:ext cx="1447800" cy="108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psf\Host\Users\mul2a\Desktop\berlinpro_layout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05" y="2389230"/>
            <a:ext cx="2650567" cy="7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413" y="3111547"/>
            <a:ext cx="23336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\\psf\Host\Users\mul2a\Desktop\er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583" y="3833812"/>
            <a:ext cx="2690813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\\psf\Host\Users\mul2a\Desktop\eRHIC-620px.gif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283" y="5340645"/>
            <a:ext cx="1922234" cy="111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\\psf\Host\Users\mul2a\Desktop\kekb_animation_j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43400"/>
            <a:ext cx="1686116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  <p:pic>
        <p:nvPicPr>
          <p:cNvPr id="3074" name="Picture 2" descr="\\psf\Host\Users\mul2a\Desktop\tunnelCM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582" y="1344569"/>
            <a:ext cx="1800818" cy="117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58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Beam Current and HOM Damping Requirements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5485748"/>
              </p:ext>
            </p:extLst>
          </p:nvPr>
        </p:nvGraphicFramePr>
        <p:xfrm>
          <a:off x="152400" y="1600200"/>
          <a:ext cx="5029201" cy="381190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19200"/>
                <a:gridCol w="700108"/>
                <a:gridCol w="1026367"/>
                <a:gridCol w="1016104"/>
                <a:gridCol w="1067422"/>
              </a:tblGrid>
              <a:tr h="800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Project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Beam current [mA]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Average HOM power per cavity [W]</a:t>
                      </a:r>
                      <a:endParaRPr lang="en-US" sz="16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effectLst/>
                        </a:rPr>
                        <a:t>Required monopole Q &lt;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effectLst/>
                        </a:rPr>
                        <a:t>Required dipole Q &lt;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CEBAF </a:t>
                      </a:r>
                      <a:r>
                        <a:rPr lang="en-US" sz="1600" b="1" u="none" strike="noStrike" dirty="0" smtClean="0">
                          <a:effectLst/>
                        </a:rPr>
                        <a:t>12GeV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0.10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0.05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1.40E+09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1.50E+09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Project X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0.06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2.00E+07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1.00E+09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XFEL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1.00E+05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1.00E+05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SPL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40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22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1.00E+04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1.00E+07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APS SPX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2,000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5.00E+02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2.00E+02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err="1">
                          <a:effectLst/>
                        </a:rPr>
                        <a:t>BERLinPro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150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1.00E+04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1.00E+04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>
                          <a:effectLst/>
                        </a:rPr>
                        <a:t>KEK-CERL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185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1.00E+06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1.00E+04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Cornell ERL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200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5.00E+03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1.00E+04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err="1">
                          <a:effectLst/>
                        </a:rPr>
                        <a:t>eRHIC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300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7,500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1.00E+04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4.00E+04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KEKB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1,400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15,000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>
                          <a:effectLst/>
                        </a:rPr>
                        <a:t>1.00E+02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1.00E+02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562600" y="1371600"/>
            <a:ext cx="3124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High beam current requires high power handling capabilities of HOM damping scheme</a:t>
            </a:r>
          </a:p>
          <a:p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Risk of resonant mode excitation and beam stability </a:t>
            </a:r>
            <a:r>
              <a:rPr lang="en-US" sz="2400" b="1" dirty="0" smtClean="0">
                <a:solidFill>
                  <a:srgbClr val="C00000"/>
                </a:solidFill>
              </a:rPr>
              <a:t>require strong HOM damping by HOM damping scheme</a:t>
            </a:r>
            <a:endParaRPr lang="en-US" sz="24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867400" y="3291840"/>
                <a:ext cx="2362200" cy="561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𝑎𝑣𝑔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||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𝑄𝐼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3291840"/>
                <a:ext cx="2362200" cy="56188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own Arrow 11"/>
          <p:cNvSpPr/>
          <p:nvPr/>
        </p:nvSpPr>
        <p:spPr>
          <a:xfrm>
            <a:off x="5257800" y="1587795"/>
            <a:ext cx="304800" cy="4114800"/>
          </a:xfrm>
          <a:prstGeom prst="downArrow">
            <a:avLst/>
          </a:prstGeom>
          <a:gradFill flip="none" rotWithShape="1">
            <a:gsLst>
              <a:gs pos="0">
                <a:srgbClr val="C00000"/>
              </a:gs>
              <a:gs pos="55000">
                <a:schemeClr val="accent1">
                  <a:tint val="44500"/>
                  <a:satMod val="160000"/>
                </a:schemeClr>
              </a:gs>
              <a:gs pos="100000">
                <a:srgbClr val="339933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38982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309471"/>
              </p:ext>
            </p:extLst>
          </p:nvPr>
        </p:nvGraphicFramePr>
        <p:xfrm>
          <a:off x="381000" y="1524000"/>
          <a:ext cx="4267200" cy="380619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687033"/>
                <a:gridCol w="1214663"/>
                <a:gridCol w="1365504"/>
              </a:tblGrid>
              <a:tr h="800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Project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Bunch length [</a:t>
                      </a:r>
                      <a:r>
                        <a:rPr lang="en-US" sz="1800" b="1" u="none" strike="noStrike" dirty="0" err="1">
                          <a:effectLst/>
                        </a:rPr>
                        <a:t>ps</a:t>
                      </a:r>
                      <a:r>
                        <a:rPr lang="en-US" sz="1800" b="1" u="none" strike="noStrike" dirty="0">
                          <a:effectLst/>
                        </a:rPr>
                        <a:t>]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90% HOM power below [GHz]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APS SPX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40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KEKB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25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err="1">
                          <a:effectLst/>
                        </a:rPr>
                        <a:t>eRHIC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25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SPL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Project X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BERLinPro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45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KEK-CERL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52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Cornell ERL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2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50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289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CEBAF 12 </a:t>
                      </a:r>
                      <a:r>
                        <a:rPr lang="en-US" sz="1800" b="1" u="none" strike="noStrike" dirty="0" err="1">
                          <a:effectLst/>
                        </a:rPr>
                        <a:t>GeV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0.30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XFEL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effectLst/>
                        </a:rPr>
                        <a:t>0.08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CBEFB418-8DA8-47F6-B228-C81BAD8B288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Bunch Length and HOM </a:t>
            </a:r>
            <a:r>
              <a:rPr lang="en-US" dirty="0"/>
              <a:t>Damping Requirements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2199144"/>
            <a:ext cx="31505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Short bunch length </a:t>
            </a:r>
            <a:r>
              <a:rPr lang="en-US" sz="2800" b="1" dirty="0" smtClean="0">
                <a:solidFill>
                  <a:srgbClr val="C00000"/>
                </a:solidFill>
              </a:rPr>
              <a:t>requires broadband HOM damping scheme</a:t>
            </a:r>
            <a:r>
              <a:rPr lang="en-US" sz="2800" dirty="0" smtClean="0"/>
              <a:t>: few GHz to tens of GHz </a:t>
            </a:r>
            <a:endParaRPr lang="en-US" sz="2800" dirty="0"/>
          </a:p>
        </p:txBody>
      </p:sp>
      <p:sp>
        <p:nvSpPr>
          <p:cNvPr id="8" name="Down Arrow 7"/>
          <p:cNvSpPr/>
          <p:nvPr/>
        </p:nvSpPr>
        <p:spPr>
          <a:xfrm>
            <a:off x="5029200" y="1524000"/>
            <a:ext cx="304800" cy="4114800"/>
          </a:xfrm>
          <a:prstGeom prst="downArrow">
            <a:avLst/>
          </a:prstGeom>
          <a:gradFill flip="none" rotWithShape="1">
            <a:gsLst>
              <a:gs pos="0">
                <a:srgbClr val="C00000"/>
              </a:gs>
              <a:gs pos="55000">
                <a:schemeClr val="accent1">
                  <a:tint val="44500"/>
                  <a:satMod val="160000"/>
                </a:schemeClr>
              </a:gs>
              <a:gs pos="100000">
                <a:srgbClr val="339933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5400000">
            <a:off x="5629245" y="3160068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9692" y="6400800"/>
            <a:ext cx="5867400" cy="365125"/>
          </a:xfrm>
        </p:spPr>
        <p:txBody>
          <a:bodyPr/>
          <a:lstStyle/>
          <a:p>
            <a:pPr algn="ctr"/>
            <a:r>
              <a:rPr lang="en-US" dirty="0"/>
              <a:t>Matthias Liepe, SRF Conference 2011, 29 July 2011</a:t>
            </a:r>
          </a:p>
        </p:txBody>
      </p:sp>
    </p:spTree>
    <p:extLst>
      <p:ext uri="{BB962C8B-B14F-4D97-AF65-F5344CB8AC3E}">
        <p14:creationId xmlns:p14="http://schemas.microsoft.com/office/powerpoint/2010/main" val="293687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2278</TotalTime>
  <Words>2996</Words>
  <Application>Microsoft Office PowerPoint</Application>
  <PresentationFormat>On-screen Show (4:3)</PresentationFormat>
  <Paragraphs>655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Arial</vt:lpstr>
      <vt:lpstr>Cambria Math</vt:lpstr>
      <vt:lpstr>ＭＳ Ｐゴシック</vt:lpstr>
      <vt:lpstr>Tahoma</vt:lpstr>
      <vt:lpstr>Times New Roman</vt:lpstr>
      <vt:lpstr>Helvetica</vt:lpstr>
      <vt:lpstr>Symbol</vt:lpstr>
      <vt:lpstr>Times</vt:lpstr>
      <vt:lpstr>宋体</vt:lpstr>
      <vt:lpstr>Calibri</vt:lpstr>
      <vt:lpstr>Wingdings</vt:lpstr>
      <vt:lpstr>Calbri</vt:lpstr>
      <vt:lpstr>Office Theme</vt:lpstr>
      <vt:lpstr>Recent Progress in HOM Damping from Around The World - News from the 2010 HOM Workshop at CORNELL -</vt:lpstr>
      <vt:lpstr>Outline</vt:lpstr>
      <vt:lpstr>PowerPoint Presentation</vt:lpstr>
      <vt:lpstr>HOM Damping Workshop</vt:lpstr>
      <vt:lpstr>HOM 2010</vt:lpstr>
      <vt:lpstr>Why this Workshop, why now?</vt:lpstr>
      <vt:lpstr>HOM Damping for (Future) SRF Projects</vt:lpstr>
      <vt:lpstr>Beam Current and HOM Damping Requirements</vt:lpstr>
      <vt:lpstr>Bunch Length and HOM Damping Requirements</vt:lpstr>
      <vt:lpstr>HOM Damping Challenges</vt:lpstr>
      <vt:lpstr>Damping Schemes</vt:lpstr>
      <vt:lpstr>PowerPoint Presentation</vt:lpstr>
      <vt:lpstr>Why consider Antenna HOM Couplers?</vt:lpstr>
      <vt:lpstr>Antenna HOM Damping Efficiency</vt:lpstr>
      <vt:lpstr>BNL QWR HOM and FPC Coupler</vt:lpstr>
      <vt:lpstr>Capacitive and 2-Stage HOM Couplers</vt:lpstr>
      <vt:lpstr>Risk of Multipacting and Fracture </vt:lpstr>
      <vt:lpstr>Thermal Issues in CW operation</vt:lpstr>
      <vt:lpstr>Antenna / Loop Couplers: Status </vt:lpstr>
      <vt:lpstr>PowerPoint Presentation</vt:lpstr>
      <vt:lpstr>Why consider waveguides?</vt:lpstr>
      <vt:lpstr>Waveguide HOM Damping Efficiency</vt:lpstr>
      <vt:lpstr>JLab Waveguide HOM Damping Studies</vt:lpstr>
      <vt:lpstr>PowerPoint Presentation</vt:lpstr>
      <vt:lpstr>HOM Waveguide Load</vt:lpstr>
      <vt:lpstr>Waveguide HOM Dampers: Status</vt:lpstr>
      <vt:lpstr>PowerPoint Presentation</vt:lpstr>
      <vt:lpstr>Why consider Beamline HOM Dampers?</vt:lpstr>
      <vt:lpstr>HOM Damping Efficiency</vt:lpstr>
      <vt:lpstr>BNL and Cornell Beamline Loads</vt:lpstr>
      <vt:lpstr>KEK ERL and Resonant Beamline Loads</vt:lpstr>
      <vt:lpstr>FLASH/XFEL and Muon Inc. Beamline Loads</vt:lpstr>
      <vt:lpstr>KEKB and PEP II Beamline Loads</vt:lpstr>
      <vt:lpstr>Beamline HOM Dampers: Status</vt:lpstr>
      <vt:lpstr>PowerPoint Presentation</vt:lpstr>
      <vt:lpstr>RF Absorbing Materials: Ferrites</vt:lpstr>
      <vt:lpstr>RF Absorbing Materials: Graphite loaded SiC</vt:lpstr>
      <vt:lpstr>RF Absorbing Materials: Ceralloy CA137 </vt:lpstr>
      <vt:lpstr>RF Absorbing Materials: Carbon-Nanotube loaded Alumina Ceramics</vt:lpstr>
      <vt:lpstr>PowerPoint Presentation</vt:lpstr>
      <vt:lpstr>PowerPoint Presentation</vt:lpstr>
      <vt:lpstr>PowerPoint Presentation</vt:lpstr>
      <vt:lpstr>Capability Comparison</vt:lpstr>
      <vt:lpstr>HOM Experiments</vt:lpstr>
      <vt:lpstr>PowerPoint Presentation</vt:lpstr>
      <vt:lpstr>Summary</vt:lpstr>
      <vt:lpstr>Thank you for your attention!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Matthias U Liepe</dc:creator>
  <cp:lastModifiedBy>Matthias U Liepe</cp:lastModifiedBy>
  <cp:revision>296</cp:revision>
  <dcterms:created xsi:type="dcterms:W3CDTF">2010-11-12T19:39:07Z</dcterms:created>
  <dcterms:modified xsi:type="dcterms:W3CDTF">2011-07-28T22:34:53Z</dcterms:modified>
</cp:coreProperties>
</file>