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46"/>
  </p:notesMasterIdLst>
  <p:handoutMasterIdLst>
    <p:handoutMasterId r:id="rId47"/>
  </p:handoutMasterIdLst>
  <p:sldIdLst>
    <p:sldId id="256" r:id="rId2"/>
    <p:sldId id="258" r:id="rId3"/>
    <p:sldId id="262" r:id="rId4"/>
    <p:sldId id="353" r:id="rId5"/>
    <p:sldId id="354" r:id="rId6"/>
    <p:sldId id="328" r:id="rId7"/>
    <p:sldId id="333" r:id="rId8"/>
    <p:sldId id="362" r:id="rId9"/>
    <p:sldId id="355" r:id="rId10"/>
    <p:sldId id="367" r:id="rId11"/>
    <p:sldId id="440" r:id="rId12"/>
    <p:sldId id="411" r:id="rId13"/>
    <p:sldId id="365" r:id="rId14"/>
    <p:sldId id="400" r:id="rId15"/>
    <p:sldId id="401" r:id="rId16"/>
    <p:sldId id="359" r:id="rId17"/>
    <p:sldId id="398" r:id="rId18"/>
    <p:sldId id="386" r:id="rId19"/>
    <p:sldId id="424" r:id="rId20"/>
    <p:sldId id="425" r:id="rId21"/>
    <p:sldId id="443" r:id="rId22"/>
    <p:sldId id="276" r:id="rId23"/>
    <p:sldId id="376" r:id="rId24"/>
    <p:sldId id="375" r:id="rId25"/>
    <p:sldId id="397" r:id="rId26"/>
    <p:sldId id="389" r:id="rId27"/>
    <p:sldId id="316" r:id="rId28"/>
    <p:sldId id="380" r:id="rId29"/>
    <p:sldId id="318" r:id="rId30"/>
    <p:sldId id="323" r:id="rId31"/>
    <p:sldId id="349" r:id="rId32"/>
    <p:sldId id="439" r:id="rId33"/>
    <p:sldId id="324" r:id="rId34"/>
    <p:sldId id="435" r:id="rId35"/>
    <p:sldId id="444" r:id="rId36"/>
    <p:sldId id="427" r:id="rId37"/>
    <p:sldId id="442" r:id="rId38"/>
    <p:sldId id="438" r:id="rId39"/>
    <p:sldId id="433" r:id="rId40"/>
    <p:sldId id="437" r:id="rId41"/>
    <p:sldId id="434" r:id="rId42"/>
    <p:sldId id="326" r:id="rId43"/>
    <p:sldId id="314" r:id="rId44"/>
    <p:sldId id="392" r:id="rId45"/>
  </p:sldIdLst>
  <p:sldSz cx="9144000" cy="6858000" type="screen4x3"/>
  <p:notesSz cx="6934200" cy="92329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22AA6"/>
    <a:srgbClr val="DE2A37"/>
    <a:srgbClr val="911579"/>
    <a:srgbClr val="FFFFFF"/>
    <a:srgbClr val="E0E0E0"/>
    <a:srgbClr val="777777"/>
    <a:srgbClr val="BABB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6440" autoAdjust="0"/>
  </p:normalViewPr>
  <p:slideViewPr>
    <p:cSldViewPr>
      <p:cViewPr varScale="1">
        <p:scale>
          <a:sx n="56" d="100"/>
          <a:sy n="56" d="100"/>
        </p:scale>
        <p:origin x="-348"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7398"/>
    </p:cViewPr>
  </p:sorterViewPr>
  <p:notesViewPr>
    <p:cSldViewPr>
      <p:cViewPr>
        <p:scale>
          <a:sx n="66" d="100"/>
          <a:sy n="66" d="100"/>
        </p:scale>
        <p:origin x="-1590" y="41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645"/>
          </a:xfrm>
          <a:prstGeom prst="rect">
            <a:avLst/>
          </a:prstGeom>
        </p:spPr>
        <p:txBody>
          <a:bodyPr vert="horz" lIns="92364" tIns="46182" rIns="92364" bIns="46182" rtlCol="0"/>
          <a:lstStyle>
            <a:lvl1pPr algn="l">
              <a:defRPr sz="1300"/>
            </a:lvl1pPr>
          </a:lstStyle>
          <a:p>
            <a:endParaRPr lang="en-US" dirty="0"/>
          </a:p>
        </p:txBody>
      </p:sp>
      <p:sp>
        <p:nvSpPr>
          <p:cNvPr id="3" name="Date Placeholder 2"/>
          <p:cNvSpPr>
            <a:spLocks noGrp="1"/>
          </p:cNvSpPr>
          <p:nvPr>
            <p:ph type="dt" sz="quarter" idx="1"/>
          </p:nvPr>
        </p:nvSpPr>
        <p:spPr>
          <a:xfrm>
            <a:off x="3927776" y="1"/>
            <a:ext cx="3004820" cy="461645"/>
          </a:xfrm>
          <a:prstGeom prst="rect">
            <a:avLst/>
          </a:prstGeom>
        </p:spPr>
        <p:txBody>
          <a:bodyPr vert="horz" lIns="92364" tIns="46182" rIns="92364" bIns="46182" rtlCol="0"/>
          <a:lstStyle>
            <a:lvl1pPr algn="r">
              <a:defRPr sz="1300"/>
            </a:lvl1pPr>
          </a:lstStyle>
          <a:p>
            <a:fld id="{6B39FD5F-6B3D-4FAB-AF5C-854772ED2F50}" type="datetimeFigureOut">
              <a:rPr lang="en-US" smtClean="0"/>
              <a:pPr/>
              <a:t>7/26/2011</a:t>
            </a:fld>
            <a:endParaRPr lang="en-US" dirty="0"/>
          </a:p>
        </p:txBody>
      </p:sp>
      <p:sp>
        <p:nvSpPr>
          <p:cNvPr id="4" name="Footer Placeholder 3"/>
          <p:cNvSpPr>
            <a:spLocks noGrp="1"/>
          </p:cNvSpPr>
          <p:nvPr>
            <p:ph type="ftr" sz="quarter" idx="2"/>
          </p:nvPr>
        </p:nvSpPr>
        <p:spPr>
          <a:xfrm>
            <a:off x="0" y="8769654"/>
            <a:ext cx="3004820" cy="461645"/>
          </a:xfrm>
          <a:prstGeom prst="rect">
            <a:avLst/>
          </a:prstGeom>
        </p:spPr>
        <p:txBody>
          <a:bodyPr vert="horz" lIns="92364" tIns="46182" rIns="92364" bIns="46182"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27776" y="8769654"/>
            <a:ext cx="3004820" cy="461645"/>
          </a:xfrm>
          <a:prstGeom prst="rect">
            <a:avLst/>
          </a:prstGeom>
        </p:spPr>
        <p:txBody>
          <a:bodyPr vert="horz" lIns="92364" tIns="46182" rIns="92364" bIns="46182" rtlCol="0" anchor="b"/>
          <a:lstStyle>
            <a:lvl1pPr algn="r">
              <a:defRPr sz="1300"/>
            </a:lvl1pPr>
          </a:lstStyle>
          <a:p>
            <a:fld id="{B67F6D62-414B-46C4-80CD-968D6E3254F8}" type="slidenum">
              <a:rPr lang="en-US" smtClean="0"/>
              <a:pPr/>
              <a:t>‹#›</a:t>
            </a:fld>
            <a:endParaRPr lang="en-US" dirty="0"/>
          </a:p>
        </p:txBody>
      </p:sp>
    </p:spTree>
    <p:extLst>
      <p:ext uri="{BB962C8B-B14F-4D97-AF65-F5344CB8AC3E}">
        <p14:creationId xmlns:p14="http://schemas.microsoft.com/office/powerpoint/2010/main" val="2169234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645"/>
          </a:xfrm>
          <a:prstGeom prst="rect">
            <a:avLst/>
          </a:prstGeom>
        </p:spPr>
        <p:txBody>
          <a:bodyPr vert="horz" lIns="92364" tIns="46182" rIns="92364" bIns="46182" rtlCol="0"/>
          <a:lstStyle>
            <a:lvl1pPr algn="l">
              <a:defRPr sz="1300"/>
            </a:lvl1pPr>
            <a:extLst/>
          </a:lstStyle>
          <a:p>
            <a:endParaRPr lang="en-US" dirty="0"/>
          </a:p>
        </p:txBody>
      </p:sp>
      <p:sp>
        <p:nvSpPr>
          <p:cNvPr id="3" name="Date Placeholder 2"/>
          <p:cNvSpPr>
            <a:spLocks noGrp="1"/>
          </p:cNvSpPr>
          <p:nvPr>
            <p:ph type="dt" idx="1"/>
          </p:nvPr>
        </p:nvSpPr>
        <p:spPr>
          <a:xfrm>
            <a:off x="3927776" y="1"/>
            <a:ext cx="3004820" cy="461645"/>
          </a:xfrm>
          <a:prstGeom prst="rect">
            <a:avLst/>
          </a:prstGeom>
        </p:spPr>
        <p:txBody>
          <a:bodyPr vert="horz" lIns="92364" tIns="46182" rIns="92364" bIns="46182" rtlCol="0"/>
          <a:lstStyle>
            <a:lvl1pPr algn="r">
              <a:defRPr sz="1300"/>
            </a:lvl1pPr>
            <a:extLst/>
          </a:lstStyle>
          <a:p>
            <a:fld id="{C238408C-6839-46EE-8131-EDA75C487F2E}" type="datetimeFigureOut">
              <a:rPr lang="en-US" smtClean="0"/>
              <a:pPr/>
              <a:t>7/26/2011</a:t>
            </a:fld>
            <a:endParaRPr lang="en-US" dirty="0"/>
          </a:p>
        </p:txBody>
      </p:sp>
      <p:sp>
        <p:nvSpPr>
          <p:cNvPr id="4" name="Slide Image Placeholder 3"/>
          <p:cNvSpPr>
            <a:spLocks noGrp="1" noRot="1" noChangeAspect="1"/>
          </p:cNvSpPr>
          <p:nvPr>
            <p:ph type="sldImg" idx="2"/>
          </p:nvPr>
        </p:nvSpPr>
        <p:spPr>
          <a:xfrm>
            <a:off x="1157288" y="692150"/>
            <a:ext cx="4619625" cy="3463925"/>
          </a:xfrm>
          <a:prstGeom prst="rect">
            <a:avLst/>
          </a:prstGeom>
          <a:noFill/>
          <a:ln w="12700">
            <a:solidFill>
              <a:prstClr val="black"/>
            </a:solidFill>
          </a:ln>
        </p:spPr>
        <p:txBody>
          <a:bodyPr vert="horz" lIns="92364" tIns="46182" rIns="92364" bIns="46182" rtlCol="0" anchor="ctr"/>
          <a:lstStyle>
            <a:extLst/>
          </a:lstStyle>
          <a:p>
            <a:endParaRPr lang="en-US" dirty="0"/>
          </a:p>
        </p:txBody>
      </p:sp>
      <p:sp>
        <p:nvSpPr>
          <p:cNvPr id="5" name="Notes Placeholder 4"/>
          <p:cNvSpPr>
            <a:spLocks noGrp="1"/>
          </p:cNvSpPr>
          <p:nvPr>
            <p:ph type="body" sz="quarter" idx="3"/>
          </p:nvPr>
        </p:nvSpPr>
        <p:spPr>
          <a:xfrm>
            <a:off x="693420" y="4385627"/>
            <a:ext cx="5547360" cy="4154805"/>
          </a:xfrm>
          <a:prstGeom prst="rect">
            <a:avLst/>
          </a:prstGeom>
        </p:spPr>
        <p:txBody>
          <a:bodyPr vert="horz" lIns="92364" tIns="46182" rIns="92364" bIns="46182"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4"/>
            <a:ext cx="3004820" cy="461645"/>
          </a:xfrm>
          <a:prstGeom prst="rect">
            <a:avLst/>
          </a:prstGeom>
        </p:spPr>
        <p:txBody>
          <a:bodyPr vert="horz" lIns="92364" tIns="46182" rIns="92364" bIns="46182" rtlCol="0" anchor="b"/>
          <a:lstStyle>
            <a:lvl1pPr algn="l">
              <a:defRPr sz="1300"/>
            </a:lvl1pPr>
            <a:extLst/>
          </a:lstStyle>
          <a:p>
            <a:endParaRPr lang="en-US" dirty="0"/>
          </a:p>
        </p:txBody>
      </p:sp>
      <p:sp>
        <p:nvSpPr>
          <p:cNvPr id="7" name="Slide Number Placeholder 6"/>
          <p:cNvSpPr>
            <a:spLocks noGrp="1"/>
          </p:cNvSpPr>
          <p:nvPr>
            <p:ph type="sldNum" sz="quarter" idx="5"/>
          </p:nvPr>
        </p:nvSpPr>
        <p:spPr>
          <a:xfrm>
            <a:off x="3927776" y="8769654"/>
            <a:ext cx="3004820" cy="461645"/>
          </a:xfrm>
          <a:prstGeom prst="rect">
            <a:avLst/>
          </a:prstGeom>
        </p:spPr>
        <p:txBody>
          <a:bodyPr vert="horz" lIns="92364" tIns="46182" rIns="92364" bIns="46182" rtlCol="0" anchor="b"/>
          <a:lstStyle>
            <a:lvl1pPr algn="r">
              <a:defRPr sz="1300"/>
            </a:lvl1pPr>
            <a:extLst/>
          </a:lstStyle>
          <a:p>
            <a:fld id="{87D77045-401A-4D5E-BFE3-54C21A8A6634}" type="slidenum">
              <a:rPr lang="en-US" smtClean="0"/>
              <a:pPr/>
              <a:t>‹#›</a:t>
            </a:fld>
            <a:endParaRPr lang="en-US" dirty="0"/>
          </a:p>
        </p:txBody>
      </p:sp>
    </p:spTree>
    <p:extLst>
      <p:ext uri="{BB962C8B-B14F-4D97-AF65-F5344CB8AC3E}">
        <p14:creationId xmlns:p14="http://schemas.microsoft.com/office/powerpoint/2010/main" val="2634790542"/>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10</a:t>
            </a:fld>
            <a:endParaRPr lang="en-US" dirty="0"/>
          </a:p>
        </p:txBody>
      </p:sp>
    </p:spTree>
    <p:extLst>
      <p:ext uri="{BB962C8B-B14F-4D97-AF65-F5344CB8AC3E}">
        <p14:creationId xmlns:p14="http://schemas.microsoft.com/office/powerpoint/2010/main" val="1180444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11</a:t>
            </a:fld>
            <a:endParaRPr lang="en-US" dirty="0"/>
          </a:p>
        </p:txBody>
      </p:sp>
    </p:spTree>
    <p:extLst>
      <p:ext uri="{BB962C8B-B14F-4D97-AF65-F5344CB8AC3E}">
        <p14:creationId xmlns:p14="http://schemas.microsoft.com/office/powerpoint/2010/main" val="336465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12</a:t>
            </a:fld>
            <a:endParaRPr lang="en-US" dirty="0"/>
          </a:p>
        </p:txBody>
      </p:sp>
    </p:spTree>
    <p:extLst>
      <p:ext uri="{BB962C8B-B14F-4D97-AF65-F5344CB8AC3E}">
        <p14:creationId xmlns:p14="http://schemas.microsoft.com/office/powerpoint/2010/main" val="381806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13</a:t>
            </a:fld>
            <a:endParaRPr lang="en-US" dirty="0"/>
          </a:p>
        </p:txBody>
      </p:sp>
    </p:spTree>
    <p:extLst>
      <p:ext uri="{BB962C8B-B14F-4D97-AF65-F5344CB8AC3E}">
        <p14:creationId xmlns:p14="http://schemas.microsoft.com/office/powerpoint/2010/main" val="118044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7D77045-401A-4D5E-BFE3-54C21A8A6634}" type="slidenum">
              <a:rPr lang="en-US" smtClean="0"/>
              <a:pPr/>
              <a:t>14</a:t>
            </a:fld>
            <a:endParaRPr lang="en-US" dirty="0"/>
          </a:p>
        </p:txBody>
      </p:sp>
      <p:sp>
        <p:nvSpPr>
          <p:cNvPr id="5"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273803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15</a:t>
            </a:fld>
            <a:endParaRPr lang="en-US" dirty="0"/>
          </a:p>
        </p:txBody>
      </p:sp>
    </p:spTree>
    <p:extLst>
      <p:ext uri="{BB962C8B-B14F-4D97-AF65-F5344CB8AC3E}">
        <p14:creationId xmlns:p14="http://schemas.microsoft.com/office/powerpoint/2010/main" val="221680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F50E79-F3E5-41FC-8B9A-91A6D9880149}"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F50E79-F3E5-41FC-8B9A-91A6D988014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19</a:t>
            </a:fld>
            <a:endParaRPr lang="en-US" dirty="0"/>
          </a:p>
        </p:txBody>
      </p:sp>
    </p:spTree>
    <p:extLst>
      <p:ext uri="{BB962C8B-B14F-4D97-AF65-F5344CB8AC3E}">
        <p14:creationId xmlns:p14="http://schemas.microsoft.com/office/powerpoint/2010/main" val="196608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7D77045-401A-4D5E-BFE3-54C21A8A663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24</a:t>
            </a:fld>
            <a:endParaRPr lang="en-US" dirty="0"/>
          </a:p>
        </p:txBody>
      </p:sp>
    </p:spTree>
    <p:extLst>
      <p:ext uri="{BB962C8B-B14F-4D97-AF65-F5344CB8AC3E}">
        <p14:creationId xmlns:p14="http://schemas.microsoft.com/office/powerpoint/2010/main" val="2679421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25</a:t>
            </a:fld>
            <a:endParaRPr lang="en-US" dirty="0"/>
          </a:p>
        </p:txBody>
      </p:sp>
    </p:spTree>
    <p:extLst>
      <p:ext uri="{BB962C8B-B14F-4D97-AF65-F5344CB8AC3E}">
        <p14:creationId xmlns:p14="http://schemas.microsoft.com/office/powerpoint/2010/main" val="2666903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F50E79-F3E5-41FC-8B9A-91A6D9880149}"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28</a:t>
            </a:fld>
            <a:endParaRPr lang="en-US" dirty="0"/>
          </a:p>
        </p:txBody>
      </p:sp>
    </p:spTree>
    <p:extLst>
      <p:ext uri="{BB962C8B-B14F-4D97-AF65-F5344CB8AC3E}">
        <p14:creationId xmlns:p14="http://schemas.microsoft.com/office/powerpoint/2010/main" val="2697621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0084" tIns="45043" rIns="90084" bIns="45043">
            <a:normAutofit/>
          </a:bodyPr>
          <a:lstStyle/>
          <a:p>
            <a:endParaRPr lang="en-US" dirty="0"/>
          </a:p>
        </p:txBody>
      </p:sp>
      <p:sp>
        <p:nvSpPr>
          <p:cNvPr id="4" name="Slide Number Placeholder 3"/>
          <p:cNvSpPr>
            <a:spLocks noGrp="1"/>
          </p:cNvSpPr>
          <p:nvPr>
            <p:ph type="sldNum" sz="quarter" idx="10"/>
          </p:nvPr>
        </p:nvSpPr>
        <p:spPr/>
        <p:txBody>
          <a:bodyPr lIns="90084" tIns="45043" rIns="90084" bIns="45043"/>
          <a:lstStyle/>
          <a:p>
            <a:fld id="{EE36EFD3-E732-4F18-A3CA-69C79326FD3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0084" tIns="45043" rIns="90084" bIns="45043">
            <a:normAutofit/>
          </a:bodyPr>
          <a:lstStyle/>
          <a:p>
            <a:pPr marL="342900" indent="-342900" algn="just" eaLnBrk="0" hangingPunct="0">
              <a:spcBef>
                <a:spcPct val="20000"/>
              </a:spcBef>
              <a:buFontTx/>
              <a:buChar char="•"/>
            </a:pPr>
            <a:endParaRPr lang="en-US" dirty="0"/>
          </a:p>
        </p:txBody>
      </p:sp>
      <p:sp>
        <p:nvSpPr>
          <p:cNvPr id="4" name="Slide Number Placeholder 3"/>
          <p:cNvSpPr>
            <a:spLocks noGrp="1"/>
          </p:cNvSpPr>
          <p:nvPr>
            <p:ph type="sldNum" sz="quarter" idx="10"/>
          </p:nvPr>
        </p:nvSpPr>
        <p:spPr/>
        <p:txBody>
          <a:bodyPr lIns="90084" tIns="45043" rIns="90084" bIns="45043"/>
          <a:lstStyle/>
          <a:p>
            <a:fld id="{EE36EFD3-E732-4F18-A3CA-69C79326FD3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30</a:t>
            </a:fld>
            <a:endParaRPr lang="en-US" dirty="0"/>
          </a:p>
        </p:txBody>
      </p:sp>
    </p:spTree>
    <p:extLst>
      <p:ext uri="{BB962C8B-B14F-4D97-AF65-F5344CB8AC3E}">
        <p14:creationId xmlns:p14="http://schemas.microsoft.com/office/powerpoint/2010/main" val="206038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32</a:t>
            </a:fld>
            <a:endParaRPr lang="en-US" dirty="0"/>
          </a:p>
        </p:txBody>
      </p:sp>
    </p:spTree>
    <p:extLst>
      <p:ext uri="{BB962C8B-B14F-4D97-AF65-F5344CB8AC3E}">
        <p14:creationId xmlns:p14="http://schemas.microsoft.com/office/powerpoint/2010/main" val="2298302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34</a:t>
            </a:fld>
            <a:endParaRPr lang="en-US" dirty="0"/>
          </a:p>
        </p:txBody>
      </p:sp>
    </p:spTree>
    <p:extLst>
      <p:ext uri="{BB962C8B-B14F-4D97-AF65-F5344CB8AC3E}">
        <p14:creationId xmlns:p14="http://schemas.microsoft.com/office/powerpoint/2010/main" val="2467853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50E79-F3E5-41FC-8B9A-91A6D988014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900"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38</a:t>
            </a:fld>
            <a:endParaRPr lang="en-US" dirty="0"/>
          </a:p>
        </p:txBody>
      </p:sp>
    </p:spTree>
    <p:extLst>
      <p:ext uri="{BB962C8B-B14F-4D97-AF65-F5344CB8AC3E}">
        <p14:creationId xmlns:p14="http://schemas.microsoft.com/office/powerpoint/2010/main" val="1204959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40</a:t>
            </a:fld>
            <a:endParaRPr lang="en-US" dirty="0"/>
          </a:p>
        </p:txBody>
      </p:sp>
    </p:spTree>
    <p:extLst>
      <p:ext uri="{BB962C8B-B14F-4D97-AF65-F5344CB8AC3E}">
        <p14:creationId xmlns:p14="http://schemas.microsoft.com/office/powerpoint/2010/main" val="206038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F50E79-F3E5-41FC-8B9A-91A6D9880149}" type="slidenum">
              <a:rPr lang="en-US" smtClean="0"/>
              <a:pPr/>
              <a:t>44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5</a:t>
            </a:fld>
            <a:endParaRPr lang="en-US" dirty="0"/>
          </a:p>
        </p:txBody>
      </p:sp>
    </p:spTree>
    <p:extLst>
      <p:ext uri="{BB962C8B-B14F-4D97-AF65-F5344CB8AC3E}">
        <p14:creationId xmlns:p14="http://schemas.microsoft.com/office/powerpoint/2010/main" val="237170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5F3383E-0474-450B-BAA2-8E64FF8C1097}" type="slidenum">
              <a:rPr lang="en-US" smtClean="0"/>
              <a:pPr/>
              <a:t>6</a:t>
            </a:fld>
            <a:endParaRPr lang="en-US" dirty="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7</a:t>
            </a:fld>
            <a:endParaRPr lang="en-US" dirty="0"/>
          </a:p>
        </p:txBody>
      </p:sp>
    </p:spTree>
    <p:extLst>
      <p:ext uri="{BB962C8B-B14F-4D97-AF65-F5344CB8AC3E}">
        <p14:creationId xmlns:p14="http://schemas.microsoft.com/office/powerpoint/2010/main" val="179303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8" name="Date Placeholder 27"/>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17" name="Footer Placeholder 16"/>
          <p:cNvSpPr>
            <a:spLocks noGrp="1"/>
          </p:cNvSpPr>
          <p:nvPr>
            <p:ph type="ftr" sz="quarter" idx="11"/>
          </p:nvPr>
        </p:nvSpPr>
        <p:spPr>
          <a:xfrm>
            <a:off x="914400" y="6416675"/>
            <a:ext cx="5562600" cy="365125"/>
          </a:xfrm>
        </p:spPr>
        <p:txBody>
          <a:bodyPr/>
          <a:lstStyle>
            <a:lvl1pPr>
              <a:defRPr sz="900"/>
            </a:lvl1pPr>
            <a:extLst/>
          </a:lstStyle>
          <a:p>
            <a:r>
              <a:rPr lang="en-US" dirty="0" smtClean="0"/>
              <a:t>A-M Valente-Feliciano  - SRF Conference 2011– Chicago, 07/26/2011 </a:t>
            </a:r>
            <a:endParaRPr lang="en-US" dirty="0"/>
          </a:p>
        </p:txBody>
      </p:sp>
      <p:sp>
        <p:nvSpPr>
          <p:cNvPr id="29" name="Slide Number Placeholder 28"/>
          <p:cNvSpPr>
            <a:spLocks noGrp="1"/>
          </p:cNvSpPr>
          <p:nvPr>
            <p:ph type="sldNum" sz="quarter" idx="12"/>
          </p:nvPr>
        </p:nvSpPr>
        <p:spPr>
          <a:xfrm>
            <a:off x="8610600" y="6416675"/>
            <a:ext cx="457200" cy="365125"/>
          </a:xfrm>
        </p:spPr>
        <p:txBody>
          <a:bodyPr/>
          <a:lstStyle>
            <a:extLst/>
          </a:lstStyle>
          <a:p>
            <a:fld id="{72AC53DF-4216-466D-99A7-94400E6C2A25}" type="slidenum">
              <a:rPr lang="en-US" smtClean="0"/>
              <a:pPr/>
              <a:t>‹#›</a:t>
            </a:fld>
            <a:endParaRPr lang="en-US" dirty="0"/>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8" name="Title 7"/>
          <p:cNvSpPr>
            <a:spLocks noGrp="1"/>
          </p:cNvSpPr>
          <p:nvPr>
            <p:ph type="ctrTitle"/>
          </p:nvPr>
        </p:nvSpPr>
        <p:spPr>
          <a:xfrm>
            <a:off x="533400" y="464504"/>
            <a:ext cx="8153400" cy="774192"/>
          </a:xfrm>
        </p:spPr>
        <p:txBody>
          <a:bodyPr/>
          <a:lstStyle>
            <a:lvl1pPr marR="9144" algn="r">
              <a:defRPr sz="3800"/>
            </a:lvl1pPr>
            <a:extLst/>
          </a:lstStyle>
          <a:p>
            <a:r>
              <a:rPr lang="en-US" smtClean="0"/>
              <a:t>Click to edit Master title style</a:t>
            </a:r>
            <a:endParaRPr lang="en-US" dirty="0"/>
          </a:p>
        </p:txBody>
      </p:sp>
      <p:sp>
        <p:nvSpPr>
          <p:cNvPr id="9" name="Subtitle 8"/>
          <p:cNvSpPr>
            <a:spLocks noGrp="1"/>
          </p:cNvSpPr>
          <p:nvPr>
            <p:ph type="subTitle" idx="1"/>
          </p:nvPr>
        </p:nvSpPr>
        <p:spPr>
          <a:xfrm>
            <a:off x="4838381" y="1371600"/>
            <a:ext cx="3848419" cy="457200"/>
          </a:xfrm>
        </p:spPr>
        <p:txBody>
          <a:bodyPr tIns="0"/>
          <a:lstStyle>
            <a:lvl1pPr marL="0" indent="0" algn="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Footer Placeholder 3"/>
          <p:cNvSpPr>
            <a:spLocks noGrp="1"/>
          </p:cNvSpPr>
          <p:nvPr>
            <p:ph type="ftr" sz="quarter" idx="11"/>
          </p:nvPr>
        </p:nvSpPr>
        <p:spPr>
          <a:xfrm>
            <a:off x="1447800" y="6400800"/>
            <a:ext cx="7696200" cy="365125"/>
          </a:xfrm>
        </p:spPr>
        <p:txBody>
          <a:bodyPr/>
          <a:lstStyle>
            <a:extLst/>
          </a:lstStyle>
          <a:p>
            <a:pPr algn="ctr"/>
            <a:r>
              <a:rPr lang="en-US" dirty="0" smtClean="0"/>
              <a:t>A-M Valente-Feliciano  - SRF Conference 2011– Chicago, 07/26/2011 </a:t>
            </a:r>
            <a:endParaRPr lang="en-US" dirty="0"/>
          </a:p>
        </p:txBody>
      </p:sp>
      <p:pic>
        <p:nvPicPr>
          <p:cNvPr id="4" name="Picture 23" descr="JLab_logo_text_white1"/>
          <p:cNvPicPr>
            <a:picLocks noChangeAspect="1" noChangeArrowheads="1"/>
          </p:cNvPicPr>
          <p:nvPr userDrawn="1"/>
        </p:nvPicPr>
        <p:blipFill>
          <a:blip r:embed="rId2" cstate="print"/>
          <a:srcRect/>
          <a:stretch>
            <a:fillRect/>
          </a:stretch>
        </p:blipFill>
        <p:spPr bwMode="auto">
          <a:xfrm>
            <a:off x="76200" y="6553200"/>
            <a:ext cx="1371600" cy="212336"/>
          </a:xfrm>
          <a:prstGeom prst="rect">
            <a:avLst/>
          </a:prstGeom>
          <a:noFill/>
          <a:ln w="9525">
            <a:noFill/>
            <a:miter lim="800000"/>
            <a:headEnd/>
            <a:tailEnd/>
          </a:ln>
        </p:spPr>
      </p:pic>
    </p:spTree>
    <p:extLst>
      <p:ext uri="{BB962C8B-B14F-4D97-AF65-F5344CB8AC3E}">
        <p14:creationId xmlns:p14="http://schemas.microsoft.com/office/powerpoint/2010/main" val="367919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1981200" y="6492875"/>
            <a:ext cx="5562600" cy="365125"/>
          </a:xfrm>
        </p:spPr>
        <p:txBody>
          <a:bodyPr/>
          <a:lstStyle>
            <a:lvl1pPr algn="ctr">
              <a:defRPr sz="900"/>
            </a:lvl1pPr>
            <a:extLst/>
          </a:lstStyle>
          <a:p>
            <a:r>
              <a:rPr lang="en-US" dirty="0" smtClean="0"/>
              <a:t>A-M Valente-Feliciano  - SRF Conference 2011– Chicago, 07/26/2011 </a:t>
            </a:r>
            <a:endParaRPr lang="en-US" dirty="0"/>
          </a:p>
        </p:txBody>
      </p:sp>
      <p:sp>
        <p:nvSpPr>
          <p:cNvPr id="6" name="Slide Number Placeholder 5"/>
          <p:cNvSpPr>
            <a:spLocks noGrp="1"/>
          </p:cNvSpPr>
          <p:nvPr>
            <p:ph type="sldNum" sz="quarter" idx="12"/>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a:buNone/>
              <a:defRPr lang="en-US" sz="4000" b="1" cap="all" dirty="0">
                <a:ln/>
                <a:solidFill>
                  <a:schemeClr val="tx1"/>
                </a:solidFill>
                <a:effectLst>
                  <a:reflection blurRad="12700" stA="50000" endPos="50000" dir="5400000" sy="-100000" rotWithShape="0"/>
                </a:effectLs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914400" y="5334000"/>
            <a:ext cx="7772400" cy="1052512"/>
          </a:xfrm>
        </p:spPr>
        <p:txBody>
          <a:bodyPr anchor="t"/>
          <a:lstStyle>
            <a:lvl1pPr marL="374904">
              <a:buNone/>
              <a:defRPr sz="20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5" name="Footer Placeholder 4"/>
          <p:cNvSpPr>
            <a:spLocks noGrp="1"/>
          </p:cNvSpPr>
          <p:nvPr>
            <p:ph type="ftr" sz="quarter" idx="11"/>
          </p:nvPr>
        </p:nvSpPr>
        <p:spPr>
          <a:xfrm>
            <a:off x="914400" y="6416675"/>
            <a:ext cx="5562600" cy="365125"/>
          </a:xfrm>
        </p:spPr>
        <p:txBody>
          <a:bodyPr/>
          <a:lstStyle>
            <a:extLst/>
          </a:lstStyle>
          <a:p>
            <a:r>
              <a:rPr lang="en-US" dirty="0" smtClean="0"/>
              <a:t>A-M Valente-Feliciano  - SRF Conference 2011– Chicago, 07/26/2011 </a:t>
            </a:r>
            <a:endParaRPr lang="en-US" dirty="0"/>
          </a:p>
        </p:txBody>
      </p:sp>
      <p:sp>
        <p:nvSpPr>
          <p:cNvPr id="6" name="Slide Number Placeholder 5"/>
          <p:cNvSpPr>
            <a:spLocks noGrp="1"/>
          </p:cNvSpPr>
          <p:nvPr>
            <p:ph type="sldNum" sz="quarter" idx="12"/>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r>
              <a:rPr lang="en-US" smtClean="0"/>
              <a:t>Click to edit Master title style</a:t>
            </a:r>
            <a:endParaRPr lang="en-US" dirty="0"/>
          </a:p>
        </p:txBody>
      </p:sp>
      <p:sp>
        <p:nvSpPr>
          <p:cNvPr id="3" name="Content Placeholder 2"/>
          <p:cNvSpPr>
            <a:spLocks noGrp="1"/>
          </p:cNvSpPr>
          <p:nvPr>
            <p:ph sz="half" idx="1"/>
          </p:nvPr>
        </p:nvSpPr>
        <p:spPr>
          <a:xfrm>
            <a:off x="464344" y="1600200"/>
            <a:ext cx="4038600" cy="4525963"/>
          </a:xfrm>
        </p:spPr>
        <p:txBody>
          <a:bodyPr/>
          <a:lstStyle>
            <a:lvl1pPr marL="0" indent="0">
              <a:buFontTx/>
              <a:buNone/>
              <a:defRPr sz="2000"/>
            </a:lvl1pPr>
            <a:lvl2pPr>
              <a:defRPr sz="2400"/>
            </a:lvl2pPr>
            <a:lvl3pPr>
              <a:defRPr sz="2000"/>
            </a:lvl3pPr>
            <a:lvl4pPr>
              <a:defRPr sz="1800"/>
            </a:lvl4pPr>
            <a:lvl5pPr>
              <a:defRPr sz="1800"/>
            </a:lvl5pPr>
            <a:extLst/>
          </a:lstStyle>
          <a:p>
            <a:pPr lvl="0"/>
            <a:r>
              <a:rPr lang="en-US" smtClean="0"/>
              <a:t>Click to edit Master text styles</a:t>
            </a:r>
          </a:p>
        </p:txBody>
      </p:sp>
      <p:sp>
        <p:nvSpPr>
          <p:cNvPr id="4" name="Content Placeholder 3"/>
          <p:cNvSpPr>
            <a:spLocks noGrp="1"/>
          </p:cNvSpPr>
          <p:nvPr>
            <p:ph sz="half" idx="2"/>
          </p:nvPr>
        </p:nvSpPr>
        <p:spPr>
          <a:xfrm>
            <a:off x="4655344" y="160020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r>
              <a:rPr lang="en-US" dirty="0" smtClean="0"/>
              <a:t>A-M Valente-Feliciano  - SRF Conference 2011– Chicago, 07/26/2011 </a:t>
            </a:r>
            <a:endParaRPr lang="en-US" dirty="0"/>
          </a:p>
        </p:txBody>
      </p:sp>
      <p:sp>
        <p:nvSpPr>
          <p:cNvPr id="7" name="Slide Number Placeholder 6"/>
          <p:cNvSpPr>
            <a:spLocks noGrp="1"/>
          </p:cNvSpPr>
          <p:nvPr>
            <p:ph type="sldNum" sz="quarter" idx="12"/>
          </p:nvPr>
        </p:nvSpPr>
        <p:spPr/>
        <p:txBody>
          <a:bodyPr/>
          <a:lstStyle>
            <a:extLst/>
          </a:lstStyle>
          <a:p>
            <a:fld id="{1AD93096-5B34-4342-9326-69289CEAE4C2}" type="slidenum">
              <a:rPr lang="en-US" smtClean="0"/>
              <a:pPr/>
              <a:t>‹#›</a:t>
            </a:fld>
            <a:endParaRPr lang="en-US" dirty="0"/>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8" name="Footer Placeholder 7"/>
          <p:cNvSpPr>
            <a:spLocks noGrp="1"/>
          </p:cNvSpPr>
          <p:nvPr>
            <p:ph type="ftr" sz="quarter" idx="11"/>
          </p:nvPr>
        </p:nvSpPr>
        <p:spPr/>
        <p:txBody>
          <a:bodyPr/>
          <a:lstStyle>
            <a:lvl1pPr>
              <a:defRPr sz="900"/>
            </a:lvl1pPr>
            <a:extLst/>
          </a:lstStyle>
          <a:p>
            <a:r>
              <a:rPr lang="en-US" dirty="0" smtClean="0"/>
              <a:t>A-M Valente-Feliciano  - SRF Conference 2011– Chicago, 07/26/2011 </a:t>
            </a:r>
            <a:endParaRPr lang="en-US" dirty="0"/>
          </a:p>
        </p:txBody>
      </p:sp>
      <p:sp>
        <p:nvSpPr>
          <p:cNvPr id="9" name="Slide Number Placeholder 8"/>
          <p:cNvSpPr>
            <a:spLocks noGrp="1"/>
          </p:cNvSpPr>
          <p:nvPr>
            <p:ph type="sldNum" sz="quarter" idx="12"/>
          </p:nvPr>
        </p:nvSpPr>
        <p:spPr/>
        <p:txBody>
          <a:bodyPr/>
          <a:lstStyle>
            <a:extLst/>
          </a:lstStyle>
          <a:p>
            <a:fld id="{1AD93096-5B34-4342-9326-69289CEAE4C2}"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dirty="0"/>
          </a:p>
        </p:txBody>
      </p:sp>
      <p:sp>
        <p:nvSpPr>
          <p:cNvPr id="3" name="Date Placeholder 2"/>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4" name="Footer Placeholder 3"/>
          <p:cNvSpPr>
            <a:spLocks noGrp="1"/>
          </p:cNvSpPr>
          <p:nvPr>
            <p:ph type="ftr" sz="quarter" idx="11"/>
          </p:nvPr>
        </p:nvSpPr>
        <p:spPr/>
        <p:txBody>
          <a:bodyPr/>
          <a:lstStyle>
            <a:extLst/>
          </a:lstStyle>
          <a:p>
            <a:r>
              <a:rPr lang="en-US" dirty="0" smtClean="0"/>
              <a:t>A-M Valente-Feliciano  - SRF Conference 2011– Chicago, 07/26/2011 </a:t>
            </a:r>
            <a:endParaRPr lang="en-US" dirty="0"/>
          </a:p>
        </p:txBody>
      </p:sp>
      <p:sp>
        <p:nvSpPr>
          <p:cNvPr id="5" name="Slide Number Placeholder 4"/>
          <p:cNvSpPr>
            <a:spLocks noGrp="1"/>
          </p:cNvSpPr>
          <p:nvPr>
            <p:ph type="sldNum" sz="quarter" idx="12"/>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3" name="Footer Placeholder 2"/>
          <p:cNvSpPr>
            <a:spLocks noGrp="1"/>
          </p:cNvSpPr>
          <p:nvPr>
            <p:ph type="ftr" sz="quarter" idx="11"/>
          </p:nvPr>
        </p:nvSpPr>
        <p:spPr/>
        <p:txBody>
          <a:bodyPr/>
          <a:lstStyle>
            <a:extLst/>
          </a:lstStyle>
          <a:p>
            <a:r>
              <a:rPr lang="en-US" dirty="0" smtClean="0"/>
              <a:t>A-M Valente-Feliciano  - SRF Conference 2011– Chicago, 07/26/2011 </a:t>
            </a:r>
            <a:endParaRPr lang="en-US" dirty="0"/>
          </a:p>
        </p:txBody>
      </p:sp>
      <p:sp>
        <p:nvSpPr>
          <p:cNvPr id="4" name="Slide Number Placeholder 3"/>
          <p:cNvSpPr>
            <a:spLocks noGrp="1"/>
          </p:cNvSpPr>
          <p:nvPr>
            <p:ph type="sldNum" sz="quarter" idx="12"/>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dirty="0"/>
          </a:p>
        </p:txBody>
      </p:sp>
      <p:sp>
        <p:nvSpPr>
          <p:cNvPr id="3" name="Text Placeholder 2"/>
          <p:cNvSpPr>
            <a:spLocks noGrp="1"/>
          </p:cNvSpPr>
          <p:nvPr>
            <p:ph type="body" idx="1"/>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r>
              <a:rPr lang="en-US" dirty="0" smtClean="0"/>
              <a:t>A-M Valente-Feliciano  - SRF Conference 2011– Chicago, 07/26/2011 </a:t>
            </a:r>
            <a:endParaRPr lang="en-US" dirty="0"/>
          </a:p>
        </p:txBody>
      </p:sp>
      <p:sp>
        <p:nvSpPr>
          <p:cNvPr id="7" name="Slide Number Placeholder 6"/>
          <p:cNvSpPr>
            <a:spLocks noGrp="1"/>
          </p:cNvSpPr>
          <p:nvPr>
            <p:ph type="sldNum" sz="quarter" idx="12"/>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a:buNone/>
              <a:defRPr sz="2100" b="0"/>
            </a:lvl1pPr>
            <a:extLst/>
          </a:lstStyle>
          <a:p>
            <a:r>
              <a:rPr lang="en-US" smtClean="0"/>
              <a:t>Click to edit Master title style</a:t>
            </a:r>
            <a:endParaRPr lang="en-US" dirty="0"/>
          </a:p>
        </p:txBody>
      </p:sp>
      <p:sp>
        <p:nvSpPr>
          <p:cNvPr id="3" name="Picture Placeholder 2"/>
          <p:cNvSpPr>
            <a:spLocks noGrp="1"/>
          </p:cNvSpPr>
          <p:nvPr>
            <p:ph type="pic" idx="1"/>
          </p:nvPr>
        </p:nvSpPr>
        <p:spPr>
          <a:xfrm>
            <a:off x="366712" y="1905000"/>
            <a:ext cx="8778240" cy="4960144"/>
          </a:xfrm>
        </p:spPr>
        <p:txBody>
          <a:bodyPr/>
          <a:lstStyle>
            <a:lvl1pPr>
              <a:buNone/>
              <a:defRPr sz="3200"/>
            </a:lvl1pPr>
            <a:extLst/>
          </a:lstStyle>
          <a:p>
            <a:r>
              <a:rPr lang="en-US" dirty="0" smtClean="0"/>
              <a:t>Click icon to add picture</a:t>
            </a:r>
            <a:endParaRPr lang="en-US" dirty="0"/>
          </a:p>
        </p:txBody>
      </p:sp>
      <p:sp>
        <p:nvSpPr>
          <p:cNvPr id="4" name="Text Placeholder 3"/>
          <p:cNvSpPr>
            <a:spLocks noGrp="1"/>
          </p:cNvSpPr>
          <p:nvPr>
            <p:ph type="body" sz="half" idx="2"/>
          </p:nvPr>
        </p:nvSpPr>
        <p:spPr>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6416675"/>
            <a:ext cx="2133600" cy="365125"/>
          </a:xfrm>
          <a:prstGeom prst="rect">
            <a:avLst/>
          </a:prstGeom>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r>
              <a:rPr lang="en-US" dirty="0" smtClean="0"/>
              <a:t>A-M Valente-Feliciano  - SRF Conference 2011– Chicago, 07/26/2011 </a:t>
            </a:r>
            <a:endParaRPr lang="en-US" dirty="0"/>
          </a:p>
        </p:txBody>
      </p:sp>
      <p:sp>
        <p:nvSpPr>
          <p:cNvPr id="7" name="Slide Number Placeholder 6"/>
          <p:cNvSpPr>
            <a:spLocks noGrp="1"/>
          </p:cNvSpPr>
          <p:nvPr>
            <p:ph type="sldNum" sz="quarter" idx="12"/>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1905000" y="6492875"/>
            <a:ext cx="5562600" cy="365125"/>
          </a:xfrm>
          <a:prstGeom prst="rect">
            <a:avLst/>
          </a:prstGeom>
        </p:spPr>
        <p:txBody>
          <a:bodyPr vert="horz" anchor="b"/>
          <a:lstStyle>
            <a:lvl1pPr algn="ctr">
              <a:defRPr sz="900">
                <a:solidFill>
                  <a:schemeClr val="tx2"/>
                </a:solidFill>
              </a:defRPr>
            </a:lvl1pPr>
            <a:extLst/>
          </a:lstStyle>
          <a:p>
            <a:r>
              <a:rPr lang="en-US" dirty="0" smtClean="0"/>
              <a:t>A-M Valente-Feliciano  - SRF Conference 2011– Chicago, 07/26/2011 </a:t>
            </a: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a:defRPr sz="1200">
                <a:solidFill>
                  <a:schemeClr val="tx2"/>
                </a:solidFill>
              </a:defRPr>
            </a:lvl1pPr>
            <a:extLst/>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zoom/>
  </p:transition>
  <p:hf sldNum="0" hdr="0" dt="0"/>
  <p:txStyles>
    <p:title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0.gif"/><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emf"/><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8.xml"/><Relationship Id="rId7"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jpeg"/><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63.jpeg"/><Relationship Id="rId5" Type="http://schemas.openxmlformats.org/officeDocument/2006/relationships/image" Target="../media/image62.emf"/><Relationship Id="rId4" Type="http://schemas.openxmlformats.org/officeDocument/2006/relationships/image" Target="../media/image61.emf"/><Relationship Id="rId9"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01.emf"/><Relationship Id="rId4" Type="http://schemas.openxmlformats.org/officeDocument/2006/relationships/image" Target="../media/image10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gif"/><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Grp="1"/>
          </p:cNvSpPr>
          <p:nvPr>
            <p:ph type="title"/>
          </p:nvPr>
        </p:nvSpPr>
        <p:spPr>
          <a:xfrm>
            <a:off x="-533400" y="1219200"/>
            <a:ext cx="10134600" cy="2895600"/>
          </a:xfrm>
          <a:ln>
            <a:noFill/>
          </a:ln>
          <a:effectLst>
            <a:outerShdw blurRad="184150" dist="241300" dir="11520000" sx="110000" sy="110000" algn="ctr">
              <a:srgbClr val="000000">
                <a:alpha val="18000"/>
              </a:srgbClr>
            </a:outerShdw>
          </a:effectLst>
          <a:scene3d>
            <a:camera prst="orthographicFront"/>
            <a:lightRig rig="flood" dir="t">
              <a:rot lat="0" lon="0" rev="13800000"/>
            </a:lightRig>
          </a:scene3d>
          <a:sp3d prstMaterial="plastic"/>
        </p:spPr>
        <p:txBody>
          <a:bodyPr>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algn="ctr"/>
            <a:r>
              <a:rPr lang="en-US" sz="4800" dirty="0"/>
              <a:t>SRF Niobium  thin </a:t>
            </a:r>
            <a:r>
              <a:rPr lang="en-US" sz="4800" dirty="0" smtClean="0"/>
              <a:t>films:</a:t>
            </a:r>
            <a:br>
              <a:rPr lang="en-US" sz="4800" dirty="0" smtClean="0"/>
            </a:br>
            <a:r>
              <a:rPr lang="en-US" sz="4800" dirty="0" smtClean="0"/>
              <a:t> </a:t>
            </a:r>
            <a:r>
              <a:rPr lang="en-US" sz="4800" dirty="0"/>
              <a:t/>
            </a:r>
            <a:br>
              <a:rPr lang="en-US" sz="4800" dirty="0"/>
            </a:br>
            <a:r>
              <a:rPr lang="en-US" sz="4800" dirty="0"/>
              <a:t>Substrates, nucleation &amp; growth</a:t>
            </a:r>
            <a:endParaRPr lang="en-US" sz="4800" cap="none" dirty="0">
              <a:solidFill>
                <a:srgbClr val="FFC000"/>
              </a:solidFill>
            </a:endParaRPr>
          </a:p>
        </p:txBody>
      </p:sp>
      <p:sp>
        <p:nvSpPr>
          <p:cNvPr id="5" name="Rectangle 4"/>
          <p:cNvSpPr>
            <a:spLocks noGrp="1"/>
          </p:cNvSpPr>
          <p:nvPr>
            <p:ph type="body" idx="1"/>
          </p:nvPr>
        </p:nvSpPr>
        <p:spPr>
          <a:xfrm>
            <a:off x="838200" y="5562600"/>
            <a:ext cx="7772400" cy="747712"/>
          </a:xfrm>
        </p:spPr>
        <p:txBody>
          <a:bodyPr>
            <a:normAutofit/>
          </a:bodyPr>
          <a:lstStyle>
            <a:extLst/>
          </a:lstStyle>
          <a:p>
            <a:pPr algn="ctr"/>
            <a:r>
              <a:rPr lang="en-US" b="1" dirty="0" smtClean="0"/>
              <a:t>Anne-Marie  VALENTE-FELICIANO</a:t>
            </a:r>
          </a:p>
          <a:p>
            <a:pPr algn="ctr"/>
            <a:endParaRPr lang="en-US" b="1" dirty="0"/>
          </a:p>
        </p:txBody>
      </p:sp>
      <p:sp>
        <p:nvSpPr>
          <p:cNvPr id="2" name="Footer Placeholder 1"/>
          <p:cNvSpPr>
            <a:spLocks noGrp="1"/>
          </p:cNvSpPr>
          <p:nvPr>
            <p:ph type="ftr" sz="quarter" idx="11"/>
          </p:nvPr>
        </p:nvSpPr>
        <p:spPr/>
        <p:txBody>
          <a:bodyPr/>
          <a:lstStyle/>
          <a:p>
            <a:r>
              <a:rPr lang="en-US" dirty="0" smtClean="0"/>
              <a:t>A-M Valente-Feliciano  - SRF Conference 2011– Chicago, 07/26/2011 </a:t>
            </a:r>
            <a:endParaRPr lang="en-US" dirty="0"/>
          </a:p>
        </p:txBody>
      </p:sp>
      <p:pic>
        <p:nvPicPr>
          <p:cNvPr id="6" name="Picture 23" descr="JLab_logo_text_white1"/>
          <p:cNvPicPr>
            <a:picLocks noChangeAspect="1" noChangeArrowheads="1"/>
          </p:cNvPicPr>
          <p:nvPr/>
        </p:nvPicPr>
        <p:blipFill>
          <a:blip r:embed="rId3" cstate="print"/>
          <a:srcRect/>
          <a:stretch>
            <a:fillRect/>
          </a:stretch>
        </p:blipFill>
        <p:spPr bwMode="auto">
          <a:xfrm>
            <a:off x="76200" y="6472864"/>
            <a:ext cx="1995597" cy="308936"/>
          </a:xfrm>
          <a:prstGeom prst="rect">
            <a:avLst/>
          </a:prstGeom>
          <a:noFill/>
          <a:ln w="9525">
            <a:noFill/>
            <a:miter lim="800000"/>
            <a:headEnd/>
            <a:tailEnd/>
          </a:ln>
        </p:spPr>
      </p:pic>
      <p:pic>
        <p:nvPicPr>
          <p:cNvPr id="7" name="Picture 206"/>
          <p:cNvPicPr>
            <a:picLocks noChangeArrowheads="1"/>
          </p:cNvPicPr>
          <p:nvPr/>
        </p:nvPicPr>
        <p:blipFill>
          <a:blip r:embed="rId4" cstate="print"/>
          <a:srcRect/>
          <a:stretch>
            <a:fillRect/>
          </a:stretch>
        </p:blipFill>
        <p:spPr bwMode="auto">
          <a:xfrm>
            <a:off x="228600" y="152400"/>
            <a:ext cx="609600" cy="609600"/>
          </a:xfrm>
          <a:prstGeom prst="rect">
            <a:avLst/>
          </a:prstGeom>
          <a:noFill/>
          <a:ln w="9525">
            <a:noFill/>
            <a:miter lim="800000"/>
            <a:headEnd/>
            <a:tailEnd/>
          </a:ln>
        </p:spPr>
      </p:pic>
      <p:pic>
        <p:nvPicPr>
          <p:cNvPr id="8" name="Picture 20"/>
          <p:cNvPicPr>
            <a:picLocks noChangeAspect="1" noChangeArrowheads="1"/>
          </p:cNvPicPr>
          <p:nvPr/>
        </p:nvPicPr>
        <p:blipFill>
          <a:blip r:embed="rId5" cstate="print"/>
          <a:srcRect/>
          <a:stretch>
            <a:fillRect/>
          </a:stretch>
        </p:blipFill>
        <p:spPr bwMode="auto">
          <a:xfrm>
            <a:off x="7467600" y="152586"/>
            <a:ext cx="1471940" cy="32749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p:spPr>
        <p:txBody>
          <a:bodyPr/>
          <a:lstStyle/>
          <a:p>
            <a:pPr algn="ctr"/>
            <a:r>
              <a:rPr lang="en-US" sz="4800" b="1" dirty="0">
                <a:solidFill>
                  <a:srgbClr val="FF0000"/>
                </a:solidFill>
              </a:rPr>
              <a:t>S</a:t>
            </a:r>
            <a:r>
              <a:rPr lang="en-US" sz="4800" b="1" dirty="0" smtClean="0">
                <a:solidFill>
                  <a:srgbClr val="FF0000"/>
                </a:solidFill>
              </a:rPr>
              <a:t>ubstrate</a:t>
            </a:r>
            <a:endParaRPr lang="en-US" sz="4800" b="1" dirty="0">
              <a:solidFill>
                <a:srgbClr val="FF0000"/>
              </a:solidFill>
            </a:endParaRPr>
          </a:p>
        </p:txBody>
      </p:sp>
      <p:sp>
        <p:nvSpPr>
          <p:cNvPr id="3" name="Footer Placeholder 2"/>
          <p:cNvSpPr>
            <a:spLocks noGrp="1"/>
          </p:cNvSpPr>
          <p:nvPr>
            <p:ph type="ftr" sz="quarter" idx="11"/>
          </p:nvPr>
        </p:nvSpPr>
        <p:spPr/>
        <p:txBody>
          <a:bodyPr/>
          <a:lstStyle/>
          <a:p>
            <a:pPr algn="ctr"/>
            <a:r>
              <a:rPr lang="en-US" dirty="0" smtClean="0"/>
              <a:t>A-M Valente-Feliciano  - SRF Conference 2011– Chicago, 07/26/2011 </a:t>
            </a:r>
            <a:endParaRPr lang="en-US" dirty="0"/>
          </a:p>
        </p:txBody>
      </p:sp>
      <p:sp>
        <p:nvSpPr>
          <p:cNvPr id="4" name="TextBox 3"/>
          <p:cNvSpPr txBox="1"/>
          <p:nvPr/>
        </p:nvSpPr>
        <p:spPr>
          <a:xfrm>
            <a:off x="152400" y="1217787"/>
            <a:ext cx="8839200" cy="3970318"/>
          </a:xfrm>
          <a:prstGeom prst="rect">
            <a:avLst/>
          </a:prstGeom>
          <a:noFill/>
        </p:spPr>
        <p:txBody>
          <a:bodyPr wrap="square" rtlCol="0">
            <a:spAutoFit/>
          </a:bodyPr>
          <a:lstStyle/>
          <a:p>
            <a:endParaRPr lang="en-US" dirty="0" smtClean="0"/>
          </a:p>
          <a:p>
            <a:pPr marL="285750" indent="-285750">
              <a:buClr>
                <a:srgbClr val="FF0000"/>
              </a:buClr>
              <a:buFont typeface="Wingdings" pitchFamily="2" charset="2"/>
              <a:buChar char="q"/>
            </a:pPr>
            <a:r>
              <a:rPr lang="en-US" dirty="0" smtClean="0"/>
              <a:t>The substrate has a significant impact in the resulting performance of Nb films.</a:t>
            </a:r>
          </a:p>
          <a:p>
            <a:pPr marL="285750" indent="-285750">
              <a:buClr>
                <a:srgbClr val="FF0000"/>
              </a:buClr>
              <a:buFont typeface="Wingdings" pitchFamily="2" charset="2"/>
              <a:buChar char="q"/>
            </a:pPr>
            <a:endParaRPr lang="en-US" dirty="0"/>
          </a:p>
          <a:p>
            <a:pPr marL="285750" indent="-285750">
              <a:buClr>
                <a:srgbClr val="FF0000"/>
              </a:buClr>
              <a:buFont typeface="Wingdings" pitchFamily="2" charset="2"/>
              <a:buChar char="q"/>
            </a:pPr>
            <a:r>
              <a:rPr lang="en-US" dirty="0" smtClean="0"/>
              <a:t>The interface between substrate and film can be tailored to promote the desired film growth and properties.</a:t>
            </a:r>
          </a:p>
          <a:p>
            <a:pPr marL="285750" indent="-285750">
              <a:buClr>
                <a:srgbClr val="FF0000"/>
              </a:buClr>
              <a:buFont typeface="Wingdings" pitchFamily="2" charset="2"/>
              <a:buChar char="q"/>
            </a:pPr>
            <a:endParaRPr lang="en-US" dirty="0"/>
          </a:p>
          <a:p>
            <a:pPr marL="285750" indent="-285750">
              <a:buClr>
                <a:srgbClr val="FF0000"/>
              </a:buClr>
              <a:buFont typeface="Wingdings" pitchFamily="2" charset="2"/>
              <a:buChar char="q"/>
            </a:pPr>
            <a:r>
              <a:rPr lang="en-US" dirty="0" smtClean="0"/>
              <a:t>Oxides on metallic substrate can be removed to promote hetero-epitaxy: substrate heating, surface etching with Ar ions…</a:t>
            </a:r>
          </a:p>
          <a:p>
            <a:pPr marL="285750" indent="-285750">
              <a:buClr>
                <a:srgbClr val="FF0000"/>
              </a:buClr>
              <a:buFont typeface="Wingdings" pitchFamily="2" charset="2"/>
              <a:buChar char="q"/>
            </a:pPr>
            <a:endParaRPr lang="en-US" dirty="0" smtClean="0"/>
          </a:p>
          <a:p>
            <a:pPr marL="285750" indent="-285750">
              <a:buClr>
                <a:srgbClr val="FF0000"/>
              </a:buClr>
              <a:buFont typeface="Wingdings" pitchFamily="2" charset="2"/>
              <a:buChar char="q"/>
            </a:pPr>
            <a:r>
              <a:rPr lang="en-US" dirty="0" smtClean="0"/>
              <a:t>The interface can also be amorphitized to grow  independently  of the substrate</a:t>
            </a:r>
            <a:r>
              <a:rPr lang="en-US" dirty="0"/>
              <a:t> </a:t>
            </a:r>
            <a:r>
              <a:rPr lang="en-US" dirty="0" smtClean="0"/>
              <a:t>(</a:t>
            </a:r>
            <a:r>
              <a:rPr lang="en-US" dirty="0" smtClean="0"/>
              <a:t>anodization </a:t>
            </a:r>
            <a:r>
              <a:rPr lang="en-US" dirty="0" smtClean="0"/>
              <a:t>or modified </a:t>
            </a:r>
            <a:r>
              <a:rPr lang="en-US" dirty="0" smtClean="0"/>
              <a:t>otherwise).</a:t>
            </a:r>
            <a:endParaRPr lang="en-US" dirty="0" smtClean="0"/>
          </a:p>
          <a:p>
            <a:pPr marL="285750" indent="-285750">
              <a:buClr>
                <a:srgbClr val="FF0000"/>
              </a:buClr>
              <a:buFont typeface="Wingdings" pitchFamily="2" charset="2"/>
              <a:buChar char="q"/>
            </a:pPr>
            <a:endParaRPr lang="en-US" dirty="0"/>
          </a:p>
          <a:p>
            <a:pPr marL="285750" indent="-285750">
              <a:buClr>
                <a:srgbClr val="FF0000"/>
              </a:buClr>
              <a:buFont typeface="Wingdings" pitchFamily="2" charset="2"/>
              <a:buChar char="q"/>
            </a:pPr>
            <a:r>
              <a:rPr lang="en-US" dirty="0" smtClean="0"/>
              <a:t>A </a:t>
            </a:r>
            <a:r>
              <a:rPr lang="en-US" b="1" dirty="0" smtClean="0"/>
              <a:t>seed layer</a:t>
            </a:r>
            <a:r>
              <a:rPr lang="en-US" dirty="0" smtClean="0"/>
              <a:t> can be coated at the interface to favor the growth of a particular structure, minimize the density of grain boundaries…</a:t>
            </a:r>
            <a:endParaRPr lang="en-US" dirty="0"/>
          </a:p>
        </p:txBody>
      </p:sp>
      <p:sp>
        <p:nvSpPr>
          <p:cNvPr id="6" name="TextBox 5"/>
          <p:cNvSpPr txBox="1"/>
          <p:nvPr/>
        </p:nvSpPr>
        <p:spPr>
          <a:xfrm>
            <a:off x="2642824" y="5181600"/>
            <a:ext cx="6196376" cy="923330"/>
          </a:xfrm>
          <a:prstGeom prst="rect">
            <a:avLst/>
          </a:prstGeom>
          <a:solidFill>
            <a:srgbClr val="FF0000"/>
          </a:solidFill>
        </p:spPr>
        <p:txBody>
          <a:bodyPr wrap="none" rtlCol="0">
            <a:spAutoFit/>
          </a:bodyPr>
          <a:lstStyle/>
          <a:p>
            <a:r>
              <a:rPr lang="en-US" b="1" dirty="0" smtClean="0"/>
              <a:t>THPO062</a:t>
            </a:r>
            <a:r>
              <a:rPr lang="en-US" dirty="0" smtClean="0"/>
              <a:t>: </a:t>
            </a:r>
            <a:r>
              <a:rPr lang="en-US" dirty="0"/>
              <a:t>Epitaxial Niobium Thin Films for Accelerator </a:t>
            </a:r>
            <a:r>
              <a:rPr lang="en-US" dirty="0" smtClean="0"/>
              <a:t>Cavities</a:t>
            </a:r>
          </a:p>
          <a:p>
            <a:r>
              <a:rPr lang="en-US" sz="1200" dirty="0"/>
              <a:t>William Roach, Douglas Barry Beringer, Cesar Clavero, Rosa A. Lukaszew (The</a:t>
            </a:r>
          </a:p>
          <a:p>
            <a:r>
              <a:rPr lang="en-US" sz="1200" dirty="0"/>
              <a:t>College of William and Mary, Williamsburg), Charles E. Reece (JLAB, Newport</a:t>
            </a:r>
          </a:p>
          <a:p>
            <a:r>
              <a:rPr lang="en-US" sz="1200" dirty="0"/>
              <a:t>News, Virginia)</a:t>
            </a:r>
          </a:p>
        </p:txBody>
      </p:sp>
      <p:cxnSp>
        <p:nvCxnSpPr>
          <p:cNvPr id="8" name="Curved Connector 7"/>
          <p:cNvCxnSpPr/>
          <p:nvPr/>
        </p:nvCxnSpPr>
        <p:spPr>
          <a:xfrm>
            <a:off x="1676400" y="5188105"/>
            <a:ext cx="838200" cy="455160"/>
          </a:xfrm>
          <a:prstGeom prst="curvedConnector3">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845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533400"/>
            <a:ext cx="5181600" cy="2308324"/>
          </a:xfrm>
          <a:prstGeom prst="rect">
            <a:avLst/>
          </a:prstGeom>
          <a:noFill/>
        </p:spPr>
        <p:txBody>
          <a:bodyPr wrap="square" rtlCol="0">
            <a:spAutoFit/>
          </a:bodyPr>
          <a:lstStyle/>
          <a:p>
            <a:r>
              <a:rPr lang="en-US" sz="1600" dirty="0" smtClean="0"/>
              <a:t>Thin film growth from the gas phase=non-equilibrium process phenomenon governed by a competition  between kinetics  &amp; thermodynamics.</a:t>
            </a:r>
          </a:p>
          <a:p>
            <a:r>
              <a:rPr lang="en-US" sz="1600" dirty="0" smtClean="0"/>
              <a:t> </a:t>
            </a:r>
          </a:p>
          <a:p>
            <a:pPr marL="285750" indent="-285750">
              <a:buFont typeface="Arial" pitchFamily="34" charset="0"/>
              <a:buChar char="•"/>
            </a:pPr>
            <a:r>
              <a:rPr lang="en-US" sz="1600" dirty="0" smtClean="0"/>
              <a:t>Production of ionic, molecular or atomic species in the gas phase.</a:t>
            </a:r>
          </a:p>
          <a:p>
            <a:pPr marL="285750" indent="-285750">
              <a:buFont typeface="Arial" pitchFamily="34" charset="0"/>
              <a:buChar char="•"/>
            </a:pPr>
            <a:r>
              <a:rPr lang="en-US" sz="1600" dirty="0" smtClean="0"/>
              <a:t>Transport of  species to the substrate</a:t>
            </a:r>
          </a:p>
          <a:p>
            <a:pPr marL="285750" indent="-285750">
              <a:buFont typeface="Arial" pitchFamily="34" charset="0"/>
              <a:buChar char="•"/>
            </a:pPr>
            <a:r>
              <a:rPr lang="en-US" sz="1600" dirty="0" smtClean="0"/>
              <a:t>Condensation of species onto substrate directly or by chemical/electrochemical reaction.</a:t>
            </a:r>
          </a:p>
        </p:txBody>
      </p:sp>
      <p:sp>
        <p:nvSpPr>
          <p:cNvPr id="4" name="Title 1"/>
          <p:cNvSpPr txBox="1">
            <a:spLocks/>
          </p:cNvSpPr>
          <p:nvPr/>
        </p:nvSpPr>
        <p:spPr>
          <a:xfrm>
            <a:off x="906439" y="-76200"/>
            <a:ext cx="7772400" cy="914400"/>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b="1" dirty="0" smtClean="0">
                <a:solidFill>
                  <a:srgbClr val="FF0000"/>
                </a:solidFill>
              </a:rPr>
              <a:t>Film Nucleation &amp; Growth</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dirty="0" smtClean="0"/>
              <a:t>A-M Valente-Feliciano  - SRF Conference 2011– Chicago, 07/26/2011 </a:t>
            </a:r>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4724400" y="5048859"/>
                <a:ext cx="2057400" cy="610745"/>
              </a:xfrm>
              <a:prstGeom prst="rect">
                <a:avLst/>
              </a:prstGeom>
              <a:noFill/>
            </p:spPr>
            <p:txBody>
              <a:bodyPr wrap="square" rtlCol="0">
                <a:spAutoFit/>
              </a:bodyPr>
              <a:lstStyle/>
              <a:p>
                <a:pPr algn="ctr"/>
                <a14:m>
                  <m:oMath xmlns:m="http://schemas.openxmlformats.org/officeDocument/2006/math">
                    <m:r>
                      <a:rPr lang="en-US" sz="2000" i="1" smtClean="0">
                        <a:latin typeface="Cambria Math"/>
                        <a:ea typeface="Cambria Math"/>
                      </a:rPr>
                      <m:t>∆</m:t>
                    </m:r>
                    <m:sSup>
                      <m:sSupPr>
                        <m:ctrlPr>
                          <a:rPr lang="en-US" sz="2000" i="1" smtClean="0">
                            <a:latin typeface="Cambria Math"/>
                            <a:ea typeface="Cambria Math"/>
                          </a:rPr>
                        </m:ctrlPr>
                      </m:sSupPr>
                      <m:e>
                        <m:r>
                          <a:rPr lang="en-US" sz="2000" b="0" i="1" smtClean="0">
                            <a:latin typeface="Cambria Math"/>
                            <a:ea typeface="Cambria Math"/>
                          </a:rPr>
                          <m:t>𝐺</m:t>
                        </m:r>
                      </m:e>
                      <m:sup>
                        <m:r>
                          <a:rPr lang="en-US" sz="2000" b="0" i="1" smtClean="0">
                            <a:latin typeface="Cambria Math"/>
                            <a:ea typeface="Cambria Math"/>
                          </a:rPr>
                          <m:t>∗</m:t>
                        </m:r>
                      </m:sup>
                    </m:sSup>
                  </m:oMath>
                </a14:m>
                <a:r>
                  <a:rPr lang="en-US" sz="2000" dirty="0" smtClean="0"/>
                  <a:t>=</a:t>
                </a:r>
                <a14:m>
                  <m:oMath xmlns:m="http://schemas.openxmlformats.org/officeDocument/2006/math">
                    <m:f>
                      <m:fPr>
                        <m:ctrlPr>
                          <a:rPr lang="en-US" sz="2000" i="1" dirty="0" smtClean="0">
                            <a:latin typeface="Cambria Math"/>
                          </a:rPr>
                        </m:ctrlPr>
                      </m:fPr>
                      <m:num>
                        <m:r>
                          <a:rPr lang="en-US" sz="2000" b="0" i="1" dirty="0" smtClean="0">
                            <a:latin typeface="Cambria Math"/>
                          </a:rPr>
                          <m:t>16</m:t>
                        </m:r>
                        <m:r>
                          <a:rPr lang="en-US" sz="2000" b="0" i="1" dirty="0" smtClean="0">
                            <a:latin typeface="Cambria Math"/>
                            <a:ea typeface="Cambria Math"/>
                          </a:rPr>
                          <m:t>𝜋</m:t>
                        </m:r>
                        <m:sSup>
                          <m:sSupPr>
                            <m:ctrlPr>
                              <a:rPr lang="en-US" sz="2000" b="0" i="1" dirty="0" smtClean="0">
                                <a:latin typeface="Cambria Math"/>
                                <a:ea typeface="Cambria Math"/>
                              </a:rPr>
                            </m:ctrlPr>
                          </m:sSupPr>
                          <m:e>
                            <m:r>
                              <a:rPr lang="en-US" sz="2000" b="0" i="1" dirty="0" smtClean="0">
                                <a:latin typeface="Cambria Math"/>
                                <a:ea typeface="Cambria Math"/>
                              </a:rPr>
                              <m:t>𝛾</m:t>
                            </m:r>
                          </m:e>
                          <m:sup>
                            <m:r>
                              <a:rPr lang="en-US" sz="2000" b="0" i="1" dirty="0" smtClean="0">
                                <a:latin typeface="Cambria Math"/>
                                <a:ea typeface="Cambria Math"/>
                              </a:rPr>
                              <m:t>3</m:t>
                            </m:r>
                          </m:sup>
                        </m:sSup>
                      </m:num>
                      <m:den>
                        <m:r>
                          <a:rPr lang="en-US" sz="2000" b="0" i="1" dirty="0" smtClean="0">
                            <a:latin typeface="Cambria Math"/>
                          </a:rPr>
                          <m:t>3</m:t>
                        </m:r>
                        <m:sSup>
                          <m:sSupPr>
                            <m:ctrlPr>
                              <a:rPr lang="en-US" sz="2000" b="0" i="1" dirty="0" smtClean="0">
                                <a:latin typeface="Cambria Math"/>
                              </a:rPr>
                            </m:ctrlPr>
                          </m:sSupPr>
                          <m:e>
                            <m:d>
                              <m:dPr>
                                <m:ctrlPr>
                                  <a:rPr lang="en-US" sz="2000" b="0" i="1" dirty="0" smtClean="0">
                                    <a:latin typeface="Cambria Math"/>
                                  </a:rPr>
                                </m:ctrlPr>
                              </m:dPr>
                              <m:e>
                                <m:r>
                                  <a:rPr lang="en-US" sz="2000" b="0" i="1" dirty="0" smtClean="0">
                                    <a:latin typeface="Cambria Math"/>
                                    <a:ea typeface="Cambria Math"/>
                                  </a:rPr>
                                  <m:t>∆</m:t>
                                </m:r>
                                <m:sSub>
                                  <m:sSubPr>
                                    <m:ctrlPr>
                                      <a:rPr lang="en-US" sz="2000" b="0" i="1" dirty="0" smtClean="0">
                                        <a:latin typeface="Cambria Math"/>
                                        <a:ea typeface="Cambria Math"/>
                                      </a:rPr>
                                    </m:ctrlPr>
                                  </m:sSubPr>
                                  <m:e>
                                    <m:r>
                                      <a:rPr lang="en-US" sz="2000" b="0" i="1" dirty="0" smtClean="0">
                                        <a:latin typeface="Cambria Math"/>
                                        <a:ea typeface="Cambria Math"/>
                                      </a:rPr>
                                      <m:t>𝐺</m:t>
                                    </m:r>
                                  </m:e>
                                  <m:sub>
                                    <m:r>
                                      <a:rPr lang="en-US" sz="2000" b="0" i="1" dirty="0" smtClean="0">
                                        <a:latin typeface="Cambria Math"/>
                                        <a:ea typeface="Cambria Math"/>
                                      </a:rPr>
                                      <m:t>𝑉</m:t>
                                    </m:r>
                                  </m:sub>
                                </m:sSub>
                              </m:e>
                            </m:d>
                          </m:e>
                          <m:sup>
                            <m:r>
                              <a:rPr lang="en-US" sz="2000" b="0" i="1" dirty="0" smtClean="0">
                                <a:latin typeface="Cambria Math"/>
                              </a:rPr>
                              <m:t>2</m:t>
                            </m:r>
                          </m:sup>
                        </m:sSup>
                      </m:den>
                    </m:f>
                  </m:oMath>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4724400" y="5048859"/>
                <a:ext cx="2057400" cy="610745"/>
              </a:xfrm>
              <a:prstGeom prst="rect">
                <a:avLst/>
              </a:prstGeom>
              <a:blipFill rotWithShape="1">
                <a:blip r:embed="rId3"/>
                <a:stretch>
                  <a:fillRect b="-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477852" y="5070467"/>
                <a:ext cx="1041120" cy="567528"/>
              </a:xfrm>
              <a:prstGeom prst="rect">
                <a:avLst/>
              </a:prstGeom>
              <a:noFill/>
            </p:spPr>
            <p:txBody>
              <a:bodyPr wrap="none" rtlCol="0">
                <a:spAutoFit/>
              </a:bodyPr>
              <a:lstStyle/>
              <a:p>
                <a14:m>
                  <m:oMath xmlns:m="http://schemas.openxmlformats.org/officeDocument/2006/math">
                    <m:sSup>
                      <m:sSupPr>
                        <m:ctrlPr>
                          <a:rPr lang="en-US" sz="2000" i="1" smtClean="0">
                            <a:latin typeface="Cambria Math"/>
                          </a:rPr>
                        </m:ctrlPr>
                      </m:sSupPr>
                      <m:e>
                        <m:r>
                          <a:rPr lang="en-US" sz="2000" b="0" i="1" smtClean="0">
                            <a:latin typeface="Cambria Math"/>
                          </a:rPr>
                          <m:t>𝑟</m:t>
                        </m:r>
                      </m:e>
                      <m:sup>
                        <m:r>
                          <a:rPr lang="en-US" sz="2000" b="0" i="1" smtClean="0">
                            <a:latin typeface="Cambria Math"/>
                          </a:rPr>
                          <m:t>∗</m:t>
                        </m:r>
                      </m:sup>
                    </m:sSup>
                  </m:oMath>
                </a14:m>
                <a:r>
                  <a:rPr lang="en-US" sz="2000" dirty="0" smtClean="0"/>
                  <a:t>= -</a:t>
                </a:r>
                <a14:m>
                  <m:oMath xmlns:m="http://schemas.openxmlformats.org/officeDocument/2006/math">
                    <m:f>
                      <m:fPr>
                        <m:ctrlPr>
                          <a:rPr lang="en-US" sz="2000" i="1" dirty="0" smtClean="0">
                            <a:latin typeface="Cambria Math"/>
                          </a:rPr>
                        </m:ctrlPr>
                      </m:fPr>
                      <m:num>
                        <m:r>
                          <a:rPr lang="en-US" sz="2000" b="0" i="1" dirty="0" smtClean="0">
                            <a:latin typeface="Cambria Math"/>
                          </a:rPr>
                          <m:t>2</m:t>
                        </m:r>
                        <m:r>
                          <a:rPr lang="en-US" sz="2000" b="0" i="1" dirty="0" smtClean="0">
                            <a:latin typeface="Cambria Math"/>
                            <a:ea typeface="Cambria Math"/>
                          </a:rPr>
                          <m:t>𝛾</m:t>
                        </m:r>
                      </m:num>
                      <m:den>
                        <m:r>
                          <a:rPr lang="en-US" sz="2000" i="1" dirty="0" smtClean="0">
                            <a:latin typeface="Cambria Math"/>
                            <a:ea typeface="Cambria Math"/>
                          </a:rPr>
                          <m:t>∆</m:t>
                        </m:r>
                        <m:sSub>
                          <m:sSubPr>
                            <m:ctrlPr>
                              <a:rPr lang="en-US" sz="2000" i="1" dirty="0" smtClean="0">
                                <a:latin typeface="Cambria Math"/>
                                <a:ea typeface="Cambria Math"/>
                              </a:rPr>
                            </m:ctrlPr>
                          </m:sSubPr>
                          <m:e>
                            <m:r>
                              <a:rPr lang="en-US" sz="2000" b="0" i="1" dirty="0" smtClean="0">
                                <a:latin typeface="Cambria Math"/>
                                <a:ea typeface="Cambria Math"/>
                              </a:rPr>
                              <m:t>𝐺</m:t>
                            </m:r>
                          </m:e>
                          <m:sub>
                            <m:r>
                              <a:rPr lang="en-US" sz="2000" b="0" i="1" dirty="0" smtClean="0">
                                <a:latin typeface="Cambria Math"/>
                                <a:ea typeface="Cambria Math"/>
                              </a:rPr>
                              <m:t>𝑉</m:t>
                            </m:r>
                          </m:sub>
                        </m:sSub>
                      </m:den>
                    </m:f>
                  </m:oMath>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7477852" y="5070467"/>
                <a:ext cx="1041120" cy="567528"/>
              </a:xfrm>
              <a:prstGeom prst="rect">
                <a:avLst/>
              </a:prstGeom>
              <a:blipFill rotWithShape="1">
                <a:blip r:embed="rId4"/>
                <a:stretch>
                  <a:fillRect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988404" y="4140917"/>
                <a:ext cx="2928622"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a:rPr>
                          </m:ctrlPr>
                        </m:fPr>
                        <m:num>
                          <m:r>
                            <a:rPr lang="en-US" i="1">
                              <a:latin typeface="Cambria Math"/>
                            </a:rPr>
                            <m:t>𝑑</m:t>
                          </m:r>
                          <m:r>
                            <a:rPr lang="en-US" i="1">
                              <a:latin typeface="Cambria Math"/>
                              <a:ea typeface="Cambria Math"/>
                            </a:rPr>
                            <m:t>∆</m:t>
                          </m:r>
                          <m:r>
                            <a:rPr lang="en-US" i="1">
                              <a:latin typeface="Cambria Math"/>
                              <a:ea typeface="Cambria Math"/>
                            </a:rPr>
                            <m:t>𝐺</m:t>
                          </m:r>
                        </m:num>
                        <m:den>
                          <m:r>
                            <a:rPr lang="en-US" i="1">
                              <a:latin typeface="Cambria Math"/>
                            </a:rPr>
                            <m:t>𝑑𝑟</m:t>
                          </m:r>
                        </m:den>
                      </m:f>
                      <m:r>
                        <m:rPr>
                          <m:nor/>
                        </m:rPr>
                        <a:rPr lang="en-US" dirty="0"/>
                        <m:t>=</m:t>
                      </m:r>
                      <m:r>
                        <a:rPr lang="en-US" b="0" i="1" smtClean="0">
                          <a:latin typeface="Cambria Math"/>
                        </a:rPr>
                        <m:t>0</m:t>
                      </m:r>
                      <m:r>
                        <a:rPr lang="en-US" b="0" i="1" smtClean="0">
                          <a:latin typeface="Cambria Math"/>
                          <a:ea typeface="Cambria Math"/>
                        </a:rPr>
                        <m:t>=4</m:t>
                      </m:r>
                      <m:r>
                        <a:rPr lang="en-US" b="0" i="1" smtClean="0">
                          <a:latin typeface="Cambria Math"/>
                          <a:ea typeface="Cambria Math"/>
                        </a:rPr>
                        <m:t>𝜋</m:t>
                      </m:r>
                      <m:sSup>
                        <m:sSupPr>
                          <m:ctrlPr>
                            <a:rPr lang="en-US" b="0" i="1" smtClean="0">
                              <a:latin typeface="Cambria Math"/>
                              <a:ea typeface="Cambria Math"/>
                            </a:rPr>
                          </m:ctrlPr>
                        </m:sSupPr>
                        <m:e>
                          <m:r>
                            <a:rPr lang="en-US" b="0" i="1" smtClean="0">
                              <a:latin typeface="Cambria Math"/>
                              <a:ea typeface="Cambria Math"/>
                            </a:rPr>
                            <m:t>𝑟</m:t>
                          </m:r>
                        </m:e>
                        <m:sup>
                          <m:r>
                            <a:rPr lang="en-US" b="0" i="1" smtClean="0">
                              <a:latin typeface="Cambria Math"/>
                              <a:ea typeface="Cambria Math"/>
                            </a:rPr>
                            <m:t>2</m:t>
                          </m:r>
                        </m:sup>
                      </m:sSup>
                      <m:r>
                        <a:rPr lang="en-US" dirty="0">
                          <a:latin typeface="Cambria Math"/>
                        </a:rPr>
                        <m:t>∆</m:t>
                      </m:r>
                      <m:sSub>
                        <m:sSubPr>
                          <m:ctrlPr>
                            <a:rPr lang="en-US" i="1" dirty="0" smtClean="0">
                              <a:latin typeface="Cambria Math"/>
                            </a:rPr>
                          </m:ctrlPr>
                        </m:sSubPr>
                        <m:e>
                          <m:r>
                            <a:rPr lang="en-US" b="0" i="1" dirty="0" smtClean="0">
                              <a:latin typeface="Cambria Math"/>
                            </a:rPr>
                            <m:t>𝐺</m:t>
                          </m:r>
                        </m:e>
                        <m:sub>
                          <m:r>
                            <a:rPr lang="en-US" b="0" i="1" dirty="0" smtClean="0">
                              <a:latin typeface="Cambria Math"/>
                            </a:rPr>
                            <m:t>𝑉</m:t>
                          </m:r>
                        </m:sub>
                      </m:sSub>
                      <m:r>
                        <a:rPr lang="en-US" b="0" i="1" dirty="0" smtClean="0">
                          <a:latin typeface="Cambria Math"/>
                        </a:rPr>
                        <m:t>+8</m:t>
                      </m:r>
                      <m:r>
                        <a:rPr lang="en-US" b="0" i="1" dirty="0" smtClean="0">
                          <a:latin typeface="Cambria Math"/>
                          <a:ea typeface="Cambria Math"/>
                        </a:rPr>
                        <m:t>𝜋</m:t>
                      </m:r>
                      <m:r>
                        <a:rPr lang="en-US" b="0" i="1" dirty="0" smtClean="0">
                          <a:latin typeface="Cambria Math"/>
                          <a:ea typeface="Cambria Math"/>
                        </a:rPr>
                        <m:t>𝑟</m:t>
                      </m:r>
                      <m:r>
                        <a:rPr lang="en-US" b="0" i="1" dirty="0" smtClean="0">
                          <a:latin typeface="Cambria Math"/>
                          <a:ea typeface="Cambria Math"/>
                        </a:rPr>
                        <m:t>𝛾</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988404" y="4140917"/>
                <a:ext cx="2928622" cy="61824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565656" y="3626801"/>
                <a:ext cx="3975087" cy="527901"/>
              </a:xfrm>
              <a:prstGeom prst="rect">
                <a:avLst/>
              </a:prstGeom>
              <a:noFill/>
            </p:spPr>
            <p:txBody>
              <a:bodyPr wrap="square" rtlCol="0">
                <a:spAutoFit/>
              </a:bodyPr>
              <a:lstStyle/>
              <a:p>
                <a:pPr algn="ctr"/>
                <a14:m>
                  <m:oMath xmlns:m="http://schemas.openxmlformats.org/officeDocument/2006/math">
                    <m:r>
                      <a:rPr lang="en-US" sz="2000" i="1" smtClean="0">
                        <a:latin typeface="Cambria Math"/>
                        <a:ea typeface="Cambria Math"/>
                      </a:rPr>
                      <m:t>∆</m:t>
                    </m:r>
                    <m:r>
                      <a:rPr lang="en-US" sz="2000" b="0" i="1" smtClean="0">
                        <a:latin typeface="Cambria Math"/>
                        <a:ea typeface="Cambria Math"/>
                      </a:rPr>
                      <m:t>𝐺</m:t>
                    </m:r>
                  </m:oMath>
                </a14:m>
                <a:r>
                  <a:rPr lang="en-US" sz="2400" dirty="0" smtClean="0"/>
                  <a:t>=</a:t>
                </a:r>
                <a14:m>
                  <m:oMath xmlns:m="http://schemas.openxmlformats.org/officeDocument/2006/math">
                    <m:f>
                      <m:fPr>
                        <m:ctrlPr>
                          <a:rPr lang="en-US" sz="2000" i="1">
                            <a:latin typeface="Cambria Math"/>
                          </a:rPr>
                        </m:ctrlPr>
                      </m:fPr>
                      <m:num>
                        <m:r>
                          <a:rPr lang="en-US" sz="2000" b="0" i="1" smtClean="0">
                            <a:latin typeface="Cambria Math"/>
                          </a:rPr>
                          <m:t>4</m:t>
                        </m:r>
                      </m:num>
                      <m:den>
                        <m:r>
                          <a:rPr lang="en-US" sz="2000" b="0" i="1" smtClean="0">
                            <a:latin typeface="Cambria Math"/>
                          </a:rPr>
                          <m:t>3</m:t>
                        </m:r>
                      </m:den>
                    </m:f>
                    <m:r>
                      <m:rPr>
                        <m:sty m:val="p"/>
                      </m:rPr>
                      <a:rPr lang="en-US" sz="2000" dirty="0" smtClean="0">
                        <a:latin typeface="Cambria Math"/>
                        <a:ea typeface="Cambria Math"/>
                      </a:rPr>
                      <m:t>π</m:t>
                    </m:r>
                    <m:sSup>
                      <m:sSupPr>
                        <m:ctrlPr>
                          <a:rPr lang="en-US" sz="2000" i="1" dirty="0" smtClean="0">
                            <a:latin typeface="Cambria Math"/>
                            <a:ea typeface="Cambria Math"/>
                          </a:rPr>
                        </m:ctrlPr>
                      </m:sSupPr>
                      <m:e>
                        <m:r>
                          <a:rPr lang="en-US" sz="2000" b="0" i="1" dirty="0" smtClean="0">
                            <a:latin typeface="Cambria Math"/>
                            <a:ea typeface="Cambria Math"/>
                          </a:rPr>
                          <m:t>𝑟</m:t>
                        </m:r>
                      </m:e>
                      <m:sup>
                        <m:r>
                          <a:rPr lang="en-US" sz="2000" b="0" i="1" dirty="0" smtClean="0">
                            <a:latin typeface="Cambria Math"/>
                            <a:ea typeface="Cambria Math"/>
                          </a:rPr>
                          <m:t>3</m:t>
                        </m:r>
                      </m:sup>
                    </m:sSup>
                    <m:r>
                      <a:rPr lang="en-US" sz="2000" i="1">
                        <a:latin typeface="Cambria Math"/>
                        <a:ea typeface="Cambria Math"/>
                      </a:rPr>
                      <m:t>∆</m:t>
                    </m:r>
                    <m:sSub>
                      <m:sSubPr>
                        <m:ctrlPr>
                          <a:rPr lang="en-US" sz="2000" i="1" smtClean="0">
                            <a:latin typeface="Cambria Math"/>
                            <a:ea typeface="Cambria Math"/>
                          </a:rPr>
                        </m:ctrlPr>
                      </m:sSubPr>
                      <m:e>
                        <m:r>
                          <a:rPr lang="en-US" sz="2000" b="0" i="1" smtClean="0">
                            <a:latin typeface="Cambria Math"/>
                            <a:ea typeface="Cambria Math"/>
                          </a:rPr>
                          <m:t>𝐺</m:t>
                        </m:r>
                      </m:e>
                      <m:sub>
                        <m:r>
                          <a:rPr lang="en-US" sz="2000" b="0" i="1" smtClean="0">
                            <a:latin typeface="Cambria Math"/>
                            <a:ea typeface="Cambria Math"/>
                          </a:rPr>
                          <m:t>𝑉</m:t>
                        </m:r>
                      </m:sub>
                    </m:sSub>
                  </m:oMath>
                </a14:m>
                <a:r>
                  <a:rPr lang="en-US" sz="2000" dirty="0" smtClean="0"/>
                  <a:t>+4</a:t>
                </a:r>
                <a:r>
                  <a:rPr lang="el-GR" sz="2000" dirty="0">
                    <a:ea typeface="Cambria Math"/>
                  </a:rPr>
                  <a:t> </a:t>
                </a:r>
                <a14:m>
                  <m:oMath xmlns:m="http://schemas.openxmlformats.org/officeDocument/2006/math">
                    <m:r>
                      <m:rPr>
                        <m:sty m:val="p"/>
                      </m:rPr>
                      <a:rPr lang="el-GR" sz="2000" i="1">
                        <a:latin typeface="Cambria Math"/>
                        <a:ea typeface="Cambria Math"/>
                      </a:rPr>
                      <m:t>π</m:t>
                    </m:r>
                  </m:oMath>
                </a14:m>
                <a:r>
                  <a:rPr lang="el-GR" sz="2000" dirty="0">
                    <a:ea typeface="Cambria Math"/>
                  </a:rPr>
                  <a:t> </a:t>
                </a:r>
                <a14:m>
                  <m:oMath xmlns:m="http://schemas.openxmlformats.org/officeDocument/2006/math">
                    <m:sSup>
                      <m:sSupPr>
                        <m:ctrlPr>
                          <a:rPr lang="el-GR" sz="2000" i="1">
                            <a:latin typeface="Cambria Math"/>
                            <a:ea typeface="Cambria Math"/>
                          </a:rPr>
                        </m:ctrlPr>
                      </m:sSupPr>
                      <m:e>
                        <m:r>
                          <a:rPr lang="en-US" sz="2000" b="0" i="1" smtClean="0">
                            <a:latin typeface="Cambria Math"/>
                            <a:ea typeface="Cambria Math"/>
                          </a:rPr>
                          <m:t>𝑟</m:t>
                        </m:r>
                      </m:e>
                      <m:sup>
                        <m:r>
                          <a:rPr lang="en-US" sz="2000" b="0" i="1" smtClean="0">
                            <a:latin typeface="Cambria Math"/>
                            <a:ea typeface="Cambria Math"/>
                          </a:rPr>
                          <m:t>2</m:t>
                        </m:r>
                      </m:sup>
                    </m:sSup>
                    <m:r>
                      <m:rPr>
                        <m:sty m:val="p"/>
                      </m:rPr>
                      <a:rPr lang="el-GR" sz="2000" i="1">
                        <a:latin typeface="Cambria Math"/>
                        <a:ea typeface="Cambria Math"/>
                      </a:rPr>
                      <m:t>γ</m:t>
                    </m:r>
                  </m:oMath>
                </a14:m>
                <a:endParaRPr lang="en-US" sz="2000" dirty="0" smtClean="0"/>
              </a:p>
            </p:txBody>
          </p:sp>
        </mc:Choice>
        <mc:Fallback xmlns="">
          <p:sp>
            <p:nvSpPr>
              <p:cNvPr id="12" name="TextBox 11"/>
              <p:cNvSpPr txBox="1">
                <a:spLocks noRot="1" noChangeAspect="1" noMove="1" noResize="1" noEditPoints="1" noAdjustHandles="1" noChangeArrowheads="1" noChangeShapeType="1" noTextEdit="1"/>
              </p:cNvSpPr>
              <p:nvPr/>
            </p:nvSpPr>
            <p:spPr>
              <a:xfrm>
                <a:off x="4565656" y="3626801"/>
                <a:ext cx="3975087" cy="527901"/>
              </a:xfrm>
              <a:prstGeom prst="rect">
                <a:avLst/>
              </a:prstGeom>
              <a:blipFill rotWithShape="1">
                <a:blip r:embed="rId6"/>
                <a:stretch>
                  <a:fillRect t="-5747" b="-16092"/>
                </a:stretch>
              </a:blipFill>
            </p:spPr>
            <p:txBody>
              <a:bodyPr/>
              <a:lstStyle/>
              <a:p>
                <a:r>
                  <a:rPr lang="en-US">
                    <a:noFill/>
                  </a:rPr>
                  <a:t> </a:t>
                </a:r>
              </a:p>
            </p:txBody>
          </p:sp>
        </mc:Fallback>
      </mc:AlternateContent>
      <p:sp>
        <p:nvSpPr>
          <p:cNvPr id="15" name="TextBox 14"/>
          <p:cNvSpPr txBox="1"/>
          <p:nvPr/>
        </p:nvSpPr>
        <p:spPr>
          <a:xfrm>
            <a:off x="4809675" y="5587425"/>
            <a:ext cx="2048325" cy="584775"/>
          </a:xfrm>
          <a:prstGeom prst="rect">
            <a:avLst/>
          </a:prstGeom>
          <a:noFill/>
        </p:spPr>
        <p:txBody>
          <a:bodyPr wrap="square" rtlCol="0">
            <a:spAutoFit/>
          </a:bodyPr>
          <a:lstStyle/>
          <a:p>
            <a:pPr algn="ctr"/>
            <a:r>
              <a:rPr lang="en-US" sz="1600" dirty="0" smtClean="0"/>
              <a:t>Effective energy barrier for nucleation</a:t>
            </a:r>
            <a:endParaRPr lang="en-US" sz="1600" dirty="0"/>
          </a:p>
        </p:txBody>
      </p:sp>
      <p:sp>
        <p:nvSpPr>
          <p:cNvPr id="16" name="Rectangle 15"/>
          <p:cNvSpPr/>
          <p:nvPr/>
        </p:nvSpPr>
        <p:spPr>
          <a:xfrm>
            <a:off x="4185145" y="3200401"/>
            <a:ext cx="4882655"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288313" y="3221183"/>
            <a:ext cx="4700327" cy="369332"/>
          </a:xfrm>
          <a:prstGeom prst="rect">
            <a:avLst/>
          </a:prstGeom>
          <a:noFill/>
        </p:spPr>
        <p:txBody>
          <a:bodyPr wrap="none" rtlCol="0">
            <a:spAutoFit/>
          </a:bodyPr>
          <a:lstStyle/>
          <a:p>
            <a:r>
              <a:rPr lang="en-US" u="sng" dirty="0" smtClean="0"/>
              <a:t>Critical free energy (</a:t>
            </a:r>
            <a:r>
              <a:rPr lang="en-US" u="sng" dirty="0" smtClean="0">
                <a:latin typeface="Symbol" pitchFamily="18" charset="2"/>
              </a:rPr>
              <a:t>D</a:t>
            </a:r>
            <a:r>
              <a:rPr lang="en-US" u="sng" dirty="0" smtClean="0"/>
              <a:t>G*) and critical radius (r*)</a:t>
            </a:r>
            <a:endParaRPr lang="en-US" u="sng" dirty="0"/>
          </a:p>
        </p:txBody>
      </p:sp>
      <p:sp>
        <p:nvSpPr>
          <p:cNvPr id="19" name="Content Placeholder 2"/>
          <p:cNvSpPr txBox="1">
            <a:spLocks/>
          </p:cNvSpPr>
          <p:nvPr/>
        </p:nvSpPr>
        <p:spPr>
          <a:xfrm>
            <a:off x="366486" y="2082800"/>
            <a:ext cx="3276600" cy="3141260"/>
          </a:xfrm>
          <a:prstGeom prst="rect">
            <a:avLst/>
          </a:prstGeom>
        </p:spPr>
        <p:txBody>
          <a:bodyPr>
            <a:normAutofit/>
          </a:bodyPr>
          <a:lstStyle>
            <a:lvl1pPr marL="411480" indent="-342900" algn="l" rtl="0" eaLnBrk="1" latinLnBrk="0" hangingPunct="1">
              <a:spcBef>
                <a:spcPts val="700"/>
              </a:spcBef>
              <a:buSzPct val="95000"/>
              <a:buFont typeface="Wingdings"/>
              <a:buChar char=""/>
              <a:defRP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pPr marL="0" indent="0">
              <a:buFont typeface="Wingdings"/>
              <a:buNone/>
            </a:pPr>
            <a:r>
              <a:rPr lang="en-US" sz="2000" dirty="0" smtClean="0"/>
              <a:t>1. Thermal accommodation</a:t>
            </a:r>
          </a:p>
          <a:p>
            <a:pPr marL="0" indent="0">
              <a:buFont typeface="Wingdings"/>
              <a:buNone/>
            </a:pPr>
            <a:r>
              <a:rPr lang="en-US" sz="2000" dirty="0" smtClean="0"/>
              <a:t>2. Binding</a:t>
            </a:r>
          </a:p>
          <a:p>
            <a:pPr marL="0" indent="0">
              <a:buFont typeface="Wingdings"/>
              <a:buNone/>
            </a:pPr>
            <a:r>
              <a:rPr lang="en-US" sz="2000" dirty="0" smtClean="0"/>
              <a:t>3. Surface diffusion</a:t>
            </a:r>
          </a:p>
          <a:p>
            <a:pPr marL="0" indent="0">
              <a:buFont typeface="Wingdings"/>
              <a:buNone/>
            </a:pPr>
            <a:r>
              <a:rPr lang="en-US" sz="2000" dirty="0" smtClean="0"/>
              <a:t>4. Nucleation</a:t>
            </a:r>
          </a:p>
          <a:p>
            <a:pPr marL="0" indent="0">
              <a:buFont typeface="Wingdings"/>
              <a:buNone/>
            </a:pPr>
            <a:r>
              <a:rPr lang="en-US" sz="2000" dirty="0" smtClean="0"/>
              <a:t>5. Island growth</a:t>
            </a:r>
          </a:p>
          <a:p>
            <a:pPr marL="0" indent="0">
              <a:buFont typeface="Wingdings"/>
              <a:buNone/>
            </a:pPr>
            <a:r>
              <a:rPr lang="en-US" sz="2000" dirty="0" smtClean="0"/>
              <a:t>6. Coalescence</a:t>
            </a:r>
          </a:p>
          <a:p>
            <a:pPr marL="0" indent="0">
              <a:buFont typeface="Wingdings"/>
              <a:buNone/>
            </a:pPr>
            <a:r>
              <a:rPr lang="en-US" sz="2000" dirty="0" smtClean="0"/>
              <a:t>7. Subsequent growth</a:t>
            </a:r>
            <a:endParaRPr lang="en-US" sz="2000" dirty="0"/>
          </a:p>
        </p:txBody>
      </p:sp>
      <p:sp>
        <p:nvSpPr>
          <p:cNvPr id="20" name="Title 1"/>
          <p:cNvSpPr txBox="1">
            <a:spLocks/>
          </p:cNvSpPr>
          <p:nvPr/>
        </p:nvSpPr>
        <p:spPr>
          <a:xfrm>
            <a:off x="152400" y="1473200"/>
            <a:ext cx="3490686" cy="609600"/>
          </a:xfrm>
          <a:prstGeom prst="rect">
            <a:avLst/>
          </a:prstGeom>
        </p:spPr>
        <p:txBody>
          <a:bodyPr vert="horz" anchor="t">
            <a:noAutofit/>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sz="2400" b="1" dirty="0" smtClean="0">
                <a:solidFill>
                  <a:srgbClr val="FFC000"/>
                </a:solidFill>
                <a:effectLst/>
              </a:rPr>
              <a:t>Steps</a:t>
            </a:r>
            <a:r>
              <a:rPr lang="en-US" sz="2400" b="1" dirty="0" smtClean="0">
                <a:solidFill>
                  <a:srgbClr val="FF0000"/>
                </a:solidFill>
                <a:effectLst/>
              </a:rPr>
              <a:t> </a:t>
            </a:r>
            <a:r>
              <a:rPr lang="en-US" sz="2400" b="1" dirty="0" smtClean="0">
                <a:solidFill>
                  <a:srgbClr val="FFC000"/>
                </a:solidFill>
                <a:effectLst/>
              </a:rPr>
              <a:t>in Film Formation</a:t>
            </a:r>
            <a:endParaRPr lang="en-US" sz="2400" b="1" dirty="0">
              <a:solidFill>
                <a:srgbClr val="FFC000"/>
              </a:solidFill>
              <a:effectLst/>
            </a:endParaRPr>
          </a:p>
        </p:txBody>
      </p:sp>
      <p:sp>
        <p:nvSpPr>
          <p:cNvPr id="21" name="Rectangle 20"/>
          <p:cNvSpPr/>
          <p:nvPr/>
        </p:nvSpPr>
        <p:spPr>
          <a:xfrm>
            <a:off x="347461" y="1487715"/>
            <a:ext cx="3295625" cy="3561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943678"/>
      </p:ext>
    </p:extLst>
  </p:cSld>
  <p:clrMapOvr>
    <a:masterClrMapping/>
  </p:clrMapOvr>
  <p:transition spd="med">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 y="495113"/>
            <a:ext cx="9066862" cy="584775"/>
          </a:xfrm>
          <a:prstGeom prst="rect">
            <a:avLst/>
          </a:prstGeom>
          <a:noFill/>
        </p:spPr>
        <p:txBody>
          <a:bodyPr wrap="square" rtlCol="0">
            <a:spAutoFit/>
          </a:bodyPr>
          <a:lstStyle/>
          <a:p>
            <a:r>
              <a:rPr lang="en-US" sz="1600" dirty="0"/>
              <a:t>Condensation from the vapor involves incident atoms becoming bonded adatoms which diffuse over the film surface until trapped at low energy lattice sites. </a:t>
            </a:r>
            <a:endParaRPr lang="en-US" sz="1600" dirty="0" smtClean="0"/>
          </a:p>
        </p:txBody>
      </p:sp>
      <p:sp>
        <p:nvSpPr>
          <p:cNvPr id="4" name="Footer Placeholder 3"/>
          <p:cNvSpPr>
            <a:spLocks noGrp="1"/>
          </p:cNvSpPr>
          <p:nvPr>
            <p:ph type="ftr" sz="quarter" idx="11"/>
          </p:nvPr>
        </p:nvSpPr>
        <p:spPr>
          <a:xfrm>
            <a:off x="1600200" y="6492875"/>
            <a:ext cx="5562600" cy="365125"/>
          </a:xfrm>
        </p:spPr>
        <p:txBody>
          <a:bodyPr/>
          <a:lstStyle/>
          <a:p>
            <a:r>
              <a:rPr lang="en-US" dirty="0" smtClean="0"/>
              <a:t>A-M Valente-Feliciano  - SRF Conference 2011– Chicago, 07/26/2011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56" y="3200400"/>
            <a:ext cx="3800007" cy="3333410"/>
          </a:xfrm>
          <a:prstGeom prst="rect">
            <a:avLst/>
          </a:prstGeom>
        </p:spPr>
      </p:pic>
      <p:sp>
        <p:nvSpPr>
          <p:cNvPr id="5" name="Rectangle 4"/>
          <p:cNvSpPr/>
          <p:nvPr/>
        </p:nvSpPr>
        <p:spPr>
          <a:xfrm>
            <a:off x="7162800" y="3953232"/>
            <a:ext cx="1904061" cy="954107"/>
          </a:xfrm>
          <a:prstGeom prst="rect">
            <a:avLst/>
          </a:prstGeom>
        </p:spPr>
        <p:txBody>
          <a:bodyPr wrap="square">
            <a:spAutoFit/>
          </a:bodyPr>
          <a:lstStyle/>
          <a:p>
            <a:r>
              <a:rPr lang="en-US" sz="1400" dirty="0"/>
              <a:t>quantified by the characteristic diffusion </a:t>
            </a:r>
            <a:r>
              <a:rPr lang="en-US" sz="1400" dirty="0" smtClean="0"/>
              <a:t>&amp;  </a:t>
            </a:r>
            <a:r>
              <a:rPr lang="en-US" sz="1400" dirty="0"/>
              <a:t>sublimation activation energies </a:t>
            </a:r>
          </a:p>
        </p:txBody>
      </p:sp>
      <p:sp>
        <p:nvSpPr>
          <p:cNvPr id="8" name="Right Brace 7"/>
          <p:cNvSpPr/>
          <p:nvPr/>
        </p:nvSpPr>
        <p:spPr>
          <a:xfrm>
            <a:off x="6819900" y="4198203"/>
            <a:ext cx="304801" cy="53340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6667500" y="4907339"/>
            <a:ext cx="2133600" cy="738664"/>
          </a:xfrm>
          <a:prstGeom prst="rect">
            <a:avLst/>
          </a:prstGeom>
        </p:spPr>
        <p:txBody>
          <a:bodyPr wrap="square">
            <a:spAutoFit/>
          </a:bodyPr>
          <a:lstStyle/>
          <a:p>
            <a:r>
              <a:rPr lang="en-US" sz="1400" dirty="0"/>
              <a:t>from the line of sight impingement of arriving </a:t>
            </a:r>
            <a:r>
              <a:rPr lang="en-US" sz="1400" dirty="0" smtClean="0"/>
              <a:t>atoms</a:t>
            </a:r>
            <a:endParaRPr lang="en-US" sz="1400" dirty="0"/>
          </a:p>
        </p:txBody>
      </p:sp>
      <p:sp>
        <p:nvSpPr>
          <p:cNvPr id="10" name="Rectangle 9"/>
          <p:cNvSpPr/>
          <p:nvPr/>
        </p:nvSpPr>
        <p:spPr>
          <a:xfrm>
            <a:off x="4571063" y="5680036"/>
            <a:ext cx="4495800" cy="830997"/>
          </a:xfrm>
          <a:prstGeom prst="rect">
            <a:avLst/>
          </a:prstGeom>
        </p:spPr>
        <p:txBody>
          <a:bodyPr wrap="square">
            <a:spAutoFit/>
          </a:bodyPr>
          <a:lstStyle/>
          <a:p>
            <a:pPr algn="ctr"/>
            <a:r>
              <a:rPr lang="en-US" sz="1600" b="1" dirty="0"/>
              <a:t>The dominance of one or more of these </a:t>
            </a:r>
            <a:r>
              <a:rPr lang="en-US" sz="1600" b="1" dirty="0" smtClean="0"/>
              <a:t>interactions </a:t>
            </a:r>
            <a:r>
              <a:rPr lang="en-US" sz="1600" b="1" dirty="0"/>
              <a:t>is manifested by different structural morphologies.</a:t>
            </a:r>
          </a:p>
        </p:txBody>
      </p:sp>
      <p:sp>
        <p:nvSpPr>
          <p:cNvPr id="12" name="Content Placeholder 2"/>
          <p:cNvSpPr txBox="1">
            <a:spLocks/>
          </p:cNvSpPr>
          <p:nvPr/>
        </p:nvSpPr>
        <p:spPr>
          <a:xfrm>
            <a:off x="5715000" y="1707243"/>
            <a:ext cx="3430385" cy="883557"/>
          </a:xfrm>
          <a:prstGeom prst="rect">
            <a:avLst/>
          </a:prstGeom>
          <a:ln>
            <a:solidFill>
              <a:srgbClr val="FFC000"/>
            </a:solidFill>
          </a:ln>
        </p:spPr>
        <p:txBody>
          <a:bodyPr vert="horz">
            <a:noAutofit/>
          </a:bodyPr>
          <a:lstStyle>
            <a:lvl1pPr marL="411480" indent="-342900" algn="l" rtl="0" eaLnBrk="1" latinLnBrk="0" hangingPunct="1">
              <a:spcBef>
                <a:spcPts val="700"/>
              </a:spcBef>
              <a:buSzPct val="95000"/>
              <a:buFont typeface="Wingdings"/>
              <a:buChar char=""/>
              <a:defRP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pPr marL="0" indent="0" algn="ctr">
              <a:lnSpc>
                <a:spcPts val="1800"/>
              </a:lnSpc>
              <a:spcBef>
                <a:spcPts val="0"/>
              </a:spcBef>
              <a:buFont typeface="Wingdings"/>
              <a:buNone/>
            </a:pPr>
            <a:r>
              <a:rPr lang="en-US" sz="1700" b="1" dirty="0" smtClean="0"/>
              <a:t>sticking coefficient</a:t>
            </a:r>
          </a:p>
          <a:p>
            <a:pPr marL="0" indent="0" algn="ctr">
              <a:lnSpc>
                <a:spcPts val="1800"/>
              </a:lnSpc>
              <a:spcBef>
                <a:spcPts val="0"/>
              </a:spcBef>
              <a:buFont typeface="Wingdings"/>
              <a:buNone/>
            </a:pPr>
            <a:r>
              <a:rPr lang="en-US" sz="1700" b="1" dirty="0" smtClean="0"/>
              <a:t> </a:t>
            </a:r>
            <a:r>
              <a:rPr lang="en-US" sz="1700" dirty="0" smtClean="0"/>
              <a:t>=</a:t>
            </a:r>
          </a:p>
          <a:p>
            <a:pPr marL="0" indent="0" algn="ctr">
              <a:lnSpc>
                <a:spcPts val="1800"/>
              </a:lnSpc>
              <a:spcBef>
                <a:spcPts val="0"/>
              </a:spcBef>
              <a:buFont typeface="Wingdings"/>
              <a:buNone/>
            </a:pPr>
            <a:r>
              <a:rPr lang="en-US" sz="1700" dirty="0" smtClean="0"/>
              <a:t> mass deposited / mass  impinging</a:t>
            </a:r>
            <a:endParaRPr lang="en-US" sz="1700" dirty="0"/>
          </a:p>
        </p:txBody>
      </p:sp>
      <p:sp>
        <p:nvSpPr>
          <p:cNvPr id="13" name="Rectangle 12"/>
          <p:cNvSpPr/>
          <p:nvPr/>
        </p:nvSpPr>
        <p:spPr>
          <a:xfrm>
            <a:off x="0" y="0"/>
            <a:ext cx="5636479" cy="523220"/>
          </a:xfrm>
          <a:prstGeom prst="rect">
            <a:avLst/>
          </a:prstGeom>
        </p:spPr>
        <p:txBody>
          <a:bodyPr wrap="none">
            <a:spAutoFit/>
          </a:bodyPr>
          <a:lstStyle/>
          <a:p>
            <a:r>
              <a:rPr lang="en-US" sz="2800" b="1" dirty="0">
                <a:solidFill>
                  <a:srgbClr val="FF0000"/>
                </a:solidFill>
              </a:rPr>
              <a:t>Competing </a:t>
            </a:r>
            <a:r>
              <a:rPr lang="en-US" sz="2800" b="1" dirty="0" smtClean="0">
                <a:solidFill>
                  <a:srgbClr val="FF0000"/>
                </a:solidFill>
              </a:rPr>
              <a:t>Processes in Nucleation</a:t>
            </a:r>
            <a:endParaRPr lang="en-US" sz="2800" b="1" dirty="0">
              <a:solidFill>
                <a:srgbClr val="FF0000"/>
              </a:solidFill>
            </a:endParaRPr>
          </a:p>
        </p:txBody>
      </p:sp>
      <p:sp>
        <p:nvSpPr>
          <p:cNvPr id="14" name="Rectangle 13"/>
          <p:cNvSpPr/>
          <p:nvPr/>
        </p:nvSpPr>
        <p:spPr>
          <a:xfrm>
            <a:off x="685800" y="1079888"/>
            <a:ext cx="8001000" cy="584775"/>
          </a:xfrm>
          <a:prstGeom prst="rect">
            <a:avLst/>
          </a:prstGeom>
        </p:spPr>
        <p:txBody>
          <a:bodyPr wrap="square">
            <a:spAutoFit/>
          </a:bodyPr>
          <a:lstStyle/>
          <a:p>
            <a:pPr algn="ctr"/>
            <a:r>
              <a:rPr lang="en-US" sz="1600" dirty="0"/>
              <a:t>The </a:t>
            </a:r>
            <a:r>
              <a:rPr lang="en-US" sz="1600" dirty="0" smtClean="0"/>
              <a:t>atoms are </a:t>
            </a:r>
            <a:r>
              <a:rPr lang="en-US" sz="1600" dirty="0"/>
              <a:t>continuously depositing on the surface.  </a:t>
            </a:r>
            <a:r>
              <a:rPr lang="en-US" sz="1600" dirty="0" smtClean="0"/>
              <a:t>Depending </a:t>
            </a:r>
            <a:r>
              <a:rPr lang="en-US" sz="1600" dirty="0"/>
              <a:t>on </a:t>
            </a:r>
            <a:r>
              <a:rPr lang="en-US" sz="1600" dirty="0" smtClean="0"/>
              <a:t>their energy </a:t>
            </a:r>
            <a:r>
              <a:rPr lang="en-US" sz="1600" dirty="0"/>
              <a:t>and the position at </a:t>
            </a:r>
            <a:r>
              <a:rPr lang="en-US" sz="1600" dirty="0" smtClean="0"/>
              <a:t>which they hit  </a:t>
            </a:r>
            <a:r>
              <a:rPr lang="en-US" sz="1600" dirty="0"/>
              <a:t>the </a:t>
            </a:r>
            <a:r>
              <a:rPr lang="en-US" sz="1600" dirty="0" smtClean="0"/>
              <a:t>surface:</a:t>
            </a:r>
            <a:endParaRPr lang="en-US" sz="1600" dirty="0"/>
          </a:p>
        </p:txBody>
      </p:sp>
      <p:sp>
        <p:nvSpPr>
          <p:cNvPr id="11" name="Rectangle 10"/>
          <p:cNvSpPr/>
          <p:nvPr/>
        </p:nvSpPr>
        <p:spPr>
          <a:xfrm>
            <a:off x="0" y="1680249"/>
            <a:ext cx="3703820" cy="646331"/>
          </a:xfrm>
          <a:prstGeom prst="rect">
            <a:avLst/>
          </a:prstGeom>
        </p:spPr>
        <p:txBody>
          <a:bodyPr wrap="square">
            <a:spAutoFit/>
          </a:bodyPr>
          <a:lstStyle/>
          <a:p>
            <a:pPr marL="285750" indent="-285750">
              <a:buFont typeface="Arial" pitchFamily="34" charset="0"/>
              <a:buChar char="•"/>
            </a:pPr>
            <a:r>
              <a:rPr lang="en-US" dirty="0"/>
              <a:t>R</a:t>
            </a:r>
            <a:r>
              <a:rPr lang="en-US" dirty="0" smtClean="0"/>
              <a:t>e-evaporation </a:t>
            </a:r>
            <a:r>
              <a:rPr lang="en-US" dirty="0"/>
              <a:t>from the surface </a:t>
            </a:r>
            <a:endParaRPr lang="en-US" dirty="0" smtClean="0"/>
          </a:p>
          <a:p>
            <a:pPr marL="285750" indent="-285750">
              <a:buFont typeface="Arial" pitchFamily="34" charset="0"/>
              <a:buChar char="•"/>
            </a:pPr>
            <a:r>
              <a:rPr lang="en-US" dirty="0" smtClean="0"/>
              <a:t> Adsorption (</a:t>
            </a:r>
            <a:r>
              <a:rPr lang="en-US" b="1" dirty="0" smtClean="0"/>
              <a:t>adatom</a:t>
            </a:r>
            <a:r>
              <a:rPr lang="en-US" dirty="0" smtClean="0"/>
              <a:t>) </a:t>
            </a:r>
          </a:p>
        </p:txBody>
      </p:sp>
      <p:sp>
        <p:nvSpPr>
          <p:cNvPr id="15" name="Rectangle 14"/>
          <p:cNvSpPr/>
          <p:nvPr/>
        </p:nvSpPr>
        <p:spPr>
          <a:xfrm>
            <a:off x="4762500" y="4014988"/>
            <a:ext cx="2895600" cy="1200329"/>
          </a:xfrm>
          <a:prstGeom prst="rect">
            <a:avLst/>
          </a:prstGeom>
        </p:spPr>
        <p:txBody>
          <a:bodyPr wrap="square">
            <a:spAutoFit/>
          </a:bodyPr>
          <a:lstStyle/>
          <a:p>
            <a:pPr lvl="1"/>
            <a:r>
              <a:rPr lang="en-US" sz="1600" dirty="0" smtClean="0"/>
              <a:t>Surface </a:t>
            </a:r>
            <a:r>
              <a:rPr lang="en-US" sz="1600" dirty="0"/>
              <a:t>diffusion</a:t>
            </a:r>
          </a:p>
          <a:p>
            <a:pPr lvl="1"/>
            <a:r>
              <a:rPr lang="en-US" sz="1600" dirty="0"/>
              <a:t>Bulk diffusion</a:t>
            </a:r>
          </a:p>
          <a:p>
            <a:pPr lvl="1"/>
            <a:r>
              <a:rPr lang="en-US" sz="1600" dirty="0"/>
              <a:t>Desorption</a:t>
            </a:r>
          </a:p>
          <a:p>
            <a:pPr lvl="1"/>
            <a:endParaRPr lang="en-US" sz="800" dirty="0" smtClean="0"/>
          </a:p>
          <a:p>
            <a:pPr lvl="1"/>
            <a:r>
              <a:rPr lang="en-US" sz="1600" dirty="0" smtClean="0"/>
              <a:t>Shadowing</a:t>
            </a:r>
            <a:endParaRPr lang="en-US" sz="1600" dirty="0"/>
          </a:p>
        </p:txBody>
      </p:sp>
      <p:sp>
        <p:nvSpPr>
          <p:cNvPr id="16" name="Rectangle 15"/>
          <p:cNvSpPr/>
          <p:nvPr/>
        </p:nvSpPr>
        <p:spPr>
          <a:xfrm>
            <a:off x="2514600" y="2003414"/>
            <a:ext cx="3619500" cy="1200329"/>
          </a:xfrm>
          <a:prstGeom prst="rect">
            <a:avLst/>
          </a:prstGeom>
        </p:spPr>
        <p:txBody>
          <a:bodyPr wrap="square">
            <a:spAutoFit/>
          </a:bodyPr>
          <a:lstStyle/>
          <a:p>
            <a:pPr marL="285750" indent="-285750">
              <a:buFont typeface="Arial" pitchFamily="34" charset="0"/>
              <a:buChar char="•"/>
            </a:pPr>
            <a:r>
              <a:rPr lang="en-US" dirty="0"/>
              <a:t>C</a:t>
            </a:r>
            <a:r>
              <a:rPr lang="en-US" dirty="0" smtClean="0"/>
              <a:t>ovalent/ionic </a:t>
            </a:r>
            <a:r>
              <a:rPr lang="en-US" dirty="0"/>
              <a:t>bond with </a:t>
            </a:r>
            <a:r>
              <a:rPr lang="en-US" dirty="0" smtClean="0"/>
              <a:t>a surface </a:t>
            </a:r>
            <a:r>
              <a:rPr lang="en-US" dirty="0"/>
              <a:t>atom-</a:t>
            </a:r>
            <a:r>
              <a:rPr lang="en-US" b="1" dirty="0"/>
              <a:t>chemisorption</a:t>
            </a:r>
            <a:r>
              <a:rPr lang="en-US" dirty="0"/>
              <a:t>. </a:t>
            </a:r>
          </a:p>
          <a:p>
            <a:pPr marL="285750" indent="-285750">
              <a:buFont typeface="Arial" pitchFamily="34" charset="0"/>
              <a:buChar char="•"/>
            </a:pPr>
            <a:r>
              <a:rPr lang="en-US" dirty="0"/>
              <a:t>V</a:t>
            </a:r>
            <a:r>
              <a:rPr lang="en-US" dirty="0" smtClean="0"/>
              <a:t>an </a:t>
            </a:r>
            <a:r>
              <a:rPr lang="en-US" dirty="0"/>
              <a:t>der Waal’s bond with </a:t>
            </a:r>
            <a:r>
              <a:rPr lang="en-US" dirty="0" smtClean="0"/>
              <a:t> </a:t>
            </a:r>
            <a:r>
              <a:rPr lang="en-US" dirty="0"/>
              <a:t>a surface atom -</a:t>
            </a:r>
            <a:r>
              <a:rPr lang="en-US" b="1" dirty="0" smtClean="0"/>
              <a:t>physisorption</a:t>
            </a:r>
            <a:endParaRPr lang="en-US" b="1" dirty="0"/>
          </a:p>
        </p:txBody>
      </p:sp>
      <p:sp>
        <p:nvSpPr>
          <p:cNvPr id="17" name="Rectangle 16"/>
          <p:cNvSpPr/>
          <p:nvPr/>
        </p:nvSpPr>
        <p:spPr>
          <a:xfrm>
            <a:off x="5714999" y="2810470"/>
            <a:ext cx="3351863" cy="923330"/>
          </a:xfrm>
          <a:prstGeom prst="rect">
            <a:avLst/>
          </a:prstGeom>
        </p:spPr>
        <p:txBody>
          <a:bodyPr wrap="square">
            <a:spAutoFit/>
          </a:bodyPr>
          <a:lstStyle/>
          <a:p>
            <a:r>
              <a:rPr lang="en-US" dirty="0" smtClean="0"/>
              <a:t>Migration on </a:t>
            </a:r>
            <a:r>
              <a:rPr lang="en-US" dirty="0"/>
              <a:t>the surface </a:t>
            </a:r>
            <a:r>
              <a:rPr lang="en-US" dirty="0" smtClean="0"/>
              <a:t>&amp; interaction </a:t>
            </a:r>
            <a:r>
              <a:rPr lang="en-US" dirty="0"/>
              <a:t>with each </a:t>
            </a:r>
            <a:r>
              <a:rPr lang="en-US" dirty="0" smtClean="0"/>
              <a:t>other or with </a:t>
            </a:r>
            <a:r>
              <a:rPr lang="en-US" dirty="0"/>
              <a:t>the substrate atoms. </a:t>
            </a:r>
          </a:p>
        </p:txBody>
      </p:sp>
      <p:cxnSp>
        <p:nvCxnSpPr>
          <p:cNvPr id="19" name="Straight Connector 18"/>
          <p:cNvCxnSpPr/>
          <p:nvPr/>
        </p:nvCxnSpPr>
        <p:spPr>
          <a:xfrm>
            <a:off x="2514600" y="2003414"/>
            <a:ext cx="0" cy="1120786"/>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0" y="2743200"/>
            <a:ext cx="0" cy="9906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452799"/>
      </p:ext>
    </p:extLst>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pPr algn="ctr"/>
            <a:r>
              <a:rPr lang="en-US" b="1" dirty="0">
                <a:solidFill>
                  <a:srgbClr val="FFC000"/>
                </a:solidFill>
                <a:effectLst/>
              </a:rPr>
              <a:t>Thin Film Growth Modes</a:t>
            </a:r>
          </a:p>
        </p:txBody>
      </p:sp>
      <p:sp>
        <p:nvSpPr>
          <p:cNvPr id="5" name="Rectangle 4"/>
          <p:cNvSpPr/>
          <p:nvPr/>
        </p:nvSpPr>
        <p:spPr>
          <a:xfrm>
            <a:off x="228600" y="5537537"/>
            <a:ext cx="8382000" cy="1323439"/>
          </a:xfrm>
          <a:prstGeom prst="rect">
            <a:avLst/>
          </a:prstGeom>
        </p:spPr>
        <p:txBody>
          <a:bodyPr wrap="square">
            <a:spAutoFit/>
          </a:bodyPr>
          <a:lstStyle/>
          <a:p>
            <a:pPr algn="just"/>
            <a:r>
              <a:rPr lang="en-US" sz="2000" dirty="0" smtClean="0"/>
              <a:t>The film nucleation depends first and foremost on the nature of the material deposited (metal... )</a:t>
            </a:r>
          </a:p>
          <a:p>
            <a:pPr algn="ctr"/>
            <a:r>
              <a:rPr lang="en-US" sz="2000" b="1" dirty="0" smtClean="0"/>
              <a:t>Niobium as most metals </a:t>
            </a:r>
            <a:r>
              <a:rPr lang="en-US" sz="2000" b="1" dirty="0" smtClean="0"/>
              <a:t>grows often </a:t>
            </a:r>
            <a:r>
              <a:rPr lang="en-US" sz="2000" b="1" dirty="0" smtClean="0"/>
              <a:t>in the island </a:t>
            </a:r>
            <a:r>
              <a:rPr lang="en-US" sz="2000" b="1" dirty="0" smtClean="0"/>
              <a:t>mode, but of course it depends on the growth conditions.</a:t>
            </a:r>
            <a:endParaRPr lang="en-US" sz="2000" b="1" dirty="0" smtClean="0"/>
          </a:p>
        </p:txBody>
      </p:sp>
      <p:sp>
        <p:nvSpPr>
          <p:cNvPr id="6" name="Rectangle 5"/>
          <p:cNvSpPr/>
          <p:nvPr/>
        </p:nvSpPr>
        <p:spPr>
          <a:xfrm>
            <a:off x="-68943" y="656034"/>
            <a:ext cx="9220200" cy="4247317"/>
          </a:xfrm>
          <a:prstGeom prst="rect">
            <a:avLst/>
          </a:prstGeom>
        </p:spPr>
        <p:txBody>
          <a:bodyPr wrap="square">
            <a:spAutoFit/>
          </a:bodyPr>
          <a:lstStyle/>
          <a:p>
            <a:pPr marL="400050" indent="-400050">
              <a:buAutoNum type="romanLcParenBoth"/>
            </a:pPr>
            <a:r>
              <a:rPr lang="en-US" dirty="0"/>
              <a:t>3-D or island growth mode, also known as </a:t>
            </a:r>
            <a:r>
              <a:rPr lang="en-US" b="1" dirty="0">
                <a:solidFill>
                  <a:srgbClr val="FF0000"/>
                </a:solidFill>
              </a:rPr>
              <a:t>Volmer–Weber </a:t>
            </a:r>
            <a:r>
              <a:rPr lang="en-US" b="1" dirty="0" smtClean="0">
                <a:solidFill>
                  <a:srgbClr val="FF0000"/>
                </a:solidFill>
              </a:rPr>
              <a:t>(VW) </a:t>
            </a:r>
            <a:r>
              <a:rPr lang="en-US" b="1" dirty="0" smtClean="0"/>
              <a:t>mode</a:t>
            </a:r>
            <a:endParaRPr lang="en-US" b="1" dirty="0"/>
          </a:p>
          <a:p>
            <a:pPr lvl="1"/>
            <a:r>
              <a:rPr lang="en-US" dirty="0" smtClean="0"/>
              <a:t>The </a:t>
            </a:r>
            <a:r>
              <a:rPr lang="en-US" dirty="0"/>
              <a:t>adatoms have a strong affinity  with each other and  build 3-D islands that grow in all directions, including the direction normal to the surface. The growing islands eventually coalesce and form a contiguous and later continuous film</a:t>
            </a:r>
            <a:r>
              <a:rPr lang="en-US" dirty="0" smtClean="0"/>
              <a:t>.</a:t>
            </a:r>
          </a:p>
          <a:p>
            <a:pPr lvl="1"/>
            <a:endParaRPr lang="en-US" dirty="0"/>
          </a:p>
          <a:p>
            <a:pPr lvl="1"/>
            <a:endParaRPr lang="en-US" dirty="0"/>
          </a:p>
          <a:p>
            <a:pPr lvl="1"/>
            <a:endParaRPr lang="en-US" dirty="0"/>
          </a:p>
          <a:p>
            <a:pPr marL="400050" indent="-400050">
              <a:buAutoNum type="romanLcParenBoth"/>
            </a:pPr>
            <a:r>
              <a:rPr lang="en-US" dirty="0"/>
              <a:t>2-D or layer-by-layer growth, also known as </a:t>
            </a:r>
            <a:r>
              <a:rPr lang="en-US" b="1" dirty="0">
                <a:solidFill>
                  <a:srgbClr val="FF0000"/>
                </a:solidFill>
              </a:rPr>
              <a:t>Frank–van </a:t>
            </a:r>
            <a:r>
              <a:rPr lang="en-US" b="1" dirty="0" smtClean="0">
                <a:solidFill>
                  <a:srgbClr val="FF0000"/>
                </a:solidFill>
              </a:rPr>
              <a:t>der Merwe (FVDM) </a:t>
            </a:r>
            <a:r>
              <a:rPr lang="en-US" dirty="0"/>
              <a:t>mode</a:t>
            </a:r>
          </a:p>
          <a:p>
            <a:pPr lvl="1"/>
            <a:r>
              <a:rPr lang="en-US" dirty="0" smtClean="0"/>
              <a:t>The </a:t>
            </a:r>
            <a:r>
              <a:rPr lang="en-US" dirty="0"/>
              <a:t>condensing particles have a strong affinity for the substrate atoms: </a:t>
            </a:r>
            <a:r>
              <a:rPr lang="en-US" dirty="0" smtClean="0"/>
              <a:t> they </a:t>
            </a:r>
            <a:r>
              <a:rPr lang="en-US" dirty="0"/>
              <a:t>bond to </a:t>
            </a:r>
            <a:r>
              <a:rPr lang="en-US" dirty="0" smtClean="0"/>
              <a:t>the </a:t>
            </a:r>
            <a:r>
              <a:rPr lang="en-US" dirty="0"/>
              <a:t>substrate rather than to each other. </a:t>
            </a:r>
          </a:p>
          <a:p>
            <a:endParaRPr lang="en-US" dirty="0"/>
          </a:p>
          <a:p>
            <a:endParaRPr lang="en-US" dirty="0" smtClean="0"/>
          </a:p>
          <a:p>
            <a:endParaRPr lang="en-US" dirty="0"/>
          </a:p>
          <a:p>
            <a:pPr marL="400050" indent="-400050">
              <a:buAutoNum type="romanLcParenBoth"/>
            </a:pPr>
            <a:r>
              <a:rPr lang="en-US" dirty="0"/>
              <a:t>a mixed mode that starts with 2-D growth that switches into island mode after one or more monolayers; this mode is also known as the </a:t>
            </a:r>
            <a:r>
              <a:rPr lang="en-US" b="1" dirty="0">
                <a:solidFill>
                  <a:srgbClr val="FF0000"/>
                </a:solidFill>
              </a:rPr>
              <a:t>Stranski–Krastanov</a:t>
            </a:r>
            <a:r>
              <a:rPr lang="en-US" dirty="0"/>
              <a:t> </a:t>
            </a:r>
            <a:r>
              <a:rPr lang="en-US" dirty="0" smtClean="0">
                <a:solidFill>
                  <a:srgbClr val="FF0000"/>
                </a:solidFill>
              </a:rPr>
              <a:t>(SK) </a:t>
            </a:r>
            <a:r>
              <a:rPr lang="en-US" dirty="0" smtClean="0"/>
              <a:t>mode</a:t>
            </a:r>
            <a:r>
              <a:rPr lang="en-US" dirty="0"/>
              <a:t>.</a:t>
            </a:r>
          </a:p>
        </p:txBody>
      </p:sp>
      <p:sp>
        <p:nvSpPr>
          <p:cNvPr id="7" name="Title 2"/>
          <p:cNvSpPr txBox="1">
            <a:spLocks/>
          </p:cNvSpPr>
          <p:nvPr/>
        </p:nvSpPr>
        <p:spPr>
          <a:xfrm>
            <a:off x="152400" y="533400"/>
            <a:ext cx="8458200" cy="609600"/>
          </a:xfrm>
          <a:prstGeom prst="rect">
            <a:avLst/>
          </a:prstGeom>
          <a:effectLst>
            <a:innerShdw blurRad="63500" dist="50800" dir="2700000">
              <a:prstClr val="black">
                <a:alpha val="50000"/>
              </a:prstClr>
            </a:innerShdw>
          </a:effectLst>
          <a:scene3d>
            <a:camera prst="orthographicFront"/>
            <a:lightRig rig="threePt" dir="t"/>
          </a:scene3d>
          <a:sp3d>
            <a:bevelT w="114300" prst="hardEdge"/>
          </a:sp3d>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endParaRPr lang="en-US" sz="2800" b="1" dirty="0">
              <a:solidFill>
                <a:srgbClr val="FFC000"/>
              </a:solidFill>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756" y="1684318"/>
            <a:ext cx="4905375" cy="94297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404" y="3436918"/>
            <a:ext cx="4800600" cy="77152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425" y="4722793"/>
            <a:ext cx="4829175" cy="847725"/>
          </a:xfrm>
          <a:prstGeom prst="rect">
            <a:avLst/>
          </a:prstGeom>
        </p:spPr>
      </p:pic>
    </p:spTree>
    <p:extLst>
      <p:ext uri="{BB962C8B-B14F-4D97-AF65-F5344CB8AC3E}">
        <p14:creationId xmlns:p14="http://schemas.microsoft.com/office/powerpoint/2010/main" val="2494612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33400"/>
            <a:ext cx="5486400" cy="553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4267200"/>
            <a:ext cx="2895600" cy="1815882"/>
          </a:xfrm>
          <a:prstGeom prst="rect">
            <a:avLst/>
          </a:prstGeom>
          <a:noFill/>
        </p:spPr>
        <p:txBody>
          <a:bodyPr wrap="square" rtlCol="0">
            <a:spAutoFit/>
          </a:bodyPr>
          <a:lstStyle/>
          <a:p>
            <a:pPr algn="r"/>
            <a:r>
              <a:rPr lang="en-US" sz="1600" dirty="0"/>
              <a:t>Topography STM maps of V islands </a:t>
            </a:r>
            <a:r>
              <a:rPr lang="en-US" sz="1600" dirty="0" smtClean="0"/>
              <a:t>deposited on </a:t>
            </a:r>
            <a:r>
              <a:rPr lang="en-US" sz="1600" dirty="0"/>
              <a:t>Cr</a:t>
            </a:r>
            <a:r>
              <a:rPr lang="en-US" sz="1600" dirty="0" smtClean="0"/>
              <a:t>(001) </a:t>
            </a:r>
            <a:r>
              <a:rPr lang="en-US" sz="1600" dirty="0"/>
              <a:t>substrates at 525 K with coverages from 0.12 </a:t>
            </a:r>
            <a:r>
              <a:rPr lang="en-US" sz="1600" dirty="0" smtClean="0"/>
              <a:t>to 1.65 </a:t>
            </a:r>
            <a:r>
              <a:rPr lang="en-US" sz="1600" dirty="0"/>
              <a:t>AL. Layer-by-layer growth is observed</a:t>
            </a:r>
            <a:r>
              <a:rPr lang="en-US" sz="1600" dirty="0" smtClean="0"/>
              <a:t>. (</a:t>
            </a:r>
            <a:r>
              <a:rPr lang="en-US" sz="1600" i="1" dirty="0" smtClean="0"/>
              <a:t>PRB  82, 085445, 2010</a:t>
            </a:r>
            <a:r>
              <a:rPr lang="en-US" sz="1600" dirty="0" smtClean="0"/>
              <a:t>)</a:t>
            </a:r>
            <a:endParaRPr lang="en-US" sz="1600" dirty="0"/>
          </a:p>
        </p:txBody>
      </p:sp>
      <p:sp>
        <p:nvSpPr>
          <p:cNvPr id="6" name="TextBox 5"/>
          <p:cNvSpPr txBox="1"/>
          <p:nvPr/>
        </p:nvSpPr>
        <p:spPr>
          <a:xfrm>
            <a:off x="289560" y="3733800"/>
            <a:ext cx="8610600" cy="830997"/>
          </a:xfrm>
          <a:prstGeom prst="rect">
            <a:avLst/>
          </a:prstGeom>
          <a:solidFill>
            <a:srgbClr val="FF0000"/>
          </a:solidFill>
        </p:spPr>
        <p:txBody>
          <a:bodyPr wrap="square" rtlCol="0">
            <a:spAutoFit/>
          </a:bodyPr>
          <a:lstStyle/>
          <a:p>
            <a:r>
              <a:rPr lang="en-US" sz="1600" dirty="0"/>
              <a:t>Similar studies for Nb growth on Cu are presently conducted by Prof. A Lukaszew's team (C. </a:t>
            </a:r>
            <a:r>
              <a:rPr lang="en-US" sz="1600" dirty="0" smtClean="0"/>
              <a:t>Clavero)</a:t>
            </a:r>
          </a:p>
          <a:p>
            <a:r>
              <a:rPr lang="en-US" sz="1600" dirty="0" smtClean="0"/>
              <a:t>"</a:t>
            </a:r>
            <a:r>
              <a:rPr lang="en-US" sz="1600" dirty="0"/>
              <a:t>Surface Science for Future Electronic Materials and Accelerator </a:t>
            </a:r>
            <a:r>
              <a:rPr lang="en-US" sz="1600" dirty="0" smtClean="0"/>
              <a:t>Applications“, AVS, Nashville ,  </a:t>
            </a:r>
            <a:r>
              <a:rPr lang="en-US" sz="1600" dirty="0"/>
              <a:t>Oct. 30 </a:t>
            </a:r>
            <a:r>
              <a:rPr lang="en-US" sz="1600" dirty="0" smtClean="0"/>
              <a:t>-Nov 4, 2011</a:t>
            </a:r>
            <a:endParaRPr lang="en-US" sz="1600" dirty="0"/>
          </a:p>
        </p:txBody>
      </p:sp>
      <p:sp>
        <p:nvSpPr>
          <p:cNvPr id="8" name="TextBox 7"/>
          <p:cNvSpPr txBox="1"/>
          <p:nvPr/>
        </p:nvSpPr>
        <p:spPr>
          <a:xfrm>
            <a:off x="1447800" y="5867400"/>
            <a:ext cx="5047129" cy="646331"/>
          </a:xfrm>
          <a:prstGeom prst="rect">
            <a:avLst/>
          </a:prstGeom>
          <a:noFill/>
        </p:spPr>
        <p:txBody>
          <a:bodyPr wrap="square" rtlCol="0">
            <a:spAutoFit/>
          </a:bodyPr>
          <a:lstStyle/>
          <a:p>
            <a:endParaRPr lang="en-US" b="1" dirty="0" smtClean="0"/>
          </a:p>
          <a:p>
            <a:r>
              <a:rPr lang="en-US" b="1" dirty="0" smtClean="0"/>
              <a:t>Once template has been formed, homo-epitaxy.</a:t>
            </a:r>
            <a:endParaRPr lang="en-US" b="1" dirty="0"/>
          </a:p>
        </p:txBody>
      </p:sp>
      <p:sp>
        <p:nvSpPr>
          <p:cNvPr id="9" name="Title 1"/>
          <p:cNvSpPr txBox="1">
            <a:spLocks/>
          </p:cNvSpPr>
          <p:nvPr/>
        </p:nvSpPr>
        <p:spPr>
          <a:xfrm>
            <a:off x="533400" y="-76200"/>
            <a:ext cx="7772400" cy="914400"/>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b="1" dirty="0" smtClean="0">
                <a:solidFill>
                  <a:srgbClr val="FF0000"/>
                </a:solidFill>
              </a:rPr>
              <a:t> Film Coalescence</a:t>
            </a:r>
            <a:endParaRPr lang="en-US" b="1" dirty="0">
              <a:solidFill>
                <a:srgbClr val="FF0000"/>
              </a:solidFill>
            </a:endParaRPr>
          </a:p>
        </p:txBody>
      </p:sp>
      <p:sp>
        <p:nvSpPr>
          <p:cNvPr id="3" name="Footer Placeholder 2"/>
          <p:cNvSpPr>
            <a:spLocks noGrp="1"/>
          </p:cNvSpPr>
          <p:nvPr>
            <p:ph type="ftr" sz="quarter" idx="11"/>
          </p:nvPr>
        </p:nvSpPr>
        <p:spPr/>
        <p:txBody>
          <a:bodyPr/>
          <a:lstStyle/>
          <a:p>
            <a:r>
              <a:rPr lang="en-US" dirty="0" smtClean="0"/>
              <a:t>A-M Valente-Feliciano  - SRF Conference 2011– Chicago, 07/26/2011 </a:t>
            </a:r>
            <a:endParaRPr lang="en-US" dirty="0"/>
          </a:p>
        </p:txBody>
      </p:sp>
      <p:sp>
        <p:nvSpPr>
          <p:cNvPr id="10" name="TextBox 9"/>
          <p:cNvSpPr txBox="1"/>
          <p:nvPr/>
        </p:nvSpPr>
        <p:spPr>
          <a:xfrm>
            <a:off x="17929" y="425824"/>
            <a:ext cx="3810000" cy="3046988"/>
          </a:xfrm>
          <a:prstGeom prst="rect">
            <a:avLst/>
          </a:prstGeom>
          <a:noFill/>
        </p:spPr>
        <p:txBody>
          <a:bodyPr wrap="square" rtlCol="0">
            <a:spAutoFit/>
          </a:bodyPr>
          <a:lstStyle/>
          <a:p>
            <a:r>
              <a:rPr lang="en-US" sz="1600" dirty="0"/>
              <a:t>C</a:t>
            </a:r>
            <a:r>
              <a:rPr lang="en-US" sz="1600" dirty="0" smtClean="0"/>
              <a:t>oalescence: 3 common mechanisms</a:t>
            </a:r>
          </a:p>
          <a:p>
            <a:r>
              <a:rPr lang="en-US" sz="1600" dirty="0" smtClean="0"/>
              <a:t>1. Oswald ripening: atoms leave small islands more readily than large islands.</a:t>
            </a:r>
          </a:p>
          <a:p>
            <a:r>
              <a:rPr lang="en-US" sz="1600" dirty="0" smtClean="0"/>
              <a:t>More convex curvature, higher activity, more atoms escape</a:t>
            </a:r>
          </a:p>
          <a:p>
            <a:r>
              <a:rPr lang="en-US" sz="1600" dirty="0" smtClean="0"/>
              <a:t>2. Sintering: reduction of surface energy</a:t>
            </a:r>
          </a:p>
          <a:p>
            <a:r>
              <a:rPr lang="en-US" sz="1600" dirty="0" smtClean="0"/>
              <a:t>3. Cluster migration:</a:t>
            </a:r>
          </a:p>
          <a:p>
            <a:r>
              <a:rPr lang="en-US" sz="1600" dirty="0" smtClean="0"/>
              <a:t>Small clusters (&lt;100Å across) move randomly</a:t>
            </a:r>
          </a:p>
          <a:p>
            <a:r>
              <a:rPr lang="en-US" sz="1600" dirty="0" smtClean="0"/>
              <a:t>Some absorbed by larger clusters (increasing radius in height)</a:t>
            </a:r>
          </a:p>
          <a:p>
            <a:endParaRPr lang="en-US" sz="1600" dirty="0"/>
          </a:p>
        </p:txBody>
      </p:sp>
    </p:spTree>
    <p:extLst>
      <p:ext uri="{BB962C8B-B14F-4D97-AF65-F5344CB8AC3E}">
        <p14:creationId xmlns:p14="http://schemas.microsoft.com/office/powerpoint/2010/main" val="139603523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625"/>
            <a:ext cx="4343400" cy="68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4737318"/>
            <a:ext cx="4267200" cy="1815882"/>
          </a:xfrm>
          <a:prstGeom prst="rect">
            <a:avLst/>
          </a:prstGeom>
          <a:noFill/>
        </p:spPr>
        <p:txBody>
          <a:bodyPr wrap="square" rtlCol="0">
            <a:spAutoFit/>
          </a:bodyPr>
          <a:lstStyle/>
          <a:p>
            <a:pPr algn="r"/>
            <a:r>
              <a:rPr lang="en-US" sz="1400" dirty="0" smtClean="0"/>
              <a:t>(a)  </a:t>
            </a:r>
            <a:r>
              <a:rPr lang="en-US" sz="1400" dirty="0"/>
              <a:t>Differential conductance curves </a:t>
            </a:r>
            <a:r>
              <a:rPr lang="en-US" sz="1400" dirty="0" smtClean="0"/>
              <a:t>measured on </a:t>
            </a:r>
            <a:r>
              <a:rPr lang="en-US" sz="1400" dirty="0"/>
              <a:t>the substrate at different positions on one of the islands </a:t>
            </a:r>
            <a:r>
              <a:rPr lang="en-US" sz="1400" dirty="0" smtClean="0"/>
              <a:t>for 0.09 </a:t>
            </a:r>
            <a:r>
              <a:rPr lang="en-US" sz="1400" dirty="0"/>
              <a:t>AL </a:t>
            </a:r>
            <a:r>
              <a:rPr lang="en-US" sz="1400" dirty="0" smtClean="0"/>
              <a:t>coverage.</a:t>
            </a:r>
          </a:p>
          <a:p>
            <a:pPr algn="r"/>
            <a:r>
              <a:rPr lang="en-US" sz="1400" dirty="0" smtClean="0"/>
              <a:t>(b, c) are topographic images. </a:t>
            </a:r>
          </a:p>
          <a:p>
            <a:pPr algn="r"/>
            <a:r>
              <a:rPr lang="en-US" sz="1400" dirty="0" smtClean="0"/>
              <a:t>(d) </a:t>
            </a:r>
            <a:r>
              <a:rPr lang="en-US" sz="1400" dirty="0"/>
              <a:t>DOS simulations for a single V AL </a:t>
            </a:r>
            <a:r>
              <a:rPr lang="en-US" sz="1400" dirty="0" smtClean="0"/>
              <a:t>on Cr(001) </a:t>
            </a:r>
            <a:r>
              <a:rPr lang="en-US" sz="1400" dirty="0"/>
              <a:t>and for a single AL of </a:t>
            </a:r>
            <a:r>
              <a:rPr lang="en-US" sz="1400" dirty="0" smtClean="0"/>
              <a:t>equi-atomic </a:t>
            </a:r>
            <a:r>
              <a:rPr lang="en-US" sz="1400" dirty="0"/>
              <a:t>CrV alloy on Cr</a:t>
            </a:r>
            <a:r>
              <a:rPr lang="en-US" sz="1400" dirty="0" smtClean="0"/>
              <a:t>(001).</a:t>
            </a:r>
          </a:p>
          <a:p>
            <a:pPr algn="r"/>
            <a:r>
              <a:rPr lang="en-US" sz="1400" i="1" dirty="0"/>
              <a:t>(PRB  82, 085445, 2010)</a:t>
            </a:r>
          </a:p>
          <a:p>
            <a:pPr algn="r"/>
            <a:endParaRPr lang="en-US" sz="14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 y="315686"/>
            <a:ext cx="4745356" cy="210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342" y="2456251"/>
            <a:ext cx="4800601" cy="1815882"/>
          </a:xfrm>
          <a:prstGeom prst="rect">
            <a:avLst/>
          </a:prstGeom>
          <a:noFill/>
        </p:spPr>
        <p:txBody>
          <a:bodyPr wrap="square" rtlCol="0">
            <a:spAutoFit/>
          </a:bodyPr>
          <a:lstStyle/>
          <a:p>
            <a:r>
              <a:rPr lang="en-US" sz="1600" dirty="0" smtClean="0"/>
              <a:t>STM images of V sub-monolayer on Cr. (a) Topography, (b) chemical contrast dI/dU map and (c) spin resolved dI/dU map corresponding to 0.24 AL V coverage.</a:t>
            </a:r>
          </a:p>
          <a:p>
            <a:endParaRPr lang="en-US" sz="800" dirty="0" smtClean="0"/>
          </a:p>
          <a:p>
            <a:r>
              <a:rPr lang="en-US" sz="1400" i="1" dirty="0" smtClean="0"/>
              <a:t>C. Clavero, M. Bode, G. Bihlmayer, S. Bluegel and R. A. Lukaszew, </a:t>
            </a:r>
          </a:p>
          <a:p>
            <a:r>
              <a:rPr lang="en-US" sz="1400" i="1" dirty="0" smtClean="0"/>
              <a:t>“Island assisted interface alloying and magnetic polarization at </a:t>
            </a:r>
          </a:p>
          <a:p>
            <a:r>
              <a:rPr lang="en-US" sz="1400" i="1" dirty="0" smtClean="0"/>
              <a:t>submonolayer V/Cr interfaces”. Phys. Rev. B 82, 085445 (2010).</a:t>
            </a:r>
            <a:endParaRPr lang="en-US" sz="1400" i="1" dirty="0"/>
          </a:p>
        </p:txBody>
      </p:sp>
      <p:sp>
        <p:nvSpPr>
          <p:cNvPr id="6" name="TextBox 5"/>
          <p:cNvSpPr txBox="1"/>
          <p:nvPr/>
        </p:nvSpPr>
        <p:spPr>
          <a:xfrm>
            <a:off x="-1" y="17353"/>
            <a:ext cx="3648563" cy="369332"/>
          </a:xfrm>
          <a:prstGeom prst="rect">
            <a:avLst/>
          </a:prstGeom>
          <a:noFill/>
        </p:spPr>
        <p:txBody>
          <a:bodyPr wrap="none" rtlCol="0">
            <a:spAutoFit/>
          </a:bodyPr>
          <a:lstStyle/>
          <a:p>
            <a:r>
              <a:rPr lang="en-US" b="1" dirty="0" smtClean="0"/>
              <a:t>STM/STS studies-Proximity effects</a:t>
            </a:r>
            <a:endParaRPr lang="en-US" b="1" dirty="0"/>
          </a:p>
        </p:txBody>
      </p:sp>
      <p:sp>
        <p:nvSpPr>
          <p:cNvPr id="3" name="Footer Placeholder 2"/>
          <p:cNvSpPr>
            <a:spLocks noGrp="1"/>
          </p:cNvSpPr>
          <p:nvPr>
            <p:ph type="ftr" sz="quarter" idx="11"/>
          </p:nvPr>
        </p:nvSpPr>
        <p:spPr>
          <a:xfrm>
            <a:off x="0" y="6492875"/>
            <a:ext cx="5562600" cy="365125"/>
          </a:xfrm>
        </p:spPr>
        <p:txBody>
          <a:bodyPr/>
          <a:lstStyle/>
          <a:p>
            <a:pPr algn="l"/>
            <a:r>
              <a:rPr lang="en-US" dirty="0" smtClean="0"/>
              <a:t>A-M Valente-Feliciano  - SRF Conference 2011– Chicago, 07/26/2011 </a:t>
            </a:r>
            <a:endParaRPr lang="en-US" dirty="0"/>
          </a:p>
        </p:txBody>
      </p:sp>
    </p:spTree>
    <p:extLst>
      <p:ext uri="{BB962C8B-B14F-4D97-AF65-F5344CB8AC3E}">
        <p14:creationId xmlns:p14="http://schemas.microsoft.com/office/powerpoint/2010/main" val="857599056"/>
      </p:ext>
    </p:extLst>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b="1" dirty="0" smtClean="0">
                <a:solidFill>
                  <a:srgbClr val="FF0000"/>
                </a:solidFill>
                <a:effectLst/>
              </a:rPr>
              <a:t>Subsequent Film Growth</a:t>
            </a:r>
            <a:endParaRPr lang="en-US" b="1" dirty="0">
              <a:solidFill>
                <a:srgbClr val="FF0000"/>
              </a:solidFill>
              <a:effectLst/>
            </a:endParaRPr>
          </a:p>
        </p:txBody>
      </p:sp>
      <p:sp>
        <p:nvSpPr>
          <p:cNvPr id="4" name="Footer Placeholder 3"/>
          <p:cNvSpPr>
            <a:spLocks noGrp="1"/>
          </p:cNvSpPr>
          <p:nvPr>
            <p:ph type="ftr" sz="quarter" idx="11"/>
          </p:nvPr>
        </p:nvSpPr>
        <p:spPr>
          <a:xfrm>
            <a:off x="2209800" y="6492875"/>
            <a:ext cx="5334000" cy="365125"/>
          </a:xfrm>
        </p:spPr>
        <p:txBody>
          <a:bodyPr/>
          <a:lstStyle/>
          <a:p>
            <a:pPr algn="ctr"/>
            <a:r>
              <a:rPr lang="en-US" sz="900" dirty="0" smtClean="0"/>
              <a:t>A-M Valente-Feliciano  - SRF Conference 2011– Chicago, 07/26/2011 </a:t>
            </a:r>
            <a:endParaRPr lang="en-US" sz="900" dirty="0"/>
          </a:p>
        </p:txBody>
      </p:sp>
      <p:pic>
        <p:nvPicPr>
          <p:cNvPr id="5" name="Picture 4" descr="TTmModel.jpg"/>
          <p:cNvPicPr>
            <a:picLocks noChangeAspect="1"/>
          </p:cNvPicPr>
          <p:nvPr/>
        </p:nvPicPr>
        <p:blipFill>
          <a:blip r:embed="rId3" cstate="print"/>
          <a:stretch>
            <a:fillRect/>
          </a:stretch>
        </p:blipFill>
        <p:spPr>
          <a:xfrm>
            <a:off x="381000" y="1676400"/>
            <a:ext cx="3959576" cy="1752599"/>
          </a:xfrm>
          <a:prstGeom prst="rect">
            <a:avLst/>
          </a:prstGeom>
        </p:spPr>
      </p:pic>
      <p:sp>
        <p:nvSpPr>
          <p:cNvPr id="6" name="Rectangle 5"/>
          <p:cNvSpPr/>
          <p:nvPr/>
        </p:nvSpPr>
        <p:spPr>
          <a:xfrm>
            <a:off x="4311547" y="567540"/>
            <a:ext cx="4648200" cy="3970318"/>
          </a:xfrm>
          <a:prstGeom prst="rect">
            <a:avLst/>
          </a:prstGeom>
        </p:spPr>
        <p:txBody>
          <a:bodyPr wrap="square">
            <a:spAutoFit/>
          </a:bodyPr>
          <a:lstStyle/>
          <a:p>
            <a:r>
              <a:rPr lang="en-US" dirty="0" smtClean="0"/>
              <a:t>The grain size of a polycrystalline film is affected by:</a:t>
            </a:r>
          </a:p>
          <a:p>
            <a:endParaRPr lang="en-US" dirty="0" smtClean="0"/>
          </a:p>
          <a:p>
            <a:pPr lvl="1"/>
            <a:r>
              <a:rPr lang="en-US" dirty="0" smtClean="0"/>
              <a:t>• Substrate temperature during deposition (high for  large grains)</a:t>
            </a:r>
          </a:p>
          <a:p>
            <a:pPr lvl="1"/>
            <a:r>
              <a:rPr lang="en-US" dirty="0" smtClean="0"/>
              <a:t>• Adatom diffusivity (high)</a:t>
            </a:r>
          </a:p>
          <a:p>
            <a:pPr lvl="1"/>
            <a:r>
              <a:rPr lang="en-US" dirty="0" smtClean="0"/>
              <a:t>• Annealing temperatures (high)</a:t>
            </a:r>
          </a:p>
          <a:p>
            <a:pPr lvl="1"/>
            <a:r>
              <a:rPr lang="en-US" dirty="0" smtClean="0"/>
              <a:t>• Deposition flux (low)</a:t>
            </a:r>
          </a:p>
          <a:p>
            <a:pPr lvl="1"/>
            <a:r>
              <a:rPr lang="en-US" dirty="0" smtClean="0"/>
              <a:t>• Impurity content (low)</a:t>
            </a:r>
          </a:p>
          <a:p>
            <a:pPr lvl="1"/>
            <a:r>
              <a:rPr lang="en-US" dirty="0" smtClean="0"/>
              <a:t>• Film thickness (high)</a:t>
            </a:r>
          </a:p>
          <a:p>
            <a:pPr lvl="1">
              <a:buFont typeface="Arial" pitchFamily="34" charset="0"/>
              <a:buChar char="•"/>
            </a:pPr>
            <a:r>
              <a:rPr lang="en-US" dirty="0" smtClean="0"/>
              <a:t> Energy of the deposited atom (high)</a:t>
            </a:r>
          </a:p>
          <a:p>
            <a:pPr lvl="1"/>
            <a:r>
              <a:rPr lang="en-US" dirty="0" smtClean="0"/>
              <a:t>• Energy of bombarding ions/atoms (high)</a:t>
            </a:r>
          </a:p>
          <a:p>
            <a:pPr lvl="1">
              <a:buFont typeface="Arial" pitchFamily="34" charset="0"/>
              <a:buChar char="•"/>
            </a:pPr>
            <a:r>
              <a:rPr lang="en-US" dirty="0" smtClean="0"/>
              <a:t>T</a:t>
            </a:r>
            <a:r>
              <a:rPr lang="en-US" baseline="-25000" dirty="0" smtClean="0"/>
              <a:t>m</a:t>
            </a:r>
            <a:r>
              <a:rPr lang="en-US" dirty="0" smtClean="0"/>
              <a:t> of Material (low)</a:t>
            </a:r>
          </a:p>
          <a:p>
            <a:pPr lvl="1"/>
            <a:r>
              <a:rPr lang="en-US" dirty="0" smtClean="0"/>
              <a:t>• The materials class (metals)</a:t>
            </a:r>
            <a:endParaRPr lang="en-US" dirty="0"/>
          </a:p>
        </p:txBody>
      </p:sp>
      <p:pic>
        <p:nvPicPr>
          <p:cNvPr id="7" name="Picture 6" descr="Ab-normalgrowth.jpg"/>
          <p:cNvPicPr>
            <a:picLocks noChangeAspect="1"/>
          </p:cNvPicPr>
          <p:nvPr/>
        </p:nvPicPr>
        <p:blipFill>
          <a:blip r:embed="rId4" cstate="print"/>
          <a:stretch>
            <a:fillRect/>
          </a:stretch>
        </p:blipFill>
        <p:spPr>
          <a:xfrm>
            <a:off x="5410200" y="4484421"/>
            <a:ext cx="3048000" cy="2068779"/>
          </a:xfrm>
          <a:prstGeom prst="rect">
            <a:avLst/>
          </a:prstGeom>
        </p:spPr>
      </p:pic>
      <p:pic>
        <p:nvPicPr>
          <p:cNvPr id="8" name="Picture 7" descr="Ab-normalgrowth2.jpg"/>
          <p:cNvPicPr>
            <a:picLocks noChangeAspect="1"/>
          </p:cNvPicPr>
          <p:nvPr/>
        </p:nvPicPr>
        <p:blipFill>
          <a:blip r:embed="rId5" cstate="print"/>
          <a:stretch>
            <a:fillRect/>
          </a:stretch>
        </p:blipFill>
        <p:spPr>
          <a:xfrm>
            <a:off x="381000" y="3657600"/>
            <a:ext cx="3962400" cy="2737065"/>
          </a:xfrm>
          <a:prstGeom prst="rect">
            <a:avLst/>
          </a:prstGeom>
        </p:spPr>
      </p:pic>
    </p:spTree>
    <p:extLst>
      <p:ext uri="{BB962C8B-B14F-4D97-AF65-F5344CB8AC3E}">
        <p14:creationId xmlns:p14="http://schemas.microsoft.com/office/powerpoint/2010/main" val="2902545284"/>
      </p:ext>
    </p:extLst>
  </p:cSld>
  <p:clrMapOvr>
    <a:masterClrMapping/>
  </p:clrMapOvr>
  <p:transition spd="med">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p:spPr>
        <p:txBody>
          <a:bodyPr/>
          <a:lstStyle/>
          <a:p>
            <a:r>
              <a:rPr lang="en-US" b="1" dirty="0" smtClean="0">
                <a:solidFill>
                  <a:srgbClr val="FF0000"/>
                </a:solidFill>
              </a:rPr>
              <a:t>Early stages of Nb growth </a:t>
            </a:r>
            <a:r>
              <a:rPr lang="en-US" b="1" dirty="0" smtClean="0">
                <a:solidFill>
                  <a:srgbClr val="FF0000"/>
                </a:solidFill>
                <a:effectLst/>
              </a:rPr>
              <a:t>on</a:t>
            </a:r>
            <a:r>
              <a:rPr lang="en-US" b="1" dirty="0" smtClean="0">
                <a:solidFill>
                  <a:srgbClr val="FF0000"/>
                </a:solidFill>
              </a:rPr>
              <a:t>  Al</a:t>
            </a:r>
            <a:r>
              <a:rPr lang="en-US" b="1" baseline="-25000" dirty="0" smtClean="0">
                <a:solidFill>
                  <a:srgbClr val="FF0000"/>
                </a:solidFill>
              </a:rPr>
              <a:t>2</a:t>
            </a:r>
            <a:r>
              <a:rPr lang="en-US" b="1" dirty="0" smtClean="0">
                <a:solidFill>
                  <a:srgbClr val="FF0000"/>
                </a:solidFill>
              </a:rPr>
              <a:t>O</a:t>
            </a:r>
            <a:r>
              <a:rPr lang="en-US" b="1" baseline="-25000" dirty="0" smtClean="0">
                <a:solidFill>
                  <a:srgbClr val="FF0000"/>
                </a:solidFill>
              </a:rPr>
              <a:t>3</a:t>
            </a:r>
            <a:endParaRPr lang="en-US" b="1" baseline="-25000" dirty="0">
              <a:solidFill>
                <a:srgbClr val="FF0000"/>
              </a:solidFill>
            </a:endParaRPr>
          </a:p>
        </p:txBody>
      </p:sp>
      <p:sp>
        <p:nvSpPr>
          <p:cNvPr id="9" name="Text Box 79"/>
          <p:cNvSpPr txBox="1">
            <a:spLocks noGrp="1" noChangeArrowheads="1"/>
          </p:cNvSpPr>
          <p:nvPr>
            <p:ph sz="half" idx="1"/>
          </p:nvPr>
        </p:nvSpPr>
        <p:spPr bwMode="auto">
          <a:xfrm>
            <a:off x="457200" y="1447800"/>
            <a:ext cx="40386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337050" eaLnBrk="0" hangingPunct="0">
              <a:defRPr sz="8500">
                <a:solidFill>
                  <a:schemeClr val="tx1"/>
                </a:solidFill>
                <a:latin typeface="Arial" charset="0"/>
                <a:cs typeface="Arial" charset="0"/>
              </a:defRPr>
            </a:lvl1pPr>
            <a:lvl2pPr marL="742950" indent="-285750" defTabSz="4337050" eaLnBrk="0" hangingPunct="0">
              <a:defRPr sz="8500">
                <a:solidFill>
                  <a:schemeClr val="tx1"/>
                </a:solidFill>
                <a:latin typeface="Arial" charset="0"/>
                <a:cs typeface="Arial" charset="0"/>
              </a:defRPr>
            </a:lvl2pPr>
            <a:lvl3pPr marL="1143000" indent="-228600" defTabSz="4337050" eaLnBrk="0" hangingPunct="0">
              <a:defRPr sz="8500">
                <a:solidFill>
                  <a:schemeClr val="tx1"/>
                </a:solidFill>
                <a:latin typeface="Arial" charset="0"/>
                <a:cs typeface="Arial" charset="0"/>
              </a:defRPr>
            </a:lvl3pPr>
            <a:lvl4pPr marL="1600200" indent="-228600" defTabSz="4337050" eaLnBrk="0" hangingPunct="0">
              <a:defRPr sz="8500">
                <a:solidFill>
                  <a:schemeClr val="tx1"/>
                </a:solidFill>
                <a:latin typeface="Arial" charset="0"/>
                <a:cs typeface="Arial" charset="0"/>
              </a:defRPr>
            </a:lvl4pPr>
            <a:lvl5pPr marL="2057400" indent="-228600" defTabSz="4337050" eaLnBrk="0" hangingPunct="0">
              <a:defRPr sz="8500">
                <a:solidFill>
                  <a:schemeClr val="tx1"/>
                </a:solidFill>
                <a:latin typeface="Arial" charset="0"/>
                <a:cs typeface="Arial" charset="0"/>
              </a:defRPr>
            </a:lvl5pPr>
            <a:lvl6pPr marL="2514600" indent="-228600" defTabSz="4337050" eaLnBrk="0" fontAlgn="base" hangingPunct="0">
              <a:spcBef>
                <a:spcPct val="0"/>
              </a:spcBef>
              <a:spcAft>
                <a:spcPct val="0"/>
              </a:spcAft>
              <a:defRPr sz="8500">
                <a:solidFill>
                  <a:schemeClr val="tx1"/>
                </a:solidFill>
                <a:latin typeface="Arial" charset="0"/>
                <a:cs typeface="Arial" charset="0"/>
              </a:defRPr>
            </a:lvl6pPr>
            <a:lvl7pPr marL="2971800" indent="-228600" defTabSz="4337050" eaLnBrk="0" fontAlgn="base" hangingPunct="0">
              <a:spcBef>
                <a:spcPct val="0"/>
              </a:spcBef>
              <a:spcAft>
                <a:spcPct val="0"/>
              </a:spcAft>
              <a:defRPr sz="8500">
                <a:solidFill>
                  <a:schemeClr val="tx1"/>
                </a:solidFill>
                <a:latin typeface="Arial" charset="0"/>
                <a:cs typeface="Arial" charset="0"/>
              </a:defRPr>
            </a:lvl7pPr>
            <a:lvl8pPr marL="3429000" indent="-228600" defTabSz="4337050" eaLnBrk="0" fontAlgn="base" hangingPunct="0">
              <a:spcBef>
                <a:spcPct val="0"/>
              </a:spcBef>
              <a:spcAft>
                <a:spcPct val="0"/>
              </a:spcAft>
              <a:defRPr sz="8500">
                <a:solidFill>
                  <a:schemeClr val="tx1"/>
                </a:solidFill>
                <a:latin typeface="Arial" charset="0"/>
                <a:cs typeface="Arial" charset="0"/>
              </a:defRPr>
            </a:lvl8pPr>
            <a:lvl9pPr marL="3886200" indent="-228600" defTabSz="4337050" eaLnBrk="0" fontAlgn="base" hangingPunct="0">
              <a:spcBef>
                <a:spcPct val="0"/>
              </a:spcBef>
              <a:spcAft>
                <a:spcPct val="0"/>
              </a:spcAft>
              <a:defRPr sz="8500">
                <a:solidFill>
                  <a:schemeClr val="tx1"/>
                </a:solidFill>
                <a:latin typeface="Arial" charset="0"/>
                <a:cs typeface="Arial" charset="0"/>
              </a:defRPr>
            </a:lvl9pPr>
          </a:lstStyle>
          <a:p>
            <a:pPr algn="just" eaLnBrk="1" hangingPunct="1">
              <a:spcBef>
                <a:spcPct val="50000"/>
              </a:spcBef>
            </a:pPr>
            <a:r>
              <a:rPr lang="en-US" sz="1800" dirty="0" smtClean="0"/>
              <a:t>Using Reflection high energy electron diffraction (RHEED), a </a:t>
            </a:r>
            <a:r>
              <a:rPr lang="en-US" sz="1800" b="1" dirty="0" smtClean="0"/>
              <a:t>hexagonal Nb surface structure </a:t>
            </a:r>
            <a:r>
              <a:rPr lang="en-US" sz="1800" dirty="0" smtClean="0"/>
              <a:t>was observed for the first 3 atomic layers followed by a strained </a:t>
            </a:r>
            <a:r>
              <a:rPr lang="en-US" sz="1800" i="1" dirty="0" smtClean="0"/>
              <a:t>bcc</a:t>
            </a:r>
            <a:r>
              <a:rPr lang="en-US" sz="1800" dirty="0" smtClean="0"/>
              <a:t> Nb(110) structure and the lattice parameter relaxes after 3 nm.</a:t>
            </a:r>
          </a:p>
          <a:p>
            <a:pPr algn="just" eaLnBrk="1" hangingPunct="1">
              <a:spcBef>
                <a:spcPct val="50000"/>
              </a:spcBef>
            </a:pPr>
            <a:r>
              <a:rPr lang="en-US" sz="1800" dirty="0" smtClean="0"/>
              <a:t>RHEED images for the hexagonal phase at the third atomic layer. Patterns repeat every 60°.</a:t>
            </a:r>
            <a:endParaRPr lang="en-US" sz="18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60720"/>
            <a:ext cx="3962400" cy="5363880"/>
          </a:xfrm>
          <a:prstGeom prst="rect">
            <a:avLst/>
          </a:prstGeom>
          <a:solidFill>
            <a:schemeClr val="tx2"/>
          </a:solidFill>
          <a:ln>
            <a:noFill/>
          </a:ln>
        </p:spPr>
      </p:pic>
      <p:pic>
        <p:nvPicPr>
          <p:cNvPr id="7" name="Picture 349"/>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2000" contrast="61000"/>
                    </a14:imgEffect>
                  </a14:imgLayer>
                </a14:imgProps>
              </a:ext>
              <a:ext uri="{28A0092B-C50C-407E-A947-70E740481C1C}">
                <a14:useLocalDpi xmlns:a14="http://schemas.microsoft.com/office/drawing/2010/main" val="0"/>
              </a:ext>
            </a:extLst>
          </a:blip>
          <a:srcRect l="51417"/>
          <a:stretch>
            <a:fillRect/>
          </a:stretch>
        </p:blipFill>
        <p:spPr bwMode="auto">
          <a:xfrm>
            <a:off x="2072342" y="4876800"/>
            <a:ext cx="116615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48"/>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32000" contrast="61000"/>
                    </a14:imgEffect>
                  </a14:imgLayer>
                </a14:imgProps>
              </a:ext>
              <a:ext uri="{28A0092B-C50C-407E-A947-70E740481C1C}">
                <a14:useLocalDpi xmlns:a14="http://schemas.microsoft.com/office/drawing/2010/main" val="0"/>
              </a:ext>
            </a:extLst>
          </a:blip>
          <a:srcRect l="51417"/>
          <a:stretch>
            <a:fillRect/>
          </a:stretch>
        </p:blipFill>
        <p:spPr bwMode="auto">
          <a:xfrm>
            <a:off x="838200" y="4876800"/>
            <a:ext cx="116615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143000" y="5943600"/>
            <a:ext cx="3140603" cy="369332"/>
          </a:xfrm>
          <a:prstGeom prst="rect">
            <a:avLst/>
          </a:prstGeom>
          <a:noFill/>
        </p:spPr>
        <p:txBody>
          <a:bodyPr wrap="none" rtlCol="0">
            <a:spAutoFit/>
          </a:bodyPr>
          <a:lstStyle/>
          <a:p>
            <a:r>
              <a:rPr lang="en-US" dirty="0" smtClean="0"/>
              <a:t>0 deg	   30 deg	         60 deg</a:t>
            </a:r>
            <a:endParaRPr lang="en-US" dirty="0"/>
          </a:p>
        </p:txBody>
      </p:sp>
      <p:pic>
        <p:nvPicPr>
          <p:cNvPr id="12" name="Picture 350"/>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32000" contrast="61000"/>
                    </a14:imgEffect>
                  </a14:imgLayer>
                </a14:imgProps>
              </a:ext>
              <a:ext uri="{28A0092B-C50C-407E-A947-70E740481C1C}">
                <a14:useLocalDpi xmlns:a14="http://schemas.microsoft.com/office/drawing/2010/main" val="0"/>
              </a:ext>
            </a:extLst>
          </a:blip>
          <a:srcRect l="47729" r="3271"/>
          <a:stretch/>
        </p:blipFill>
        <p:spPr bwMode="auto">
          <a:xfrm>
            <a:off x="3290820" y="4876800"/>
            <a:ext cx="11761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dirty="0" smtClean="0"/>
              <a:t>A-M Valente-Feliciano  - SRF Conference 2011– Chicago, 07/26/2011 </a:t>
            </a:r>
            <a:endParaRPr lang="en-US" dirty="0"/>
          </a:p>
        </p:txBody>
      </p:sp>
    </p:spTree>
    <p:extLst>
      <p:ext uri="{BB962C8B-B14F-4D97-AF65-F5344CB8AC3E}">
        <p14:creationId xmlns:p14="http://schemas.microsoft.com/office/powerpoint/2010/main" val="156731204"/>
      </p:ext>
    </p:extLst>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5" y="-31376"/>
            <a:ext cx="4882243" cy="6629400"/>
          </a:xfrm>
          <a:prstGeom prst="rect">
            <a:avLst/>
          </a:prstGeom>
          <a:solidFill>
            <a:schemeClr val="tx1">
              <a:lumMod val="95000"/>
            </a:schemeClr>
          </a:solidFill>
          <a:ln>
            <a:noFill/>
          </a:ln>
        </p:spPr>
      </p:pic>
      <p:grpSp>
        <p:nvGrpSpPr>
          <p:cNvPr id="7" name="Group 6"/>
          <p:cNvGrpSpPr/>
          <p:nvPr/>
        </p:nvGrpSpPr>
        <p:grpSpPr>
          <a:xfrm>
            <a:off x="2886807" y="5145741"/>
            <a:ext cx="1485041" cy="1416424"/>
            <a:chOff x="6781800" y="2057400"/>
            <a:chExt cx="2094641" cy="2057400"/>
          </a:xfrm>
        </p:grpSpPr>
        <p:pic>
          <p:nvPicPr>
            <p:cNvPr id="8" name="Picture 2"/>
            <p:cNvPicPr>
              <a:picLocks noChangeAspect="1" noChangeArrowheads="1"/>
            </p:cNvPicPr>
            <p:nvPr/>
          </p:nvPicPr>
          <p:blipFill>
            <a:blip r:embed="rId5" cstate="print"/>
            <a:srcRect/>
            <a:stretch>
              <a:fillRect/>
            </a:stretch>
          </p:blipFill>
          <p:spPr bwMode="auto">
            <a:xfrm>
              <a:off x="6781800" y="2057400"/>
              <a:ext cx="2094641" cy="2057400"/>
            </a:xfrm>
            <a:prstGeom prst="rect">
              <a:avLst/>
            </a:prstGeom>
            <a:noFill/>
            <a:ln w="12700">
              <a:noFill/>
              <a:miter lim="800000"/>
              <a:headEnd/>
              <a:tailEnd/>
            </a:ln>
          </p:spPr>
        </p:pic>
        <p:sp>
          <p:nvSpPr>
            <p:cNvPr id="9" name="TextBox 8"/>
            <p:cNvSpPr txBox="1"/>
            <p:nvPr/>
          </p:nvSpPr>
          <p:spPr>
            <a:xfrm>
              <a:off x="7391400" y="2133600"/>
              <a:ext cx="1106546" cy="536466"/>
            </a:xfrm>
            <a:prstGeom prst="rect">
              <a:avLst/>
            </a:prstGeom>
            <a:noFill/>
          </p:spPr>
          <p:txBody>
            <a:bodyPr wrap="none" rtlCol="0">
              <a:spAutoFit/>
            </a:bodyPr>
            <a:lstStyle/>
            <a:p>
              <a:r>
                <a:rPr lang="en-US" b="1" dirty="0" smtClean="0">
                  <a:solidFill>
                    <a:srgbClr val="FF0000"/>
                  </a:solidFill>
                </a:rPr>
                <a:t>50 nm</a:t>
              </a:r>
              <a:endParaRPr lang="en-US" b="1" dirty="0">
                <a:solidFill>
                  <a:srgbClr val="FF0000"/>
                </a:solidFill>
              </a:endParaRPr>
            </a:p>
          </p:txBody>
        </p:sp>
      </p:grpSp>
      <p:sp>
        <p:nvSpPr>
          <p:cNvPr id="11" name="TextBox 10"/>
          <p:cNvSpPr txBox="1"/>
          <p:nvPr/>
        </p:nvSpPr>
        <p:spPr>
          <a:xfrm>
            <a:off x="4873278" y="124361"/>
            <a:ext cx="4108053" cy="1323439"/>
          </a:xfrm>
          <a:prstGeom prst="rect">
            <a:avLst/>
          </a:prstGeom>
          <a:noFill/>
        </p:spPr>
        <p:txBody>
          <a:bodyPr wrap="square" rtlCol="0">
            <a:spAutoFit/>
          </a:bodyPr>
          <a:lstStyle/>
          <a:p>
            <a:pPr algn="ctr"/>
            <a:r>
              <a:rPr lang="en-US" sz="2000" b="1" dirty="0" smtClean="0"/>
              <a:t>Subsequent Nb growth on</a:t>
            </a:r>
          </a:p>
          <a:p>
            <a:pPr algn="ctr"/>
            <a:r>
              <a:rPr lang="en-US" sz="2000" b="1" dirty="0" smtClean="0"/>
              <a:t>a-plane sapphire : </a:t>
            </a:r>
          </a:p>
          <a:p>
            <a:pPr algn="ctr"/>
            <a:r>
              <a:rPr lang="en-US" sz="2000" b="1" dirty="0" smtClean="0"/>
              <a:t>biaxial anisotropy in the surface</a:t>
            </a:r>
          </a:p>
          <a:p>
            <a:pPr algn="ctr"/>
            <a:r>
              <a:rPr lang="en-US" sz="2000" b="1" dirty="0" smtClean="0"/>
              <a:t>features.</a:t>
            </a:r>
            <a:endParaRPr lang="en-US" sz="2000" b="1" dirty="0"/>
          </a:p>
        </p:txBody>
      </p:sp>
      <p:sp>
        <p:nvSpPr>
          <p:cNvPr id="12" name="Title 1"/>
          <p:cNvSpPr txBox="1">
            <a:spLocks/>
          </p:cNvSpPr>
          <p:nvPr/>
        </p:nvSpPr>
        <p:spPr>
          <a:xfrm>
            <a:off x="5334000" y="1676400"/>
            <a:ext cx="3581400" cy="514350"/>
          </a:xfrm>
          <a:prstGeom prst="rect">
            <a:avLst/>
          </a:prstGeom>
        </p:spPr>
        <p:txBody>
          <a:bodyPr>
            <a:normAutofit/>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r>
              <a:rPr lang="en-US" sz="2000" b="1" dirty="0" smtClean="0"/>
              <a:t>Susceptibility AC measurements </a:t>
            </a:r>
            <a:endParaRPr lang="en-US" sz="2000" dirty="0"/>
          </a:p>
        </p:txBody>
      </p:sp>
      <p:graphicFrame>
        <p:nvGraphicFramePr>
          <p:cNvPr id="14" name="Object 2"/>
          <p:cNvGraphicFramePr>
            <a:graphicFrameLocks noChangeAspect="1"/>
          </p:cNvGraphicFramePr>
          <p:nvPr>
            <p:extLst>
              <p:ext uri="{D42A27DB-BD31-4B8C-83A1-F6EECF244321}">
                <p14:modId xmlns:p14="http://schemas.microsoft.com/office/powerpoint/2010/main" val="1899412469"/>
              </p:ext>
            </p:extLst>
          </p:nvPr>
        </p:nvGraphicFramePr>
        <p:xfrm>
          <a:off x="5266673" y="2175536"/>
          <a:ext cx="3353594" cy="3911865"/>
        </p:xfrm>
        <a:graphic>
          <a:graphicData uri="http://schemas.openxmlformats.org/presentationml/2006/ole">
            <mc:AlternateContent xmlns:mc="http://schemas.openxmlformats.org/markup-compatibility/2006">
              <mc:Choice xmlns:v="urn:schemas-microsoft-com:vml" Requires="v">
                <p:oleObj spid="_x0000_s10640" name="Graph" r:id="rId6" imgW="1097280" imgH="1280160" progId="Origin50.Graph">
                  <p:embed/>
                </p:oleObj>
              </mc:Choice>
              <mc:Fallback>
                <p:oleObj name="Graph" r:id="rId6" imgW="1097280" imgH="1280160" progId="Origin50.Graph">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6673" y="2175536"/>
                        <a:ext cx="3353594" cy="3911865"/>
                      </a:xfrm>
                      <a:prstGeom prst="rect">
                        <a:avLst/>
                      </a:prstGeom>
                      <a:solidFill>
                        <a:schemeClr val="tx1">
                          <a:lumMod val="95000"/>
                        </a:schemeClr>
                      </a:solidFill>
                    </p:spPr>
                  </p:pic>
                </p:oleObj>
              </mc:Fallback>
            </mc:AlternateContent>
          </a:graphicData>
        </a:graphic>
      </p:graphicFrame>
      <p:sp>
        <p:nvSpPr>
          <p:cNvPr id="15" name="Rectangle 14"/>
          <p:cNvSpPr/>
          <p:nvPr/>
        </p:nvSpPr>
        <p:spPr>
          <a:xfrm>
            <a:off x="5410200" y="6115110"/>
            <a:ext cx="3066541" cy="400110"/>
          </a:xfrm>
          <a:prstGeom prst="rect">
            <a:avLst/>
          </a:prstGeom>
        </p:spPr>
        <p:txBody>
          <a:bodyPr wrap="square">
            <a:spAutoFit/>
          </a:bodyPr>
          <a:lstStyle/>
          <a:p>
            <a:r>
              <a:rPr lang="en-US" sz="2000" i="1" dirty="0"/>
              <a:t>χ(ω)= χ’(ω)+i χ’’(ω)</a:t>
            </a:r>
            <a:endParaRPr lang="en-US" sz="2000" dirty="0"/>
          </a:p>
        </p:txBody>
      </p:sp>
      <p:sp>
        <p:nvSpPr>
          <p:cNvPr id="2" name="Footer Placeholder 1"/>
          <p:cNvSpPr>
            <a:spLocks noGrp="1"/>
          </p:cNvSpPr>
          <p:nvPr>
            <p:ph type="ftr" sz="quarter" idx="11"/>
          </p:nvPr>
        </p:nvSpPr>
        <p:spPr/>
        <p:txBody>
          <a:bodyPr/>
          <a:lstStyle/>
          <a:p>
            <a:r>
              <a:rPr lang="en-US" dirty="0" smtClean="0"/>
              <a:t>A-M Valente-Feliciano  - SRF Conference 2011– Chicago, 07/26/2011 </a:t>
            </a:r>
            <a:endParaRPr lang="en-US" dirty="0"/>
          </a:p>
        </p:txBody>
      </p:sp>
      <p:sp>
        <p:nvSpPr>
          <p:cNvPr id="16" name="TextBox 15"/>
          <p:cNvSpPr txBox="1"/>
          <p:nvPr/>
        </p:nvSpPr>
        <p:spPr>
          <a:xfrm>
            <a:off x="1003808" y="-8360"/>
            <a:ext cx="3352800" cy="246221"/>
          </a:xfrm>
          <a:prstGeom prst="rect">
            <a:avLst/>
          </a:prstGeom>
          <a:noFill/>
        </p:spPr>
        <p:txBody>
          <a:bodyPr wrap="square" rtlCol="0">
            <a:spAutoFit/>
          </a:bodyPr>
          <a:lstStyle/>
          <a:p>
            <a:pPr algn="ctr"/>
            <a:r>
              <a:rPr lang="en-US" sz="1000" dirty="0" smtClean="0">
                <a:solidFill>
                  <a:schemeClr val="bg1"/>
                </a:solidFill>
              </a:rPr>
              <a:t>A. Lukaszew et al. , College of William &amp; Mary</a:t>
            </a:r>
            <a:endParaRPr lang="en-US" sz="1000" dirty="0">
              <a:solidFill>
                <a:schemeClr val="bg1"/>
              </a:solidFill>
            </a:endParaRPr>
          </a:p>
        </p:txBody>
      </p:sp>
      <p:sp>
        <p:nvSpPr>
          <p:cNvPr id="17" name="TextBox 16"/>
          <p:cNvSpPr txBox="1"/>
          <p:nvPr/>
        </p:nvSpPr>
        <p:spPr>
          <a:xfrm>
            <a:off x="304800" y="5564087"/>
            <a:ext cx="8610600" cy="1015663"/>
          </a:xfrm>
          <a:prstGeom prst="rect">
            <a:avLst/>
          </a:prstGeom>
          <a:solidFill>
            <a:srgbClr val="FF0000"/>
          </a:solidFill>
        </p:spPr>
        <p:txBody>
          <a:bodyPr wrap="square" rtlCol="0">
            <a:spAutoFit/>
          </a:bodyPr>
          <a:lstStyle/>
          <a:p>
            <a:r>
              <a:rPr lang="en-US" b="1" dirty="0" smtClean="0"/>
              <a:t>THPO047: Growth Mode and Strain Effects in the Superconducting Properties of Nb Thin Films on Sapphire</a:t>
            </a:r>
          </a:p>
          <a:p>
            <a:r>
              <a:rPr lang="en-US" sz="1200" dirty="0" smtClean="0"/>
              <a:t>Cesar Clavero, Douglas Barry Beringer, Rosa A. Lukaszew, William Roach, Jonathan Skuza (The</a:t>
            </a:r>
            <a:r>
              <a:rPr lang="en-US" sz="1200" dirty="0"/>
              <a:t> </a:t>
            </a:r>
            <a:r>
              <a:rPr lang="en-US" sz="1200" dirty="0" smtClean="0"/>
              <a:t>College </a:t>
            </a:r>
            <a:r>
              <a:rPr lang="en-US" sz="1200" dirty="0"/>
              <a:t>of William and Mary, </a:t>
            </a:r>
            <a:r>
              <a:rPr lang="en-US" sz="1200" dirty="0" smtClean="0"/>
              <a:t>Williamsburg, VA), </a:t>
            </a:r>
            <a:r>
              <a:rPr lang="en-US" sz="1200" dirty="0"/>
              <a:t>Charles E. Reece (JLAB, </a:t>
            </a:r>
            <a:r>
              <a:rPr lang="en-US" sz="1200" dirty="0" smtClean="0"/>
              <a:t>Newport News</a:t>
            </a:r>
            <a:r>
              <a:rPr lang="en-US" sz="1200" dirty="0"/>
              <a:t>, </a:t>
            </a:r>
            <a:r>
              <a:rPr lang="en-US" sz="1200" dirty="0" smtClean="0"/>
              <a:t>VA)</a:t>
            </a:r>
            <a:endParaRPr lang="en-US" sz="1200" dirty="0"/>
          </a:p>
        </p:txBody>
      </p:sp>
      <p:sp>
        <p:nvSpPr>
          <p:cNvPr id="10399" name="Rectangle 209"/>
          <p:cNvSpPr>
            <a:spLocks noChangeArrowheads="1"/>
          </p:cNvSpPr>
          <p:nvPr/>
        </p:nvSpPr>
        <p:spPr bwMode="auto">
          <a:xfrm>
            <a:off x="-3627500" y="1149349"/>
            <a:ext cx="1412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EFEFE"/>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53" name="Picture 67"/>
          <p:cNvPicPr>
            <a:picLocks noChangeAspect="1" noChangeArrowheads="1"/>
          </p:cNvPicPr>
          <p:nvPr/>
        </p:nvPicPr>
        <p:blipFill>
          <a:blip r:embed="rId8" cstate="print"/>
          <a:srcRect/>
          <a:stretch>
            <a:fillRect/>
          </a:stretch>
        </p:blipFill>
        <p:spPr bwMode="auto">
          <a:xfrm>
            <a:off x="2748679" y="494640"/>
            <a:ext cx="2051921" cy="1818431"/>
          </a:xfrm>
          <a:prstGeom prst="rect">
            <a:avLst/>
          </a:prstGeom>
          <a:noFill/>
          <a:ln w="12700">
            <a:noFill/>
            <a:miter lim="800000"/>
            <a:headEnd/>
            <a:tailEnd/>
          </a:ln>
        </p:spPr>
      </p:pic>
    </p:spTree>
    <p:extLst>
      <p:ext uri="{BB962C8B-B14F-4D97-AF65-F5344CB8AC3E}">
        <p14:creationId xmlns:p14="http://schemas.microsoft.com/office/powerpoint/2010/main" val="422738688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A-M Valente-Feliciano  - SRF Conference 2011– Chicago, 07/26/2011 </a:t>
            </a:r>
            <a:endParaRPr lang="en-US" dirty="0"/>
          </a:p>
        </p:txBody>
      </p:sp>
      <p:sp>
        <p:nvSpPr>
          <p:cNvPr id="2" name="Title 1"/>
          <p:cNvSpPr>
            <a:spLocks noGrp="1"/>
          </p:cNvSpPr>
          <p:nvPr>
            <p:ph type="title" idx="4294967295"/>
          </p:nvPr>
        </p:nvSpPr>
        <p:spPr>
          <a:xfrm>
            <a:off x="304800" y="-152400"/>
            <a:ext cx="8229600" cy="838201"/>
          </a:xfrm>
          <a:effectLst>
            <a:outerShdw blurRad="50800" dist="38100" dir="8100000" algn="tr" rotWithShape="0">
              <a:prstClr val="black">
                <a:alpha val="40000"/>
              </a:prstClr>
            </a:outerShdw>
          </a:effectLst>
        </p:spPr>
        <p:txBody>
          <a:bodyPr>
            <a:noAutofit/>
          </a:bodyPr>
          <a:lstStyle/>
          <a:p>
            <a:pPr algn="ctr"/>
            <a:r>
              <a:rPr lang="en-US" sz="4400" b="1" dirty="0" smtClean="0">
                <a:solidFill>
                  <a:srgbClr val="FF0000"/>
                </a:solidFill>
                <a:latin typeface="Calibri" pitchFamily="34" charset="0"/>
              </a:rPr>
              <a:t>Deposition Techniques</a:t>
            </a:r>
            <a:endParaRPr lang="en-US" sz="4400" b="1" dirty="0">
              <a:solidFill>
                <a:srgbClr val="FF0000"/>
              </a:solidFill>
              <a:latin typeface="Calibri" pitchFamily="34" charset="0"/>
            </a:endParaRPr>
          </a:p>
        </p:txBody>
      </p:sp>
      <p:sp>
        <p:nvSpPr>
          <p:cNvPr id="6" name="Rectangle 5"/>
          <p:cNvSpPr/>
          <p:nvPr/>
        </p:nvSpPr>
        <p:spPr>
          <a:xfrm>
            <a:off x="152400" y="381000"/>
            <a:ext cx="8839200" cy="3000821"/>
          </a:xfrm>
          <a:prstGeom prst="rect">
            <a:avLst/>
          </a:prstGeom>
        </p:spPr>
        <p:txBody>
          <a:bodyPr wrap="square">
            <a:spAutoFit/>
          </a:bodyPr>
          <a:lstStyle/>
          <a:p>
            <a:pPr algn="ctr"/>
            <a:r>
              <a:rPr lang="en-US" sz="2000" dirty="0"/>
              <a:t>Control </a:t>
            </a:r>
            <a:r>
              <a:rPr lang="en-US" sz="2000" dirty="0" smtClean="0"/>
              <a:t>over the </a:t>
            </a:r>
            <a:r>
              <a:rPr lang="en-US" sz="2000" dirty="0"/>
              <a:t>deposition process is exercised by only </a:t>
            </a:r>
            <a:endParaRPr lang="en-US" sz="2000" dirty="0" smtClean="0"/>
          </a:p>
          <a:p>
            <a:pPr algn="ctr"/>
            <a:r>
              <a:rPr lang="en-US" sz="2000" b="1" dirty="0" smtClean="0"/>
              <a:t>3 first-order vapor </a:t>
            </a:r>
            <a:r>
              <a:rPr lang="en-US" sz="2000" b="1" dirty="0"/>
              <a:t>parameters &amp;</a:t>
            </a:r>
            <a:r>
              <a:rPr lang="en-US" sz="2000" b="1" dirty="0" smtClean="0"/>
              <a:t> 1 </a:t>
            </a:r>
            <a:r>
              <a:rPr lang="en-US" sz="2000" b="1" dirty="0"/>
              <a:t>first-order </a:t>
            </a:r>
            <a:r>
              <a:rPr lang="en-US" sz="2000" b="1" dirty="0" smtClean="0"/>
              <a:t>substrate parameter</a:t>
            </a:r>
            <a:r>
              <a:rPr lang="en-US" sz="2000" dirty="0"/>
              <a:t>. </a:t>
            </a:r>
            <a:endParaRPr lang="en-US" sz="2000" dirty="0" smtClean="0"/>
          </a:p>
          <a:p>
            <a:r>
              <a:rPr lang="en-US" sz="2000" b="1" dirty="0"/>
              <a:t>V</a:t>
            </a:r>
            <a:r>
              <a:rPr lang="en-US" sz="2000" b="1" dirty="0" smtClean="0"/>
              <a:t>apor </a:t>
            </a:r>
            <a:r>
              <a:rPr lang="en-US" sz="2000" b="1" dirty="0"/>
              <a:t>parameters </a:t>
            </a:r>
            <a:r>
              <a:rPr lang="en-US" sz="2000" dirty="0" smtClean="0"/>
              <a:t>	</a:t>
            </a:r>
            <a:r>
              <a:rPr lang="en-US" sz="2000" b="1" dirty="0"/>
              <a:t>A</a:t>
            </a:r>
            <a:r>
              <a:rPr lang="en-US" sz="2000" b="1" dirty="0" smtClean="0"/>
              <a:t>bsolute arrival </a:t>
            </a:r>
            <a:r>
              <a:rPr lang="en-US" sz="2000" b="1" dirty="0"/>
              <a:t>rates of film </a:t>
            </a:r>
            <a:r>
              <a:rPr lang="en-US" sz="2000" b="1" dirty="0" smtClean="0"/>
              <a:t>atoms</a:t>
            </a:r>
            <a:endParaRPr lang="en-US" sz="2000" dirty="0" smtClean="0"/>
          </a:p>
          <a:p>
            <a:r>
              <a:rPr lang="en-US" sz="2000" b="1" dirty="0"/>
              <a:t>	</a:t>
            </a:r>
            <a:r>
              <a:rPr lang="en-US" sz="2000" b="1" dirty="0" smtClean="0"/>
              <a:t>		</a:t>
            </a:r>
            <a:r>
              <a:rPr lang="en-US" sz="2000" b="1" dirty="0"/>
              <a:t>P</a:t>
            </a:r>
            <a:r>
              <a:rPr lang="en-US" sz="2000" b="1" dirty="0" smtClean="0"/>
              <a:t>artial </a:t>
            </a:r>
            <a:r>
              <a:rPr lang="en-US" sz="2000" b="1" dirty="0"/>
              <a:t>pressures </a:t>
            </a:r>
            <a:r>
              <a:rPr lang="en-US" sz="2000" b="1" dirty="0" smtClean="0"/>
              <a:t>of background </a:t>
            </a:r>
            <a:r>
              <a:rPr lang="en-US" sz="2000" b="1" dirty="0"/>
              <a:t>gases in the chamber</a:t>
            </a:r>
            <a:r>
              <a:rPr lang="en-US" sz="2000" dirty="0"/>
              <a:t> </a:t>
            </a:r>
            <a:r>
              <a:rPr lang="en-US" sz="2000" dirty="0" smtClean="0"/>
              <a:t>			</a:t>
            </a:r>
            <a:r>
              <a:rPr lang="en-US" sz="2000" b="1" dirty="0"/>
              <a:t>E</a:t>
            </a:r>
            <a:r>
              <a:rPr lang="en-US" sz="2000" b="1" dirty="0" smtClean="0"/>
              <a:t>nergies of </a:t>
            </a:r>
            <a:r>
              <a:rPr lang="en-US" sz="2000" b="1" dirty="0"/>
              <a:t>the deposition </a:t>
            </a:r>
            <a:r>
              <a:rPr lang="en-US" sz="2000" b="1" dirty="0" smtClean="0"/>
              <a:t>fluxes</a:t>
            </a:r>
            <a:r>
              <a:rPr lang="en-US" sz="2000" dirty="0" smtClean="0"/>
              <a:t>. </a:t>
            </a:r>
          </a:p>
          <a:p>
            <a:r>
              <a:rPr lang="en-US" sz="2000" b="1" dirty="0"/>
              <a:t>S</a:t>
            </a:r>
            <a:r>
              <a:rPr lang="en-US" sz="2000" b="1" dirty="0" smtClean="0"/>
              <a:t>ubstrate </a:t>
            </a:r>
            <a:r>
              <a:rPr lang="en-US" sz="2000" b="1" dirty="0"/>
              <a:t>parameter </a:t>
            </a:r>
            <a:r>
              <a:rPr lang="en-US" sz="2000" dirty="0" smtClean="0"/>
              <a:t>	Substrate </a:t>
            </a:r>
            <a:r>
              <a:rPr lang="en-US" sz="2000" b="1" dirty="0" smtClean="0"/>
              <a:t>temperature </a:t>
            </a:r>
            <a:r>
              <a:rPr lang="en-US" sz="2000" b="1" dirty="0"/>
              <a:t>T</a:t>
            </a:r>
            <a:r>
              <a:rPr lang="en-US" sz="2000" dirty="0"/>
              <a:t>. </a:t>
            </a:r>
            <a:endParaRPr lang="en-US" sz="2000" dirty="0" smtClean="0"/>
          </a:p>
          <a:p>
            <a:endParaRPr lang="en-US" sz="900" dirty="0" smtClean="0"/>
          </a:p>
          <a:p>
            <a:r>
              <a:rPr lang="en-US" sz="2000" dirty="0" smtClean="0"/>
              <a:t>Without </a:t>
            </a:r>
            <a:r>
              <a:rPr lang="en-US" sz="2000" dirty="0"/>
              <a:t>energetic atoms, only </a:t>
            </a:r>
            <a:r>
              <a:rPr lang="en-US" sz="2000" dirty="0" smtClean="0"/>
              <a:t>the substrate temperature </a:t>
            </a:r>
            <a:r>
              <a:rPr lang="en-US" sz="2000" dirty="0"/>
              <a:t>influences the </a:t>
            </a:r>
            <a:r>
              <a:rPr lang="en-US" sz="2000" dirty="0" smtClean="0"/>
              <a:t>processes of physi- </a:t>
            </a:r>
            <a:r>
              <a:rPr lang="en-US" sz="2000" dirty="0"/>
              <a:t>and chemisorption, thermal desorption, </a:t>
            </a:r>
            <a:r>
              <a:rPr lang="en-US" sz="2000" dirty="0" smtClean="0"/>
              <a:t>nucleation, nuclei </a:t>
            </a:r>
            <a:r>
              <a:rPr lang="en-US" sz="2000" dirty="0"/>
              <a:t>dissociation, surface diffusion, and </a:t>
            </a:r>
            <a:r>
              <a:rPr lang="en-US" sz="2000" dirty="0" smtClean="0"/>
              <a:t>formation of </a:t>
            </a:r>
            <a:r>
              <a:rPr lang="en-US" sz="2000" dirty="0"/>
              <a:t>specific nucleation sites. </a:t>
            </a:r>
          </a:p>
        </p:txBody>
      </p:sp>
      <p:sp>
        <p:nvSpPr>
          <p:cNvPr id="9" name="Rectangle 8"/>
          <p:cNvSpPr/>
          <p:nvPr/>
        </p:nvSpPr>
        <p:spPr>
          <a:xfrm>
            <a:off x="457200" y="5997714"/>
            <a:ext cx="8305800" cy="707886"/>
          </a:xfrm>
          <a:prstGeom prst="rect">
            <a:avLst/>
          </a:prstGeom>
        </p:spPr>
        <p:txBody>
          <a:bodyPr wrap="square">
            <a:spAutoFit/>
          </a:bodyPr>
          <a:lstStyle/>
          <a:p>
            <a:pPr algn="ctr"/>
            <a:r>
              <a:rPr lang="en-GB" sz="2000" b="1" dirty="0">
                <a:solidFill>
                  <a:srgbClr val="FFC000"/>
                </a:solidFill>
              </a:rPr>
              <a:t>However practical substrates for SRF cavities (Al, Cu) may not allow </a:t>
            </a:r>
            <a:r>
              <a:rPr lang="en-GB" sz="2000" b="1" dirty="0" smtClean="0">
                <a:solidFill>
                  <a:srgbClr val="FFC000"/>
                </a:solidFill>
              </a:rPr>
              <a:t>heating to high temperature!</a:t>
            </a:r>
            <a:endParaRPr lang="en-GB" sz="2000" b="1" dirty="0">
              <a:solidFill>
                <a:srgbClr val="FFC000"/>
              </a:solidFill>
            </a:endParaRPr>
          </a:p>
        </p:txBody>
      </p:sp>
      <p:sp>
        <p:nvSpPr>
          <p:cNvPr id="7" name="Rectangle 6"/>
          <p:cNvSpPr/>
          <p:nvPr/>
        </p:nvSpPr>
        <p:spPr>
          <a:xfrm>
            <a:off x="4876800" y="3250759"/>
            <a:ext cx="4267200" cy="2800767"/>
          </a:xfrm>
          <a:prstGeom prst="rect">
            <a:avLst/>
          </a:prstGeom>
        </p:spPr>
        <p:txBody>
          <a:bodyPr wrap="square">
            <a:spAutoFit/>
          </a:bodyPr>
          <a:lstStyle/>
          <a:p>
            <a:r>
              <a:rPr lang="en-US" sz="1600" dirty="0" smtClean="0"/>
              <a:t>Typical energy ranges for different PVD processes. </a:t>
            </a:r>
          </a:p>
          <a:p>
            <a:r>
              <a:rPr lang="en-US" sz="1600" dirty="0" smtClean="0"/>
              <a:t>PIIID = plasma immersion ion implantation and deposition</a:t>
            </a:r>
          </a:p>
          <a:p>
            <a:r>
              <a:rPr lang="en-US" sz="1600" dirty="0" smtClean="0"/>
              <a:t>IBAD = ion beam assisted deposition</a:t>
            </a:r>
          </a:p>
          <a:p>
            <a:r>
              <a:rPr lang="en-US" sz="1600" dirty="0" smtClean="0"/>
              <a:t> PLD = pulsed laser deposition</a:t>
            </a:r>
          </a:p>
          <a:p>
            <a:r>
              <a:rPr lang="en-US" sz="1600" dirty="0" smtClean="0"/>
              <a:t>VAD = vacuum arc deposition</a:t>
            </a:r>
          </a:p>
          <a:p>
            <a:r>
              <a:rPr lang="en-US" sz="1600" dirty="0" smtClean="0"/>
              <a:t>IBA-MBE = ion beam assisted molecular beam epitaxy</a:t>
            </a:r>
          </a:p>
          <a:p>
            <a:r>
              <a:rPr lang="en-US" sz="1600" dirty="0" smtClean="0"/>
              <a:t>MS = magnetron sputtering</a:t>
            </a:r>
          </a:p>
          <a:p>
            <a:r>
              <a:rPr lang="en-US" sz="1600" dirty="0" smtClean="0"/>
              <a:t>MBE = molecular beam epitaxy. </a:t>
            </a:r>
            <a:endParaRPr lang="en-US" sz="1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320935"/>
            <a:ext cx="4800600" cy="2710645"/>
          </a:xfrm>
          <a:prstGeom prst="rect">
            <a:avLst/>
          </a:prstGeom>
        </p:spPr>
      </p:pic>
    </p:spTree>
    <p:extLst>
      <p:ext uri="{BB962C8B-B14F-4D97-AF65-F5344CB8AC3E}">
        <p14:creationId xmlns:p14="http://schemas.microsoft.com/office/powerpoint/2010/main" val="1446445830"/>
      </p:ext>
    </p:extLst>
  </p:cSld>
  <p:clrMapOvr>
    <a:masterClrMapping/>
  </p:clrMapOvr>
  <p:transition spd="med">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solidFill>
                  <a:srgbClr val="FF0000"/>
                </a:solidFill>
              </a:rPr>
              <a:t>OUTLINE</a:t>
            </a:r>
            <a:endParaRPr lang="en-US" b="1" dirty="0">
              <a:solidFill>
                <a:srgbClr val="FF0000"/>
              </a:solidFill>
            </a:endParaRPr>
          </a:p>
        </p:txBody>
      </p:sp>
      <p:sp>
        <p:nvSpPr>
          <p:cNvPr id="3" name="Content Placeholder 2"/>
          <p:cNvSpPr>
            <a:spLocks noGrp="1"/>
          </p:cNvSpPr>
          <p:nvPr>
            <p:ph idx="1"/>
          </p:nvPr>
        </p:nvSpPr>
        <p:spPr>
          <a:xfrm>
            <a:off x="1143000" y="1981200"/>
            <a:ext cx="7772400" cy="2971800"/>
          </a:xfrm>
        </p:spPr>
        <p:txBody>
          <a:bodyPr/>
          <a:lstStyle/>
          <a:p>
            <a:pPr>
              <a:buClr>
                <a:srgbClr val="FF0000"/>
              </a:buClr>
              <a:buSzPct val="105000"/>
            </a:pPr>
            <a:r>
              <a:rPr lang="en-US" dirty="0" smtClean="0"/>
              <a:t>Approach/Motivation</a:t>
            </a:r>
          </a:p>
          <a:p>
            <a:pPr>
              <a:buClr>
                <a:srgbClr val="FF0000"/>
              </a:buClr>
              <a:buSzPct val="105000"/>
            </a:pPr>
            <a:r>
              <a:rPr lang="en-US" dirty="0"/>
              <a:t>S</a:t>
            </a:r>
            <a:r>
              <a:rPr lang="en-US" dirty="0" smtClean="0"/>
              <a:t>ubstrates</a:t>
            </a:r>
          </a:p>
          <a:p>
            <a:pPr>
              <a:buClr>
                <a:srgbClr val="FF0000"/>
              </a:buClr>
              <a:buSzPct val="105000"/>
            </a:pPr>
            <a:r>
              <a:rPr lang="en-US" dirty="0" smtClean="0"/>
              <a:t>Nb  nucleation</a:t>
            </a:r>
          </a:p>
          <a:p>
            <a:pPr>
              <a:buClr>
                <a:srgbClr val="FF0000"/>
              </a:buClr>
              <a:buSzPct val="105000"/>
            </a:pPr>
            <a:r>
              <a:rPr lang="en-US" dirty="0" smtClean="0"/>
              <a:t>Nb  crystal growth </a:t>
            </a:r>
          </a:p>
          <a:p>
            <a:pPr>
              <a:buClr>
                <a:srgbClr val="FF0000"/>
              </a:buClr>
              <a:buSzPct val="105000"/>
            </a:pPr>
            <a:r>
              <a:rPr lang="en-US" dirty="0" smtClean="0"/>
              <a:t>Concluding Remarks</a:t>
            </a:r>
            <a:endParaRPr lang="en-US" dirty="0"/>
          </a:p>
        </p:txBody>
      </p:sp>
      <p:sp>
        <p:nvSpPr>
          <p:cNvPr id="5" name="Footer Placeholder 4"/>
          <p:cNvSpPr>
            <a:spLocks noGrp="1"/>
          </p:cNvSpPr>
          <p:nvPr>
            <p:ph type="ftr" sz="quarter" idx="11"/>
          </p:nvPr>
        </p:nvSpPr>
        <p:spPr/>
        <p:txBody>
          <a:bodyPr/>
          <a:lstStyle/>
          <a:p>
            <a:r>
              <a:rPr lang="en-US" dirty="0" smtClean="0"/>
              <a:t>A-M Valente-Feliciano  - SRF Conference 2011– Chicago, 07/26/2011 </a:t>
            </a:r>
          </a:p>
        </p:txBody>
      </p:sp>
      <p:pic>
        <p:nvPicPr>
          <p:cNvPr id="6" name="Picture 23" descr="JLab_logo_text_white1"/>
          <p:cNvPicPr>
            <a:picLocks noChangeAspect="1" noChangeArrowheads="1"/>
          </p:cNvPicPr>
          <p:nvPr/>
        </p:nvPicPr>
        <p:blipFill>
          <a:blip r:embed="rId3" cstate="print"/>
          <a:srcRect/>
          <a:stretch>
            <a:fillRect/>
          </a:stretch>
        </p:blipFill>
        <p:spPr bwMode="auto">
          <a:xfrm>
            <a:off x="76200" y="6553200"/>
            <a:ext cx="1371600" cy="212336"/>
          </a:xfrm>
          <a:prstGeom prst="rect">
            <a:avLst/>
          </a:prstGeom>
          <a:noFill/>
          <a:ln w="9525">
            <a:noFill/>
            <a:miter lim="800000"/>
            <a:headEnd/>
            <a:tailEnd/>
          </a:ln>
        </p:spPr>
      </p:pic>
    </p:spTree>
    <p:extLst>
      <p:ext uri="{BB962C8B-B14F-4D97-AF65-F5344CB8AC3E}">
        <p14:creationId xmlns:p14="http://schemas.microsoft.com/office/powerpoint/2010/main" val="1864677954"/>
      </p:ext>
    </p:extLst>
  </p:cSld>
  <p:clrMapOvr>
    <a:masterClrMapping/>
  </p:clrMapOvr>
  <p:transition spd="med">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A-M Valente-Feliciano  - SRF Conference 2011– Chicago, 07/26/2011 </a:t>
            </a:r>
            <a:endParaRPr lang="en-US" dirty="0"/>
          </a:p>
        </p:txBody>
      </p:sp>
      <p:sp>
        <p:nvSpPr>
          <p:cNvPr id="2" name="Title 1"/>
          <p:cNvSpPr>
            <a:spLocks noGrp="1"/>
          </p:cNvSpPr>
          <p:nvPr>
            <p:ph type="title" idx="4294967295"/>
          </p:nvPr>
        </p:nvSpPr>
        <p:spPr>
          <a:xfrm>
            <a:off x="0" y="-152400"/>
            <a:ext cx="8229600" cy="838200"/>
          </a:xfrm>
          <a:effectLst>
            <a:outerShdw blurRad="50800" dist="38100" dir="8100000" algn="tr" rotWithShape="0">
              <a:prstClr val="black">
                <a:alpha val="40000"/>
              </a:prstClr>
            </a:outerShdw>
          </a:effectLst>
        </p:spPr>
        <p:txBody>
          <a:bodyPr>
            <a:noAutofit/>
          </a:bodyPr>
          <a:lstStyle/>
          <a:p>
            <a:pPr algn="ctr"/>
            <a:r>
              <a:rPr lang="en-US" sz="4400" b="1" dirty="0" smtClean="0">
                <a:solidFill>
                  <a:srgbClr val="FF0000"/>
                </a:solidFill>
                <a:latin typeface="Calibri" pitchFamily="34" charset="0"/>
              </a:rPr>
              <a:t>Deposition Techniques</a:t>
            </a:r>
            <a:endParaRPr lang="en-US" sz="4400" b="1" dirty="0">
              <a:solidFill>
                <a:srgbClr val="FF0000"/>
              </a:solidFill>
              <a:latin typeface="Calibri" pitchFamily="34" charset="0"/>
            </a:endParaRPr>
          </a:p>
        </p:txBody>
      </p:sp>
      <p:sp>
        <p:nvSpPr>
          <p:cNvPr id="3" name="Rectangle 2"/>
          <p:cNvSpPr/>
          <p:nvPr/>
        </p:nvSpPr>
        <p:spPr>
          <a:xfrm>
            <a:off x="152400" y="4889718"/>
            <a:ext cx="8763000" cy="1815882"/>
          </a:xfrm>
          <a:prstGeom prst="rect">
            <a:avLst/>
          </a:prstGeom>
        </p:spPr>
        <p:txBody>
          <a:bodyPr wrap="square">
            <a:spAutoFit/>
          </a:bodyPr>
          <a:lstStyle/>
          <a:p>
            <a:pPr algn="just"/>
            <a:r>
              <a:rPr lang="en-US" sz="1600" dirty="0"/>
              <a:t>D</a:t>
            </a:r>
            <a:r>
              <a:rPr lang="en-US" sz="1600" dirty="0" smtClean="0"/>
              <a:t>eposition </a:t>
            </a:r>
            <a:r>
              <a:rPr lang="en-US" sz="1600" dirty="0"/>
              <a:t>process where a </a:t>
            </a:r>
            <a:r>
              <a:rPr lang="en-US" sz="1600" dirty="0" smtClean="0"/>
              <a:t>significant fraction </a:t>
            </a:r>
            <a:r>
              <a:rPr lang="en-US" sz="1600" dirty="0"/>
              <a:t>of the condensing (film-forming) species have </a:t>
            </a:r>
            <a:r>
              <a:rPr lang="en-US" sz="1600" dirty="0" smtClean="0"/>
              <a:t>hyper-thermal &amp; low energies (10 </a:t>
            </a:r>
            <a:r>
              <a:rPr lang="en-US" sz="1600" dirty="0"/>
              <a:t>eV and </a:t>
            </a:r>
            <a:r>
              <a:rPr lang="en-US" sz="1600" dirty="0" smtClean="0"/>
              <a:t>greater). </a:t>
            </a:r>
          </a:p>
          <a:p>
            <a:pPr algn="just"/>
            <a:endParaRPr lang="en-US" sz="1600" dirty="0"/>
          </a:p>
          <a:p>
            <a:pPr algn="just"/>
            <a:r>
              <a:rPr lang="en-US" sz="1600" dirty="0" smtClean="0"/>
              <a:t>Energetic </a:t>
            </a:r>
            <a:r>
              <a:rPr lang="en-US" sz="1600" dirty="0"/>
              <a:t>condensation is characterized by a </a:t>
            </a:r>
            <a:r>
              <a:rPr lang="en-US" sz="1600" b="1" dirty="0"/>
              <a:t>number of surface and </a:t>
            </a:r>
            <a:r>
              <a:rPr lang="en-US" sz="1600" b="1" dirty="0" smtClean="0"/>
              <a:t>sub-surface processes </a:t>
            </a:r>
            <a:r>
              <a:rPr lang="en-US" sz="1600" b="1" dirty="0"/>
              <a:t>that are activated or enabled by the energy of the particles arriving </a:t>
            </a:r>
            <a:r>
              <a:rPr lang="en-US" sz="1600" b="1" dirty="0" smtClean="0"/>
              <a:t>at the </a:t>
            </a:r>
            <a:r>
              <a:rPr lang="en-US" sz="1600" b="1" dirty="0"/>
              <a:t>surface such as desorption of adsorbed molecules, enhanced mobility </a:t>
            </a:r>
            <a:r>
              <a:rPr lang="en-US" sz="1600" b="1" dirty="0" smtClean="0"/>
              <a:t>of surface </a:t>
            </a:r>
            <a:r>
              <a:rPr lang="en-US" sz="1600" b="1" dirty="0"/>
              <a:t>atoms, and the stopping of arriving ions under the surface.</a:t>
            </a:r>
          </a:p>
        </p:txBody>
      </p:sp>
      <p:sp>
        <p:nvSpPr>
          <p:cNvPr id="5" name="Rectangle 4"/>
          <p:cNvSpPr/>
          <p:nvPr/>
        </p:nvSpPr>
        <p:spPr>
          <a:xfrm>
            <a:off x="307075" y="4583668"/>
            <a:ext cx="6579750" cy="369332"/>
          </a:xfrm>
          <a:prstGeom prst="rect">
            <a:avLst/>
          </a:prstGeom>
        </p:spPr>
        <p:txBody>
          <a:bodyPr wrap="none">
            <a:spAutoFit/>
          </a:bodyPr>
          <a:lstStyle/>
          <a:p>
            <a:r>
              <a:rPr lang="en-US" b="1" dirty="0">
                <a:solidFill>
                  <a:srgbClr val="FF0000"/>
                </a:solidFill>
                <a:latin typeface="Calibri" pitchFamily="34" charset="0"/>
              </a:rPr>
              <a:t>ENERGETIC </a:t>
            </a:r>
            <a:r>
              <a:rPr lang="en-US" b="1" dirty="0" smtClean="0">
                <a:solidFill>
                  <a:srgbClr val="FF0000"/>
                </a:solidFill>
                <a:latin typeface="Calibri" pitchFamily="34" charset="0"/>
              </a:rPr>
              <a:t>CONDENSATION: HiPIMS, CED (Vacuum Arc Dep.), ECR…</a:t>
            </a:r>
            <a:endParaRPr lang="en-US" dirty="0"/>
          </a:p>
        </p:txBody>
      </p:sp>
      <p:pic>
        <p:nvPicPr>
          <p:cNvPr id="8" name="Picture 7" descr="AAndersstructurezonediagram.jpg"/>
          <p:cNvPicPr>
            <a:picLocks noChangeAspect="1"/>
          </p:cNvPicPr>
          <p:nvPr/>
        </p:nvPicPr>
        <p:blipFill>
          <a:blip r:embed="rId3" cstate="print"/>
          <a:stretch>
            <a:fillRect/>
          </a:stretch>
        </p:blipFill>
        <p:spPr>
          <a:xfrm>
            <a:off x="307075" y="764044"/>
            <a:ext cx="5787212" cy="3839357"/>
          </a:xfrm>
          <a:prstGeom prst="rect">
            <a:avLst/>
          </a:prstGeom>
        </p:spPr>
      </p:pic>
      <p:sp>
        <p:nvSpPr>
          <p:cNvPr id="9" name="Title 1"/>
          <p:cNvSpPr txBox="1">
            <a:spLocks/>
          </p:cNvSpPr>
          <p:nvPr/>
        </p:nvSpPr>
        <p:spPr>
          <a:xfrm>
            <a:off x="5694072" y="1199322"/>
            <a:ext cx="3435976" cy="457200"/>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sz="2000" b="1" dirty="0" smtClean="0">
                <a:solidFill>
                  <a:srgbClr val="FF0000"/>
                </a:solidFill>
              </a:rPr>
              <a:t>Generalized Structure Zone Diagram</a:t>
            </a:r>
            <a:endParaRPr lang="en-US" sz="2000" dirty="0">
              <a:solidFill>
                <a:srgbClr val="FF0000"/>
              </a:solidFill>
            </a:endParaRPr>
          </a:p>
        </p:txBody>
      </p:sp>
      <p:sp>
        <p:nvSpPr>
          <p:cNvPr id="10" name="Rectangle 9"/>
          <p:cNvSpPr/>
          <p:nvPr/>
        </p:nvSpPr>
        <p:spPr>
          <a:xfrm>
            <a:off x="6324600" y="1948190"/>
            <a:ext cx="2805448" cy="523220"/>
          </a:xfrm>
          <a:prstGeom prst="rect">
            <a:avLst/>
          </a:prstGeom>
        </p:spPr>
        <p:txBody>
          <a:bodyPr wrap="square">
            <a:spAutoFit/>
          </a:bodyPr>
          <a:lstStyle/>
          <a:p>
            <a:r>
              <a:rPr lang="en-US" sz="1400" dirty="0" smtClean="0"/>
              <a:t>A. Anders, Thin Solid Films </a:t>
            </a:r>
            <a:r>
              <a:rPr lang="en-US" sz="1400" b="1" dirty="0" smtClean="0"/>
              <a:t>518(2010) 4087</a:t>
            </a:r>
            <a:endParaRPr lang="en-US" sz="1400" dirty="0"/>
          </a:p>
        </p:txBody>
      </p:sp>
    </p:spTree>
    <p:extLst>
      <p:ext uri="{BB962C8B-B14F-4D97-AF65-F5344CB8AC3E}">
        <p14:creationId xmlns:p14="http://schemas.microsoft.com/office/powerpoint/2010/main" val="2976010195"/>
      </p:ext>
    </p:extLst>
  </p:cSld>
  <p:clrMapOvr>
    <a:masterClrMapping/>
  </p:clrMapOvr>
  <p:transition spd="med">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457200"/>
            <a:ext cx="9144000" cy="7232749"/>
          </a:xfrm>
          <a:prstGeom prst="rect">
            <a:avLst/>
          </a:prstGeom>
        </p:spPr>
        <p:txBody>
          <a:bodyPr wrap="square">
            <a:spAutoFit/>
          </a:bodyPr>
          <a:lstStyle/>
          <a:p>
            <a:pPr>
              <a:buClr>
                <a:srgbClr val="FF0000"/>
              </a:buClr>
              <a:buFont typeface="Wingdings" pitchFamily="2" charset="2"/>
              <a:buChar char="v"/>
            </a:pPr>
            <a:r>
              <a:rPr lang="en-US" sz="1600" dirty="0" smtClean="0"/>
              <a:t>Energetic particle bombardment (kinetic &amp; potential energy) promotes competing processes of defect generation and annihilation. </a:t>
            </a:r>
          </a:p>
          <a:p>
            <a:pPr lvl="8">
              <a:buClr>
                <a:srgbClr val="FF0000"/>
              </a:buClr>
              <a:buFont typeface="Wingdings" pitchFamily="2" charset="2"/>
              <a:buChar char="q"/>
            </a:pPr>
            <a:r>
              <a:rPr lang="en-US" sz="1600" b="1" dirty="0" smtClean="0">
                <a:solidFill>
                  <a:srgbClr val="FFFFFF"/>
                </a:solidFill>
              </a:rPr>
              <a:t>Promotion of  </a:t>
            </a:r>
            <a:r>
              <a:rPr lang="en-US" sz="1600" b="1" dirty="0" smtClean="0">
                <a:solidFill>
                  <a:srgbClr val="FFC000"/>
                </a:solidFill>
              </a:rPr>
              <a:t>surface </a:t>
            </a:r>
            <a:r>
              <a:rPr lang="en-US" sz="1600" b="1" dirty="0">
                <a:solidFill>
                  <a:srgbClr val="FFC000"/>
                </a:solidFill>
              </a:rPr>
              <a:t>diffusion </a:t>
            </a:r>
            <a:r>
              <a:rPr lang="en-US" sz="1600" b="1" dirty="0">
                <a:solidFill>
                  <a:srgbClr val="FFFFFF"/>
                </a:solidFill>
              </a:rPr>
              <a:t>of atoms</a:t>
            </a:r>
            <a:endParaRPr lang="en-US" sz="1600" dirty="0" smtClean="0"/>
          </a:p>
          <a:p>
            <a:pPr lvl="8">
              <a:buClr>
                <a:srgbClr val="FF0000"/>
              </a:buClr>
              <a:buFont typeface="Wingdings" pitchFamily="2" charset="2"/>
              <a:buChar char="q"/>
            </a:pPr>
            <a:r>
              <a:rPr lang="en-US" sz="1600" b="1" dirty="0" smtClean="0">
                <a:solidFill>
                  <a:srgbClr val="FFC000"/>
                </a:solidFill>
              </a:rPr>
              <a:t>Surface displacement  </a:t>
            </a:r>
            <a:r>
              <a:rPr lang="en-US" sz="1600" dirty="0" smtClean="0"/>
              <a:t>(epitaxial growth)</a:t>
            </a:r>
          </a:p>
          <a:p>
            <a:pPr lvl="8">
              <a:buClr>
                <a:srgbClr val="FF0000"/>
              </a:buClr>
              <a:buFont typeface="Wingdings" pitchFamily="2" charset="2"/>
              <a:buChar char="q"/>
            </a:pPr>
            <a:r>
              <a:rPr lang="en-US" sz="1600" b="1" dirty="0" smtClean="0">
                <a:solidFill>
                  <a:srgbClr val="FFC000"/>
                </a:solidFill>
              </a:rPr>
              <a:t>Bulk displacement  </a:t>
            </a:r>
            <a:r>
              <a:rPr lang="en-US" sz="1600" dirty="0" smtClean="0"/>
              <a:t>cascades :defects followed by re-nucleation</a:t>
            </a:r>
          </a:p>
          <a:p>
            <a:pPr lvl="8">
              <a:buClr>
                <a:srgbClr val="FF0000"/>
              </a:buClr>
              <a:buFont typeface="Wingdings" pitchFamily="2" charset="2"/>
              <a:buChar char="q"/>
            </a:pPr>
            <a:r>
              <a:rPr lang="en-US" sz="1600" dirty="0"/>
              <a:t>P</a:t>
            </a:r>
            <a:r>
              <a:rPr lang="en-US" sz="1600" dirty="0" smtClean="0"/>
              <a:t>ost-ballistic thermal spike → </a:t>
            </a:r>
            <a:r>
              <a:rPr lang="en-US" sz="1600" b="1" dirty="0" smtClean="0">
                <a:solidFill>
                  <a:srgbClr val="FFC000"/>
                </a:solidFill>
              </a:rPr>
              <a:t>atomic scale heating </a:t>
            </a:r>
            <a:r>
              <a:rPr lang="en-US" sz="1600" dirty="0" smtClean="0">
                <a:solidFill>
                  <a:srgbClr val="FFC000"/>
                </a:solidFill>
              </a:rPr>
              <a:t>, </a:t>
            </a:r>
            <a:r>
              <a:rPr lang="en-US" sz="1600" b="1" dirty="0" smtClean="0">
                <a:solidFill>
                  <a:srgbClr val="FFC000"/>
                </a:solidFill>
              </a:rPr>
              <a:t>annihilation of </a:t>
            </a:r>
            <a:r>
              <a:rPr lang="en-US" sz="1600" b="1" dirty="0">
                <a:solidFill>
                  <a:srgbClr val="FFC000"/>
                </a:solidFill>
              </a:rPr>
              <a:t>defects </a:t>
            </a:r>
            <a:r>
              <a:rPr lang="en-US" sz="1600" dirty="0"/>
              <a:t>followed by </a:t>
            </a:r>
            <a:r>
              <a:rPr lang="en-US" sz="1600" b="1" dirty="0" smtClean="0">
                <a:solidFill>
                  <a:srgbClr val="FFC000"/>
                </a:solidFill>
              </a:rPr>
              <a:t>re-nucleation </a:t>
            </a:r>
            <a:r>
              <a:rPr lang="en-US" sz="1600" dirty="0" smtClean="0"/>
              <a:t>(transient liquid, </a:t>
            </a:r>
            <a:r>
              <a:rPr lang="en-US" sz="1600" b="1" dirty="0">
                <a:solidFill>
                  <a:srgbClr val="FFFFFF"/>
                </a:solidFill>
              </a:rPr>
              <a:t>large amplitude thermal vibrations </a:t>
            </a:r>
            <a:r>
              <a:rPr lang="en-US" sz="1600" dirty="0" smtClean="0">
                <a:solidFill>
                  <a:srgbClr val="FFFFFF"/>
                </a:solidFill>
              </a:rPr>
              <a:t>facilitating diffusion, migration </a:t>
            </a:r>
            <a:r>
              <a:rPr lang="en-US" sz="1600" dirty="0">
                <a:solidFill>
                  <a:srgbClr val="FFFFFF"/>
                </a:solidFill>
              </a:rPr>
              <a:t>of interstitials inside grains &amp; adatoms on the surface). </a:t>
            </a:r>
            <a:endParaRPr lang="en-US" sz="1600" dirty="0"/>
          </a:p>
          <a:p>
            <a:pPr lvl="8">
              <a:buClr>
                <a:srgbClr val="FF0000"/>
              </a:buClr>
              <a:buFont typeface="Wingdings" pitchFamily="2" charset="2"/>
              <a:buChar char="q"/>
            </a:pPr>
            <a:r>
              <a:rPr lang="en-US" sz="1600" dirty="0" smtClean="0"/>
              <a:t> E</a:t>
            </a:r>
            <a:r>
              <a:rPr lang="en-US" sz="1600" baseline="-25000" dirty="0" smtClean="0"/>
              <a:t>pot</a:t>
            </a:r>
            <a:r>
              <a:rPr lang="en-US" sz="1600" dirty="0" smtClean="0"/>
              <a:t>/E</a:t>
            </a:r>
            <a:r>
              <a:rPr lang="en-US" sz="1600" baseline="-25000" dirty="0" smtClean="0"/>
              <a:t>kin </a:t>
            </a:r>
            <a:r>
              <a:rPr lang="en-US" sz="1600" dirty="0" smtClean="0"/>
              <a:t>per incident particle as well as the absolute value of the kinetic energy will shift the balance and affect the </a:t>
            </a:r>
            <a:r>
              <a:rPr lang="en-US" sz="1600" b="1" dirty="0" smtClean="0">
                <a:solidFill>
                  <a:srgbClr val="FFC000"/>
                </a:solidFill>
              </a:rPr>
              <a:t>formation of preferred orientation and intrinsic stress </a:t>
            </a:r>
            <a:r>
              <a:rPr lang="en-US" sz="1600" dirty="0" smtClean="0"/>
              <a:t>(</a:t>
            </a:r>
            <a:r>
              <a:rPr lang="en-US" sz="1600" dirty="0">
                <a:solidFill>
                  <a:srgbClr val="FFFFFF"/>
                </a:solidFill>
              </a:rPr>
              <a:t>Minimization of volume free energy and surface free energy </a:t>
            </a:r>
            <a:r>
              <a:rPr lang="en-US" sz="1600" dirty="0" smtClean="0">
                <a:solidFill>
                  <a:srgbClr val="FFFFFF"/>
                </a:solidFill>
              </a:rPr>
              <a:t>density)</a:t>
            </a:r>
            <a:r>
              <a:rPr lang="en-US" sz="1600" dirty="0" smtClean="0"/>
              <a:t>.</a:t>
            </a:r>
          </a:p>
          <a:p>
            <a:pPr lvl="8">
              <a:buClr>
                <a:srgbClr val="FF0000"/>
              </a:buClr>
              <a:buFont typeface="Wingdings" pitchFamily="2" charset="2"/>
              <a:buChar char="q"/>
            </a:pPr>
            <a:r>
              <a:rPr lang="en-US" sz="1600" b="1" dirty="0" smtClean="0">
                <a:solidFill>
                  <a:srgbClr val="FFC000"/>
                </a:solidFill>
              </a:rPr>
              <a:t>Sub-implantation</a:t>
            </a:r>
            <a:r>
              <a:rPr lang="en-US" sz="1600" dirty="0" smtClean="0"/>
              <a:t> -  insertion of atoms under the surface yet still very little annealing .</a:t>
            </a:r>
            <a:endParaRPr lang="en-US" sz="1600" dirty="0"/>
          </a:p>
          <a:p>
            <a:pPr lvl="8">
              <a:buClr>
                <a:srgbClr val="FF0000"/>
              </a:buClr>
              <a:buFont typeface="Wingdings" pitchFamily="2" charset="2"/>
              <a:buChar char="q"/>
            </a:pPr>
            <a:r>
              <a:rPr lang="en-US" sz="1600" dirty="0">
                <a:solidFill>
                  <a:srgbClr val="FFFFFF"/>
                </a:solidFill>
              </a:rPr>
              <a:t>S</a:t>
            </a:r>
            <a:r>
              <a:rPr lang="en-US" sz="1600" dirty="0" smtClean="0">
                <a:solidFill>
                  <a:srgbClr val="FFFFFF"/>
                </a:solidFill>
              </a:rPr>
              <a:t>puttering </a:t>
            </a:r>
            <a:r>
              <a:rPr lang="en-US" sz="1600" dirty="0">
                <a:solidFill>
                  <a:srgbClr val="FFFFFF"/>
                </a:solidFill>
              </a:rPr>
              <a:t>yield </a:t>
            </a:r>
            <a:r>
              <a:rPr lang="en-US" sz="1600" dirty="0" smtClean="0">
                <a:solidFill>
                  <a:srgbClr val="FFFFFF"/>
                </a:solidFill>
              </a:rPr>
              <a:t>is increased  &amp; </a:t>
            </a:r>
            <a:r>
              <a:rPr lang="en-US" sz="1600" b="1" dirty="0" smtClean="0">
                <a:solidFill>
                  <a:srgbClr val="FFFFFF"/>
                </a:solidFill>
              </a:rPr>
              <a:t>net </a:t>
            </a:r>
            <a:r>
              <a:rPr lang="en-US" sz="1600" b="1" dirty="0">
                <a:solidFill>
                  <a:srgbClr val="FFFFFF"/>
                </a:solidFill>
              </a:rPr>
              <a:t>deposition rate is </a:t>
            </a:r>
            <a:r>
              <a:rPr lang="en-US" sz="1600" b="1" dirty="0" smtClean="0">
                <a:solidFill>
                  <a:srgbClr val="FFFFFF"/>
                </a:solidFill>
              </a:rPr>
              <a:t>reduced (</a:t>
            </a:r>
            <a:r>
              <a:rPr lang="en-US" sz="1600" b="1" dirty="0" smtClean="0">
                <a:solidFill>
                  <a:srgbClr val="FFC000"/>
                </a:solidFill>
              </a:rPr>
              <a:t>re-sputtering</a:t>
            </a:r>
            <a:r>
              <a:rPr lang="en-US" sz="1600" b="1" dirty="0" smtClean="0">
                <a:solidFill>
                  <a:srgbClr val="FFFFFF"/>
                </a:solidFill>
              </a:rPr>
              <a:t>)</a:t>
            </a:r>
            <a:r>
              <a:rPr lang="en-US" sz="1600" dirty="0" smtClean="0">
                <a:solidFill>
                  <a:srgbClr val="FFFFFF"/>
                </a:solidFill>
              </a:rPr>
              <a:t>.</a:t>
            </a:r>
          </a:p>
          <a:p>
            <a:pPr lvl="8">
              <a:buClr>
                <a:srgbClr val="FF0000"/>
              </a:buClr>
              <a:buFont typeface="Wingdings" pitchFamily="2" charset="2"/>
              <a:buChar char="q"/>
            </a:pPr>
            <a:r>
              <a:rPr lang="en-US" sz="1600" b="1" dirty="0">
                <a:solidFill>
                  <a:srgbClr val="FFC000"/>
                </a:solidFill>
              </a:rPr>
              <a:t>Film growth ceases </a:t>
            </a:r>
            <a:r>
              <a:rPr lang="en-US" sz="1600" dirty="0">
                <a:solidFill>
                  <a:srgbClr val="FFFFFF"/>
                </a:solidFill>
              </a:rPr>
              <a:t>as the average yield </a:t>
            </a:r>
            <a:r>
              <a:rPr lang="en-US" sz="1600" dirty="0" smtClean="0">
                <a:solidFill>
                  <a:srgbClr val="FFFFFF"/>
                </a:solidFill>
              </a:rPr>
              <a:t>~1 (400-1400eV)</a:t>
            </a:r>
          </a:p>
          <a:p>
            <a:pPr lvl="8">
              <a:buClr>
                <a:srgbClr val="FF0000"/>
              </a:buClr>
              <a:buFont typeface="Wingdings" pitchFamily="2" charset="2"/>
              <a:buChar char="q"/>
            </a:pPr>
            <a:r>
              <a:rPr lang="en-US" sz="1600" b="1" dirty="0">
                <a:solidFill>
                  <a:srgbClr val="FFFFFF"/>
                </a:solidFill>
              </a:rPr>
              <a:t> </a:t>
            </a:r>
            <a:r>
              <a:rPr lang="en-US" sz="1600" b="1" dirty="0">
                <a:solidFill>
                  <a:srgbClr val="FFC000"/>
                </a:solidFill>
              </a:rPr>
              <a:t>Surface  etching </a:t>
            </a:r>
            <a:r>
              <a:rPr lang="en-US" sz="1600" dirty="0">
                <a:solidFill>
                  <a:srgbClr val="FFFFFF"/>
                </a:solidFill>
              </a:rPr>
              <a:t>as </a:t>
            </a:r>
            <a:r>
              <a:rPr lang="en-US" sz="1600" dirty="0" smtClean="0">
                <a:solidFill>
                  <a:srgbClr val="FFFFFF"/>
                </a:solidFill>
              </a:rPr>
              <a:t>energy further increased </a:t>
            </a:r>
            <a:r>
              <a:rPr lang="en-US" sz="1600" baseline="-25000" dirty="0" smtClean="0">
                <a:solidFill>
                  <a:srgbClr val="FFFFFF"/>
                </a:solidFill>
              </a:rPr>
              <a:t> </a:t>
            </a:r>
            <a:r>
              <a:rPr lang="en-US" sz="1600" dirty="0">
                <a:solidFill>
                  <a:srgbClr val="FFFFFF"/>
                </a:solidFill>
              </a:rPr>
              <a:t>is further </a:t>
            </a:r>
            <a:r>
              <a:rPr lang="en-US" sz="1600" dirty="0" smtClean="0">
                <a:solidFill>
                  <a:srgbClr val="FFFFFF"/>
                </a:solidFill>
              </a:rPr>
              <a:t>increased</a:t>
            </a:r>
            <a:endParaRPr lang="en-US" sz="1600" dirty="0" smtClean="0">
              <a:latin typeface="AdvTT5235d5a9"/>
            </a:endParaRPr>
          </a:p>
          <a:p>
            <a:pPr>
              <a:buClr>
                <a:srgbClr val="FF0000"/>
              </a:buClr>
              <a:buFont typeface="Wingdings" pitchFamily="2" charset="2"/>
              <a:buChar char="v"/>
            </a:pPr>
            <a:r>
              <a:rPr lang="en-US" sz="1600" dirty="0" smtClean="0"/>
              <a:t>At higher temperature (higher homologous temperature or temperature increase due to the process itself) the grains are enlarged because the increase of adatom mobility dominates over the increased ion-bombardment-induced defects and re-nucleation rates.</a:t>
            </a:r>
          </a:p>
          <a:p>
            <a:pPr>
              <a:buClr>
                <a:srgbClr val="FF0000"/>
              </a:buClr>
            </a:pPr>
            <a:endParaRPr lang="en-US" sz="1600" dirty="0" smtClean="0"/>
          </a:p>
          <a:p>
            <a:pPr>
              <a:buClr>
                <a:srgbClr val="FF0000"/>
              </a:buClr>
            </a:pPr>
            <a:r>
              <a:rPr lang="en-US" sz="1600" dirty="0" smtClean="0"/>
              <a:t>All energy forms brought by particles to the surface will ultimately contribute to broad, non-local heating of the film and shift the working point of process conditions to higher homologous temperature.</a:t>
            </a:r>
            <a:endParaRPr lang="en-US" sz="1600" dirty="0"/>
          </a:p>
        </p:txBody>
      </p:sp>
      <p:sp>
        <p:nvSpPr>
          <p:cNvPr id="7" name="Title 1"/>
          <p:cNvSpPr>
            <a:spLocks noGrp="1"/>
          </p:cNvSpPr>
          <p:nvPr>
            <p:ph type="title"/>
          </p:nvPr>
        </p:nvSpPr>
        <p:spPr>
          <a:xfrm>
            <a:off x="762000" y="0"/>
            <a:ext cx="7772400" cy="609600"/>
          </a:xfrm>
        </p:spPr>
        <p:txBody>
          <a:bodyPr/>
          <a:lstStyle/>
          <a:p>
            <a:pPr algn="ctr"/>
            <a:r>
              <a:rPr lang="en-US" sz="2800" b="1" dirty="0" smtClean="0">
                <a:solidFill>
                  <a:srgbClr val="FFC000"/>
                </a:solidFill>
                <a:effectLst/>
              </a:rPr>
              <a:t>Effect of ion energy and substrate temperature</a:t>
            </a:r>
            <a:endParaRPr lang="en-US" sz="2800" b="1" dirty="0">
              <a:solidFill>
                <a:srgbClr val="FFC000"/>
              </a:solidFill>
              <a:effectLst/>
            </a:endParaRPr>
          </a:p>
        </p:txBody>
      </p:sp>
      <p:grpSp>
        <p:nvGrpSpPr>
          <p:cNvPr id="10" name="Group 6"/>
          <p:cNvGrpSpPr>
            <a:grpSpLocks/>
          </p:cNvGrpSpPr>
          <p:nvPr/>
        </p:nvGrpSpPr>
        <p:grpSpPr bwMode="auto">
          <a:xfrm>
            <a:off x="-76200" y="1103069"/>
            <a:ext cx="3733800" cy="3352800"/>
            <a:chOff x="528" y="480"/>
            <a:chExt cx="3120" cy="2938"/>
          </a:xfrm>
          <a:noFill/>
        </p:grpSpPr>
        <p:pic>
          <p:nvPicPr>
            <p:cNvPr id="11" name="Picture 2"/>
            <p:cNvPicPr>
              <a:picLocks noChangeAspect="1" noChangeArrowheads="1"/>
            </p:cNvPicPr>
            <p:nvPr/>
          </p:nvPicPr>
          <p:blipFill>
            <a:blip r:embed="rId3" cstate="print"/>
            <a:srcRect l="12021" r="11044" b="20100"/>
            <a:stretch>
              <a:fillRect/>
            </a:stretch>
          </p:blipFill>
          <p:spPr bwMode="auto">
            <a:xfrm>
              <a:off x="576" y="540"/>
              <a:ext cx="3072" cy="2878"/>
            </a:xfrm>
            <a:prstGeom prst="rect">
              <a:avLst/>
            </a:prstGeom>
            <a:grpFill/>
            <a:ln>
              <a:noFill/>
            </a:ln>
          </p:spPr>
        </p:pic>
        <p:sp>
          <p:nvSpPr>
            <p:cNvPr id="12" name="Rectangle 3"/>
            <p:cNvSpPr>
              <a:spLocks noChangeArrowheads="1"/>
            </p:cNvSpPr>
            <p:nvPr/>
          </p:nvSpPr>
          <p:spPr bwMode="auto">
            <a:xfrm>
              <a:off x="528" y="480"/>
              <a:ext cx="3120" cy="96"/>
            </a:xfrm>
            <a:prstGeom prst="rect">
              <a:avLst/>
            </a:prstGeom>
            <a:grpFill/>
            <a:ln w="9525">
              <a:solidFill>
                <a:schemeClr val="bg1"/>
              </a:solidFill>
              <a:miter lim="800000"/>
              <a:headEnd/>
              <a:tailEnd/>
            </a:ln>
            <a:effectLst/>
          </p:spPr>
          <p:txBody>
            <a:bodyPr wrap="none" anchor="ctr"/>
            <a:lstStyle/>
            <a:p>
              <a:endParaRPr lang="en-US" dirty="0"/>
            </a:p>
          </p:txBody>
        </p:sp>
      </p:grpSp>
      <p:sp>
        <p:nvSpPr>
          <p:cNvPr id="13" name="TextBox 12"/>
          <p:cNvSpPr txBox="1"/>
          <p:nvPr/>
        </p:nvSpPr>
        <p:spPr>
          <a:xfrm>
            <a:off x="63450" y="4406205"/>
            <a:ext cx="3213150" cy="1384995"/>
          </a:xfrm>
          <a:prstGeom prst="rect">
            <a:avLst/>
          </a:prstGeom>
          <a:noFill/>
        </p:spPr>
        <p:txBody>
          <a:bodyPr wrap="square" rtlCol="0">
            <a:spAutoFit/>
          </a:bodyPr>
          <a:lstStyle/>
          <a:p>
            <a:r>
              <a:rPr lang="en-US" sz="1200" dirty="0" smtClean="0"/>
              <a:t>Regions of dominance for various ion-bombardment processes as a function of ion/atom ratio &amp; ion energy.</a:t>
            </a:r>
          </a:p>
          <a:p>
            <a:r>
              <a:rPr lang="en-US" sz="1200" dirty="0" smtClean="0"/>
              <a:t>J.M.E Harper et al., Ion Bombardment Modification of Surfaces: Fundamentals and Applications, eds. O. </a:t>
            </a:r>
            <a:r>
              <a:rPr lang="en-US" sz="1200" dirty="0" err="1" smtClean="0"/>
              <a:t>Auciello</a:t>
            </a:r>
            <a:r>
              <a:rPr lang="en-US" sz="1200" dirty="0" smtClean="0"/>
              <a:t> and R. Kelley, </a:t>
            </a:r>
            <a:r>
              <a:rPr lang="en-US" sz="1200" dirty="0"/>
              <a:t>E</a:t>
            </a:r>
            <a:r>
              <a:rPr lang="en-US" sz="1200" dirty="0" smtClean="0"/>
              <a:t>lsevier, </a:t>
            </a:r>
            <a:r>
              <a:rPr lang="en-US" sz="1200" dirty="0"/>
              <a:t>A</a:t>
            </a:r>
            <a:r>
              <a:rPr lang="en-US" sz="1200" dirty="0" smtClean="0"/>
              <a:t>msterdam, 1984</a:t>
            </a:r>
            <a:endParaRPr lang="en-US" sz="1200" dirty="0"/>
          </a:p>
        </p:txBody>
      </p:sp>
    </p:spTree>
    <p:extLst>
      <p:ext uri="{BB962C8B-B14F-4D97-AF65-F5344CB8AC3E}">
        <p14:creationId xmlns:p14="http://schemas.microsoft.com/office/powerpoint/2010/main" val="2392689784"/>
      </p:ext>
    </p:extLst>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914400"/>
          </a:xfrm>
        </p:spPr>
        <p:txBody>
          <a:bodyPr/>
          <a:lstStyle/>
          <a:p>
            <a:pPr algn="ctr"/>
            <a:r>
              <a:rPr lang="en-US" sz="3600" b="1" dirty="0" smtClean="0">
                <a:solidFill>
                  <a:srgbClr val="FF0000"/>
                </a:solidFill>
              </a:rPr>
              <a:t>Effects of energetic condensation</a:t>
            </a:r>
            <a:endParaRPr lang="en-US" sz="3600" b="1" dirty="0">
              <a:solidFill>
                <a:srgbClr val="FF0000"/>
              </a:solidFill>
            </a:endParaRPr>
          </a:p>
        </p:txBody>
      </p:sp>
      <p:sp>
        <p:nvSpPr>
          <p:cNvPr id="8" name="Footer Placeholder 7"/>
          <p:cNvSpPr>
            <a:spLocks noGrp="1"/>
          </p:cNvSpPr>
          <p:nvPr>
            <p:ph type="ftr" sz="quarter" idx="11"/>
          </p:nvPr>
        </p:nvSpPr>
        <p:spPr/>
        <p:txBody>
          <a:bodyPr/>
          <a:lstStyle/>
          <a:p>
            <a:pPr algn="ctr"/>
            <a:r>
              <a:rPr lang="en-US" dirty="0" smtClean="0"/>
              <a:t>A-M Valente-Feliciano  - SRF Conference 2011– Chicago, 07/26/2011 </a:t>
            </a:r>
            <a:endParaRPr lang="en-US" dirty="0"/>
          </a:p>
        </p:txBody>
      </p:sp>
      <p:sp>
        <p:nvSpPr>
          <p:cNvPr id="4" name="Rectangle 3"/>
          <p:cNvSpPr/>
          <p:nvPr/>
        </p:nvSpPr>
        <p:spPr>
          <a:xfrm>
            <a:off x="228600" y="457200"/>
            <a:ext cx="8839200" cy="6463308"/>
          </a:xfrm>
          <a:prstGeom prst="rect">
            <a:avLst/>
          </a:prstGeom>
        </p:spPr>
        <p:txBody>
          <a:bodyPr wrap="square">
            <a:spAutoFit/>
          </a:bodyPr>
          <a:lstStyle/>
          <a:p>
            <a:r>
              <a:rPr lang="en-US" dirty="0"/>
              <a:t>The additional energy provided by fast particles </a:t>
            </a:r>
            <a:r>
              <a:rPr lang="en-US" dirty="0" smtClean="0"/>
              <a:t>arriving at </a:t>
            </a:r>
            <a:r>
              <a:rPr lang="en-US" dirty="0"/>
              <a:t>a surface can induce the following changes to the </a:t>
            </a:r>
            <a:r>
              <a:rPr lang="en-US" dirty="0" smtClean="0"/>
              <a:t>film growth process:</a:t>
            </a:r>
          </a:p>
          <a:p>
            <a:endParaRPr lang="en-US" dirty="0"/>
          </a:p>
          <a:p>
            <a:pPr marL="742950" lvl="1" indent="-285750">
              <a:buClr>
                <a:srgbClr val="FF0000"/>
              </a:buClr>
              <a:buFont typeface="Wingdings" pitchFamily="2" charset="2"/>
              <a:buChar char="q"/>
            </a:pPr>
            <a:r>
              <a:rPr lang="en-US" dirty="0" smtClean="0"/>
              <a:t>residual </a:t>
            </a:r>
            <a:r>
              <a:rPr lang="en-US" dirty="0"/>
              <a:t>gases are desorbed from the substrate </a:t>
            </a:r>
            <a:r>
              <a:rPr lang="en-US" dirty="0" smtClean="0"/>
              <a:t>surface</a:t>
            </a:r>
            <a:endParaRPr lang="en-US" dirty="0"/>
          </a:p>
          <a:p>
            <a:pPr marL="742950" lvl="1" indent="-285750">
              <a:buClr>
                <a:srgbClr val="FF0000"/>
              </a:buClr>
              <a:buFont typeface="Wingdings" pitchFamily="2" charset="2"/>
              <a:buChar char="q"/>
            </a:pPr>
            <a:r>
              <a:rPr lang="en-US" dirty="0"/>
              <a:t>chemical bonds may be broken and defects </a:t>
            </a:r>
            <a:r>
              <a:rPr lang="en-US" dirty="0" smtClean="0"/>
              <a:t>created thus affecting nucleation processes and </a:t>
            </a:r>
            <a:r>
              <a:rPr lang="en-US" dirty="0"/>
              <a:t>film </a:t>
            </a:r>
            <a:r>
              <a:rPr lang="en-US" dirty="0" smtClean="0"/>
              <a:t>adhesion</a:t>
            </a:r>
          </a:p>
          <a:p>
            <a:pPr marL="742950" lvl="1" indent="-285750">
              <a:buClr>
                <a:srgbClr val="FF0000"/>
              </a:buClr>
              <a:buFont typeface="Wingdings" pitchFamily="2" charset="2"/>
              <a:buChar char="q"/>
            </a:pPr>
            <a:r>
              <a:rPr lang="en-US" dirty="0" smtClean="0"/>
              <a:t>film </a:t>
            </a:r>
            <a:r>
              <a:rPr lang="en-US" dirty="0"/>
              <a:t>morphology </a:t>
            </a:r>
            <a:r>
              <a:rPr lang="en-US" dirty="0" smtClean="0"/>
              <a:t>changes</a:t>
            </a:r>
            <a:endParaRPr lang="en-US" dirty="0"/>
          </a:p>
          <a:p>
            <a:pPr marL="742950" lvl="1" indent="-285750">
              <a:buClr>
                <a:srgbClr val="FF0000"/>
              </a:buClr>
              <a:buFont typeface="Wingdings" pitchFamily="2" charset="2"/>
              <a:buChar char="q"/>
            </a:pPr>
            <a:r>
              <a:rPr lang="en-US" dirty="0" smtClean="0"/>
              <a:t>microstructure </a:t>
            </a:r>
            <a:r>
              <a:rPr lang="en-US" dirty="0"/>
              <a:t>is </a:t>
            </a:r>
            <a:r>
              <a:rPr lang="en-US" dirty="0" smtClean="0"/>
              <a:t>altered</a:t>
            </a:r>
          </a:p>
          <a:p>
            <a:pPr marL="742950" lvl="1" indent="-285750">
              <a:buClr>
                <a:srgbClr val="FF0000"/>
              </a:buClr>
              <a:buFont typeface="Wingdings" pitchFamily="2" charset="2"/>
              <a:buChar char="q"/>
            </a:pPr>
            <a:r>
              <a:rPr lang="en-US" dirty="0" smtClean="0"/>
              <a:t>stress </a:t>
            </a:r>
            <a:r>
              <a:rPr lang="en-US" dirty="0"/>
              <a:t>in the film </a:t>
            </a:r>
            <a:r>
              <a:rPr lang="en-US" dirty="0" smtClean="0"/>
              <a:t>alters</a:t>
            </a:r>
          </a:p>
          <a:p>
            <a:pPr marL="742950" lvl="1" indent="-285750">
              <a:buClr>
                <a:srgbClr val="FF0000"/>
              </a:buClr>
              <a:buFont typeface="Wingdings" pitchFamily="2" charset="2"/>
              <a:buChar char="q"/>
            </a:pPr>
            <a:endParaRPr lang="en-US" dirty="0"/>
          </a:p>
          <a:p>
            <a:pPr marL="742950" lvl="1" indent="-285750">
              <a:buClr>
                <a:srgbClr val="FF0000"/>
              </a:buClr>
              <a:buFont typeface="Wingdings" pitchFamily="2" charset="2"/>
              <a:buChar char="q"/>
            </a:pPr>
            <a:endParaRPr lang="en-US" dirty="0" smtClean="0"/>
          </a:p>
          <a:p>
            <a:pPr lvl="1">
              <a:buClr>
                <a:srgbClr val="FF0000"/>
              </a:buClr>
            </a:pPr>
            <a:endParaRPr lang="en-US" dirty="0" smtClean="0"/>
          </a:p>
          <a:p>
            <a:pPr marL="742950" lvl="1" indent="-285750">
              <a:buClr>
                <a:srgbClr val="FF0000"/>
              </a:buClr>
              <a:buFont typeface="Wingdings" pitchFamily="2" charset="2"/>
              <a:buChar char="q"/>
            </a:pPr>
            <a:endParaRPr lang="en-US" dirty="0" smtClean="0"/>
          </a:p>
          <a:p>
            <a:pPr marL="742950" lvl="1" indent="-285750">
              <a:buClr>
                <a:srgbClr val="FF0000"/>
              </a:buClr>
              <a:buFont typeface="Wingdings" pitchFamily="2" charset="2"/>
              <a:buChar char="q"/>
            </a:pPr>
            <a:endParaRPr lang="en-US" dirty="0"/>
          </a:p>
          <a:p>
            <a:r>
              <a:rPr lang="en-US" dirty="0"/>
              <a:t>As a result of these fundamental changes, energetic </a:t>
            </a:r>
            <a:r>
              <a:rPr lang="en-US" dirty="0" smtClean="0"/>
              <a:t>condensation allows </a:t>
            </a:r>
            <a:r>
              <a:rPr lang="en-US" dirty="0"/>
              <a:t>the possibility of controlling the </a:t>
            </a:r>
            <a:r>
              <a:rPr lang="en-US" dirty="0" smtClean="0"/>
              <a:t>following film properties:</a:t>
            </a:r>
          </a:p>
          <a:p>
            <a:endParaRPr lang="en-US" dirty="0" smtClean="0"/>
          </a:p>
          <a:p>
            <a:pPr marL="742950" lvl="1" indent="-285750">
              <a:buClr>
                <a:srgbClr val="FF0000"/>
              </a:buClr>
              <a:buFont typeface="Wingdings" pitchFamily="2" charset="2"/>
              <a:buChar char="q"/>
            </a:pPr>
            <a:r>
              <a:rPr lang="en-US" dirty="0"/>
              <a:t>the density of the film may be modified to produce </a:t>
            </a:r>
            <a:r>
              <a:rPr lang="en-US" dirty="0" smtClean="0"/>
              <a:t>improved optical </a:t>
            </a:r>
            <a:r>
              <a:rPr lang="en-US" dirty="0"/>
              <a:t>and corrosion-resistant </a:t>
            </a:r>
            <a:r>
              <a:rPr lang="en-US" dirty="0" smtClean="0"/>
              <a:t>coatings </a:t>
            </a:r>
          </a:p>
          <a:p>
            <a:pPr marL="742950" lvl="1" indent="-285750">
              <a:buClr>
                <a:srgbClr val="FF0000"/>
              </a:buClr>
              <a:buFont typeface="Wingdings" pitchFamily="2" charset="2"/>
              <a:buChar char="q"/>
            </a:pPr>
            <a:r>
              <a:rPr lang="en-US" dirty="0" smtClean="0"/>
              <a:t>the film composition </a:t>
            </a:r>
            <a:r>
              <a:rPr lang="en-US" dirty="0"/>
              <a:t>can be changed to produce a range of hard </a:t>
            </a:r>
            <a:r>
              <a:rPr lang="en-US" dirty="0" smtClean="0"/>
              <a:t>coatings and </a:t>
            </a:r>
            <a:r>
              <a:rPr lang="en-US" dirty="0"/>
              <a:t>low friction </a:t>
            </a:r>
            <a:r>
              <a:rPr lang="en-US" dirty="0" smtClean="0"/>
              <a:t>surfaces</a:t>
            </a:r>
          </a:p>
          <a:p>
            <a:pPr marL="742950" lvl="1" indent="-285750">
              <a:buClr>
                <a:srgbClr val="FF0000"/>
              </a:buClr>
              <a:buFont typeface="Wingdings" pitchFamily="2" charset="2"/>
              <a:buChar char="q"/>
            </a:pPr>
            <a:r>
              <a:rPr lang="en-US" dirty="0" smtClean="0"/>
              <a:t>crystal orientation may </a:t>
            </a:r>
            <a:r>
              <a:rPr lang="en-US" dirty="0"/>
              <a:t>be controlled to give the possibility of </a:t>
            </a:r>
            <a:r>
              <a:rPr lang="en-US" dirty="0" smtClean="0"/>
              <a:t>low-temperature epitaxy</a:t>
            </a:r>
            <a:r>
              <a:rPr lang="en-US" dirty="0"/>
              <a:t>.</a:t>
            </a:r>
          </a:p>
        </p:txBody>
      </p:sp>
      <p:pic>
        <p:nvPicPr>
          <p:cNvPr id="5" name="Picture 4" descr="Figure 5.bmp"/>
          <p:cNvPicPr>
            <a:picLocks noChangeAspect="1"/>
          </p:cNvPicPr>
          <p:nvPr/>
        </p:nvPicPr>
        <p:blipFill>
          <a:blip r:embed="rId3" cstate="print"/>
          <a:srcRect/>
          <a:stretch>
            <a:fillRect/>
          </a:stretch>
        </p:blipFill>
        <p:spPr bwMode="auto">
          <a:xfrm>
            <a:off x="4724400" y="1905000"/>
            <a:ext cx="2976372" cy="2362200"/>
          </a:xfrm>
          <a:prstGeom prst="rect">
            <a:avLst/>
          </a:prstGeom>
          <a:noFill/>
          <a:ln w="9525">
            <a:noFill/>
            <a:miter lim="800000"/>
            <a:headEnd/>
            <a:tailEnd/>
          </a:ln>
        </p:spPr>
      </p:pic>
    </p:spTree>
    <p:extLst>
      <p:ext uri="{BB962C8B-B14F-4D97-AF65-F5344CB8AC3E}">
        <p14:creationId xmlns:p14="http://schemas.microsoft.com/office/powerpoint/2010/main" val="1322083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94846" y="2058144"/>
            <a:ext cx="5257801" cy="3881704"/>
            <a:chOff x="94846" y="2058144"/>
            <a:chExt cx="5257801" cy="3881704"/>
          </a:xfrm>
        </p:grpSpPr>
        <p:pic>
          <p:nvPicPr>
            <p:cNvPr id="9" name="Picture 8" descr="RRR(360C-Bias).jpg"/>
            <p:cNvPicPr>
              <a:picLocks noChangeAspect="1"/>
            </p:cNvPicPr>
            <p:nvPr/>
          </p:nvPicPr>
          <p:blipFill>
            <a:blip r:embed="rId3" cstate="print"/>
            <a:stretch>
              <a:fillRect/>
            </a:stretch>
          </p:blipFill>
          <p:spPr>
            <a:xfrm>
              <a:off x="94846" y="2058144"/>
              <a:ext cx="5257801" cy="3881704"/>
            </a:xfrm>
            <a:prstGeom prst="rect">
              <a:avLst/>
            </a:prstGeom>
          </p:spPr>
        </p:pic>
        <p:sp>
          <p:nvSpPr>
            <p:cNvPr id="3" name="Rectangle 2"/>
            <p:cNvSpPr/>
            <p:nvPr/>
          </p:nvSpPr>
          <p:spPr>
            <a:xfrm>
              <a:off x="2971800" y="5562600"/>
              <a:ext cx="229004"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0" y="152400"/>
            <a:ext cx="9067800" cy="1169551"/>
          </a:xfrm>
          <a:prstGeom prst="rect">
            <a:avLst/>
          </a:prstGeom>
          <a:noFill/>
        </p:spPr>
        <p:txBody>
          <a:bodyPr wrap="square" rtlCol="0">
            <a:spAutoFit/>
          </a:bodyPr>
          <a:lstStyle/>
          <a:p>
            <a:pPr algn="ctr"/>
            <a:r>
              <a:rPr lang="en-US" sz="2800" b="1" dirty="0" smtClean="0">
                <a:solidFill>
                  <a:srgbClr val="FF0000"/>
                </a:solidFill>
              </a:rPr>
              <a:t>Effect of Ion energy, baking &amp; coating temperatures</a:t>
            </a:r>
          </a:p>
          <a:p>
            <a:pPr algn="ctr"/>
            <a:r>
              <a:rPr lang="en-US" sz="2400" b="1" dirty="0">
                <a:solidFill>
                  <a:srgbClr val="FF0000"/>
                </a:solidFill>
              </a:rPr>
              <a:t>Nb grown on a-plane </a:t>
            </a:r>
            <a:r>
              <a:rPr lang="en-US" sz="2400" b="1" dirty="0" smtClean="0">
                <a:solidFill>
                  <a:srgbClr val="FF0000"/>
                </a:solidFill>
              </a:rPr>
              <a:t>sapphire (ECR)</a:t>
            </a:r>
            <a:endParaRPr lang="en-US" sz="2400" dirty="0" smtClean="0">
              <a:solidFill>
                <a:srgbClr val="FF0000"/>
              </a:solidFill>
            </a:endParaRPr>
          </a:p>
          <a:p>
            <a:r>
              <a:rPr lang="en-US" dirty="0" smtClean="0"/>
              <a:t>			</a:t>
            </a:r>
            <a:endParaRPr lang="en-US" dirty="0"/>
          </a:p>
        </p:txBody>
      </p:sp>
      <p:sp>
        <p:nvSpPr>
          <p:cNvPr id="6" name="Footer Placeholder 10"/>
          <p:cNvSpPr>
            <a:spLocks noGrp="1"/>
          </p:cNvSpPr>
          <p:nvPr>
            <p:ph type="ftr" sz="quarter" idx="11"/>
          </p:nvPr>
        </p:nvSpPr>
        <p:spPr>
          <a:xfrm>
            <a:off x="4648200" y="6492875"/>
            <a:ext cx="5562600" cy="365125"/>
          </a:xfrm>
        </p:spPr>
        <p:txBody>
          <a:bodyPr/>
          <a:lstStyle/>
          <a:p>
            <a:pPr algn="ctr"/>
            <a:r>
              <a:rPr lang="en-US" sz="900" dirty="0" smtClean="0"/>
              <a:t>A-M Valente-Feliciano  - SRF Conference 2011– Chicago, 07/26/2011 </a:t>
            </a:r>
          </a:p>
        </p:txBody>
      </p:sp>
      <p:sp>
        <p:nvSpPr>
          <p:cNvPr id="8" name="TextBox 7"/>
          <p:cNvSpPr txBox="1"/>
          <p:nvPr/>
        </p:nvSpPr>
        <p:spPr>
          <a:xfrm>
            <a:off x="495300" y="6119336"/>
            <a:ext cx="4267200" cy="738664"/>
          </a:xfrm>
          <a:prstGeom prst="rect">
            <a:avLst/>
          </a:prstGeom>
          <a:noFill/>
        </p:spPr>
        <p:txBody>
          <a:bodyPr wrap="square" rtlCol="0">
            <a:spAutoFit/>
          </a:bodyPr>
          <a:lstStyle/>
          <a:p>
            <a:r>
              <a:rPr lang="en-US" sz="1400" b="1" dirty="0" smtClean="0">
                <a:solidFill>
                  <a:srgbClr val="FF0000"/>
                </a:solidFill>
              </a:rPr>
              <a:t>Nb (110) on (11-20) Al</a:t>
            </a:r>
            <a:r>
              <a:rPr lang="en-US" sz="1400" b="1" baseline="-25000" dirty="0" smtClean="0">
                <a:solidFill>
                  <a:srgbClr val="FF0000"/>
                </a:solidFill>
              </a:rPr>
              <a:t>2</a:t>
            </a:r>
            <a:r>
              <a:rPr lang="en-US" sz="1400" b="1" dirty="0" smtClean="0">
                <a:solidFill>
                  <a:srgbClr val="FF0000"/>
                </a:solidFill>
              </a:rPr>
              <a:t>O</a:t>
            </a:r>
            <a:r>
              <a:rPr lang="en-US" sz="1400" b="1" baseline="-25000" dirty="0" smtClean="0">
                <a:solidFill>
                  <a:srgbClr val="FF0000"/>
                </a:solidFill>
              </a:rPr>
              <a:t>3</a:t>
            </a:r>
            <a:endParaRPr lang="en-US" sz="1400" baseline="-25000" dirty="0" smtClean="0"/>
          </a:p>
          <a:p>
            <a:r>
              <a:rPr lang="en-US" sz="1400" dirty="0" smtClean="0"/>
              <a:t>30’ coating, pressure during coating ~2.5e-8Torr</a:t>
            </a:r>
          </a:p>
          <a:p>
            <a:r>
              <a:rPr lang="en-US" sz="1400" dirty="0" smtClean="0"/>
              <a:t>			</a:t>
            </a:r>
            <a:endParaRPr lang="en-US" sz="1400" dirty="0"/>
          </a:p>
        </p:txBody>
      </p:sp>
      <p:sp>
        <p:nvSpPr>
          <p:cNvPr id="10" name="TextBox 9"/>
          <p:cNvSpPr txBox="1"/>
          <p:nvPr/>
        </p:nvSpPr>
        <p:spPr>
          <a:xfrm>
            <a:off x="1314450" y="4267200"/>
            <a:ext cx="3314700" cy="646331"/>
          </a:xfrm>
          <a:prstGeom prst="rect">
            <a:avLst/>
          </a:prstGeom>
          <a:noFill/>
        </p:spPr>
        <p:txBody>
          <a:bodyPr wrap="square" rtlCol="0">
            <a:spAutoFit/>
          </a:bodyPr>
          <a:lstStyle/>
          <a:p>
            <a:pPr algn="ctr"/>
            <a:r>
              <a:rPr lang="en-US" b="1" dirty="0" smtClean="0">
                <a:solidFill>
                  <a:srgbClr val="FF0000"/>
                </a:solidFill>
              </a:rPr>
              <a:t>Nb grown on a-plane sapphire</a:t>
            </a:r>
          </a:p>
          <a:p>
            <a:pPr algn="ctr"/>
            <a:r>
              <a:rPr lang="en-US" dirty="0" smtClean="0">
                <a:solidFill>
                  <a:srgbClr val="FF0000"/>
                </a:solidFill>
              </a:rPr>
              <a:t>RRR vs. Bias</a:t>
            </a:r>
            <a:endParaRPr lang="en-US" dirty="0">
              <a:solidFill>
                <a:srgbClr val="FF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626108513"/>
              </p:ext>
            </p:extLst>
          </p:nvPr>
        </p:nvGraphicFramePr>
        <p:xfrm>
          <a:off x="5428845" y="2049942"/>
          <a:ext cx="3562755" cy="3858520"/>
        </p:xfrm>
        <a:graphic>
          <a:graphicData uri="http://schemas.openxmlformats.org/drawingml/2006/table">
            <a:tbl>
              <a:tblPr firstRow="1" bandRow="1">
                <a:tableStyleId>{5C22544A-7EE6-4342-B048-85BDC9FD1C3A}</a:tableStyleId>
              </a:tblPr>
              <a:tblGrid>
                <a:gridCol w="786302"/>
                <a:gridCol w="1058782"/>
                <a:gridCol w="750820"/>
                <a:gridCol w="966851"/>
              </a:tblGrid>
              <a:tr h="920299">
                <a:tc>
                  <a:txBody>
                    <a:bodyPr/>
                    <a:lstStyle/>
                    <a:p>
                      <a:pPr algn="ctr"/>
                      <a:r>
                        <a:rPr lang="en-US" sz="1800" dirty="0" smtClean="0"/>
                        <a:t>Bake </a:t>
                      </a:r>
                    </a:p>
                    <a:p>
                      <a:pPr algn="ctr"/>
                      <a:r>
                        <a:rPr lang="en-US" sz="1800" dirty="0" smtClean="0"/>
                        <a:t>Temp.</a:t>
                      </a:r>
                      <a:endParaRPr lang="en-US" sz="1800" dirty="0"/>
                    </a:p>
                  </a:txBody>
                  <a:tcPr>
                    <a:solidFill>
                      <a:srgbClr val="FF0000"/>
                    </a:solidFill>
                  </a:tcPr>
                </a:tc>
                <a:tc>
                  <a:txBody>
                    <a:bodyPr/>
                    <a:lstStyle/>
                    <a:p>
                      <a:pPr algn="ctr"/>
                      <a:r>
                        <a:rPr lang="en-US" sz="1800" dirty="0" smtClean="0"/>
                        <a:t>Coating Temp.</a:t>
                      </a:r>
                      <a:endParaRPr lang="en-US" sz="1800" dirty="0"/>
                    </a:p>
                  </a:txBody>
                  <a:tcPr>
                    <a:solidFill>
                      <a:srgbClr val="FF0000"/>
                    </a:solidFill>
                  </a:tcPr>
                </a:tc>
                <a:tc>
                  <a:txBody>
                    <a:bodyPr/>
                    <a:lstStyle/>
                    <a:p>
                      <a:pPr algn="ctr"/>
                      <a:r>
                        <a:rPr lang="en-US" sz="1800" dirty="0" smtClean="0"/>
                        <a:t>Bias [V]</a:t>
                      </a:r>
                      <a:endParaRPr lang="en-US" sz="1800" dirty="0"/>
                    </a:p>
                  </a:txBody>
                  <a:tcPr>
                    <a:solidFill>
                      <a:srgbClr val="FF0000"/>
                    </a:solidFill>
                  </a:tcPr>
                </a:tc>
                <a:tc>
                  <a:txBody>
                    <a:bodyPr/>
                    <a:lstStyle/>
                    <a:p>
                      <a:pPr algn="ctr"/>
                      <a:r>
                        <a:rPr lang="en-US" sz="1800" dirty="0" smtClean="0"/>
                        <a:t>Al</a:t>
                      </a:r>
                      <a:r>
                        <a:rPr lang="en-US" sz="1800" baseline="-25000" dirty="0" smtClean="0"/>
                        <a:t>2</a:t>
                      </a:r>
                      <a:r>
                        <a:rPr lang="en-US" sz="1800" dirty="0" smtClean="0"/>
                        <a:t>o</a:t>
                      </a:r>
                      <a:r>
                        <a:rPr lang="en-US" sz="1800" baseline="-25000" dirty="0" smtClean="0"/>
                        <a:t>3</a:t>
                      </a:r>
                    </a:p>
                    <a:p>
                      <a:pPr algn="ctr"/>
                      <a:r>
                        <a:rPr lang="en-US" sz="1800" dirty="0" smtClean="0"/>
                        <a:t>(11-20)</a:t>
                      </a:r>
                      <a:endParaRPr lang="en-US" sz="1800" dirty="0"/>
                    </a:p>
                  </a:txBody>
                  <a:tcPr>
                    <a:solidFill>
                      <a:srgbClr val="FF0000"/>
                    </a:solidFill>
                  </a:tcPr>
                </a:tc>
              </a:tr>
              <a:tr h="589937">
                <a:tc>
                  <a:txBody>
                    <a:bodyPr/>
                    <a:lstStyle/>
                    <a:p>
                      <a:pPr algn="ctr"/>
                      <a:r>
                        <a:rPr lang="en-US" sz="1800" b="1" dirty="0" smtClean="0"/>
                        <a:t>360°C</a:t>
                      </a:r>
                      <a:endParaRPr lang="en-US" sz="1800" b="1" dirty="0"/>
                    </a:p>
                  </a:txBody>
                  <a:tcPr/>
                </a:tc>
                <a:tc>
                  <a:txBody>
                    <a:bodyPr/>
                    <a:lstStyle/>
                    <a:p>
                      <a:pPr algn="ctr"/>
                      <a:r>
                        <a:rPr lang="en-US" sz="1800" b="1" dirty="0" smtClean="0"/>
                        <a:t>360°C</a:t>
                      </a:r>
                      <a:endParaRPr lang="en-US" sz="1800" b="1" dirty="0"/>
                    </a:p>
                  </a:txBody>
                  <a:tcPr/>
                </a:tc>
                <a:tc>
                  <a:txBody>
                    <a:bodyPr/>
                    <a:lstStyle/>
                    <a:p>
                      <a:pPr algn="ctr"/>
                      <a:r>
                        <a:rPr lang="en-US" sz="1800" dirty="0" smtClean="0"/>
                        <a:t>-120</a:t>
                      </a:r>
                      <a:endParaRPr lang="en-US" sz="1800" dirty="0"/>
                    </a:p>
                  </a:txBody>
                  <a:tcPr/>
                </a:tc>
                <a:tc>
                  <a:txBody>
                    <a:bodyPr/>
                    <a:lstStyle/>
                    <a:p>
                      <a:pPr algn="ctr"/>
                      <a:r>
                        <a:rPr lang="en-US" sz="1800" b="1" dirty="0" smtClean="0">
                          <a:solidFill>
                            <a:srgbClr val="FF0000"/>
                          </a:solidFill>
                        </a:rPr>
                        <a:t>179.8</a:t>
                      </a:r>
                      <a:endParaRPr lang="en-US" sz="1800" b="1" dirty="0">
                        <a:solidFill>
                          <a:srgbClr val="FF0000"/>
                        </a:solidFill>
                      </a:endParaRPr>
                    </a:p>
                  </a:txBody>
                  <a:tcPr/>
                </a:tc>
              </a:tr>
              <a:tr h="589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360°C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500°C</a:t>
                      </a:r>
                    </a:p>
                  </a:txBody>
                  <a:tcPr/>
                </a:tc>
                <a:tc>
                  <a:txBody>
                    <a:bodyPr/>
                    <a:lstStyle/>
                    <a:p>
                      <a:pPr algn="ctr"/>
                      <a:r>
                        <a:rPr lang="en-US" sz="1800" dirty="0" smtClean="0"/>
                        <a:t>-120</a:t>
                      </a:r>
                      <a:endParaRPr lang="en-US" sz="1800" dirty="0"/>
                    </a:p>
                  </a:txBody>
                  <a:tcPr/>
                </a:tc>
                <a:tc>
                  <a:txBody>
                    <a:bodyPr/>
                    <a:lstStyle/>
                    <a:p>
                      <a:pPr algn="ctr"/>
                      <a:r>
                        <a:rPr lang="en-US" sz="1800" dirty="0" smtClean="0">
                          <a:solidFill>
                            <a:srgbClr val="FF0000"/>
                          </a:solidFill>
                        </a:rPr>
                        <a:t>189</a:t>
                      </a:r>
                      <a:endParaRPr lang="en-US" sz="1800" dirty="0">
                        <a:solidFill>
                          <a:srgbClr val="FF0000"/>
                        </a:solidFill>
                      </a:endParaRPr>
                    </a:p>
                  </a:txBody>
                  <a:tcPr/>
                </a:tc>
              </a:tr>
              <a:tr h="589936">
                <a:tc>
                  <a:txBody>
                    <a:bodyPr/>
                    <a:lstStyle/>
                    <a:p>
                      <a:pPr algn="ctr"/>
                      <a:r>
                        <a:rPr lang="en-US" sz="1800" b="1" dirty="0" smtClean="0"/>
                        <a:t>700°C</a:t>
                      </a:r>
                      <a:endParaRPr lang="en-US" sz="1800" b="1" dirty="0"/>
                    </a:p>
                  </a:txBody>
                  <a:tcPr/>
                </a:tc>
                <a:tc>
                  <a:txBody>
                    <a:bodyPr/>
                    <a:lstStyle/>
                    <a:p>
                      <a:pPr algn="ctr"/>
                      <a:r>
                        <a:rPr lang="en-US" sz="1800" b="1" dirty="0" smtClean="0"/>
                        <a:t>360°C</a:t>
                      </a:r>
                      <a:endParaRPr lang="en-US" sz="1800" b="1" dirty="0"/>
                    </a:p>
                  </a:txBody>
                  <a:tcPr/>
                </a:tc>
                <a:tc>
                  <a:txBody>
                    <a:bodyPr/>
                    <a:lstStyle/>
                    <a:p>
                      <a:pPr algn="ctr"/>
                      <a:r>
                        <a:rPr lang="en-US" sz="1800" dirty="0" smtClean="0"/>
                        <a:t>-120</a:t>
                      </a:r>
                      <a:endParaRPr lang="en-US" sz="1800" dirty="0"/>
                    </a:p>
                  </a:txBody>
                  <a:tcPr/>
                </a:tc>
                <a:tc>
                  <a:txBody>
                    <a:bodyPr/>
                    <a:lstStyle/>
                    <a:p>
                      <a:pPr algn="ctr"/>
                      <a:r>
                        <a:rPr lang="en-US" sz="1800" b="1" dirty="0" smtClean="0">
                          <a:solidFill>
                            <a:srgbClr val="FF0000"/>
                          </a:solidFill>
                        </a:rPr>
                        <a:t>348</a:t>
                      </a:r>
                      <a:endParaRPr lang="en-US" sz="1800" b="1" dirty="0">
                        <a:solidFill>
                          <a:srgbClr val="FF0000"/>
                        </a:solidFill>
                      </a:endParaRPr>
                    </a:p>
                  </a:txBody>
                  <a:tcPr/>
                </a:tc>
              </a:tr>
              <a:tr h="589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500°C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360°C</a:t>
                      </a:r>
                    </a:p>
                  </a:txBody>
                  <a:tcPr/>
                </a:tc>
                <a:tc>
                  <a:txBody>
                    <a:bodyPr/>
                    <a:lstStyle/>
                    <a:p>
                      <a:pPr algn="ctr"/>
                      <a:r>
                        <a:rPr lang="en-US" sz="1800" dirty="0" smtClean="0"/>
                        <a:t>-120</a:t>
                      </a:r>
                      <a:endParaRPr lang="en-US" sz="1800" dirty="0"/>
                    </a:p>
                  </a:txBody>
                  <a:tcPr/>
                </a:tc>
                <a:tc>
                  <a:txBody>
                    <a:bodyPr/>
                    <a:lstStyle/>
                    <a:p>
                      <a:pPr algn="ctr"/>
                      <a:r>
                        <a:rPr lang="en-US" sz="1800" dirty="0" smtClean="0">
                          <a:solidFill>
                            <a:srgbClr val="FF0000"/>
                          </a:solidFill>
                        </a:rPr>
                        <a:t>348</a:t>
                      </a:r>
                      <a:endParaRPr lang="en-US" sz="1800" dirty="0">
                        <a:solidFill>
                          <a:srgbClr val="FF0000"/>
                        </a:solidFill>
                      </a:endParaRPr>
                    </a:p>
                  </a:txBody>
                  <a:tcPr/>
                </a:tc>
              </a:tr>
              <a:tr h="578476">
                <a:tc>
                  <a:txBody>
                    <a:bodyPr/>
                    <a:lstStyle/>
                    <a:p>
                      <a:pPr algn="ctr"/>
                      <a:r>
                        <a:rPr lang="en-US" sz="1800" b="1" dirty="0" smtClean="0"/>
                        <a:t>500°C</a:t>
                      </a:r>
                      <a:endParaRPr lang="en-US" sz="1800" b="1" dirty="0"/>
                    </a:p>
                  </a:txBody>
                  <a:tcPr/>
                </a:tc>
                <a:tc>
                  <a:txBody>
                    <a:bodyPr/>
                    <a:lstStyle/>
                    <a:p>
                      <a:pPr algn="ctr"/>
                      <a:r>
                        <a:rPr lang="en-US" sz="1800" b="1" dirty="0" smtClean="0"/>
                        <a:t>500°C</a:t>
                      </a:r>
                      <a:endParaRPr lang="en-US" sz="1800" b="1" dirty="0"/>
                    </a:p>
                  </a:txBody>
                  <a:tcPr/>
                </a:tc>
                <a:tc>
                  <a:txBody>
                    <a:bodyPr/>
                    <a:lstStyle/>
                    <a:p>
                      <a:pPr algn="ctr"/>
                      <a:r>
                        <a:rPr lang="en-US" sz="1800" dirty="0" smtClean="0"/>
                        <a:t>-120</a:t>
                      </a:r>
                      <a:endParaRPr lang="en-US" sz="1800" dirty="0"/>
                    </a:p>
                  </a:txBody>
                  <a:tcPr/>
                </a:tc>
                <a:tc>
                  <a:txBody>
                    <a:bodyPr/>
                    <a:lstStyle/>
                    <a:p>
                      <a:pPr algn="ctr"/>
                      <a:r>
                        <a:rPr lang="en-US" sz="1800" b="1" dirty="0" smtClean="0">
                          <a:solidFill>
                            <a:srgbClr val="1206FA"/>
                          </a:solidFill>
                        </a:rPr>
                        <a:t>488</a:t>
                      </a:r>
                      <a:endParaRPr lang="en-US" sz="1800" b="1" dirty="0">
                        <a:solidFill>
                          <a:srgbClr val="1206FA"/>
                        </a:solidFill>
                      </a:endParaRPr>
                    </a:p>
                  </a:txBody>
                  <a:tcPr/>
                </a:tc>
              </a:tr>
            </a:tbl>
          </a:graphicData>
        </a:graphic>
      </p:graphicFrame>
      <p:sp>
        <p:nvSpPr>
          <p:cNvPr id="12" name="TextBox 11"/>
          <p:cNvSpPr txBox="1"/>
          <p:nvPr/>
        </p:nvSpPr>
        <p:spPr>
          <a:xfrm>
            <a:off x="5721685" y="1143000"/>
            <a:ext cx="3200400" cy="1200329"/>
          </a:xfrm>
          <a:prstGeom prst="rect">
            <a:avLst/>
          </a:prstGeom>
          <a:noFill/>
        </p:spPr>
        <p:txBody>
          <a:bodyPr wrap="square" rtlCol="0">
            <a:spAutoFit/>
          </a:bodyPr>
          <a:lstStyle/>
          <a:p>
            <a:pPr algn="ctr"/>
            <a:r>
              <a:rPr lang="en-US" b="1" dirty="0" smtClean="0"/>
              <a:t>Nb grown on a-plane sapphire (Bias -120V)</a:t>
            </a:r>
          </a:p>
          <a:p>
            <a:pPr algn="ctr"/>
            <a:r>
              <a:rPr lang="en-US" b="1" dirty="0" smtClean="0"/>
              <a:t>RRR vs. .Bake &amp; Coating Temp.</a:t>
            </a:r>
            <a:endParaRPr lang="en-US" b="1" dirty="0"/>
          </a:p>
        </p:txBody>
      </p:sp>
      <p:sp>
        <p:nvSpPr>
          <p:cNvPr id="14" name="Oval 13"/>
          <p:cNvSpPr/>
          <p:nvPr/>
        </p:nvSpPr>
        <p:spPr>
          <a:xfrm>
            <a:off x="8172046" y="5257800"/>
            <a:ext cx="650393"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3365303"/>
      </p:ext>
    </p:extLst>
  </p:cSld>
  <p:clrMapOvr>
    <a:masterClrMapping/>
  </p:clrMapOvr>
  <p:transition spd="med">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p:spPr>
        <p:txBody>
          <a:bodyPr/>
          <a:lstStyle/>
          <a:p>
            <a:r>
              <a:rPr lang="en-US" b="1" dirty="0" smtClean="0">
                <a:solidFill>
                  <a:srgbClr val="FF0000"/>
                </a:solidFill>
              </a:rPr>
              <a:t>Film Nucleation</a:t>
            </a:r>
            <a:endParaRPr lang="en-US" b="1" dirty="0">
              <a:solidFill>
                <a:srgbClr val="FF0000"/>
              </a:solidFill>
            </a:endParaRPr>
          </a:p>
        </p:txBody>
      </p:sp>
      <p:sp>
        <p:nvSpPr>
          <p:cNvPr id="4" name="Footer Placeholder 3"/>
          <p:cNvSpPr>
            <a:spLocks noGrp="1"/>
          </p:cNvSpPr>
          <p:nvPr>
            <p:ph type="ftr" sz="quarter" idx="11"/>
          </p:nvPr>
        </p:nvSpPr>
        <p:spPr>
          <a:xfrm>
            <a:off x="-20551" y="6477000"/>
            <a:ext cx="5334000" cy="365125"/>
          </a:xfrm>
        </p:spPr>
        <p:txBody>
          <a:bodyPr/>
          <a:lstStyle/>
          <a:p>
            <a:r>
              <a:rPr lang="en-US" dirty="0" smtClean="0"/>
              <a:t>A-M Valente-Feliciano  - SRF Conference 2011– Chicago, 07/26/2011 </a:t>
            </a:r>
            <a:endParaRPr lang="en-US" dirty="0"/>
          </a:p>
        </p:txBody>
      </p:sp>
      <p:sp>
        <p:nvSpPr>
          <p:cNvPr id="6" name="Rectangle 5"/>
          <p:cNvSpPr/>
          <p:nvPr/>
        </p:nvSpPr>
        <p:spPr>
          <a:xfrm>
            <a:off x="152400" y="1134070"/>
            <a:ext cx="3810000" cy="830997"/>
          </a:xfrm>
          <a:prstGeom prst="rect">
            <a:avLst/>
          </a:prstGeom>
        </p:spPr>
        <p:txBody>
          <a:bodyPr wrap="square">
            <a:spAutoFit/>
          </a:bodyPr>
          <a:lstStyle/>
          <a:p>
            <a:r>
              <a:rPr lang="en-US" sz="1600" dirty="0" smtClean="0"/>
              <a:t>Influence on ion energy on ECR film on Al2O3 (0001):switch from [111] to [110] above -90V bias (&gt;154eV)</a:t>
            </a:r>
            <a:endParaRPr lang="en-US" sz="1600" dirty="0"/>
          </a:p>
        </p:txBody>
      </p:sp>
      <p:pic>
        <p:nvPicPr>
          <p:cNvPr id="9" name="Picture 11"/>
          <p:cNvPicPr>
            <a:picLocks noChangeAspect="1" noChangeArrowheads="1"/>
          </p:cNvPicPr>
          <p:nvPr/>
        </p:nvPicPr>
        <p:blipFill>
          <a:blip r:embed="rId3" cstate="print"/>
          <a:srcRect/>
          <a:stretch>
            <a:fillRect/>
          </a:stretch>
        </p:blipFill>
        <p:spPr bwMode="auto">
          <a:xfrm>
            <a:off x="3733800" y="709884"/>
            <a:ext cx="2209800" cy="2207644"/>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5997787" y="714756"/>
            <a:ext cx="2209800" cy="2194797"/>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6968067" y="1914240"/>
            <a:ext cx="1178560" cy="883408"/>
          </a:xfrm>
          <a:prstGeom prst="rect">
            <a:avLst/>
          </a:prstGeom>
          <a:noFill/>
          <a:ln w="9525">
            <a:noFill/>
            <a:miter lim="800000"/>
            <a:headEnd/>
            <a:tailEnd/>
          </a:ln>
        </p:spPr>
      </p:pic>
      <p:sp>
        <p:nvSpPr>
          <p:cNvPr id="12" name="TextBox 11"/>
          <p:cNvSpPr txBox="1"/>
          <p:nvPr/>
        </p:nvSpPr>
        <p:spPr>
          <a:xfrm>
            <a:off x="6019800" y="2438400"/>
            <a:ext cx="856396" cy="307777"/>
          </a:xfrm>
          <a:prstGeom prst="rect">
            <a:avLst/>
          </a:prstGeom>
          <a:noFill/>
        </p:spPr>
        <p:txBody>
          <a:bodyPr wrap="square" rtlCol="0">
            <a:spAutoFit/>
          </a:bodyPr>
          <a:lstStyle/>
          <a:p>
            <a:r>
              <a:rPr lang="en-US" sz="1400" b="1" dirty="0" smtClean="0">
                <a:solidFill>
                  <a:schemeClr val="bg1"/>
                </a:solidFill>
              </a:rPr>
              <a:t>CI =0.24</a:t>
            </a:r>
            <a:endParaRPr lang="en-US" sz="1400" b="1" dirty="0">
              <a:solidFill>
                <a:schemeClr val="bg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3979865494"/>
              </p:ext>
            </p:extLst>
          </p:nvPr>
        </p:nvGraphicFramePr>
        <p:xfrm>
          <a:off x="5997787" y="381000"/>
          <a:ext cx="2209800" cy="335280"/>
        </p:xfrm>
        <a:graphic>
          <a:graphicData uri="http://schemas.openxmlformats.org/drawingml/2006/table">
            <a:tbl>
              <a:tblPr firstRow="1" bandRow="1">
                <a:tableStyleId>{5C22544A-7EE6-4342-B048-85BDC9FD1C3A}</a:tableStyleId>
              </a:tblPr>
              <a:tblGrid>
                <a:gridCol w="2209800"/>
              </a:tblGrid>
              <a:tr h="297534">
                <a:tc>
                  <a:txBody>
                    <a:bodyPr/>
                    <a:lstStyle/>
                    <a:p>
                      <a:pPr algn="ctr"/>
                      <a:r>
                        <a:rPr lang="en-US" sz="1600" dirty="0" smtClean="0">
                          <a:solidFill>
                            <a:srgbClr val="FFFFFF"/>
                          </a:solidFill>
                        </a:rPr>
                        <a:t>-150V</a:t>
                      </a:r>
                      <a:endParaRPr lang="en-US" sz="1600" dirty="0">
                        <a:solidFill>
                          <a:srgbClr val="FFFFFF"/>
                        </a:solidFill>
                      </a:endParaRPr>
                    </a:p>
                  </a:txBody>
                  <a:tcPr>
                    <a:solidFill>
                      <a:srgbClr val="FF0000"/>
                    </a:solidFill>
                  </a:tcPr>
                </a:tc>
              </a:tr>
            </a:tbl>
          </a:graphicData>
        </a:graphic>
      </p:graphicFrame>
      <p:pic>
        <p:nvPicPr>
          <p:cNvPr id="16" name="Picture 15" descr="IPFcodemap.jpg"/>
          <p:cNvPicPr>
            <a:picLocks noChangeAspect="1"/>
          </p:cNvPicPr>
          <p:nvPr/>
        </p:nvPicPr>
        <p:blipFill>
          <a:blip r:embed="rId6" cstate="print"/>
          <a:stretch>
            <a:fillRect/>
          </a:stretch>
        </p:blipFill>
        <p:spPr>
          <a:xfrm>
            <a:off x="8222451" y="711200"/>
            <a:ext cx="692949" cy="736600"/>
          </a:xfrm>
          <a:prstGeom prst="rect">
            <a:avLst/>
          </a:prstGeom>
        </p:spPr>
      </p:pic>
      <p:sp>
        <p:nvSpPr>
          <p:cNvPr id="21" name="TextBox 20"/>
          <p:cNvSpPr txBox="1"/>
          <p:nvPr/>
        </p:nvSpPr>
        <p:spPr>
          <a:xfrm>
            <a:off x="3756150" y="2438400"/>
            <a:ext cx="857790" cy="307777"/>
          </a:xfrm>
          <a:prstGeom prst="rect">
            <a:avLst/>
          </a:prstGeom>
          <a:noFill/>
        </p:spPr>
        <p:txBody>
          <a:bodyPr wrap="square" rtlCol="0">
            <a:spAutoFit/>
          </a:bodyPr>
          <a:lstStyle/>
          <a:p>
            <a:r>
              <a:rPr lang="en-US" sz="1400" b="1" dirty="0" smtClean="0">
                <a:solidFill>
                  <a:schemeClr val="bg1"/>
                </a:solidFill>
              </a:rPr>
              <a:t>CI =0.82</a:t>
            </a:r>
            <a:endParaRPr lang="en-US" sz="1400" b="1" dirty="0">
              <a:solidFill>
                <a:schemeClr val="bg1"/>
              </a:solidFill>
            </a:endParaRPr>
          </a:p>
        </p:txBody>
      </p:sp>
      <p:pic>
        <p:nvPicPr>
          <p:cNvPr id="22" name="Picture 10"/>
          <p:cNvPicPr>
            <a:picLocks noChangeAspect="1" noChangeArrowheads="1"/>
          </p:cNvPicPr>
          <p:nvPr/>
        </p:nvPicPr>
        <p:blipFill>
          <a:blip r:embed="rId7" cstate="print"/>
          <a:srcRect/>
          <a:stretch>
            <a:fillRect/>
          </a:stretch>
        </p:blipFill>
        <p:spPr bwMode="auto">
          <a:xfrm>
            <a:off x="5203613" y="711200"/>
            <a:ext cx="736600" cy="736600"/>
          </a:xfrm>
          <a:prstGeom prst="rect">
            <a:avLst/>
          </a:prstGeom>
          <a:noFill/>
          <a:ln w="9525">
            <a:noFill/>
            <a:miter lim="800000"/>
            <a:headEnd/>
            <a:tailEnd/>
          </a:ln>
        </p:spPr>
      </p:pic>
      <p:pic>
        <p:nvPicPr>
          <p:cNvPr id="23" name="Picture 12"/>
          <p:cNvPicPr>
            <a:picLocks noChangeAspect="1" noChangeArrowheads="1"/>
          </p:cNvPicPr>
          <p:nvPr/>
        </p:nvPicPr>
        <p:blipFill>
          <a:blip r:embed="rId8" cstate="print"/>
          <a:srcRect/>
          <a:stretch>
            <a:fillRect/>
          </a:stretch>
        </p:blipFill>
        <p:spPr bwMode="auto">
          <a:xfrm>
            <a:off x="4698537" y="1961168"/>
            <a:ext cx="1177792" cy="882835"/>
          </a:xfrm>
          <a:prstGeom prst="rect">
            <a:avLst/>
          </a:prstGeom>
          <a:noFill/>
          <a:ln w="9525">
            <a:noFill/>
            <a:miter lim="800000"/>
            <a:headEnd/>
            <a:tailEnd/>
          </a:ln>
        </p:spPr>
      </p:pic>
      <p:sp>
        <p:nvSpPr>
          <p:cNvPr id="24" name="Rectangle 23"/>
          <p:cNvSpPr/>
          <p:nvPr/>
        </p:nvSpPr>
        <p:spPr>
          <a:xfrm>
            <a:off x="4898715" y="2330198"/>
            <a:ext cx="762098" cy="307777"/>
          </a:xfrm>
          <a:prstGeom prst="rect">
            <a:avLst/>
          </a:prstGeom>
        </p:spPr>
        <p:txBody>
          <a:bodyPr wrap="square">
            <a:spAutoFit/>
          </a:bodyPr>
          <a:lstStyle/>
          <a:p>
            <a:pPr algn="ctr"/>
            <a:r>
              <a:rPr lang="en-US" sz="1400" b="1" dirty="0" smtClean="0">
                <a:solidFill>
                  <a:schemeClr val="bg1"/>
                </a:solidFill>
              </a:rPr>
              <a:t>0.320°</a:t>
            </a:r>
            <a:endParaRPr lang="en-US" sz="1400" b="1" dirty="0">
              <a:solidFill>
                <a:schemeClr val="bg1"/>
              </a:solidFill>
            </a:endParaRPr>
          </a:p>
        </p:txBody>
      </p:sp>
      <p:sp>
        <p:nvSpPr>
          <p:cNvPr id="27" name="TextBox 26"/>
          <p:cNvSpPr txBox="1"/>
          <p:nvPr/>
        </p:nvSpPr>
        <p:spPr>
          <a:xfrm>
            <a:off x="6705600" y="2895600"/>
            <a:ext cx="2235676" cy="246221"/>
          </a:xfrm>
          <a:prstGeom prst="rect">
            <a:avLst/>
          </a:prstGeom>
          <a:noFill/>
        </p:spPr>
        <p:txBody>
          <a:bodyPr wrap="square" rtlCol="0">
            <a:spAutoFit/>
          </a:bodyPr>
          <a:lstStyle/>
          <a:p>
            <a:r>
              <a:rPr lang="en-US" sz="1000" dirty="0" smtClean="0"/>
              <a:t>5000x, 15  </a:t>
            </a:r>
            <a:r>
              <a:rPr lang="en-US" sz="1000" dirty="0" smtClean="0">
                <a:latin typeface="Symbol" pitchFamily="18" charset="2"/>
              </a:rPr>
              <a:t>m</a:t>
            </a:r>
            <a:r>
              <a:rPr lang="en-US" sz="1000" dirty="0" smtClean="0"/>
              <a:t>m x 15</a:t>
            </a:r>
            <a:r>
              <a:rPr lang="en-US" sz="1000" dirty="0" smtClean="0">
                <a:latin typeface="Symbol" pitchFamily="18" charset="2"/>
              </a:rPr>
              <a:t>m</a:t>
            </a:r>
            <a:r>
              <a:rPr lang="en-US" sz="1000" dirty="0" smtClean="0"/>
              <a:t>m, 0.1 </a:t>
            </a:r>
            <a:r>
              <a:rPr lang="en-US" sz="1000" dirty="0" smtClean="0">
                <a:latin typeface="Symbol" pitchFamily="18" charset="2"/>
              </a:rPr>
              <a:t>m</a:t>
            </a:r>
            <a:r>
              <a:rPr lang="en-US" sz="1000" dirty="0" smtClean="0"/>
              <a:t>m step</a:t>
            </a:r>
          </a:p>
        </p:txBody>
      </p:sp>
      <p:sp>
        <p:nvSpPr>
          <p:cNvPr id="17" name="Rectangle 16"/>
          <p:cNvSpPr/>
          <p:nvPr/>
        </p:nvSpPr>
        <p:spPr>
          <a:xfrm>
            <a:off x="228600" y="2891135"/>
            <a:ext cx="8763000" cy="461665"/>
          </a:xfrm>
          <a:prstGeom prst="rect">
            <a:avLst/>
          </a:prstGeom>
        </p:spPr>
        <p:txBody>
          <a:bodyPr wrap="square">
            <a:spAutoFit/>
          </a:bodyPr>
          <a:lstStyle/>
          <a:p>
            <a:r>
              <a:rPr lang="en-US" sz="1400" dirty="0" smtClean="0"/>
              <a:t>MBE Nb films on (0001)  sapphire grow along (111) at 900°C, but (110) at 1100°C.</a:t>
            </a:r>
          </a:p>
          <a:p>
            <a:pPr algn="r"/>
            <a:r>
              <a:rPr lang="en-US" sz="1000" dirty="0" smtClean="0"/>
              <a:t>T. Wagner et al.,  J. Mat. Res. Vol. 11, nº5, pp. 1255-1264 (1996), Mat. Res. Symp. Proc, Vol. 440, pp.151-156, (1997)</a:t>
            </a:r>
            <a:endParaRPr lang="en-US" sz="1000" dirty="0"/>
          </a:p>
        </p:txBody>
      </p:sp>
      <p:graphicFrame>
        <p:nvGraphicFramePr>
          <p:cNvPr id="13" name="Table 12"/>
          <p:cNvGraphicFramePr>
            <a:graphicFrameLocks noGrp="1"/>
          </p:cNvGraphicFramePr>
          <p:nvPr>
            <p:extLst>
              <p:ext uri="{D42A27DB-BD31-4B8C-83A1-F6EECF244321}">
                <p14:modId xmlns:p14="http://schemas.microsoft.com/office/powerpoint/2010/main" val="749838269"/>
              </p:ext>
            </p:extLst>
          </p:nvPr>
        </p:nvGraphicFramePr>
        <p:xfrm>
          <a:off x="3733800" y="381000"/>
          <a:ext cx="2209800" cy="335280"/>
        </p:xfrm>
        <a:graphic>
          <a:graphicData uri="http://schemas.openxmlformats.org/drawingml/2006/table">
            <a:tbl>
              <a:tblPr firstRow="1" bandRow="1">
                <a:tableStyleId>{5C22544A-7EE6-4342-B048-85BDC9FD1C3A}</a:tableStyleId>
              </a:tblPr>
              <a:tblGrid>
                <a:gridCol w="2209800"/>
              </a:tblGrid>
              <a:tr h="297534">
                <a:tc>
                  <a:txBody>
                    <a:bodyPr/>
                    <a:lstStyle/>
                    <a:p>
                      <a:pPr algn="ctr"/>
                      <a:r>
                        <a:rPr lang="en-US" sz="1600" dirty="0" smtClean="0">
                          <a:solidFill>
                            <a:srgbClr val="FFFFFF"/>
                          </a:solidFill>
                        </a:rPr>
                        <a:t>0V</a:t>
                      </a:r>
                      <a:endParaRPr lang="en-US" sz="1600" dirty="0">
                        <a:solidFill>
                          <a:srgbClr val="FFFFFF"/>
                        </a:solidFill>
                      </a:endParaRPr>
                    </a:p>
                  </a:txBody>
                  <a:tcPr>
                    <a:solidFill>
                      <a:srgbClr val="FF0000"/>
                    </a:solidFill>
                  </a:tcPr>
                </a:tc>
              </a:tr>
            </a:tbl>
          </a:graphicData>
        </a:graphic>
      </p:graphicFrame>
      <p:cxnSp>
        <p:nvCxnSpPr>
          <p:cNvPr id="49" name="Straight Connector 48"/>
          <p:cNvCxnSpPr/>
          <p:nvPr/>
        </p:nvCxnSpPr>
        <p:spPr>
          <a:xfrm>
            <a:off x="990600" y="3505200"/>
            <a:ext cx="71628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8163" y="3581400"/>
            <a:ext cx="9072037" cy="3009681"/>
            <a:chOff x="0" y="373897"/>
            <a:chExt cx="9072037" cy="3009681"/>
          </a:xfrm>
        </p:grpSpPr>
        <p:sp>
          <p:nvSpPr>
            <p:cNvPr id="18" name="Rectangle 17"/>
            <p:cNvSpPr/>
            <p:nvPr/>
          </p:nvSpPr>
          <p:spPr>
            <a:xfrm>
              <a:off x="3814237" y="373897"/>
              <a:ext cx="4800600" cy="584775"/>
            </a:xfrm>
            <a:prstGeom prst="rect">
              <a:avLst/>
            </a:prstGeom>
          </p:spPr>
          <p:txBody>
            <a:bodyPr wrap="square">
              <a:spAutoFit/>
            </a:bodyPr>
            <a:lstStyle/>
            <a:p>
              <a:pPr algn="ctr"/>
              <a:r>
                <a:rPr lang="en-US" sz="1600" dirty="0" smtClean="0"/>
                <a:t>Influence on temperature on CED films on MgO (100):</a:t>
              </a:r>
            </a:p>
            <a:p>
              <a:pPr algn="ctr"/>
              <a:r>
                <a:rPr lang="en-US" sz="1600" dirty="0" smtClean="0"/>
                <a:t>switch from (110) to (200) @700°C</a:t>
              </a:r>
              <a:endParaRPr lang="en-US" sz="1600" dirty="0"/>
            </a:p>
          </p:txBody>
        </p:sp>
        <p:sp>
          <p:nvSpPr>
            <p:cNvPr id="19" name="TextBox 18"/>
            <p:cNvSpPr txBox="1"/>
            <p:nvPr/>
          </p:nvSpPr>
          <p:spPr>
            <a:xfrm>
              <a:off x="1066800" y="2667000"/>
              <a:ext cx="617477" cy="307777"/>
            </a:xfrm>
            <a:prstGeom prst="rect">
              <a:avLst/>
            </a:prstGeom>
            <a:noFill/>
          </p:spPr>
          <p:txBody>
            <a:bodyPr wrap="none" rtlCol="0">
              <a:spAutoFit/>
            </a:bodyPr>
            <a:lstStyle/>
            <a:p>
              <a:r>
                <a:rPr lang="en-US" sz="1400" dirty="0" smtClean="0"/>
                <a:t>AASC</a:t>
              </a:r>
              <a:endParaRPr lang="en-US" sz="1400" dirty="0"/>
            </a:p>
          </p:txBody>
        </p:sp>
        <p:grpSp>
          <p:nvGrpSpPr>
            <p:cNvPr id="25" name="Group 19"/>
            <p:cNvGrpSpPr>
              <a:grpSpLocks/>
            </p:cNvGrpSpPr>
            <p:nvPr/>
          </p:nvGrpSpPr>
          <p:grpSpPr bwMode="auto">
            <a:xfrm>
              <a:off x="3429000" y="1247001"/>
              <a:ext cx="5643037" cy="2136577"/>
              <a:chOff x="820739" y="1600200"/>
              <a:chExt cx="5643036" cy="2136577"/>
            </a:xfrm>
          </p:grpSpPr>
          <p:sp>
            <p:nvSpPr>
              <p:cNvPr id="26" name="TextBox 12"/>
              <p:cNvSpPr txBox="1">
                <a:spLocks noChangeArrowheads="1"/>
              </p:cNvSpPr>
              <p:nvPr/>
            </p:nvSpPr>
            <p:spPr bwMode="auto">
              <a:xfrm>
                <a:off x="824976" y="3429000"/>
                <a:ext cx="1854018" cy="307777"/>
              </a:xfrm>
              <a:prstGeom prst="rect">
                <a:avLst/>
              </a:prstGeom>
              <a:solidFill>
                <a:srgbClr val="FFEBCC"/>
              </a:solidFill>
              <a:ln w="9525">
                <a:noFill/>
                <a:miter lim="800000"/>
                <a:headEnd/>
                <a:tailEnd/>
              </a:ln>
            </p:spPr>
            <p:txBody>
              <a:bodyPr wrap="square">
                <a:prstTxWarp prst="textNoShape">
                  <a:avLst/>
                </a:prstTxWarp>
                <a:spAutoFit/>
              </a:bodyPr>
              <a:lstStyle/>
              <a:p>
                <a:pPr algn="ctr" eaLnBrk="0" hangingPunct="0">
                  <a:spcBef>
                    <a:spcPct val="30000"/>
                  </a:spcBef>
                  <a:buClr>
                    <a:srgbClr val="0000FF"/>
                  </a:buClr>
                  <a:buFont typeface="Charting" pitchFamily="2" charset="2"/>
                  <a:buNone/>
                </a:pPr>
                <a:r>
                  <a:rPr lang="en-US" sz="1400" dirty="0">
                    <a:solidFill>
                      <a:srgbClr val="000090"/>
                    </a:solidFill>
                  </a:rPr>
                  <a:t>RRR=7, </a:t>
                </a:r>
                <a:r>
                  <a:rPr lang="en-US" sz="1400" dirty="0" smtClean="0">
                    <a:solidFill>
                      <a:srgbClr val="000090"/>
                    </a:solidFill>
                  </a:rPr>
                  <a:t>150°C</a:t>
                </a:r>
                <a:endParaRPr lang="en-US" sz="1400" dirty="0">
                  <a:solidFill>
                    <a:srgbClr val="000090"/>
                  </a:solidFill>
                </a:endParaRPr>
              </a:p>
            </p:txBody>
          </p:sp>
          <p:sp>
            <p:nvSpPr>
              <p:cNvPr id="28" name="TextBox 13"/>
              <p:cNvSpPr txBox="1">
                <a:spLocks noChangeArrowheads="1"/>
              </p:cNvSpPr>
              <p:nvPr/>
            </p:nvSpPr>
            <p:spPr bwMode="auto">
              <a:xfrm>
                <a:off x="2725738" y="3429000"/>
                <a:ext cx="1849915" cy="307777"/>
              </a:xfrm>
              <a:prstGeom prst="rect">
                <a:avLst/>
              </a:prstGeom>
              <a:solidFill>
                <a:srgbClr val="FFEBCC"/>
              </a:solidFill>
              <a:ln w="9525">
                <a:noFill/>
                <a:miter lim="800000"/>
                <a:headEnd/>
                <a:tailEnd/>
              </a:ln>
            </p:spPr>
            <p:txBody>
              <a:bodyPr wrap="square">
                <a:prstTxWarp prst="textNoShape">
                  <a:avLst/>
                </a:prstTxWarp>
                <a:spAutoFit/>
              </a:bodyPr>
              <a:lstStyle/>
              <a:p>
                <a:pPr algn="ctr" eaLnBrk="0" hangingPunct="0">
                  <a:spcBef>
                    <a:spcPct val="30000"/>
                  </a:spcBef>
                  <a:buClr>
                    <a:srgbClr val="0000FF"/>
                  </a:buClr>
                  <a:buFont typeface="Charting" pitchFamily="2" charset="2"/>
                  <a:buNone/>
                </a:pPr>
                <a:r>
                  <a:rPr lang="en-US" sz="1400" dirty="0">
                    <a:solidFill>
                      <a:srgbClr val="000090"/>
                    </a:solidFill>
                  </a:rPr>
                  <a:t>RRR=181, </a:t>
                </a:r>
                <a:r>
                  <a:rPr lang="en-US" sz="1400" dirty="0" smtClean="0">
                    <a:solidFill>
                      <a:srgbClr val="000090"/>
                    </a:solidFill>
                  </a:rPr>
                  <a:t>500°C</a:t>
                </a:r>
                <a:endParaRPr lang="en-US" sz="1400" dirty="0">
                  <a:solidFill>
                    <a:srgbClr val="000090"/>
                  </a:solidFill>
                </a:endParaRPr>
              </a:p>
            </p:txBody>
          </p:sp>
          <p:sp>
            <p:nvSpPr>
              <p:cNvPr id="29" name="TextBox 14"/>
              <p:cNvSpPr txBox="1">
                <a:spLocks noChangeArrowheads="1"/>
              </p:cNvSpPr>
              <p:nvPr/>
            </p:nvSpPr>
            <p:spPr bwMode="auto">
              <a:xfrm>
                <a:off x="4622709" y="3429000"/>
                <a:ext cx="1841066" cy="307777"/>
              </a:xfrm>
              <a:prstGeom prst="rect">
                <a:avLst/>
              </a:prstGeom>
              <a:solidFill>
                <a:srgbClr val="FFEBCC"/>
              </a:solidFill>
              <a:ln w="9525">
                <a:noFill/>
                <a:miter lim="800000"/>
                <a:headEnd/>
                <a:tailEnd/>
              </a:ln>
            </p:spPr>
            <p:txBody>
              <a:bodyPr wrap="square">
                <a:prstTxWarp prst="textNoShape">
                  <a:avLst/>
                </a:prstTxWarp>
                <a:spAutoFit/>
              </a:bodyPr>
              <a:lstStyle/>
              <a:p>
                <a:pPr algn="ctr" eaLnBrk="0" hangingPunct="0">
                  <a:spcBef>
                    <a:spcPct val="30000"/>
                  </a:spcBef>
                  <a:buClr>
                    <a:srgbClr val="0000FF"/>
                  </a:buClr>
                  <a:buFont typeface="Charting" pitchFamily="2" charset="2"/>
                  <a:buNone/>
                </a:pPr>
                <a:r>
                  <a:rPr lang="en-US" sz="1400" dirty="0">
                    <a:solidFill>
                      <a:srgbClr val="000090"/>
                    </a:solidFill>
                  </a:rPr>
                  <a:t>RRR=316, </a:t>
                </a:r>
                <a:r>
                  <a:rPr lang="en-US" sz="1400" dirty="0" smtClean="0">
                    <a:solidFill>
                      <a:srgbClr val="000090"/>
                    </a:solidFill>
                  </a:rPr>
                  <a:t>700°C</a:t>
                </a:r>
                <a:endParaRPr lang="en-US" sz="1400" dirty="0">
                  <a:solidFill>
                    <a:srgbClr val="000090"/>
                  </a:solidFill>
                </a:endParaRPr>
              </a:p>
            </p:txBody>
          </p:sp>
          <p:pic>
            <p:nvPicPr>
              <p:cNvPr id="30" name="Picture 18" descr="poles2D_M_rrr7.png"/>
              <p:cNvPicPr>
                <a:picLocks noChangeAspect="1"/>
              </p:cNvPicPr>
              <p:nvPr/>
            </p:nvPicPr>
            <p:blipFill>
              <a:blip r:embed="rId9" cstate="print"/>
              <a:srcRect r="32620"/>
              <a:stretch>
                <a:fillRect/>
              </a:stretch>
            </p:blipFill>
            <p:spPr bwMode="auto">
              <a:xfrm>
                <a:off x="820739" y="1600200"/>
                <a:ext cx="1858255" cy="1828800"/>
              </a:xfrm>
              <a:prstGeom prst="rect">
                <a:avLst/>
              </a:prstGeom>
              <a:noFill/>
              <a:ln w="9525">
                <a:noFill/>
                <a:miter lim="800000"/>
                <a:headEnd/>
                <a:tailEnd/>
              </a:ln>
            </p:spPr>
          </p:pic>
          <p:pic>
            <p:nvPicPr>
              <p:cNvPr id="31" name="Picture 19" descr="poles2D_M_rrr151.png"/>
              <p:cNvPicPr>
                <a:picLocks noChangeAspect="1"/>
              </p:cNvPicPr>
              <p:nvPr/>
            </p:nvPicPr>
            <p:blipFill>
              <a:blip r:embed="rId10" cstate="print"/>
              <a:srcRect r="32620"/>
              <a:stretch>
                <a:fillRect/>
              </a:stretch>
            </p:blipFill>
            <p:spPr bwMode="auto">
              <a:xfrm>
                <a:off x="2725738" y="1600200"/>
                <a:ext cx="1856812" cy="1828800"/>
              </a:xfrm>
              <a:prstGeom prst="rect">
                <a:avLst/>
              </a:prstGeom>
              <a:noFill/>
              <a:ln w="9525">
                <a:noFill/>
                <a:miter lim="800000"/>
                <a:headEnd/>
                <a:tailEnd/>
              </a:ln>
            </p:spPr>
          </p:pic>
          <p:pic>
            <p:nvPicPr>
              <p:cNvPr id="32" name="Picture 20" descr="poles2D_M_rrr316.png"/>
              <p:cNvPicPr>
                <a:picLocks noChangeAspect="1"/>
              </p:cNvPicPr>
              <p:nvPr/>
            </p:nvPicPr>
            <p:blipFill>
              <a:blip r:embed="rId11" cstate="print"/>
              <a:srcRect r="32620"/>
              <a:stretch>
                <a:fillRect/>
              </a:stretch>
            </p:blipFill>
            <p:spPr bwMode="auto">
              <a:xfrm>
                <a:off x="4601281" y="1600200"/>
                <a:ext cx="1858256" cy="1828800"/>
              </a:xfrm>
              <a:prstGeom prst="rect">
                <a:avLst/>
              </a:prstGeom>
              <a:noFill/>
              <a:ln w="9525">
                <a:noFill/>
                <a:miter lim="800000"/>
                <a:headEnd/>
                <a:tailEnd/>
              </a:ln>
            </p:spPr>
          </p:pic>
          <p:sp>
            <p:nvSpPr>
              <p:cNvPr id="34" name="TextBox 31"/>
              <p:cNvSpPr txBox="1">
                <a:spLocks noChangeArrowheads="1"/>
              </p:cNvSpPr>
              <p:nvPr/>
            </p:nvSpPr>
            <p:spPr bwMode="auto">
              <a:xfrm>
                <a:off x="5543878" y="2133600"/>
                <a:ext cx="458459" cy="307777"/>
              </a:xfrm>
              <a:prstGeom prst="rect">
                <a:avLst/>
              </a:prstGeom>
              <a:noFill/>
              <a:ln w="9525">
                <a:noFill/>
                <a:miter lim="800000"/>
                <a:headEnd/>
                <a:tailEnd/>
              </a:ln>
            </p:spPr>
            <p:txBody>
              <a:bodyPr wrap="none">
                <a:prstTxWarp prst="textNoShape">
                  <a:avLst/>
                </a:prstTxWarp>
                <a:spAutoFit/>
              </a:bodyPr>
              <a:lstStyle/>
              <a:p>
                <a:pPr algn="ctr" eaLnBrk="0" hangingPunct="0">
                  <a:spcBef>
                    <a:spcPct val="30000"/>
                  </a:spcBef>
                  <a:buClr>
                    <a:srgbClr val="0000FF"/>
                  </a:buClr>
                  <a:buFont typeface="Charting" pitchFamily="2" charset="2"/>
                  <a:buNone/>
                </a:pPr>
                <a:r>
                  <a:rPr lang="en-US" sz="1400" dirty="0">
                    <a:solidFill>
                      <a:schemeClr val="bg1"/>
                    </a:solidFill>
                  </a:rPr>
                  <a:t>200</a:t>
                </a:r>
              </a:p>
            </p:txBody>
          </p:sp>
          <p:cxnSp>
            <p:nvCxnSpPr>
              <p:cNvPr id="35" name="Straight Arrow Connector 32"/>
              <p:cNvCxnSpPr>
                <a:cxnSpLocks noChangeShapeType="1"/>
              </p:cNvCxnSpPr>
              <p:nvPr/>
            </p:nvCxnSpPr>
            <p:spPr bwMode="auto">
              <a:xfrm>
                <a:off x="4198938" y="2133600"/>
                <a:ext cx="304801" cy="304800"/>
              </a:xfrm>
              <a:prstGeom prst="straightConnector1">
                <a:avLst/>
              </a:prstGeom>
              <a:noFill/>
              <a:ln w="12700">
                <a:solidFill>
                  <a:schemeClr val="tx1"/>
                </a:solidFill>
                <a:round/>
                <a:headEnd/>
                <a:tailEnd type="arrow" w="med" len="med"/>
              </a:ln>
            </p:spPr>
          </p:cxnSp>
          <p:sp>
            <p:nvSpPr>
              <p:cNvPr id="36" name="TextBox 33"/>
              <p:cNvSpPr txBox="1">
                <a:spLocks noChangeArrowheads="1"/>
              </p:cNvSpPr>
              <p:nvPr/>
            </p:nvSpPr>
            <p:spPr bwMode="auto">
              <a:xfrm>
                <a:off x="3690244" y="1828800"/>
                <a:ext cx="902491" cy="307777"/>
              </a:xfrm>
              <a:prstGeom prst="rect">
                <a:avLst/>
              </a:prstGeom>
              <a:noFill/>
              <a:ln w="9525">
                <a:noFill/>
                <a:miter lim="800000"/>
                <a:headEnd/>
                <a:tailEnd/>
              </a:ln>
            </p:spPr>
            <p:txBody>
              <a:bodyPr wrap="none">
                <a:prstTxWarp prst="textNoShape">
                  <a:avLst/>
                </a:prstTxWarp>
                <a:spAutoFit/>
              </a:bodyPr>
              <a:lstStyle/>
              <a:p>
                <a:pPr algn="ctr" eaLnBrk="0" hangingPunct="0">
                  <a:spcBef>
                    <a:spcPct val="30000"/>
                  </a:spcBef>
                  <a:buClr>
                    <a:srgbClr val="0000FF"/>
                  </a:buClr>
                  <a:buFont typeface="Charting" pitchFamily="2" charset="2"/>
                  <a:buNone/>
                </a:pPr>
                <a:r>
                  <a:rPr lang="en-US" sz="1400" dirty="0"/>
                  <a:t>110 &amp; 200</a:t>
                </a:r>
              </a:p>
            </p:txBody>
          </p:sp>
          <p:sp>
            <p:nvSpPr>
              <p:cNvPr id="38" name="TextBox 35"/>
              <p:cNvSpPr txBox="1">
                <a:spLocks noChangeArrowheads="1"/>
              </p:cNvSpPr>
              <p:nvPr/>
            </p:nvSpPr>
            <p:spPr bwMode="auto">
              <a:xfrm>
                <a:off x="1506538" y="2057400"/>
                <a:ext cx="437940" cy="307777"/>
              </a:xfrm>
              <a:prstGeom prst="rect">
                <a:avLst/>
              </a:prstGeom>
              <a:noFill/>
              <a:ln w="9525">
                <a:noFill/>
                <a:miter lim="800000"/>
                <a:headEnd/>
                <a:tailEnd/>
              </a:ln>
            </p:spPr>
            <p:txBody>
              <a:bodyPr wrap="none">
                <a:prstTxWarp prst="textNoShape">
                  <a:avLst/>
                </a:prstTxWarp>
                <a:spAutoFit/>
              </a:bodyPr>
              <a:lstStyle/>
              <a:p>
                <a:pPr algn="ctr" eaLnBrk="0" hangingPunct="0">
                  <a:spcBef>
                    <a:spcPct val="30000"/>
                  </a:spcBef>
                  <a:buClr>
                    <a:srgbClr val="0000FF"/>
                  </a:buClr>
                  <a:buFont typeface="Charting" pitchFamily="2" charset="2"/>
                  <a:buNone/>
                </a:pPr>
                <a:r>
                  <a:rPr lang="en-US" sz="1400" dirty="0">
                    <a:solidFill>
                      <a:schemeClr val="bg1"/>
                    </a:solidFill>
                  </a:rPr>
                  <a:t>110</a:t>
                </a:r>
              </a:p>
            </p:txBody>
          </p:sp>
          <p:sp>
            <p:nvSpPr>
              <p:cNvPr id="39" name="TextBox 31"/>
              <p:cNvSpPr txBox="1">
                <a:spLocks noChangeArrowheads="1"/>
              </p:cNvSpPr>
              <p:nvPr/>
            </p:nvSpPr>
            <p:spPr bwMode="auto">
              <a:xfrm>
                <a:off x="1201738" y="1600200"/>
                <a:ext cx="1296552" cy="246221"/>
              </a:xfrm>
              <a:prstGeom prst="rect">
                <a:avLst/>
              </a:prstGeom>
              <a:solidFill>
                <a:srgbClr val="FFFFFF"/>
              </a:solidFill>
              <a:ln w="9525">
                <a:noFill/>
                <a:miter lim="800000"/>
                <a:headEnd/>
                <a:tailEnd/>
              </a:ln>
            </p:spPr>
            <p:txBody>
              <a:bodyPr wrap="square">
                <a:prstTxWarp prst="textNoShape">
                  <a:avLst/>
                </a:prstTxWarp>
                <a:spAutoFit/>
              </a:bodyPr>
              <a:lstStyle/>
              <a:p>
                <a:r>
                  <a:rPr lang="en-US" sz="1000" b="0" dirty="0" smtClean="0">
                    <a:solidFill>
                      <a:srgbClr val="008000"/>
                    </a:solidFill>
                  </a:rPr>
                  <a:t>Polycrystalline</a:t>
                </a:r>
                <a:endParaRPr lang="en-US" sz="1000" b="0" dirty="0">
                  <a:solidFill>
                    <a:srgbClr val="008000"/>
                  </a:solidFill>
                </a:endParaRPr>
              </a:p>
            </p:txBody>
          </p:sp>
          <p:sp>
            <p:nvSpPr>
              <p:cNvPr id="40" name="TextBox 32"/>
              <p:cNvSpPr txBox="1">
                <a:spLocks noChangeArrowheads="1"/>
              </p:cNvSpPr>
              <p:nvPr/>
            </p:nvSpPr>
            <p:spPr bwMode="auto">
              <a:xfrm>
                <a:off x="2847976" y="1600200"/>
                <a:ext cx="1651000" cy="246221"/>
              </a:xfrm>
              <a:prstGeom prst="rect">
                <a:avLst/>
              </a:prstGeom>
              <a:solidFill>
                <a:schemeClr val="tx2"/>
              </a:solidFill>
              <a:ln w="9525">
                <a:noFill/>
                <a:miter lim="800000"/>
                <a:headEnd/>
                <a:tailEnd/>
              </a:ln>
            </p:spPr>
            <p:txBody>
              <a:bodyPr wrap="square">
                <a:prstTxWarp prst="textNoShape">
                  <a:avLst/>
                </a:prstTxWarp>
                <a:spAutoFit/>
              </a:bodyPr>
              <a:lstStyle/>
              <a:p>
                <a:r>
                  <a:rPr lang="en-US" sz="1000" b="0" dirty="0">
                    <a:solidFill>
                      <a:srgbClr val="008000"/>
                    </a:solidFill>
                  </a:rPr>
                  <a:t>Monocrystal with </a:t>
                </a:r>
                <a:r>
                  <a:rPr lang="en-US" sz="1000" b="0" dirty="0" smtClean="0">
                    <a:solidFill>
                      <a:srgbClr val="008000"/>
                    </a:solidFill>
                  </a:rPr>
                  <a:t>2 variants</a:t>
                </a:r>
                <a:endParaRPr lang="en-US" sz="1000" b="0" dirty="0">
                  <a:solidFill>
                    <a:srgbClr val="008000"/>
                  </a:solidFill>
                </a:endParaRPr>
              </a:p>
            </p:txBody>
          </p:sp>
          <p:sp>
            <p:nvSpPr>
              <p:cNvPr id="41" name="TextBox 33"/>
              <p:cNvSpPr txBox="1">
                <a:spLocks noChangeArrowheads="1"/>
              </p:cNvSpPr>
              <p:nvPr/>
            </p:nvSpPr>
            <p:spPr bwMode="auto">
              <a:xfrm>
                <a:off x="4660018" y="1600200"/>
                <a:ext cx="1699591" cy="246221"/>
              </a:xfrm>
              <a:prstGeom prst="rect">
                <a:avLst/>
              </a:prstGeom>
              <a:solidFill>
                <a:srgbClr val="FFFFFF"/>
              </a:solidFill>
              <a:ln w="9525">
                <a:noFill/>
                <a:miter lim="800000"/>
                <a:headEnd/>
                <a:tailEnd/>
              </a:ln>
            </p:spPr>
            <p:txBody>
              <a:bodyPr wrap="square">
                <a:prstTxWarp prst="textNoShape">
                  <a:avLst/>
                </a:prstTxWarp>
                <a:spAutoFit/>
              </a:bodyPr>
              <a:lstStyle/>
              <a:p>
                <a:pPr algn="ctr"/>
                <a:r>
                  <a:rPr lang="en-US" sz="1000" b="0" dirty="0">
                    <a:solidFill>
                      <a:srgbClr val="008000"/>
                    </a:solidFill>
                  </a:rPr>
                  <a:t>Monocrystal </a:t>
                </a:r>
                <a:r>
                  <a:rPr lang="en-US" sz="1000" b="0" dirty="0" smtClean="0">
                    <a:solidFill>
                      <a:srgbClr val="008000"/>
                    </a:solidFill>
                  </a:rPr>
                  <a:t>(100)</a:t>
                </a:r>
                <a:endParaRPr lang="en-US" sz="1000" b="0" dirty="0">
                  <a:solidFill>
                    <a:srgbClr val="008000"/>
                  </a:solidFill>
                </a:endParaRPr>
              </a:p>
            </p:txBody>
          </p:sp>
        </p:grpSp>
        <p:pic>
          <p:nvPicPr>
            <p:cNvPr id="42" name="Picture 6" descr="RRR_MgO_.PNG"/>
            <p:cNvPicPr>
              <a:picLocks noChangeAspect="1"/>
            </p:cNvPicPr>
            <p:nvPr/>
          </p:nvPicPr>
          <p:blipFill>
            <a:blip r:embed="rId12" cstate="print"/>
            <a:srcRect t="14583" b="7292"/>
            <a:stretch>
              <a:fillRect/>
            </a:stretch>
          </p:blipFill>
          <p:spPr bwMode="auto">
            <a:xfrm>
              <a:off x="0" y="762000"/>
              <a:ext cx="3222625" cy="1938337"/>
            </a:xfrm>
            <a:prstGeom prst="rect">
              <a:avLst/>
            </a:prstGeom>
            <a:noFill/>
            <a:ln w="9525">
              <a:noFill/>
              <a:miter lim="800000"/>
              <a:headEnd/>
              <a:tailEnd/>
            </a:ln>
          </p:spPr>
        </p:pic>
        <p:cxnSp>
          <p:nvCxnSpPr>
            <p:cNvPr id="51" name="Curved Connector 50"/>
            <p:cNvCxnSpPr/>
            <p:nvPr/>
          </p:nvCxnSpPr>
          <p:spPr>
            <a:xfrm>
              <a:off x="990600" y="2133600"/>
              <a:ext cx="2667000" cy="685800"/>
            </a:xfrm>
            <a:prstGeom prst="curvedConnector3">
              <a:avLst>
                <a:gd name="adj1" fmla="val 50000"/>
              </a:avLst>
            </a:prstGeom>
            <a:ln w="15875">
              <a:solidFill>
                <a:srgbClr val="422AA6"/>
              </a:solidFill>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a:off x="2514600" y="990600"/>
              <a:ext cx="5181600" cy="381000"/>
            </a:xfrm>
            <a:prstGeom prst="curvedConnector3">
              <a:avLst>
                <a:gd name="adj1" fmla="val 95998"/>
              </a:avLst>
            </a:prstGeom>
            <a:ln w="15875">
              <a:solidFill>
                <a:srgbClr val="911579"/>
              </a:solidFill>
              <a:tailEnd type="arrow"/>
            </a:ln>
          </p:spPr>
          <p:style>
            <a:lnRef idx="1">
              <a:schemeClr val="accent1"/>
            </a:lnRef>
            <a:fillRef idx="0">
              <a:schemeClr val="accent1"/>
            </a:fillRef>
            <a:effectRef idx="0">
              <a:schemeClr val="accent1"/>
            </a:effectRef>
            <a:fontRef idx="minor">
              <a:schemeClr val="tx1"/>
            </a:fontRef>
          </p:style>
        </p:cxnSp>
        <p:cxnSp>
          <p:nvCxnSpPr>
            <p:cNvPr id="65" name="Curved Connector 64"/>
            <p:cNvCxnSpPr>
              <a:endCxn id="40" idx="1"/>
            </p:cNvCxnSpPr>
            <p:nvPr/>
          </p:nvCxnSpPr>
          <p:spPr>
            <a:xfrm flipV="1">
              <a:off x="2057400" y="1370112"/>
              <a:ext cx="3398837" cy="77688"/>
            </a:xfrm>
            <a:prstGeom prst="curvedConnector3">
              <a:avLst>
                <a:gd name="adj1" fmla="val 50000"/>
              </a:avLst>
            </a:prstGeom>
            <a:ln w="15875">
              <a:solidFill>
                <a:srgbClr val="DE2A37"/>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60586" y="1406408"/>
            <a:ext cx="8610600" cy="4264558"/>
            <a:chOff x="260586" y="1406408"/>
            <a:chExt cx="8610600" cy="4264558"/>
          </a:xfrm>
        </p:grpSpPr>
        <p:sp>
          <p:nvSpPr>
            <p:cNvPr id="43" name="TextBox 42"/>
            <p:cNvSpPr txBox="1"/>
            <p:nvPr/>
          </p:nvSpPr>
          <p:spPr>
            <a:xfrm>
              <a:off x="260586" y="4655303"/>
              <a:ext cx="8610600" cy="1015663"/>
            </a:xfrm>
            <a:prstGeom prst="rect">
              <a:avLst/>
            </a:prstGeom>
            <a:solidFill>
              <a:srgbClr val="FF0000"/>
            </a:solidFill>
          </p:spPr>
          <p:txBody>
            <a:bodyPr wrap="square" rtlCol="0">
              <a:spAutoFit/>
            </a:bodyPr>
            <a:lstStyle/>
            <a:p>
              <a:r>
                <a:rPr lang="en-US" b="1" dirty="0" smtClean="0"/>
                <a:t>THPO044  Structural Characterization of Nb Films Deposited by ECR Plasma Energetic Condensation on Crystalline Insulators</a:t>
              </a:r>
            </a:p>
            <a:p>
              <a:r>
                <a:rPr lang="en-US" sz="1200" dirty="0" smtClean="0"/>
                <a:t>Xin Zhao, Anne-Marie Valente-Feliciano, Larry Phillips, Charles E. Reece, Joshua K. Spradlin, (JLAB, Newport News, Virginia), Kang Seo (NSU, Newport News), Diefeng Gu (ODU, Norfolk, Virginia) </a:t>
              </a:r>
              <a:endParaRPr lang="en-US" sz="1200" dirty="0"/>
            </a:p>
          </p:txBody>
        </p:sp>
        <p:sp>
          <p:nvSpPr>
            <p:cNvPr id="44" name="TextBox 43"/>
            <p:cNvSpPr txBox="1"/>
            <p:nvPr/>
          </p:nvSpPr>
          <p:spPr>
            <a:xfrm>
              <a:off x="260586" y="1406408"/>
              <a:ext cx="8610600" cy="1015663"/>
            </a:xfrm>
            <a:prstGeom prst="rect">
              <a:avLst/>
            </a:prstGeom>
            <a:solidFill>
              <a:srgbClr val="FF0000"/>
            </a:solidFill>
          </p:spPr>
          <p:txBody>
            <a:bodyPr wrap="square" rtlCol="0">
              <a:spAutoFit/>
            </a:bodyPr>
            <a:lstStyle/>
            <a:p>
              <a:r>
                <a:rPr lang="en-US" b="1" dirty="0" smtClean="0"/>
                <a:t>THPO064 </a:t>
              </a:r>
              <a:r>
                <a:rPr lang="en-US" b="1" dirty="0"/>
                <a:t>Structural Properties of Niobium Thin Films Deposited on Metallic Substrates </a:t>
              </a:r>
              <a:r>
                <a:rPr lang="en-US" b="1" dirty="0" smtClean="0"/>
                <a:t>by </a:t>
              </a:r>
              <a:r>
                <a:rPr lang="en-US" b="1" dirty="0"/>
                <a:t>ECR Plasma Energetic Condensation</a:t>
              </a:r>
              <a:r>
                <a:rPr lang="en-US" b="1" dirty="0" smtClean="0"/>
                <a:t> </a:t>
              </a:r>
            </a:p>
            <a:p>
              <a:r>
                <a:rPr lang="en-US" sz="1200" dirty="0" smtClean="0"/>
                <a:t>AASC, </a:t>
              </a:r>
              <a:r>
                <a:rPr lang="en-US" sz="1200" dirty="0"/>
                <a:t>Anne-Marie Valente-Feliciano, </a:t>
              </a:r>
              <a:r>
                <a:rPr lang="en-US" sz="1200" dirty="0" smtClean="0"/>
                <a:t>Larry </a:t>
              </a:r>
              <a:r>
                <a:rPr lang="en-US" sz="1200" dirty="0"/>
                <a:t>Phillips, Charles E. Reece, </a:t>
              </a:r>
              <a:r>
                <a:rPr lang="en-US" sz="1200" dirty="0" smtClean="0"/>
                <a:t>Xin </a:t>
              </a:r>
              <a:r>
                <a:rPr lang="en-US" sz="1200" dirty="0"/>
                <a:t>Zhao (JLAB, Newport News, Virginia), Kang Seo (NSU, Newport News), Diefeng Gu (ODU, Norfolk, Virginia) </a:t>
              </a:r>
            </a:p>
          </p:txBody>
        </p:sp>
      </p:grpSp>
    </p:spTree>
    <p:extLst>
      <p:ext uri="{BB962C8B-B14F-4D97-AF65-F5344CB8AC3E}">
        <p14:creationId xmlns:p14="http://schemas.microsoft.com/office/powerpoint/2010/main" val="60537791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85800" y="6525532"/>
            <a:ext cx="7696200" cy="365125"/>
          </a:xfrm>
        </p:spPr>
        <p:txBody>
          <a:bodyPr/>
          <a:lstStyle/>
          <a:p>
            <a:pPr algn="ctr"/>
            <a:r>
              <a:rPr lang="en-US" dirty="0" smtClean="0"/>
              <a:t>A-M Valente-Feliciano  - SRF Conference 2011– Chicago, 07/26/2011 </a:t>
            </a:r>
            <a:endParaRPr lang="en-US" dirty="0"/>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295400"/>
            <a:ext cx="1899227" cy="2286000"/>
          </a:xfrm>
          <a:prstGeom prst="rect">
            <a:avLst/>
          </a:prstGeom>
          <a:noFill/>
          <a:ln>
            <a:noFill/>
          </a:ln>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299391"/>
            <a:ext cx="1636167" cy="2026652"/>
          </a:xfrm>
          <a:prstGeom prst="rect">
            <a:avLst/>
          </a:prstGeom>
          <a:noFill/>
          <a:ln>
            <a:noFill/>
          </a:ln>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5410" y="4299391"/>
            <a:ext cx="1656990" cy="2026652"/>
          </a:xfrm>
          <a:prstGeom prst="rect">
            <a:avLst/>
          </a:prstGeom>
          <a:noFill/>
          <a:ln>
            <a:noFill/>
          </a:ln>
        </p:spPr>
      </p:pic>
      <p:sp>
        <p:nvSpPr>
          <p:cNvPr id="8" name="Rectangle 7"/>
          <p:cNvSpPr/>
          <p:nvPr/>
        </p:nvSpPr>
        <p:spPr>
          <a:xfrm>
            <a:off x="317881" y="3974068"/>
            <a:ext cx="3550972" cy="369332"/>
          </a:xfrm>
          <a:prstGeom prst="rect">
            <a:avLst/>
          </a:prstGeom>
        </p:spPr>
        <p:txBody>
          <a:bodyPr wrap="none">
            <a:spAutoFit/>
          </a:bodyPr>
          <a:lstStyle/>
          <a:p>
            <a:r>
              <a:rPr lang="en-US" dirty="0"/>
              <a:t>RHEED images for Nb(110) on MgO</a:t>
            </a:r>
          </a:p>
        </p:txBody>
      </p:sp>
      <p:sp>
        <p:nvSpPr>
          <p:cNvPr id="9" name="TextBox 8"/>
          <p:cNvSpPr txBox="1"/>
          <p:nvPr/>
        </p:nvSpPr>
        <p:spPr>
          <a:xfrm>
            <a:off x="394081" y="5713139"/>
            <a:ext cx="3644519" cy="584775"/>
          </a:xfrm>
          <a:prstGeom prst="rect">
            <a:avLst/>
          </a:prstGeom>
          <a:noFill/>
        </p:spPr>
        <p:txBody>
          <a:bodyPr wrap="square" rtlCol="0">
            <a:spAutoFit/>
          </a:bodyPr>
          <a:lstStyle/>
          <a:p>
            <a:r>
              <a:rPr lang="en-US" sz="1600" dirty="0" smtClean="0"/>
              <a:t>Two orthogonal patterns indicative of biaxial anisotropy of the surface features</a:t>
            </a:r>
            <a:endParaRPr lang="en-US" sz="1600" dirty="0"/>
          </a:p>
        </p:txBody>
      </p:sp>
      <p:pic>
        <p:nvPicPr>
          <p:cNvPr id="10" name="Picture 7" descr="C:\Users\Wp''\Desktop\nb\after growth\orientation1.jpg"/>
          <p:cNvPicPr>
            <a:picLocks noChangeAspect="1" noChangeArrowheads="1"/>
          </p:cNvPicPr>
          <p:nvPr/>
        </p:nvPicPr>
        <p:blipFill>
          <a:blip r:embed="rId6" cstate="print"/>
          <a:srcRect/>
          <a:stretch>
            <a:fillRect/>
          </a:stretch>
        </p:blipFill>
        <p:spPr bwMode="auto">
          <a:xfrm>
            <a:off x="4245435" y="4214247"/>
            <a:ext cx="2360815" cy="2098964"/>
          </a:xfrm>
          <a:prstGeom prst="rect">
            <a:avLst/>
          </a:prstGeom>
          <a:noFill/>
          <a:ln w="9525">
            <a:noFill/>
            <a:miter lim="800000"/>
            <a:headEnd/>
            <a:tailEnd/>
          </a:ln>
        </p:spPr>
      </p:pic>
      <p:pic>
        <p:nvPicPr>
          <p:cNvPr id="11" name="Picture 9" descr="C:\Users\Wp''\Desktop\nb\after growth\orientation3.jpg"/>
          <p:cNvPicPr>
            <a:picLocks noChangeAspect="1" noChangeArrowheads="1"/>
          </p:cNvPicPr>
          <p:nvPr/>
        </p:nvPicPr>
        <p:blipFill>
          <a:blip r:embed="rId7" cstate="print"/>
          <a:srcRect/>
          <a:stretch>
            <a:fillRect/>
          </a:stretch>
        </p:blipFill>
        <p:spPr bwMode="auto">
          <a:xfrm>
            <a:off x="6623601" y="4214247"/>
            <a:ext cx="2362200" cy="2102729"/>
          </a:xfrm>
          <a:prstGeom prst="rect">
            <a:avLst/>
          </a:prstGeom>
          <a:noFill/>
          <a:ln w="9525">
            <a:noFill/>
            <a:miter lim="800000"/>
            <a:headEnd/>
            <a:tailEnd/>
          </a:ln>
        </p:spPr>
      </p:pic>
      <p:grpSp>
        <p:nvGrpSpPr>
          <p:cNvPr id="12" name="Group 11"/>
          <p:cNvGrpSpPr/>
          <p:nvPr/>
        </p:nvGrpSpPr>
        <p:grpSpPr>
          <a:xfrm>
            <a:off x="7924800" y="3757049"/>
            <a:ext cx="533400" cy="380999"/>
            <a:chOff x="7164388" y="1087438"/>
            <a:chExt cx="1217612" cy="841375"/>
          </a:xfrm>
        </p:grpSpPr>
        <p:sp>
          <p:nvSpPr>
            <p:cNvPr id="13" name="Rectangle 12"/>
            <p:cNvSpPr/>
            <p:nvPr/>
          </p:nvSpPr>
          <p:spPr>
            <a:xfrm rot="2700000">
              <a:off x="7162800" y="1089026"/>
              <a:ext cx="841375"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4" name="Straight Arrow Connector 13"/>
            <p:cNvCxnSpPr/>
            <p:nvPr/>
          </p:nvCxnSpPr>
          <p:spPr>
            <a:xfrm rot="10800000">
              <a:off x="7543800" y="1470025"/>
              <a:ext cx="838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159142" y="3757048"/>
            <a:ext cx="533400" cy="381000"/>
            <a:chOff x="5029200" y="152400"/>
            <a:chExt cx="1143000" cy="838200"/>
          </a:xfrm>
        </p:grpSpPr>
        <p:sp>
          <p:nvSpPr>
            <p:cNvPr id="16" name="Rectangle 15"/>
            <p:cNvSpPr/>
            <p:nvPr/>
          </p:nvSpPr>
          <p:spPr>
            <a:xfrm>
              <a:off x="5029200" y="152400"/>
              <a:ext cx="841375"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7" name="Straight Arrow Connector 16"/>
            <p:cNvCxnSpPr/>
            <p:nvPr/>
          </p:nvCxnSpPr>
          <p:spPr>
            <a:xfrm rot="10800000">
              <a:off x="5334000" y="609600"/>
              <a:ext cx="838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4245435" y="4180975"/>
            <a:ext cx="2360815" cy="646331"/>
          </a:xfrm>
          <a:prstGeom prst="rect">
            <a:avLst/>
          </a:prstGeom>
          <a:noFill/>
        </p:spPr>
        <p:txBody>
          <a:bodyPr wrap="square" rtlCol="0">
            <a:spAutoFit/>
          </a:bodyPr>
          <a:lstStyle/>
          <a:p>
            <a:r>
              <a:rPr lang="en-US" dirty="0" smtClean="0"/>
              <a:t>RHEED beam along MgO [100]</a:t>
            </a:r>
            <a:endParaRPr lang="en-US" dirty="0"/>
          </a:p>
        </p:txBody>
      </p:sp>
      <p:sp>
        <p:nvSpPr>
          <p:cNvPr id="21" name="TextBox 20"/>
          <p:cNvSpPr txBox="1"/>
          <p:nvPr/>
        </p:nvSpPr>
        <p:spPr>
          <a:xfrm>
            <a:off x="6623601" y="4214247"/>
            <a:ext cx="2403486" cy="646331"/>
          </a:xfrm>
          <a:prstGeom prst="rect">
            <a:avLst/>
          </a:prstGeom>
          <a:noFill/>
        </p:spPr>
        <p:txBody>
          <a:bodyPr wrap="square" rtlCol="0">
            <a:spAutoFit/>
          </a:bodyPr>
          <a:lstStyle/>
          <a:p>
            <a:r>
              <a:rPr lang="en-US" dirty="0" smtClean="0"/>
              <a:t>RHEED beam along MgO [110]</a:t>
            </a:r>
            <a:endParaRPr lang="en-US" dirty="0"/>
          </a:p>
        </p:txBody>
      </p:sp>
      <p:sp>
        <p:nvSpPr>
          <p:cNvPr id="22" name="Title 1"/>
          <p:cNvSpPr txBox="1">
            <a:spLocks/>
          </p:cNvSpPr>
          <p:nvPr/>
        </p:nvSpPr>
        <p:spPr>
          <a:xfrm>
            <a:off x="247822" y="6248400"/>
            <a:ext cx="8610600" cy="914400"/>
          </a:xfrm>
          <a:prstGeom prst="rect">
            <a:avLst/>
          </a:prstGeom>
        </p:spPr>
        <p:txBody>
          <a:bodyPr vert="horz" anchor="t">
            <a:norm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pPr algn="ctr"/>
            <a:r>
              <a:rPr lang="en-US" sz="2400" dirty="0" smtClean="0"/>
              <a:t>Same substrate but different growth rate lead to very different growth</a:t>
            </a:r>
            <a:endParaRPr lang="en-US" sz="2400" dirty="0"/>
          </a:p>
        </p:txBody>
      </p:sp>
      <p:pic>
        <p:nvPicPr>
          <p:cNvPr id="25" name="Content Placeholder 5"/>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352800" cy="3337560"/>
          </a:xfrm>
          <a:prstGeom prst="rect">
            <a:avLst/>
          </a:prstGeom>
          <a:noFill/>
          <a:ln>
            <a:noFill/>
          </a:ln>
        </p:spPr>
      </p:pic>
      <p:grpSp>
        <p:nvGrpSpPr>
          <p:cNvPr id="29" name="Group 28"/>
          <p:cNvGrpSpPr/>
          <p:nvPr/>
        </p:nvGrpSpPr>
        <p:grpSpPr>
          <a:xfrm>
            <a:off x="5301381" y="-228600"/>
            <a:ext cx="3981314" cy="3749469"/>
            <a:chOff x="3429000" y="1342030"/>
            <a:chExt cx="4267200" cy="3765981"/>
          </a:xfrm>
        </p:grpSpPr>
        <p:sp>
          <p:nvSpPr>
            <p:cNvPr id="24" name="Rectangle 23"/>
            <p:cNvSpPr/>
            <p:nvPr/>
          </p:nvSpPr>
          <p:spPr>
            <a:xfrm>
              <a:off x="6781800" y="1596919"/>
              <a:ext cx="457200" cy="3381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p:cNvPicPr>
              <a:picLocks noChangeAspect="1" noChangeArrowheads="1"/>
            </p:cNvPicPr>
            <p:nvPr/>
          </p:nvPicPr>
          <p:blipFill>
            <a:blip r:embed="rId9" cstate="print"/>
            <a:srcRect/>
            <a:stretch>
              <a:fillRect/>
            </a:stretch>
          </p:blipFill>
          <p:spPr bwMode="auto">
            <a:xfrm>
              <a:off x="3429000" y="1342030"/>
              <a:ext cx="4267200" cy="3765981"/>
            </a:xfrm>
            <a:prstGeom prst="rect">
              <a:avLst/>
            </a:prstGeom>
            <a:noFill/>
            <a:ln w="9525">
              <a:noFill/>
              <a:miter lim="800000"/>
              <a:headEnd/>
              <a:tailEnd/>
            </a:ln>
          </p:spPr>
        </p:pic>
      </p:grpSp>
      <p:sp>
        <p:nvSpPr>
          <p:cNvPr id="27" name="TextBox 26"/>
          <p:cNvSpPr txBox="1"/>
          <p:nvPr/>
        </p:nvSpPr>
        <p:spPr>
          <a:xfrm>
            <a:off x="5488641" y="807489"/>
            <a:ext cx="2940915" cy="1200329"/>
          </a:xfrm>
          <a:prstGeom prst="rect">
            <a:avLst/>
          </a:prstGeom>
          <a:noFill/>
        </p:spPr>
        <p:txBody>
          <a:bodyPr wrap="square" rtlCol="0">
            <a:spAutoFit/>
          </a:bodyPr>
          <a:lstStyle/>
          <a:p>
            <a:r>
              <a:rPr lang="en-US" dirty="0" smtClean="0"/>
              <a:t>Faster deposition rate leads to smoother surface with regular features indicative of single crystal (001) film! </a:t>
            </a:r>
            <a:endParaRPr lang="en-US" dirty="0"/>
          </a:p>
        </p:txBody>
      </p:sp>
      <p:sp>
        <p:nvSpPr>
          <p:cNvPr id="28" name="Rectangle 27"/>
          <p:cNvSpPr/>
          <p:nvPr/>
        </p:nvSpPr>
        <p:spPr>
          <a:xfrm>
            <a:off x="0" y="762000"/>
            <a:ext cx="3352800" cy="923330"/>
          </a:xfrm>
          <a:prstGeom prst="rect">
            <a:avLst/>
          </a:prstGeom>
        </p:spPr>
        <p:txBody>
          <a:bodyPr wrap="square">
            <a:spAutoFit/>
          </a:bodyPr>
          <a:lstStyle/>
          <a:p>
            <a:r>
              <a:rPr lang="en-US" dirty="0"/>
              <a:t>slow deposition rate leads to rough surface with perpendicular (011) domains</a:t>
            </a:r>
          </a:p>
        </p:txBody>
      </p:sp>
      <p:sp>
        <p:nvSpPr>
          <p:cNvPr id="2" name="Title 1"/>
          <p:cNvSpPr>
            <a:spLocks noGrp="1"/>
          </p:cNvSpPr>
          <p:nvPr>
            <p:ph type="title"/>
          </p:nvPr>
        </p:nvSpPr>
        <p:spPr>
          <a:xfrm>
            <a:off x="3124200" y="-6824"/>
            <a:ext cx="2339742" cy="914400"/>
          </a:xfrm>
        </p:spPr>
        <p:txBody>
          <a:bodyPr/>
          <a:lstStyle/>
          <a:p>
            <a:pPr algn="ctr"/>
            <a:r>
              <a:rPr lang="en-US" sz="3600" b="1" dirty="0" smtClean="0">
                <a:solidFill>
                  <a:srgbClr val="FF0000"/>
                </a:solidFill>
                <a:effectLst/>
              </a:rPr>
              <a:t>Nb on MgO(001</a:t>
            </a:r>
            <a:r>
              <a:rPr lang="en-US" sz="3600" b="1" dirty="0">
                <a:solidFill>
                  <a:srgbClr val="FF0000"/>
                </a:solidFill>
                <a:effectLst/>
              </a:rPr>
              <a:t>) </a:t>
            </a:r>
            <a:br>
              <a:rPr lang="en-US" sz="3600" b="1" dirty="0">
                <a:solidFill>
                  <a:srgbClr val="FF0000"/>
                </a:solidFill>
                <a:effectLst/>
              </a:rPr>
            </a:br>
            <a:endParaRPr lang="en-US" sz="3600" dirty="0"/>
          </a:p>
        </p:txBody>
      </p:sp>
      <p:sp>
        <p:nvSpPr>
          <p:cNvPr id="19" name="TextBox 69"/>
          <p:cNvSpPr txBox="1">
            <a:spLocks noChangeArrowheads="1"/>
          </p:cNvSpPr>
          <p:nvPr/>
        </p:nvSpPr>
        <p:spPr bwMode="auto">
          <a:xfrm>
            <a:off x="5791200" y="3392269"/>
            <a:ext cx="2106123" cy="646331"/>
          </a:xfrm>
          <a:prstGeom prst="rect">
            <a:avLst/>
          </a:prstGeom>
          <a:noFill/>
          <a:ln w="9525">
            <a:noFill/>
            <a:miter lim="800000"/>
            <a:headEnd/>
            <a:tailEnd/>
          </a:ln>
        </p:spPr>
        <p:txBody>
          <a:bodyPr wrap="square">
            <a:spAutoFit/>
          </a:bodyPr>
          <a:lstStyle/>
          <a:p>
            <a:pPr algn="ctr"/>
            <a:r>
              <a:rPr lang="en-US" b="1" dirty="0"/>
              <a:t>RRR = </a:t>
            </a:r>
            <a:r>
              <a:rPr lang="en-US" b="1" dirty="0" smtClean="0"/>
              <a:t>165  </a:t>
            </a:r>
          </a:p>
          <a:p>
            <a:pPr algn="ctr"/>
            <a:r>
              <a:rPr lang="en-US" b="1" dirty="0" smtClean="0"/>
              <a:t>  </a:t>
            </a:r>
            <a:r>
              <a:rPr lang="en-US" b="1" dirty="0"/>
              <a:t>RMS = 4.06 nm</a:t>
            </a:r>
          </a:p>
        </p:txBody>
      </p:sp>
      <p:sp>
        <p:nvSpPr>
          <p:cNvPr id="5" name="Rectangle 4"/>
          <p:cNvSpPr/>
          <p:nvPr/>
        </p:nvSpPr>
        <p:spPr>
          <a:xfrm>
            <a:off x="125803" y="3316069"/>
            <a:ext cx="3226997" cy="646331"/>
          </a:xfrm>
          <a:prstGeom prst="rect">
            <a:avLst/>
          </a:prstGeom>
        </p:spPr>
        <p:txBody>
          <a:bodyPr wrap="square">
            <a:spAutoFit/>
          </a:bodyPr>
          <a:lstStyle/>
          <a:p>
            <a:pPr algn="ctr"/>
            <a:r>
              <a:rPr lang="en-US" b="1" dirty="0"/>
              <a:t>RRR = 46.5             </a:t>
            </a:r>
          </a:p>
          <a:p>
            <a:pPr algn="ctr"/>
            <a:r>
              <a:rPr lang="en-US" b="1" dirty="0"/>
              <a:t>RMS = 6.51 nm</a:t>
            </a:r>
          </a:p>
        </p:txBody>
      </p:sp>
      <p:sp>
        <p:nvSpPr>
          <p:cNvPr id="23" name="TextBox 22"/>
          <p:cNvSpPr txBox="1"/>
          <p:nvPr/>
        </p:nvSpPr>
        <p:spPr>
          <a:xfrm>
            <a:off x="8537115" y="22129"/>
            <a:ext cx="835485" cy="307777"/>
          </a:xfrm>
          <a:prstGeom prst="rect">
            <a:avLst/>
          </a:prstGeom>
          <a:noFill/>
        </p:spPr>
        <p:txBody>
          <a:bodyPr wrap="none" rtlCol="0">
            <a:spAutoFit/>
          </a:bodyPr>
          <a:lstStyle/>
          <a:p>
            <a:r>
              <a:rPr lang="en-US" sz="1400" dirty="0" smtClean="0">
                <a:solidFill>
                  <a:schemeClr val="bg1"/>
                </a:solidFill>
              </a:rPr>
              <a:t>14.29nm</a:t>
            </a:r>
            <a:endParaRPr lang="en-US" sz="1400" dirty="0">
              <a:solidFill>
                <a:schemeClr val="bg1"/>
              </a:solidFill>
            </a:endParaRPr>
          </a:p>
        </p:txBody>
      </p:sp>
    </p:spTree>
    <p:extLst>
      <p:ext uri="{BB962C8B-B14F-4D97-AF65-F5344CB8AC3E}">
        <p14:creationId xmlns:p14="http://schemas.microsoft.com/office/powerpoint/2010/main" val="3691315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solidFill>
                  <a:srgbClr val="FFC000"/>
                </a:solidFill>
                <a:effectLst/>
              </a:rPr>
              <a:t>Scaling of surface features</a:t>
            </a:r>
            <a:endParaRPr lang="en-US" b="1" dirty="0">
              <a:solidFill>
                <a:srgbClr val="FFC000"/>
              </a:solidFill>
              <a:effectLst/>
            </a:endParaRPr>
          </a:p>
        </p:txBody>
      </p:sp>
      <p:pic>
        <p:nvPicPr>
          <p:cNvPr id="5" name="Content Placeholder 4"/>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304800" y="1219200"/>
            <a:ext cx="4191000" cy="4191000"/>
          </a:xfrm>
          <a:prstGeom prst="rect">
            <a:avLst/>
          </a:prstGeom>
          <a:noFill/>
          <a:ln>
            <a:noFill/>
          </a:ln>
        </p:spPr>
      </p:pic>
      <p:pic>
        <p:nvPicPr>
          <p:cNvPr id="6" name="Content Placeholder 5"/>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219200"/>
            <a:ext cx="4114800" cy="4191000"/>
          </a:xfrm>
          <a:prstGeom prst="rect">
            <a:avLst/>
          </a:prstGeom>
          <a:noFill/>
          <a:ln>
            <a:noFill/>
          </a:ln>
        </p:spPr>
      </p:pic>
      <p:sp>
        <p:nvSpPr>
          <p:cNvPr id="8" name="TextBox 65"/>
          <p:cNvSpPr txBox="1">
            <a:spLocks noChangeArrowheads="1"/>
          </p:cNvSpPr>
          <p:nvPr/>
        </p:nvSpPr>
        <p:spPr bwMode="auto">
          <a:xfrm>
            <a:off x="5105400" y="5486400"/>
            <a:ext cx="3429000" cy="830997"/>
          </a:xfrm>
          <a:prstGeom prst="rect">
            <a:avLst/>
          </a:prstGeom>
          <a:solidFill>
            <a:schemeClr val="accent1"/>
          </a:solidFill>
          <a:ln w="9525">
            <a:noFill/>
            <a:miter lim="800000"/>
            <a:headEnd/>
            <a:tailEnd/>
          </a:ln>
        </p:spPr>
        <p:txBody>
          <a:bodyPr wrap="square">
            <a:spAutoFit/>
          </a:bodyPr>
          <a:lstStyle/>
          <a:p>
            <a:pPr algn="ctr"/>
            <a:r>
              <a:rPr lang="en-US" sz="2400" dirty="0">
                <a:solidFill>
                  <a:schemeClr val="bg1"/>
                </a:solidFill>
              </a:rPr>
              <a:t>RRR = 46.5             </a:t>
            </a:r>
            <a:endParaRPr lang="en-US" sz="2400" dirty="0" smtClean="0">
              <a:solidFill>
                <a:schemeClr val="bg1"/>
              </a:solidFill>
            </a:endParaRPr>
          </a:p>
          <a:p>
            <a:pPr algn="ctr"/>
            <a:r>
              <a:rPr lang="en-US" sz="2400" dirty="0" smtClean="0">
                <a:solidFill>
                  <a:schemeClr val="bg1"/>
                </a:solidFill>
              </a:rPr>
              <a:t>RMS </a:t>
            </a:r>
            <a:r>
              <a:rPr lang="en-US" sz="2400" dirty="0">
                <a:solidFill>
                  <a:schemeClr val="bg1"/>
                </a:solidFill>
              </a:rPr>
              <a:t>= 6.51 nm</a:t>
            </a:r>
          </a:p>
        </p:txBody>
      </p:sp>
      <p:sp>
        <p:nvSpPr>
          <p:cNvPr id="9" name="TextBox 8"/>
          <p:cNvSpPr txBox="1"/>
          <p:nvPr/>
        </p:nvSpPr>
        <p:spPr>
          <a:xfrm>
            <a:off x="3505200" y="1295400"/>
            <a:ext cx="979755" cy="461665"/>
          </a:xfrm>
          <a:prstGeom prst="rect">
            <a:avLst/>
          </a:prstGeom>
          <a:noFill/>
        </p:spPr>
        <p:txBody>
          <a:bodyPr wrap="none" rtlCol="0">
            <a:spAutoFit/>
          </a:bodyPr>
          <a:lstStyle/>
          <a:p>
            <a:r>
              <a:rPr lang="en-US" sz="2400" b="1" dirty="0" smtClean="0">
                <a:solidFill>
                  <a:schemeClr val="bg1"/>
                </a:solidFill>
              </a:rPr>
              <a:t>50 nm</a:t>
            </a:r>
            <a:endParaRPr lang="en-US" sz="2400" b="1" dirty="0">
              <a:solidFill>
                <a:schemeClr val="bg1"/>
              </a:solidFill>
            </a:endParaRPr>
          </a:p>
        </p:txBody>
      </p:sp>
      <p:sp>
        <p:nvSpPr>
          <p:cNvPr id="10" name="TextBox 9"/>
          <p:cNvSpPr txBox="1"/>
          <p:nvPr/>
        </p:nvSpPr>
        <p:spPr>
          <a:xfrm>
            <a:off x="7620000" y="1295400"/>
            <a:ext cx="1170513" cy="461665"/>
          </a:xfrm>
          <a:prstGeom prst="rect">
            <a:avLst/>
          </a:prstGeom>
          <a:noFill/>
        </p:spPr>
        <p:txBody>
          <a:bodyPr wrap="none" rtlCol="0">
            <a:spAutoFit/>
          </a:bodyPr>
          <a:lstStyle/>
          <a:p>
            <a:r>
              <a:rPr lang="en-US" sz="2400" b="1" dirty="0" smtClean="0">
                <a:solidFill>
                  <a:schemeClr val="bg1"/>
                </a:solidFill>
              </a:rPr>
              <a:t>600 nm</a:t>
            </a:r>
            <a:endParaRPr lang="en-US" sz="2400" b="1" dirty="0">
              <a:solidFill>
                <a:schemeClr val="bg1"/>
              </a:solidFill>
            </a:endParaRPr>
          </a:p>
        </p:txBody>
      </p:sp>
      <p:sp>
        <p:nvSpPr>
          <p:cNvPr id="11" name="TextBox 10"/>
          <p:cNvSpPr txBox="1"/>
          <p:nvPr/>
        </p:nvSpPr>
        <p:spPr>
          <a:xfrm>
            <a:off x="381000" y="5486400"/>
            <a:ext cx="4481227" cy="1200329"/>
          </a:xfrm>
          <a:prstGeom prst="rect">
            <a:avLst/>
          </a:prstGeom>
          <a:noFill/>
        </p:spPr>
        <p:txBody>
          <a:bodyPr wrap="none" rtlCol="0">
            <a:spAutoFit/>
          </a:bodyPr>
          <a:lstStyle/>
          <a:p>
            <a:pPr algn="ctr"/>
            <a:r>
              <a:rPr lang="en-US" dirty="0" smtClean="0"/>
              <a:t>Same scale in both images!</a:t>
            </a:r>
          </a:p>
          <a:p>
            <a:pPr algn="ctr"/>
            <a:r>
              <a:rPr lang="en-US" dirty="0" smtClean="0"/>
              <a:t>The surface features coarsen in the </a:t>
            </a:r>
          </a:p>
          <a:p>
            <a:pPr algn="ctr"/>
            <a:r>
              <a:rPr lang="en-US" dirty="0" smtClean="0"/>
              <a:t>thicker film, but retain their overall symmetry</a:t>
            </a:r>
          </a:p>
          <a:p>
            <a:pPr algn="ctr"/>
            <a:endParaRPr lang="en-US" dirty="0"/>
          </a:p>
        </p:txBody>
      </p:sp>
      <p:sp>
        <p:nvSpPr>
          <p:cNvPr id="12" name="Down Arrow 11"/>
          <p:cNvSpPr/>
          <p:nvPr/>
        </p:nvSpPr>
        <p:spPr>
          <a:xfrm>
            <a:off x="7848600" y="5029200"/>
            <a:ext cx="152400" cy="6858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p:nvSpPr>
        <p:spPr>
          <a:xfrm>
            <a:off x="228600" y="4038600"/>
            <a:ext cx="8610600" cy="738664"/>
          </a:xfrm>
          <a:prstGeom prst="rect">
            <a:avLst/>
          </a:prstGeom>
          <a:solidFill>
            <a:srgbClr val="FF0000"/>
          </a:solidFill>
        </p:spPr>
        <p:txBody>
          <a:bodyPr wrap="square" rtlCol="0">
            <a:spAutoFit/>
          </a:bodyPr>
          <a:lstStyle/>
          <a:p>
            <a:r>
              <a:rPr lang="en-US" b="1" dirty="0" smtClean="0"/>
              <a:t>THPO065 Anomalous Morphological Scaling in Epitaxial Nb Thin Films on MgO(001) </a:t>
            </a:r>
            <a:r>
              <a:rPr lang="en-US" sz="1200" dirty="0" smtClean="0"/>
              <a:t>Douglas Barry Beringer, Cesar Clavero, Rosa A. Lukaszew, William Roach(The College </a:t>
            </a:r>
            <a:r>
              <a:rPr lang="en-US" sz="1200" dirty="0"/>
              <a:t>of William and Mary, Williamsburg), Charles E. Reece (JLAB, </a:t>
            </a:r>
            <a:r>
              <a:rPr lang="en-US" sz="1200" dirty="0" smtClean="0"/>
              <a:t>Newport News</a:t>
            </a:r>
            <a:r>
              <a:rPr lang="en-US" sz="1200" dirty="0"/>
              <a:t>, Virginia)</a:t>
            </a:r>
          </a:p>
        </p:txBody>
      </p:sp>
      <p:sp>
        <p:nvSpPr>
          <p:cNvPr id="3" name="Footer Placeholder 2"/>
          <p:cNvSpPr>
            <a:spLocks noGrp="1"/>
          </p:cNvSpPr>
          <p:nvPr>
            <p:ph type="ftr" sz="quarter" idx="11"/>
          </p:nvPr>
        </p:nvSpPr>
        <p:spPr/>
        <p:txBody>
          <a:bodyPr/>
          <a:lstStyle/>
          <a:p>
            <a:r>
              <a:rPr lang="en-US" dirty="0" smtClean="0"/>
              <a:t>A-M Valente-Feliciano  - SRF Conference 2011– Chicago, 07/26/2011 </a:t>
            </a:r>
            <a:endParaRPr lang="en-US" dirty="0"/>
          </a:p>
        </p:txBody>
      </p:sp>
    </p:spTree>
    <p:extLst>
      <p:ext uri="{BB962C8B-B14F-4D97-AF65-F5344CB8AC3E}">
        <p14:creationId xmlns:p14="http://schemas.microsoft.com/office/powerpoint/2010/main" val="94024873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1272" y="5135195"/>
            <a:ext cx="8841455" cy="707886"/>
          </a:xfrm>
          <a:prstGeom prst="rect">
            <a:avLst/>
          </a:prstGeom>
          <a:noFill/>
        </p:spPr>
        <p:txBody>
          <a:bodyPr wrap="square">
            <a:spAutoFit/>
          </a:bodyPr>
          <a:lstStyle/>
          <a:p>
            <a:r>
              <a:rPr lang="en-US" sz="2000" dirty="0" smtClean="0"/>
              <a:t>XRD pole figures show  the presence of growth domains (rotation the poles of 70°)</a:t>
            </a:r>
          </a:p>
          <a:p>
            <a:r>
              <a:rPr lang="en-US" sz="2000" dirty="0" smtClean="0"/>
              <a:t>As the film grows one growth variant prevails.</a:t>
            </a:r>
          </a:p>
        </p:txBody>
      </p:sp>
      <p:sp>
        <p:nvSpPr>
          <p:cNvPr id="5" name="Footer Placeholder 4"/>
          <p:cNvSpPr>
            <a:spLocks noGrp="1"/>
          </p:cNvSpPr>
          <p:nvPr>
            <p:ph type="ftr" sz="quarter" idx="11"/>
          </p:nvPr>
        </p:nvSpPr>
        <p:spPr>
          <a:xfrm>
            <a:off x="914400" y="6416675"/>
            <a:ext cx="8229600" cy="365125"/>
          </a:xfrm>
        </p:spPr>
        <p:txBody>
          <a:bodyPr/>
          <a:lstStyle/>
          <a:p>
            <a:r>
              <a:rPr lang="en-US" dirty="0" smtClean="0"/>
              <a:t>A-M Valente-Feliciano  - SRF Conference 2011– Chicago, 07/26/2011 </a:t>
            </a:r>
            <a:endParaRPr lang="en-US" dirty="0"/>
          </a:p>
        </p:txBody>
      </p:sp>
      <p:sp>
        <p:nvSpPr>
          <p:cNvPr id="6" name="Rectangle 2"/>
          <p:cNvSpPr txBox="1">
            <a:spLocks noChangeArrowheads="1"/>
          </p:cNvSpPr>
          <p:nvPr/>
        </p:nvSpPr>
        <p:spPr>
          <a:xfrm>
            <a:off x="0" y="0"/>
            <a:ext cx="91440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150" normalizeH="0" baseline="0" noProof="0" dirty="0" smtClean="0">
                <a:ln>
                  <a:noFill/>
                </a:ln>
                <a:solidFill>
                  <a:srgbClr val="FF0000"/>
                </a:solidFill>
                <a:effectLst>
                  <a:outerShdw blurRad="50800" dist="50800" dir="2700000" algn="tl" rotWithShape="0">
                    <a:srgbClr val="000000">
                      <a:alpha val="43137"/>
                    </a:srgbClr>
                  </a:outerShdw>
                </a:effectLst>
                <a:uLnTx/>
                <a:uFillTx/>
                <a:latin typeface="+mj-lt"/>
                <a:ea typeface="+mj-ea"/>
                <a:cs typeface="+mj-cs"/>
              </a:rPr>
              <a:t>Evolution of Crystal Growth for </a:t>
            </a:r>
            <a:r>
              <a:rPr kumimoji="0" lang="en-GB" sz="3600" b="1" i="0" u="none" strike="noStrike" kern="1200" cap="none" spc="-150" normalizeH="0" baseline="0" noProof="0" dirty="0" smtClean="0">
                <a:ln>
                  <a:noFill/>
                </a:ln>
                <a:solidFill>
                  <a:srgbClr val="FF0000"/>
                </a:solidFill>
                <a:effectLst>
                  <a:outerShdw blurRad="50800" dist="50800" dir="2700000" algn="tl" rotWithShape="0">
                    <a:srgbClr val="000000">
                      <a:alpha val="43137"/>
                    </a:srgbClr>
                  </a:outerShdw>
                </a:effectLst>
                <a:uLnTx/>
                <a:uFillTx/>
                <a:latin typeface="+mj-lt"/>
                <a:ea typeface="+mj-ea"/>
                <a:cs typeface="+mj-cs"/>
              </a:rPr>
              <a:t>Nb/Al</a:t>
            </a:r>
            <a:r>
              <a:rPr kumimoji="0" lang="en-GB" sz="3600" b="1" i="0" u="none" strike="noStrike" kern="1200" cap="none" spc="-150" normalizeH="0" baseline="-25000" noProof="0" dirty="0" smtClean="0">
                <a:ln>
                  <a:noFill/>
                </a:ln>
                <a:solidFill>
                  <a:srgbClr val="FF0000"/>
                </a:solidFill>
                <a:effectLst>
                  <a:outerShdw blurRad="50800" dist="50800" dir="2700000" algn="tl" rotWithShape="0">
                    <a:srgbClr val="000000">
                      <a:alpha val="43137"/>
                    </a:srgbClr>
                  </a:outerShdw>
                </a:effectLst>
                <a:uLnTx/>
                <a:uFillTx/>
                <a:latin typeface="+mj-lt"/>
                <a:ea typeface="+mj-ea"/>
                <a:cs typeface="+mj-cs"/>
              </a:rPr>
              <a:t>2</a:t>
            </a:r>
            <a:r>
              <a:rPr kumimoji="0" lang="en-GB" sz="3600" b="1" i="0" u="none" strike="noStrike" kern="1200" cap="none" spc="-150" normalizeH="0" baseline="0" noProof="0" dirty="0" smtClean="0">
                <a:ln>
                  <a:noFill/>
                </a:ln>
                <a:solidFill>
                  <a:srgbClr val="FF0000"/>
                </a:solidFill>
                <a:effectLst>
                  <a:outerShdw blurRad="50800" dist="50800" dir="2700000" algn="tl" rotWithShape="0">
                    <a:srgbClr val="000000">
                      <a:alpha val="43137"/>
                    </a:srgbClr>
                  </a:outerShdw>
                </a:effectLst>
                <a:uLnTx/>
                <a:uFillTx/>
                <a:latin typeface="+mj-lt"/>
                <a:ea typeface="+mj-ea"/>
                <a:cs typeface="+mj-cs"/>
              </a:rPr>
              <a:t>O</a:t>
            </a:r>
            <a:r>
              <a:rPr kumimoji="0" lang="en-GB" sz="3600" b="1" i="0" u="none" strike="noStrike" kern="1200" cap="none" spc="-150" normalizeH="0" baseline="-25000" noProof="0" dirty="0" smtClean="0">
                <a:ln>
                  <a:noFill/>
                </a:ln>
                <a:solidFill>
                  <a:srgbClr val="FF0000"/>
                </a:solidFill>
                <a:effectLst>
                  <a:outerShdw blurRad="50800" dist="50800" dir="2700000" algn="tl" rotWithShape="0">
                    <a:srgbClr val="000000">
                      <a:alpha val="43137"/>
                    </a:srgbClr>
                  </a:outerShdw>
                </a:effectLst>
                <a:uLnTx/>
                <a:uFillTx/>
                <a:latin typeface="+mj-lt"/>
                <a:ea typeface="+mj-ea"/>
                <a:cs typeface="+mj-cs"/>
              </a:rPr>
              <a:t>3</a:t>
            </a:r>
            <a:endParaRPr kumimoji="0" lang="en-GB" sz="3600" b="1" i="0" u="none" strike="noStrike" kern="1200" cap="none" spc="-150" normalizeH="0" baseline="-25000" noProof="0" dirty="0" smtClean="0">
              <a:ln>
                <a:noFill/>
              </a:ln>
              <a:solidFill>
                <a:srgbClr val="FF0000"/>
              </a:solidFill>
              <a:effectLst>
                <a:outerShdw blurRad="50800" dist="50800" dir="2700000" algn="tl" rotWithShape="0">
                  <a:srgbClr val="000000">
                    <a:alpha val="43137"/>
                  </a:srgbClr>
                </a:outerShdw>
              </a:effectLst>
              <a:uLnTx/>
              <a:uFillTx/>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55" y="993648"/>
            <a:ext cx="8030545" cy="4035552"/>
          </a:xfrm>
          <a:prstGeom prst="rect">
            <a:avLst/>
          </a:prstGeom>
        </p:spPr>
      </p:pic>
      <p:sp>
        <p:nvSpPr>
          <p:cNvPr id="11" name="Rectangle 10"/>
          <p:cNvSpPr/>
          <p:nvPr/>
        </p:nvSpPr>
        <p:spPr>
          <a:xfrm>
            <a:off x="4571999" y="993648"/>
            <a:ext cx="4038601" cy="403555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Shape 15"/>
          <p:cNvSpPr/>
          <p:nvPr/>
        </p:nvSpPr>
        <p:spPr>
          <a:xfrm rot="10800000">
            <a:off x="580054" y="993646"/>
            <a:ext cx="8030545" cy="4035553"/>
          </a:xfrm>
          <a:prstGeom prst="corner">
            <a:avLst>
              <a:gd name="adj1" fmla="val 48149"/>
              <a:gd name="adj2" fmla="val 98923"/>
            </a:avLst>
          </a:prstGeom>
          <a:noFill/>
          <a:ln w="50800">
            <a:solidFill>
              <a:srgbClr val="422AA6"/>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24600" y="4114800"/>
            <a:ext cx="627095" cy="369332"/>
          </a:xfrm>
          <a:prstGeom prst="rect">
            <a:avLst/>
          </a:prstGeom>
          <a:noFill/>
        </p:spPr>
        <p:txBody>
          <a:bodyPr wrap="none" rtlCol="0">
            <a:spAutoFit/>
          </a:bodyPr>
          <a:lstStyle/>
          <a:p>
            <a:r>
              <a:rPr lang="en-US" dirty="0">
                <a:solidFill>
                  <a:schemeClr val="bg1"/>
                </a:solidFill>
              </a:rPr>
              <a:t>4</a:t>
            </a:r>
            <a:r>
              <a:rPr lang="en-US" dirty="0" smtClean="0">
                <a:solidFill>
                  <a:schemeClr val="bg1"/>
                </a:solidFill>
                <a:latin typeface="Symbol" pitchFamily="18" charset="2"/>
              </a:rPr>
              <a:t>m</a:t>
            </a:r>
            <a:r>
              <a:rPr lang="en-US" dirty="0" smtClean="0">
                <a:solidFill>
                  <a:schemeClr val="bg1"/>
                </a:solidFill>
              </a:rPr>
              <a:t>m</a:t>
            </a:r>
            <a:endParaRPr lang="en-US" dirty="0">
              <a:solidFill>
                <a:schemeClr val="bg1"/>
              </a:solidFill>
            </a:endParaRPr>
          </a:p>
        </p:txBody>
      </p:sp>
    </p:spTree>
    <p:extLst>
      <p:ext uri="{BB962C8B-B14F-4D97-AF65-F5344CB8AC3E}">
        <p14:creationId xmlns:p14="http://schemas.microsoft.com/office/powerpoint/2010/main" val="132172097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914400"/>
          </a:xfrm>
        </p:spPr>
        <p:txBody>
          <a:bodyPr/>
          <a:lstStyle/>
          <a:p>
            <a:pPr algn="ctr"/>
            <a:r>
              <a:rPr lang="en-US" b="1" dirty="0" smtClean="0">
                <a:solidFill>
                  <a:srgbClr val="FFC000"/>
                </a:solidFill>
              </a:rPr>
              <a:t>Nb on Cu single crystals</a:t>
            </a:r>
            <a:endParaRPr lang="en-US" b="1" dirty="0">
              <a:solidFill>
                <a:srgbClr val="FFC000"/>
              </a:solidFill>
            </a:endParaRPr>
          </a:p>
        </p:txBody>
      </p:sp>
      <p:sp>
        <p:nvSpPr>
          <p:cNvPr id="3" name="Footer Placeholder 2"/>
          <p:cNvSpPr>
            <a:spLocks noGrp="1"/>
          </p:cNvSpPr>
          <p:nvPr>
            <p:ph type="ftr" sz="quarter" idx="11"/>
          </p:nvPr>
        </p:nvSpPr>
        <p:spPr>
          <a:xfrm>
            <a:off x="838200" y="6492875"/>
            <a:ext cx="7696200" cy="365125"/>
          </a:xfrm>
        </p:spPr>
        <p:txBody>
          <a:bodyPr/>
          <a:lstStyle/>
          <a:p>
            <a:pPr algn="ctr"/>
            <a:r>
              <a:rPr lang="en-US" dirty="0" smtClean="0"/>
              <a:t>A-M Valente-Feliciano  - SRF Conference 2011– Chicago, 07/26/2011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142680"/>
          </a:xfrm>
          <a:prstGeom prst="rect">
            <a:avLst/>
          </a:prstGeom>
        </p:spPr>
      </p:pic>
      <p:grpSp>
        <p:nvGrpSpPr>
          <p:cNvPr id="10" name="Group 9"/>
          <p:cNvGrpSpPr/>
          <p:nvPr/>
        </p:nvGrpSpPr>
        <p:grpSpPr>
          <a:xfrm>
            <a:off x="295880" y="3925872"/>
            <a:ext cx="7593058" cy="2624351"/>
            <a:chOff x="-55760" y="4204696"/>
            <a:chExt cx="7593058" cy="2624351"/>
          </a:xfrm>
        </p:grpSpPr>
        <p:sp>
          <p:nvSpPr>
            <p:cNvPr id="6" name="TextBox 5"/>
            <p:cNvSpPr txBox="1"/>
            <p:nvPr/>
          </p:nvSpPr>
          <p:spPr>
            <a:xfrm>
              <a:off x="-55760" y="4204696"/>
              <a:ext cx="1085554" cy="400110"/>
            </a:xfrm>
            <a:prstGeom prst="rect">
              <a:avLst/>
            </a:prstGeom>
            <a:noFill/>
          </p:spPr>
          <p:txBody>
            <a:bodyPr wrap="none" rtlCol="0">
              <a:spAutoFit/>
            </a:bodyPr>
            <a:lstStyle/>
            <a:p>
              <a:r>
                <a:rPr lang="en-US" sz="2000" b="1" dirty="0" smtClean="0"/>
                <a:t>RRR=88</a:t>
              </a:r>
              <a:endParaRPr lang="en-US" sz="2000" b="1" dirty="0"/>
            </a:p>
          </p:txBody>
        </p:sp>
        <p:sp>
          <p:nvSpPr>
            <p:cNvPr id="7" name="TextBox 6"/>
            <p:cNvSpPr txBox="1"/>
            <p:nvPr/>
          </p:nvSpPr>
          <p:spPr>
            <a:xfrm>
              <a:off x="6345946" y="4204696"/>
              <a:ext cx="1191352" cy="400110"/>
            </a:xfrm>
            <a:prstGeom prst="rect">
              <a:avLst/>
            </a:prstGeom>
            <a:noFill/>
          </p:spPr>
          <p:txBody>
            <a:bodyPr wrap="none" rtlCol="0">
              <a:spAutoFit/>
            </a:bodyPr>
            <a:lstStyle/>
            <a:p>
              <a:r>
                <a:rPr lang="en-US" sz="2000" b="1" dirty="0" smtClean="0"/>
                <a:t>RRR=242</a:t>
              </a:r>
              <a:endParaRPr lang="en-US" sz="2000" b="1" dirty="0"/>
            </a:p>
          </p:txBody>
        </p:sp>
        <p:sp>
          <p:nvSpPr>
            <p:cNvPr id="8" name="TextBox 7"/>
            <p:cNvSpPr txBox="1"/>
            <p:nvPr/>
          </p:nvSpPr>
          <p:spPr>
            <a:xfrm>
              <a:off x="3005908" y="4204696"/>
              <a:ext cx="1066318" cy="400110"/>
            </a:xfrm>
            <a:prstGeom prst="rect">
              <a:avLst/>
            </a:prstGeom>
            <a:noFill/>
          </p:spPr>
          <p:txBody>
            <a:bodyPr wrap="none" rtlCol="0">
              <a:spAutoFit/>
            </a:bodyPr>
            <a:lstStyle/>
            <a:p>
              <a:r>
                <a:rPr lang="en-US" sz="2000" b="1" dirty="0" smtClean="0"/>
                <a:t>RRR=76</a:t>
              </a:r>
              <a:endParaRPr lang="en-US" sz="2000" b="1" dirty="0"/>
            </a:p>
          </p:txBody>
        </p:sp>
        <p:sp>
          <p:nvSpPr>
            <p:cNvPr id="9" name="TextBox 8"/>
            <p:cNvSpPr txBox="1"/>
            <p:nvPr/>
          </p:nvSpPr>
          <p:spPr>
            <a:xfrm>
              <a:off x="1029794" y="6121161"/>
              <a:ext cx="5825634" cy="707886"/>
            </a:xfrm>
            <a:prstGeom prst="rect">
              <a:avLst/>
            </a:prstGeom>
            <a:noFill/>
          </p:spPr>
          <p:txBody>
            <a:bodyPr wrap="none" rtlCol="0">
              <a:spAutoFit/>
            </a:bodyPr>
            <a:lstStyle/>
            <a:p>
              <a:r>
                <a:rPr lang="en-US" sz="2000" b="1" dirty="0" smtClean="0"/>
                <a:t>In the same run,   Nb/fine grain </a:t>
              </a:r>
              <a:r>
                <a:rPr lang="en-US" sz="2000" b="1" dirty="0" smtClean="0"/>
                <a:t>Cu</a:t>
              </a:r>
              <a:r>
                <a:rPr lang="en-US" sz="2000" b="1" dirty="0"/>
                <a:t>	</a:t>
              </a:r>
              <a:r>
                <a:rPr lang="en-US" sz="2000" b="1" dirty="0" smtClean="0"/>
                <a:t>RRR=82</a:t>
              </a:r>
              <a:endParaRPr lang="en-US" sz="2000" b="1" dirty="0" smtClean="0"/>
            </a:p>
            <a:p>
              <a:r>
                <a:rPr lang="en-US" sz="2000" b="1" dirty="0" smtClean="0"/>
                <a:t>	             </a:t>
              </a:r>
              <a:r>
                <a:rPr lang="en-US" sz="2000" b="1" dirty="0" smtClean="0"/>
                <a:t>	  </a:t>
              </a:r>
              <a:r>
                <a:rPr lang="en-US" sz="2000" b="1" dirty="0" smtClean="0"/>
                <a:t>Nb/large </a:t>
              </a:r>
              <a:r>
                <a:rPr lang="en-US" sz="2000" b="1" dirty="0"/>
                <a:t>grain Cu	</a:t>
              </a:r>
              <a:r>
                <a:rPr lang="en-US" sz="2000" b="1" dirty="0" smtClean="0"/>
                <a:t>RRR=169</a:t>
              </a:r>
              <a:endParaRPr lang="en-US" sz="2000" b="1" dirty="0"/>
            </a:p>
          </p:txBody>
        </p:sp>
      </p:grpSp>
      <p:sp>
        <p:nvSpPr>
          <p:cNvPr id="5" name="TextBox 4"/>
          <p:cNvSpPr txBox="1"/>
          <p:nvPr/>
        </p:nvSpPr>
        <p:spPr>
          <a:xfrm>
            <a:off x="278947" y="4724400"/>
            <a:ext cx="8610600" cy="1015663"/>
          </a:xfrm>
          <a:prstGeom prst="rect">
            <a:avLst/>
          </a:prstGeom>
          <a:solidFill>
            <a:srgbClr val="FF0000"/>
          </a:solidFill>
        </p:spPr>
        <p:txBody>
          <a:bodyPr wrap="square" rtlCol="0">
            <a:spAutoFit/>
          </a:bodyPr>
          <a:lstStyle/>
          <a:p>
            <a:r>
              <a:rPr lang="en-US" b="1" dirty="0" smtClean="0"/>
              <a:t>THPO064 </a:t>
            </a:r>
            <a:r>
              <a:rPr lang="en-US" b="1" dirty="0"/>
              <a:t>Structural Properties of Niobium Thin Films Deposited on Metallic Substrates </a:t>
            </a:r>
            <a:r>
              <a:rPr lang="en-US" b="1" dirty="0" smtClean="0"/>
              <a:t>by </a:t>
            </a:r>
            <a:r>
              <a:rPr lang="en-US" b="1" dirty="0"/>
              <a:t>ECR Plasma Energetic Condensation</a:t>
            </a:r>
            <a:r>
              <a:rPr lang="en-US" b="1" dirty="0" smtClean="0"/>
              <a:t> </a:t>
            </a:r>
          </a:p>
          <a:p>
            <a:r>
              <a:rPr lang="en-US" sz="1200" dirty="0"/>
              <a:t>Joshua K. Spradlin, Anne-Marie Valente-Feliciano, </a:t>
            </a:r>
            <a:r>
              <a:rPr lang="en-US" sz="1200" dirty="0" smtClean="0"/>
              <a:t>Larry </a:t>
            </a:r>
            <a:r>
              <a:rPr lang="en-US" sz="1200" dirty="0"/>
              <a:t>Phillips, Charles E. Reece, </a:t>
            </a:r>
            <a:r>
              <a:rPr lang="en-US" sz="1200" dirty="0" smtClean="0"/>
              <a:t>Xin </a:t>
            </a:r>
            <a:r>
              <a:rPr lang="en-US" sz="1200" dirty="0"/>
              <a:t>Zhao (JLAB, Newport News, Virginia), Kang Seo (NSU, Newport News), Diefeng Gu (ODU, Norfolk, Virginia)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6553200" y="543580"/>
            <a:ext cx="2438400" cy="523220"/>
          </a:xfrm>
          <a:prstGeom prst="rect">
            <a:avLst/>
          </a:prstGeom>
          <a:noFill/>
        </p:spPr>
        <p:txBody>
          <a:bodyPr wrap="square" rtlCol="0">
            <a:spAutoFit/>
          </a:bodyPr>
          <a:lstStyle/>
          <a:p>
            <a:r>
              <a:rPr lang="en-US" sz="1400" b="1" dirty="0" smtClean="0"/>
              <a:t>150 x 150 </a:t>
            </a:r>
            <a:r>
              <a:rPr lang="el-GR" sz="1400" b="1" dirty="0" smtClean="0"/>
              <a:t>μ</a:t>
            </a:r>
            <a:r>
              <a:rPr lang="en-US" sz="1400" b="1" dirty="0" smtClean="0"/>
              <a:t>m, 1 </a:t>
            </a:r>
            <a:r>
              <a:rPr lang="el-GR" sz="1400" b="1" dirty="0" smtClean="0"/>
              <a:t>μ</a:t>
            </a:r>
            <a:r>
              <a:rPr lang="en-US" sz="1400" b="1" dirty="0" smtClean="0"/>
              <a:t>m resolution, CI Avg. 0.71</a:t>
            </a:r>
            <a:endParaRPr lang="en-US" sz="1400" b="1" dirty="0"/>
          </a:p>
        </p:txBody>
      </p:sp>
      <p:pic>
        <p:nvPicPr>
          <p:cNvPr id="5" name="Picture 2"/>
          <p:cNvPicPr>
            <a:picLocks noChangeAspect="1" noChangeArrowheads="1"/>
          </p:cNvPicPr>
          <p:nvPr/>
        </p:nvPicPr>
        <p:blipFill>
          <a:blip r:embed="rId3" cstate="print"/>
          <a:stretch>
            <a:fillRect/>
          </a:stretch>
        </p:blipFill>
        <p:spPr bwMode="auto">
          <a:xfrm>
            <a:off x="228600" y="2016804"/>
            <a:ext cx="3282850" cy="4371442"/>
          </a:xfrm>
          <a:prstGeom prst="rect">
            <a:avLst/>
          </a:prstGeom>
          <a:noFill/>
          <a:ln w="9525">
            <a:noFill/>
            <a:miter lim="800000"/>
            <a:headEnd/>
            <a:tailEnd/>
          </a:ln>
          <a:scene3d>
            <a:camera prst="perspectiveLeft">
              <a:rot lat="0" lon="0" rev="0"/>
            </a:camera>
            <a:lightRig rig="threePt" dir="t"/>
          </a:scene3d>
          <a:sp3d>
            <a:bevelT w="0"/>
          </a:sp3d>
        </p:spPr>
      </p:pic>
      <p:sp>
        <p:nvSpPr>
          <p:cNvPr id="6" name="TextBox 5"/>
          <p:cNvSpPr txBox="1"/>
          <p:nvPr/>
        </p:nvSpPr>
        <p:spPr>
          <a:xfrm>
            <a:off x="228600" y="6364069"/>
            <a:ext cx="2537233" cy="523220"/>
          </a:xfrm>
          <a:prstGeom prst="rect">
            <a:avLst/>
          </a:prstGeom>
          <a:noFill/>
        </p:spPr>
        <p:txBody>
          <a:bodyPr wrap="none" rtlCol="0">
            <a:spAutoFit/>
          </a:bodyPr>
          <a:lstStyle/>
          <a:p>
            <a:r>
              <a:rPr lang="en-US" sz="1400" b="1" dirty="0" smtClean="0"/>
              <a:t>120 x 150 </a:t>
            </a:r>
            <a:r>
              <a:rPr lang="el-GR" sz="1400" b="1" dirty="0" smtClean="0"/>
              <a:t>μ</a:t>
            </a:r>
            <a:r>
              <a:rPr lang="en-US" sz="1400" b="1" dirty="0" smtClean="0"/>
              <a:t>m, 1 </a:t>
            </a:r>
            <a:r>
              <a:rPr lang="el-GR" sz="1400" b="1" dirty="0" smtClean="0"/>
              <a:t>μ</a:t>
            </a:r>
            <a:r>
              <a:rPr lang="en-US" sz="1400" b="1" dirty="0" smtClean="0"/>
              <a:t>m resolution,</a:t>
            </a:r>
          </a:p>
          <a:p>
            <a:r>
              <a:rPr lang="en-US" sz="1400" b="1" dirty="0" smtClean="0"/>
              <a:t>CI Avg. 0.23</a:t>
            </a:r>
            <a:endParaRPr lang="en-US" sz="1400" b="1" dirty="0"/>
          </a:p>
        </p:txBody>
      </p:sp>
      <p:pic>
        <p:nvPicPr>
          <p:cNvPr id="7" name="Picture 2"/>
          <p:cNvPicPr>
            <a:picLocks noChangeAspect="1" noChangeArrowheads="1"/>
          </p:cNvPicPr>
          <p:nvPr/>
        </p:nvPicPr>
        <p:blipFill>
          <a:blip r:embed="rId4" cstate="print"/>
          <a:stretch>
            <a:fillRect/>
          </a:stretch>
        </p:blipFill>
        <p:spPr bwMode="auto">
          <a:xfrm>
            <a:off x="5943600" y="1905000"/>
            <a:ext cx="2991911" cy="4455203"/>
          </a:xfrm>
          <a:prstGeom prst="rect">
            <a:avLst/>
          </a:prstGeom>
          <a:noFill/>
          <a:ln w="9525">
            <a:noFill/>
            <a:miter lim="800000"/>
            <a:headEnd/>
            <a:tailEnd/>
          </a:ln>
        </p:spPr>
      </p:pic>
      <p:pic>
        <p:nvPicPr>
          <p:cNvPr id="46082" name="Picture 2"/>
          <p:cNvPicPr>
            <a:picLocks noChangeAspect="1" noChangeArrowheads="1"/>
          </p:cNvPicPr>
          <p:nvPr/>
        </p:nvPicPr>
        <p:blipFill>
          <a:blip r:embed="rId5" cstate="print"/>
          <a:srcRect/>
          <a:stretch>
            <a:fillRect/>
          </a:stretch>
        </p:blipFill>
        <p:spPr bwMode="auto">
          <a:xfrm rot="5400000">
            <a:off x="2892021" y="536979"/>
            <a:ext cx="3664758" cy="3657600"/>
          </a:xfrm>
          <a:prstGeom prst="rect">
            <a:avLst/>
          </a:prstGeom>
          <a:noFill/>
          <a:ln w="9525">
            <a:noFill/>
            <a:miter lim="800000"/>
            <a:headEnd/>
            <a:tailEnd/>
          </a:ln>
          <a:scene3d>
            <a:camera prst="orthographicFront"/>
            <a:lightRig rig="threePt" dir="t"/>
          </a:scene3d>
          <a:sp3d z="254000"/>
        </p:spPr>
      </p:pic>
      <p:sp>
        <p:nvSpPr>
          <p:cNvPr id="8" name="TextBox 7"/>
          <p:cNvSpPr txBox="1"/>
          <p:nvPr/>
        </p:nvSpPr>
        <p:spPr>
          <a:xfrm>
            <a:off x="6561742" y="6364069"/>
            <a:ext cx="2353658" cy="523220"/>
          </a:xfrm>
          <a:prstGeom prst="rect">
            <a:avLst/>
          </a:prstGeom>
          <a:noFill/>
        </p:spPr>
        <p:txBody>
          <a:bodyPr wrap="none" rtlCol="0">
            <a:spAutoFit/>
          </a:bodyPr>
          <a:lstStyle/>
          <a:p>
            <a:r>
              <a:rPr lang="en-US" sz="1400" b="1" dirty="0" smtClean="0"/>
              <a:t>50 x 75 </a:t>
            </a:r>
            <a:r>
              <a:rPr lang="el-GR" sz="1400" b="1" dirty="0" smtClean="0"/>
              <a:t>μ</a:t>
            </a:r>
            <a:r>
              <a:rPr lang="en-US" sz="1400" b="1" dirty="0" smtClean="0"/>
              <a:t>m, 1 </a:t>
            </a:r>
            <a:r>
              <a:rPr lang="el-GR" sz="1400" b="1" dirty="0" smtClean="0"/>
              <a:t>μ</a:t>
            </a:r>
            <a:r>
              <a:rPr lang="en-US" sz="1400" b="1" dirty="0" smtClean="0"/>
              <a:t>m resolution,</a:t>
            </a:r>
          </a:p>
          <a:p>
            <a:pPr algn="ctr"/>
            <a:r>
              <a:rPr lang="en-US" sz="1400" b="1" dirty="0" smtClean="0"/>
              <a:t>CI Avg. 0.16</a:t>
            </a:r>
            <a:endParaRPr lang="en-US" sz="1400" b="1" dirty="0"/>
          </a:p>
        </p:txBody>
      </p:sp>
      <p:sp>
        <p:nvSpPr>
          <p:cNvPr id="9" name="TextBox 8"/>
          <p:cNvSpPr txBox="1"/>
          <p:nvPr/>
        </p:nvSpPr>
        <p:spPr>
          <a:xfrm>
            <a:off x="152400" y="1749623"/>
            <a:ext cx="1415259" cy="307777"/>
          </a:xfrm>
          <a:prstGeom prst="rect">
            <a:avLst/>
          </a:prstGeom>
          <a:noFill/>
        </p:spPr>
        <p:txBody>
          <a:bodyPr wrap="none" rtlCol="0">
            <a:spAutoFit/>
          </a:bodyPr>
          <a:lstStyle/>
          <a:p>
            <a:r>
              <a:rPr lang="en-US" sz="1400" b="1" dirty="0" smtClean="0"/>
              <a:t>Bias -120V, 2</a:t>
            </a:r>
            <a:r>
              <a:rPr lang="en-US" sz="1400" b="1" dirty="0" smtClean="0">
                <a:latin typeface="Symbol" pitchFamily="18" charset="2"/>
              </a:rPr>
              <a:t>m</a:t>
            </a:r>
            <a:r>
              <a:rPr lang="en-US" sz="1400" b="1" dirty="0" smtClean="0"/>
              <a:t>m</a:t>
            </a:r>
            <a:endParaRPr lang="en-US" sz="1400" b="1" dirty="0"/>
          </a:p>
        </p:txBody>
      </p:sp>
      <p:sp>
        <p:nvSpPr>
          <p:cNvPr id="10" name="TextBox 9"/>
          <p:cNvSpPr txBox="1"/>
          <p:nvPr/>
        </p:nvSpPr>
        <p:spPr>
          <a:xfrm>
            <a:off x="7643898" y="1600200"/>
            <a:ext cx="1271502" cy="307777"/>
          </a:xfrm>
          <a:prstGeom prst="rect">
            <a:avLst/>
          </a:prstGeom>
          <a:noFill/>
        </p:spPr>
        <p:txBody>
          <a:bodyPr wrap="none" rtlCol="0">
            <a:spAutoFit/>
          </a:bodyPr>
          <a:lstStyle/>
          <a:p>
            <a:r>
              <a:rPr lang="en-US" sz="1400" b="1" dirty="0" smtClean="0"/>
              <a:t>Bias  0V , 4</a:t>
            </a:r>
            <a:r>
              <a:rPr lang="en-US" sz="1400" b="1" dirty="0" smtClean="0">
                <a:latin typeface="Symbol" pitchFamily="18" charset="2"/>
              </a:rPr>
              <a:t>m</a:t>
            </a:r>
            <a:r>
              <a:rPr lang="en-US" sz="1400" b="1" dirty="0" smtClean="0"/>
              <a:t>m</a:t>
            </a:r>
            <a:endParaRPr lang="en-US" sz="1400" b="1" dirty="0"/>
          </a:p>
        </p:txBody>
      </p:sp>
      <p:sp>
        <p:nvSpPr>
          <p:cNvPr id="11" name="TextBox 10"/>
          <p:cNvSpPr txBox="1"/>
          <p:nvPr/>
        </p:nvSpPr>
        <p:spPr>
          <a:xfrm>
            <a:off x="3352800" y="990600"/>
            <a:ext cx="2839688"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Typical Cu substrate</a:t>
            </a:r>
            <a:endParaRPr lang="en-US" sz="2400" b="1" dirty="0">
              <a:solidFill>
                <a:schemeClr val="bg1"/>
              </a:solidFill>
              <a:effectLst>
                <a:outerShdw blurRad="38100" dist="38100" dir="2700000" algn="tl">
                  <a:srgbClr val="000000">
                    <a:alpha val="43137"/>
                  </a:srgbClr>
                </a:outerShdw>
              </a:effectLst>
            </a:endParaRPr>
          </a:p>
        </p:txBody>
      </p:sp>
      <p:sp>
        <p:nvSpPr>
          <p:cNvPr id="17" name="Rectangle 2"/>
          <p:cNvSpPr txBox="1">
            <a:spLocks noChangeArrowheads="1"/>
          </p:cNvSpPr>
          <p:nvPr/>
        </p:nvSpPr>
        <p:spPr>
          <a:xfrm>
            <a:off x="0" y="-76200"/>
            <a:ext cx="7772400" cy="9144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150" normalizeH="0" baseline="0" noProof="0" dirty="0" smtClean="0">
                <a:ln>
                  <a:noFill/>
                </a:ln>
                <a:solidFill>
                  <a:srgbClr val="FF0000"/>
                </a:solidFill>
                <a:uLnTx/>
                <a:uFillTx/>
                <a:latin typeface="+mj-lt"/>
                <a:ea typeface="+mj-ea"/>
                <a:cs typeface="+mj-cs"/>
              </a:rPr>
              <a:t>Effect of Bias Voltage for Nb on Cu</a:t>
            </a:r>
          </a:p>
        </p:txBody>
      </p:sp>
      <p:sp>
        <p:nvSpPr>
          <p:cNvPr id="13" name="Footer Placeholder 12"/>
          <p:cNvSpPr>
            <a:spLocks noGrp="1"/>
          </p:cNvSpPr>
          <p:nvPr>
            <p:ph type="ftr" sz="quarter" idx="11"/>
          </p:nvPr>
        </p:nvSpPr>
        <p:spPr>
          <a:xfrm>
            <a:off x="914400" y="6477000"/>
            <a:ext cx="7696200" cy="365125"/>
          </a:xfrm>
        </p:spPr>
        <p:txBody>
          <a:bodyPr/>
          <a:lstStyle/>
          <a:p>
            <a:pPr algn="ctr"/>
            <a:r>
              <a:rPr lang="en-US" dirty="0" smtClean="0"/>
              <a:t>A-M Valente-Feliciano  - SRF Conference 2011– Chicago, 07/26/2011 </a:t>
            </a:r>
            <a:endParaRPr lang="en-US" dirty="0"/>
          </a:p>
        </p:txBody>
      </p:sp>
      <p:sp>
        <p:nvSpPr>
          <p:cNvPr id="14" name="TextBox 13"/>
          <p:cNvSpPr txBox="1"/>
          <p:nvPr/>
        </p:nvSpPr>
        <p:spPr>
          <a:xfrm>
            <a:off x="3657600" y="4419600"/>
            <a:ext cx="1947969" cy="1477328"/>
          </a:xfrm>
          <a:prstGeom prst="rect">
            <a:avLst/>
          </a:prstGeom>
          <a:noFill/>
        </p:spPr>
        <p:txBody>
          <a:bodyPr wrap="none" rtlCol="0">
            <a:spAutoFit/>
          </a:bodyPr>
          <a:lstStyle/>
          <a:p>
            <a:pPr algn="ctr"/>
            <a:r>
              <a:rPr lang="en-US" dirty="0" smtClean="0"/>
              <a:t>Ab-normal growth</a:t>
            </a:r>
          </a:p>
          <a:p>
            <a:pPr algn="ctr"/>
            <a:r>
              <a:rPr lang="en-US" dirty="0" smtClean="0"/>
              <a:t>vith bias </a:t>
            </a:r>
          </a:p>
          <a:p>
            <a:pPr algn="ctr"/>
            <a:r>
              <a:rPr lang="en-US" dirty="0" smtClean="0"/>
              <a:t>vs.</a:t>
            </a:r>
          </a:p>
          <a:p>
            <a:pPr algn="ctr"/>
            <a:r>
              <a:rPr lang="en-US" dirty="0" smtClean="0"/>
              <a:t>columnar growth </a:t>
            </a:r>
          </a:p>
          <a:p>
            <a:pPr algn="ctr"/>
            <a:r>
              <a:rPr lang="en-US" dirty="0" smtClean="0"/>
              <a:t>without bias</a:t>
            </a:r>
            <a:endParaRPr lang="en-US" dirty="0"/>
          </a:p>
        </p:txBody>
      </p:sp>
    </p:spTree>
    <p:extLst>
      <p:ext uri="{BB962C8B-B14F-4D97-AF65-F5344CB8AC3E}">
        <p14:creationId xmlns:p14="http://schemas.microsoft.com/office/powerpoint/2010/main" val="3190266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609600"/>
          </a:xfrm>
        </p:spPr>
        <p:txBody>
          <a:bodyPr/>
          <a:lstStyle/>
          <a:p>
            <a:pPr algn="ctr"/>
            <a:r>
              <a:rPr lang="en-US" sz="3200" b="1" dirty="0" smtClean="0">
                <a:solidFill>
                  <a:srgbClr val="FF0000"/>
                </a:solidFill>
              </a:rPr>
              <a:t>Thin Films: niobium –state of the art</a:t>
            </a:r>
            <a:endParaRPr lang="en-US" sz="3200" b="1" dirty="0">
              <a:solidFill>
                <a:srgbClr val="FF0000"/>
              </a:solidFill>
            </a:endParaRPr>
          </a:p>
        </p:txBody>
      </p:sp>
      <p:sp>
        <p:nvSpPr>
          <p:cNvPr id="14" name="Footer Placeholder 13"/>
          <p:cNvSpPr>
            <a:spLocks noGrp="1"/>
          </p:cNvSpPr>
          <p:nvPr>
            <p:ph type="ftr" sz="quarter" idx="11"/>
          </p:nvPr>
        </p:nvSpPr>
        <p:spPr/>
        <p:txBody>
          <a:bodyPr/>
          <a:lstStyle/>
          <a:p>
            <a:pPr algn="ctr"/>
            <a:r>
              <a:rPr lang="en-US" dirty="0" smtClean="0"/>
              <a:t>A-M Valente-Feliciano  - SRF Conference 2011– Chicago, 07/26/2011 </a:t>
            </a:r>
            <a:endParaRPr lang="en-US" dirty="0"/>
          </a:p>
        </p:txBody>
      </p:sp>
      <p:sp>
        <p:nvSpPr>
          <p:cNvPr id="46" name="Text Box 5"/>
          <p:cNvSpPr txBox="1">
            <a:spLocks noChangeArrowheads="1"/>
          </p:cNvSpPr>
          <p:nvPr/>
        </p:nvSpPr>
        <p:spPr bwMode="auto">
          <a:xfrm>
            <a:off x="-23075" y="1186533"/>
            <a:ext cx="5334000" cy="584775"/>
          </a:xfrm>
          <a:prstGeom prst="rect">
            <a:avLst/>
          </a:prstGeom>
          <a:noFill/>
          <a:ln w="12700">
            <a:noFill/>
            <a:miter lim="800000"/>
            <a:headEnd/>
            <a:tailEnd/>
          </a:ln>
          <a:effectLst/>
        </p:spPr>
        <p:txBody>
          <a:bodyPr wrap="square">
            <a:spAutoFit/>
          </a:bodyPr>
          <a:lstStyle/>
          <a:p>
            <a:pPr algn="ctr"/>
            <a:r>
              <a:rPr lang="en-GB" sz="1600" b="1" dirty="0" smtClean="0"/>
              <a:t>1.5 GHz </a:t>
            </a:r>
            <a:r>
              <a:rPr lang="en-GB" sz="1600" b="1" dirty="0" smtClean="0">
                <a:solidFill>
                  <a:schemeClr val="tx1"/>
                </a:solidFill>
              </a:rPr>
              <a:t>Nb/Cu cavities, sputtered w/ Kr</a:t>
            </a:r>
          </a:p>
          <a:p>
            <a:pPr algn="ctr"/>
            <a:r>
              <a:rPr lang="en-GB" sz="1600" b="1" dirty="0" smtClean="0">
                <a:solidFill>
                  <a:schemeClr val="tx1"/>
                </a:solidFill>
              </a:rPr>
              <a:t> at </a:t>
            </a:r>
            <a:r>
              <a:rPr lang="en-GB" sz="1600" b="1" dirty="0">
                <a:solidFill>
                  <a:schemeClr val="tx1"/>
                </a:solidFill>
              </a:rPr>
              <a:t>1.7 K (Q</a:t>
            </a:r>
            <a:r>
              <a:rPr lang="en-GB" sz="1600" b="1" baseline="-25000" dirty="0">
                <a:solidFill>
                  <a:schemeClr val="tx1"/>
                </a:solidFill>
              </a:rPr>
              <a:t>0</a:t>
            </a:r>
            <a:r>
              <a:rPr lang="en-GB" sz="1600" b="1" dirty="0">
                <a:solidFill>
                  <a:schemeClr val="tx1"/>
                </a:solidFill>
              </a:rPr>
              <a:t>=295/R</a:t>
            </a:r>
            <a:r>
              <a:rPr lang="en-GB" sz="1600" b="1" baseline="-25000" dirty="0">
                <a:solidFill>
                  <a:schemeClr val="tx1"/>
                </a:solidFill>
              </a:rPr>
              <a:t>s</a:t>
            </a:r>
            <a:r>
              <a:rPr lang="en-GB" sz="1600" b="1" dirty="0">
                <a:solidFill>
                  <a:schemeClr val="tx1"/>
                </a:solidFill>
              </a:rPr>
              <a:t>)</a:t>
            </a:r>
          </a:p>
        </p:txBody>
      </p:sp>
      <p:grpSp>
        <p:nvGrpSpPr>
          <p:cNvPr id="2" name="Group 120"/>
          <p:cNvGrpSpPr>
            <a:grpSpLocks noChangeAspect="1"/>
          </p:cNvGrpSpPr>
          <p:nvPr/>
        </p:nvGrpSpPr>
        <p:grpSpPr bwMode="auto">
          <a:xfrm>
            <a:off x="30480" y="1752600"/>
            <a:ext cx="4389120" cy="3429000"/>
            <a:chOff x="660" y="591"/>
            <a:chExt cx="3674" cy="3447"/>
          </a:xfrm>
        </p:grpSpPr>
        <p:pic>
          <p:nvPicPr>
            <p:cNvPr id="80" name="Picture 7"/>
            <p:cNvPicPr>
              <a:picLocks noChangeAspect="1" noChangeArrowheads="1"/>
            </p:cNvPicPr>
            <p:nvPr/>
          </p:nvPicPr>
          <p:blipFill>
            <a:blip r:embed="rId3" cstate="print"/>
            <a:srcRect/>
            <a:stretch>
              <a:fillRect/>
            </a:stretch>
          </p:blipFill>
          <p:spPr bwMode="auto">
            <a:xfrm>
              <a:off x="660" y="591"/>
              <a:ext cx="3674" cy="3447"/>
            </a:xfrm>
            <a:prstGeom prst="rect">
              <a:avLst/>
            </a:prstGeom>
            <a:ln>
              <a:headEnd/>
              <a:tailEnd/>
            </a:ln>
          </p:spPr>
          <p:style>
            <a:lnRef idx="0">
              <a:schemeClr val="accent6"/>
            </a:lnRef>
            <a:fillRef idx="3">
              <a:schemeClr val="accent6"/>
            </a:fillRef>
            <a:effectRef idx="3">
              <a:schemeClr val="accent6"/>
            </a:effectRef>
            <a:fontRef idx="minor">
              <a:schemeClr val="lt1"/>
            </a:fontRef>
          </p:style>
        </p:pic>
        <p:sp>
          <p:nvSpPr>
            <p:cNvPr id="81" name="Line 8"/>
            <p:cNvSpPr>
              <a:spLocks noChangeShapeType="1"/>
            </p:cNvSpPr>
            <p:nvPr/>
          </p:nvSpPr>
          <p:spPr bwMode="auto">
            <a:xfrm>
              <a:off x="1206" y="1511"/>
              <a:ext cx="2807" cy="181"/>
            </a:xfrm>
            <a:prstGeom prst="line">
              <a:avLst/>
            </a:prstGeom>
            <a:noFill/>
            <a:ln w="50800" cap="rnd">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Text Box 9"/>
            <p:cNvSpPr txBox="1">
              <a:spLocks noChangeArrowheads="1"/>
            </p:cNvSpPr>
            <p:nvPr/>
          </p:nvSpPr>
          <p:spPr bwMode="auto">
            <a:xfrm>
              <a:off x="3283" y="1328"/>
              <a:ext cx="443" cy="288"/>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effectLst/>
                  <a:latin typeface="Times New Roman" pitchFamily="18" charset="0"/>
                </a:rPr>
                <a:t>Nb</a:t>
              </a:r>
              <a:endParaRPr kumimoji="0" lang="en-US" sz="1000" b="0" i="0" u="none" strike="noStrike" cap="none" normalizeH="0" baseline="0" dirty="0" smtClean="0">
                <a:ln>
                  <a:noFill/>
                </a:ln>
                <a:effectLst/>
                <a:latin typeface="Arial" pitchFamily="34" charset="0"/>
              </a:endParaRPr>
            </a:p>
          </p:txBody>
        </p:sp>
        <p:sp>
          <p:nvSpPr>
            <p:cNvPr id="83" name="Text Box 10"/>
            <p:cNvSpPr txBox="1">
              <a:spLocks noChangeArrowheads="1"/>
            </p:cNvSpPr>
            <p:nvPr/>
          </p:nvSpPr>
          <p:spPr bwMode="auto">
            <a:xfrm>
              <a:off x="2659" y="2807"/>
              <a:ext cx="830" cy="288"/>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effectLst/>
                  <a:latin typeface="Times New Roman" pitchFamily="18" charset="0"/>
                </a:rPr>
                <a:t>Nb/Cu</a:t>
              </a:r>
              <a:endParaRPr kumimoji="0" lang="en-US" sz="1000" b="0" i="0" u="none" strike="noStrike" cap="none" normalizeH="0" baseline="0" dirty="0" smtClean="0">
                <a:ln>
                  <a:noFill/>
                </a:ln>
                <a:effectLst/>
                <a:latin typeface="Arial" pitchFamily="34" charset="0"/>
              </a:endParaRPr>
            </a:p>
          </p:txBody>
        </p:sp>
      </p:grpSp>
      <p:sp>
        <p:nvSpPr>
          <p:cNvPr id="11" name="Rectangle 3"/>
          <p:cNvSpPr>
            <a:spLocks noChangeArrowheads="1"/>
          </p:cNvSpPr>
          <p:nvPr/>
        </p:nvSpPr>
        <p:spPr bwMode="auto">
          <a:xfrm>
            <a:off x="152400" y="4953000"/>
            <a:ext cx="5486400" cy="2514600"/>
          </a:xfrm>
          <a:prstGeom prst="rect">
            <a:avLst/>
          </a:prstGeom>
          <a:noFill/>
          <a:ln w="9525">
            <a:noFill/>
            <a:miter lim="800000"/>
            <a:headEnd/>
            <a:tailEnd/>
          </a:ln>
        </p:spPr>
        <p:txBody>
          <a:bodyPr lIns="92075" tIns="46038" rIns="92075" bIns="46038"/>
          <a:lstStyle/>
          <a:p>
            <a:pPr marL="342900" indent="-342900" algn="just" eaLnBrk="0" hangingPunct="0">
              <a:spcBef>
                <a:spcPct val="20000"/>
              </a:spcBef>
              <a:buFontTx/>
              <a:buChar char="•"/>
            </a:pPr>
            <a:endParaRPr lang="en-US" sz="1600" dirty="0"/>
          </a:p>
        </p:txBody>
      </p:sp>
      <p:sp>
        <p:nvSpPr>
          <p:cNvPr id="12" name="TextBox 11"/>
          <p:cNvSpPr txBox="1"/>
          <p:nvPr/>
        </p:nvSpPr>
        <p:spPr>
          <a:xfrm>
            <a:off x="685800" y="4572000"/>
            <a:ext cx="1260602" cy="369332"/>
          </a:xfrm>
          <a:prstGeom prst="rect">
            <a:avLst/>
          </a:prstGeom>
          <a:noFill/>
        </p:spPr>
        <p:txBody>
          <a:bodyPr wrap="none" rtlCol="0">
            <a:spAutoFit/>
          </a:bodyPr>
          <a:lstStyle/>
          <a:p>
            <a:r>
              <a:rPr lang="en-US" dirty="0" smtClean="0">
                <a:solidFill>
                  <a:schemeClr val="bg1"/>
                </a:solidFill>
              </a:rPr>
              <a:t>CERN 2000</a:t>
            </a:r>
            <a:endParaRPr lang="en-US" dirty="0">
              <a:solidFill>
                <a:schemeClr val="bg1"/>
              </a:solidFill>
            </a:endParaRPr>
          </a:p>
        </p:txBody>
      </p:sp>
      <p:grpSp>
        <p:nvGrpSpPr>
          <p:cNvPr id="17" name="Group 54"/>
          <p:cNvGrpSpPr/>
          <p:nvPr/>
        </p:nvGrpSpPr>
        <p:grpSpPr>
          <a:xfrm>
            <a:off x="462443" y="5410200"/>
            <a:ext cx="8411099" cy="1077218"/>
            <a:chOff x="428101" y="3429000"/>
            <a:chExt cx="8411099" cy="1077218"/>
          </a:xfrm>
        </p:grpSpPr>
        <p:sp>
          <p:nvSpPr>
            <p:cNvPr id="18" name="Right Arrow 17"/>
            <p:cNvSpPr/>
            <p:nvPr/>
          </p:nvSpPr>
          <p:spPr bwMode="auto">
            <a:xfrm>
              <a:off x="3581400" y="3722132"/>
              <a:ext cx="228600" cy="152400"/>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omic Sans MS" pitchFamily="66" charset="0"/>
              </a:endParaRPr>
            </a:p>
          </p:txBody>
        </p:sp>
        <p:sp>
          <p:nvSpPr>
            <p:cNvPr id="19" name="Rectangle 18"/>
            <p:cNvSpPr/>
            <p:nvPr/>
          </p:nvSpPr>
          <p:spPr>
            <a:xfrm>
              <a:off x="428101" y="3613666"/>
              <a:ext cx="3206134" cy="369332"/>
            </a:xfrm>
            <a:prstGeom prst="rect">
              <a:avLst/>
            </a:prstGeom>
          </p:spPr>
          <p:txBody>
            <a:bodyPr wrap="none">
              <a:spAutoFit/>
            </a:bodyPr>
            <a:lstStyle/>
            <a:p>
              <a:r>
                <a:rPr lang="en-US" b="1" dirty="0" smtClean="0">
                  <a:solidFill>
                    <a:srgbClr val="FFC000"/>
                  </a:solidFill>
                </a:rPr>
                <a:t>Bulk-like Performance Nb film </a:t>
              </a:r>
              <a:endParaRPr lang="en-US" dirty="0">
                <a:solidFill>
                  <a:srgbClr val="FFC000"/>
                </a:solidFill>
              </a:endParaRPr>
            </a:p>
          </p:txBody>
        </p:sp>
        <p:sp>
          <p:nvSpPr>
            <p:cNvPr id="20" name="Rectangle 19"/>
            <p:cNvSpPr/>
            <p:nvPr/>
          </p:nvSpPr>
          <p:spPr>
            <a:xfrm>
              <a:off x="3810000" y="3429000"/>
              <a:ext cx="5029200" cy="1077218"/>
            </a:xfrm>
            <a:prstGeom prst="rect">
              <a:avLst/>
            </a:prstGeom>
          </p:spPr>
          <p:txBody>
            <a:bodyPr wrap="square">
              <a:spAutoFit/>
            </a:bodyPr>
            <a:lstStyle/>
            <a:p>
              <a:pPr lvl="0">
                <a:buClr>
                  <a:srgbClr val="FFC000"/>
                </a:buClr>
                <a:buSzPct val="80000"/>
                <a:buFont typeface="Wingdings" pitchFamily="2" charset="2"/>
                <a:buChar char="q"/>
              </a:pPr>
              <a:r>
                <a:rPr lang="en-US" sz="1600" dirty="0" smtClean="0"/>
                <a:t>major system simplifications.</a:t>
              </a:r>
            </a:p>
            <a:p>
              <a:pPr>
                <a:buClr>
                  <a:srgbClr val="FFC000"/>
                </a:buClr>
                <a:buSzPct val="80000"/>
                <a:buFont typeface="Wingdings" pitchFamily="2" charset="2"/>
                <a:buChar char="q"/>
              </a:pPr>
              <a:r>
                <a:rPr lang="en-US" sz="1600" dirty="0" smtClean="0"/>
                <a:t>highest level of quality assurance and reliable performance.</a:t>
              </a:r>
            </a:p>
            <a:p>
              <a:pPr>
                <a:buClr>
                  <a:srgbClr val="FFC000"/>
                </a:buClr>
                <a:buSzPct val="80000"/>
                <a:buFont typeface="Wingdings" pitchFamily="2" charset="2"/>
                <a:buChar char="q"/>
              </a:pPr>
              <a:r>
                <a:rPr lang="en-US" sz="1600" kern="0" dirty="0" smtClean="0"/>
                <a:t>Use of substrates with higher thermal conductivity </a:t>
              </a:r>
            </a:p>
          </p:txBody>
        </p:sp>
      </p:grpSp>
      <p:grpSp>
        <p:nvGrpSpPr>
          <p:cNvPr id="22" name="Group 21"/>
          <p:cNvGrpSpPr/>
          <p:nvPr/>
        </p:nvGrpSpPr>
        <p:grpSpPr>
          <a:xfrm>
            <a:off x="3429000" y="1752601"/>
            <a:ext cx="6096000" cy="3429000"/>
            <a:chOff x="3429000" y="1752601"/>
            <a:chExt cx="6096000" cy="3429000"/>
          </a:xfrm>
        </p:grpSpPr>
        <p:pic>
          <p:nvPicPr>
            <p:cNvPr id="16" name="Picture 1"/>
            <p:cNvPicPr>
              <a:picLocks noChangeAspect="1" noChangeArrowheads="1"/>
            </p:cNvPicPr>
            <p:nvPr/>
          </p:nvPicPr>
          <p:blipFill>
            <a:blip r:embed="rId4" cstate="print"/>
            <a:srcRect/>
            <a:stretch>
              <a:fillRect/>
            </a:stretch>
          </p:blipFill>
          <p:spPr bwMode="auto">
            <a:xfrm>
              <a:off x="4235641" y="1752601"/>
              <a:ext cx="5289359" cy="3429000"/>
            </a:xfrm>
            <a:prstGeom prst="rect">
              <a:avLst/>
            </a:prstGeom>
            <a:noFill/>
            <a:ln w="9525">
              <a:noFill/>
              <a:miter lim="800000"/>
              <a:headEnd/>
              <a:tailEnd/>
            </a:ln>
          </p:spPr>
        </p:pic>
        <p:sp>
          <p:nvSpPr>
            <p:cNvPr id="21" name="Right Arrow 20"/>
            <p:cNvSpPr/>
            <p:nvPr/>
          </p:nvSpPr>
          <p:spPr>
            <a:xfrm>
              <a:off x="3429000" y="3048000"/>
              <a:ext cx="914400" cy="838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14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609600"/>
          </a:xfrm>
        </p:spPr>
        <p:txBody>
          <a:bodyPr/>
          <a:lstStyle/>
          <a:p>
            <a:pPr algn="ctr"/>
            <a:r>
              <a:rPr lang="en-US" b="1" cap="small" dirty="0" smtClean="0">
                <a:solidFill>
                  <a:srgbClr val="FF0000"/>
                </a:solidFill>
              </a:rPr>
              <a:t>Concluding Remarks</a:t>
            </a:r>
            <a:endParaRPr lang="en-US" b="1" cap="small" dirty="0">
              <a:solidFill>
                <a:srgbClr val="FF0000"/>
              </a:solidFill>
            </a:endParaRPr>
          </a:p>
        </p:txBody>
      </p:sp>
      <p:sp>
        <p:nvSpPr>
          <p:cNvPr id="5" name="Footer Placeholder 4"/>
          <p:cNvSpPr>
            <a:spLocks noGrp="1"/>
          </p:cNvSpPr>
          <p:nvPr>
            <p:ph type="ftr" sz="quarter" idx="11"/>
          </p:nvPr>
        </p:nvSpPr>
        <p:spPr/>
        <p:txBody>
          <a:bodyPr/>
          <a:lstStyle/>
          <a:p>
            <a:pPr algn="ctr"/>
            <a:r>
              <a:rPr lang="en-US" dirty="0" smtClean="0"/>
              <a:t>A-M Valente-Feliciano  - SRF Conference 2011– Chicago, 07/26/2011 </a:t>
            </a:r>
            <a:endParaRPr lang="en-US" dirty="0"/>
          </a:p>
        </p:txBody>
      </p:sp>
      <p:sp>
        <p:nvSpPr>
          <p:cNvPr id="27" name="TextBox 26"/>
          <p:cNvSpPr txBox="1"/>
          <p:nvPr/>
        </p:nvSpPr>
        <p:spPr>
          <a:xfrm>
            <a:off x="381000" y="685800"/>
            <a:ext cx="8610600" cy="5632311"/>
          </a:xfrm>
          <a:prstGeom prst="rect">
            <a:avLst/>
          </a:prstGeom>
          <a:noFill/>
        </p:spPr>
        <p:txBody>
          <a:bodyPr wrap="square" rtlCol="0">
            <a:spAutoFit/>
          </a:bodyPr>
          <a:lstStyle/>
          <a:p>
            <a:pPr>
              <a:buClr>
                <a:srgbClr val="FF0000"/>
              </a:buClr>
              <a:buSzPct val="80000"/>
              <a:buFont typeface="Wingdings" pitchFamily="2" charset="2"/>
              <a:buChar char="q"/>
            </a:pPr>
            <a:r>
              <a:rPr lang="en-US" sz="2400" b="1" dirty="0" smtClean="0"/>
              <a:t>Substrate preparation </a:t>
            </a:r>
            <a:r>
              <a:rPr lang="en-US" sz="2400" b="1" dirty="0"/>
              <a:t>(cleanliness, annealing of defects</a:t>
            </a:r>
            <a:r>
              <a:rPr lang="en-US" sz="2400" b="1" dirty="0" smtClean="0"/>
              <a:t>…) is </a:t>
            </a:r>
            <a:r>
              <a:rPr lang="en-US" sz="2400" b="1" dirty="0" smtClean="0"/>
              <a:t>critical.</a:t>
            </a:r>
          </a:p>
          <a:p>
            <a:pPr>
              <a:buClr>
                <a:srgbClr val="FF0000"/>
              </a:buClr>
              <a:buSzPct val="80000"/>
              <a:buFont typeface="Wingdings" pitchFamily="2" charset="2"/>
              <a:buChar char="q"/>
            </a:pPr>
            <a:r>
              <a:rPr lang="en-US" sz="2400" b="1" dirty="0" smtClean="0"/>
              <a:t>The structure and morphology </a:t>
            </a:r>
            <a:r>
              <a:rPr lang="en-US" sz="2400" b="1" dirty="0"/>
              <a:t>of the film </a:t>
            </a:r>
            <a:r>
              <a:rPr lang="en-US" sz="2400" b="1" dirty="0" smtClean="0"/>
              <a:t>are </a:t>
            </a:r>
            <a:r>
              <a:rPr lang="en-US" sz="2400" b="1" dirty="0"/>
              <a:t>highly dependent on the substrate </a:t>
            </a:r>
            <a:r>
              <a:rPr lang="en-US" sz="2400" b="1" dirty="0" smtClean="0"/>
              <a:t>nature.</a:t>
            </a:r>
            <a:endParaRPr lang="en-US" sz="2400" dirty="0" smtClean="0"/>
          </a:p>
          <a:p>
            <a:pPr>
              <a:buNone/>
            </a:pPr>
            <a:endParaRPr lang="en-US" sz="2400" b="1" dirty="0" smtClean="0"/>
          </a:p>
          <a:p>
            <a:pPr>
              <a:buClr>
                <a:srgbClr val="FF0000"/>
              </a:buClr>
              <a:buSzPct val="80000"/>
              <a:buFont typeface="Wingdings" pitchFamily="2" charset="2"/>
              <a:buChar char="q"/>
            </a:pPr>
            <a:r>
              <a:rPr lang="en-US" sz="2400" b="1" dirty="0" smtClean="0"/>
              <a:t>Nucleation &amp; Growth modes :</a:t>
            </a:r>
          </a:p>
          <a:p>
            <a:pPr>
              <a:buNone/>
            </a:pPr>
            <a:r>
              <a:rPr lang="en-US" sz="2400" b="1" dirty="0" smtClean="0"/>
              <a:t>The Nb film structure can be tuned from columnar growth, ab-normal to equi-axial growth by varying the incident ion energy with the substrate temperature for temperatures lower than if using thermal process only. </a:t>
            </a:r>
          </a:p>
          <a:p>
            <a:pPr algn="r">
              <a:buNone/>
            </a:pPr>
            <a:r>
              <a:rPr lang="en-US" sz="2400" b="1" dirty="0" smtClean="0"/>
              <a:t>	</a:t>
            </a:r>
            <a:r>
              <a:rPr lang="en-US" sz="2400" b="1" i="1" dirty="0" smtClean="0">
                <a:solidFill>
                  <a:srgbClr val="FFC000"/>
                </a:solidFill>
              </a:rPr>
              <a:t> Enable use of adequate substrates for cavities (Cu, Al…)</a:t>
            </a:r>
          </a:p>
          <a:p>
            <a:pPr>
              <a:buNone/>
            </a:pPr>
            <a:r>
              <a:rPr lang="en-US" sz="2400" b="1" dirty="0" smtClean="0"/>
              <a:t>Growth of preferred orientation as function of energy, temperature  and growth rate (and substrate):</a:t>
            </a:r>
          </a:p>
          <a:p>
            <a:pPr>
              <a:buNone/>
            </a:pPr>
            <a:r>
              <a:rPr lang="en-US" sz="2400" b="1" dirty="0" smtClean="0"/>
              <a:t>Nb/ Al2O3 (0001) from (111) to (110)</a:t>
            </a:r>
          </a:p>
          <a:p>
            <a:pPr>
              <a:buNone/>
            </a:pPr>
            <a:r>
              <a:rPr lang="en-US" sz="2400" b="1" i="1" dirty="0" smtClean="0"/>
              <a:t>Nb/MgO (100) from (110) to (100) </a:t>
            </a:r>
            <a:endParaRPr lang="en-US" sz="2400" b="1" i="1" dirty="0"/>
          </a:p>
        </p:txBody>
      </p:sp>
    </p:spTree>
    <p:extLst>
      <p:ext uri="{BB962C8B-B14F-4D97-AF65-F5344CB8AC3E}">
        <p14:creationId xmlns:p14="http://schemas.microsoft.com/office/powerpoint/2010/main" val="320743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914400"/>
          </a:xfrm>
        </p:spPr>
        <p:txBody>
          <a:bodyPr/>
          <a:lstStyle/>
          <a:p>
            <a:pPr algn="ctr"/>
            <a:r>
              <a:rPr lang="en-US" b="1" dirty="0" smtClean="0">
                <a:solidFill>
                  <a:srgbClr val="FF0000"/>
                </a:solidFill>
              </a:rPr>
              <a:t>Towards Bulk-like Engineered </a:t>
            </a:r>
            <a:r>
              <a:rPr lang="en-US" b="1" dirty="0">
                <a:solidFill>
                  <a:srgbClr val="FF0000"/>
                </a:solidFill>
              </a:rPr>
              <a:t>Nb </a:t>
            </a:r>
            <a:r>
              <a:rPr lang="en-US" b="1" dirty="0" smtClean="0">
                <a:solidFill>
                  <a:srgbClr val="FF0000"/>
                </a:solidFill>
              </a:rPr>
              <a:t>Films</a:t>
            </a:r>
            <a:endParaRPr lang="en-US" b="1" dirty="0">
              <a:solidFill>
                <a:srgbClr val="FF0000"/>
              </a:solidFill>
            </a:endParaRPr>
          </a:p>
        </p:txBody>
      </p:sp>
      <p:sp>
        <p:nvSpPr>
          <p:cNvPr id="5" name="Footer Placeholder 4"/>
          <p:cNvSpPr>
            <a:spLocks noGrp="1"/>
          </p:cNvSpPr>
          <p:nvPr>
            <p:ph type="ftr" sz="quarter" idx="11"/>
          </p:nvPr>
        </p:nvSpPr>
        <p:spPr/>
        <p:txBody>
          <a:bodyPr/>
          <a:lstStyle/>
          <a:p>
            <a:pPr algn="ctr"/>
            <a:r>
              <a:rPr lang="en-US" dirty="0" smtClean="0"/>
              <a:t>A-M Valente-Feliciano  - SRF Conference 2011– Chicago, 07/26/2011 </a:t>
            </a:r>
            <a:endParaRPr lang="en-US" dirty="0"/>
          </a:p>
        </p:txBody>
      </p:sp>
      <p:sp>
        <p:nvSpPr>
          <p:cNvPr id="6" name="Rectangle 5"/>
          <p:cNvSpPr/>
          <p:nvPr/>
        </p:nvSpPr>
        <p:spPr>
          <a:xfrm>
            <a:off x="152400" y="1295400"/>
            <a:ext cx="8839200" cy="4093428"/>
          </a:xfrm>
          <a:prstGeom prst="rect">
            <a:avLst/>
          </a:prstGeom>
        </p:spPr>
        <p:txBody>
          <a:bodyPr wrap="square">
            <a:spAutoFit/>
          </a:bodyPr>
          <a:lstStyle/>
          <a:p>
            <a:endParaRPr lang="en-US" sz="2000" b="1" dirty="0" smtClean="0">
              <a:solidFill>
                <a:srgbClr val="FF0000"/>
              </a:solidFill>
            </a:endParaRPr>
          </a:p>
          <a:p>
            <a:pPr algn="l">
              <a:buClr>
                <a:srgbClr val="FF0000"/>
              </a:buClr>
            </a:pPr>
            <a:endParaRPr lang="en-US" sz="2000" dirty="0" smtClean="0"/>
          </a:p>
          <a:p>
            <a:pPr algn="ctr">
              <a:buClr>
                <a:srgbClr val="FF0000"/>
              </a:buClr>
            </a:pPr>
            <a:r>
              <a:rPr lang="en-US" sz="3200" b="1" dirty="0" smtClean="0">
                <a:solidFill>
                  <a:srgbClr val="FFC000"/>
                </a:solidFill>
              </a:rPr>
              <a:t>3 sequential phases for film </a:t>
            </a:r>
            <a:r>
              <a:rPr lang="en-US" sz="3200" b="1" dirty="0">
                <a:solidFill>
                  <a:srgbClr val="FFC000"/>
                </a:solidFill>
              </a:rPr>
              <a:t>growth </a:t>
            </a:r>
            <a:endParaRPr lang="en-US" sz="3200" dirty="0" smtClean="0">
              <a:solidFill>
                <a:srgbClr val="FFC000"/>
              </a:solidFill>
            </a:endParaRPr>
          </a:p>
          <a:p>
            <a:pPr marL="628650" lvl="1" indent="-171450">
              <a:buClr>
                <a:srgbClr val="FF0000"/>
              </a:buClr>
            </a:pPr>
            <a:endParaRPr lang="en-US" sz="2400" dirty="0" smtClean="0"/>
          </a:p>
          <a:p>
            <a:pPr marL="628650" lvl="1" indent="-171450">
              <a:buClr>
                <a:srgbClr val="FF0000"/>
              </a:buClr>
              <a:buFont typeface="Wingdings" pitchFamily="2" charset="2"/>
              <a:buChar char="ü"/>
            </a:pPr>
            <a:r>
              <a:rPr lang="en-US" sz="2400" dirty="0" smtClean="0"/>
              <a:t>Film nucleation on the substrate (Nb, Al</a:t>
            </a:r>
            <a:r>
              <a:rPr lang="en-US" sz="2400" baseline="-25000" dirty="0" smtClean="0"/>
              <a:t>2</a:t>
            </a:r>
            <a:r>
              <a:rPr lang="en-US" sz="2400" dirty="0" smtClean="0"/>
              <a:t>O</a:t>
            </a:r>
            <a:r>
              <a:rPr lang="en-US" sz="2400" baseline="-25000" dirty="0" smtClean="0"/>
              <a:t>3</a:t>
            </a:r>
            <a:r>
              <a:rPr lang="en-US" sz="2400" dirty="0" smtClean="0"/>
              <a:t>, Cu; single crystal &amp; polycrystalline)</a:t>
            </a:r>
          </a:p>
          <a:p>
            <a:pPr marL="628650" lvl="1" indent="-171450">
              <a:buClr>
                <a:srgbClr val="FF0000"/>
              </a:buClr>
              <a:buFont typeface="Wingdings" pitchFamily="2" charset="2"/>
              <a:buChar char="ü"/>
            </a:pPr>
            <a:r>
              <a:rPr lang="en-US" sz="2400" dirty="0" smtClean="0"/>
              <a:t> Growth of an appropriate template for subsequent  deposition of the final RF surface</a:t>
            </a:r>
          </a:p>
          <a:p>
            <a:pPr marL="628650" lvl="1" indent="-171450">
              <a:buClr>
                <a:srgbClr val="FF0000"/>
              </a:buClr>
              <a:buFont typeface="Wingdings" pitchFamily="2" charset="2"/>
              <a:buChar char="ü"/>
            </a:pPr>
            <a:r>
              <a:rPr lang="en-US" sz="2400" dirty="0" smtClean="0"/>
              <a:t>Deposition of the final surface optimized for minimum defect density.</a:t>
            </a:r>
          </a:p>
          <a:p>
            <a:pPr algn="l">
              <a:buClr>
                <a:srgbClr val="FF0000"/>
              </a:buClr>
            </a:pPr>
            <a:endParaRPr lang="en-US" sz="2000" dirty="0" smtClean="0"/>
          </a:p>
        </p:txBody>
      </p:sp>
    </p:spTree>
    <p:extLst>
      <p:ext uri="{BB962C8B-B14F-4D97-AF65-F5344CB8AC3E}">
        <p14:creationId xmlns:p14="http://schemas.microsoft.com/office/powerpoint/2010/main" val="3761715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A-M Valente-Feliciano  - SRF Conference 2011– Chicago, 07/26/2011 </a:t>
            </a:r>
            <a:endParaRPr lang="en-US" dirty="0"/>
          </a:p>
        </p:txBody>
      </p:sp>
      <p:grpSp>
        <p:nvGrpSpPr>
          <p:cNvPr id="3" name="Group 2"/>
          <p:cNvGrpSpPr/>
          <p:nvPr/>
        </p:nvGrpSpPr>
        <p:grpSpPr>
          <a:xfrm>
            <a:off x="381000" y="762000"/>
            <a:ext cx="8458200" cy="5486400"/>
            <a:chOff x="228600" y="685800"/>
            <a:chExt cx="8458200" cy="5486400"/>
          </a:xfrm>
        </p:grpSpPr>
        <p:sp>
          <p:nvSpPr>
            <p:cNvPr id="4" name="Rectangle 3"/>
            <p:cNvSpPr/>
            <p:nvPr/>
          </p:nvSpPr>
          <p:spPr>
            <a:xfrm>
              <a:off x="228600" y="685800"/>
              <a:ext cx="8458200" cy="548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851172" y="854417"/>
              <a:ext cx="6997428" cy="584775"/>
            </a:xfrm>
            <a:prstGeom prst="rect">
              <a:avLst/>
            </a:prstGeom>
            <a:noFill/>
          </p:spPr>
          <p:txBody>
            <a:bodyPr wrap="none" rtlCol="0">
              <a:spAutoFit/>
            </a:bodyPr>
            <a:lstStyle/>
            <a:p>
              <a:r>
                <a:rPr lang="en-US" sz="3200" b="1" dirty="0" smtClean="0"/>
                <a:t>Some RRR values measured recently:</a:t>
              </a:r>
              <a:endParaRPr lang="en-US" sz="3200" b="1" dirty="0"/>
            </a:p>
          </p:txBody>
        </p:sp>
        <p:sp>
          <p:nvSpPr>
            <p:cNvPr id="6" name="TextBox 5"/>
            <p:cNvSpPr txBox="1"/>
            <p:nvPr/>
          </p:nvSpPr>
          <p:spPr>
            <a:xfrm>
              <a:off x="2362200" y="1371600"/>
              <a:ext cx="4801314" cy="4708981"/>
            </a:xfrm>
            <a:prstGeom prst="rect">
              <a:avLst/>
            </a:prstGeom>
            <a:noFill/>
          </p:spPr>
          <p:txBody>
            <a:bodyPr wrap="none" rtlCol="0">
              <a:spAutoFit/>
            </a:bodyPr>
            <a:lstStyle/>
            <a:p>
              <a:r>
                <a:rPr lang="en-US" sz="2000" dirty="0" smtClean="0"/>
                <a:t>MgO (100)	585	CED</a:t>
              </a:r>
            </a:p>
            <a:p>
              <a:r>
                <a:rPr lang="en-US" sz="2000" dirty="0" smtClean="0"/>
                <a:t>MgO(110)	424	ECR</a:t>
              </a:r>
            </a:p>
            <a:p>
              <a:r>
                <a:rPr lang="en-US" sz="2000" dirty="0" smtClean="0"/>
                <a:t>MgO(111)	176	ECR</a:t>
              </a:r>
            </a:p>
            <a:p>
              <a:endParaRPr lang="en-US" sz="2000" dirty="0"/>
            </a:p>
            <a:p>
              <a:r>
                <a:rPr lang="en-US" sz="2000" dirty="0" smtClean="0"/>
                <a:t>Al2O2 (11-20)	488	ECR</a:t>
              </a:r>
            </a:p>
            <a:p>
              <a:r>
                <a:rPr lang="en-US" sz="2000" dirty="0" smtClean="0"/>
                <a:t>Al2O3(0001)	247	ECR</a:t>
              </a:r>
            </a:p>
            <a:p>
              <a:endParaRPr lang="en-US" sz="2000" dirty="0"/>
            </a:p>
            <a:p>
              <a:r>
                <a:rPr lang="en-US" sz="2000" dirty="0" smtClean="0"/>
                <a:t>Cu fine grains 	82	ARCO, ECR</a:t>
              </a:r>
            </a:p>
            <a:p>
              <a:r>
                <a:rPr lang="en-US" sz="2000" dirty="0" smtClean="0"/>
                <a:t>Cu large grains	</a:t>
              </a:r>
              <a:r>
                <a:rPr lang="en-US" sz="2000" b="1" dirty="0" smtClean="0"/>
                <a:t>289</a:t>
              </a:r>
              <a:r>
                <a:rPr lang="en-US" sz="2000" dirty="0" smtClean="0"/>
                <a:t>	ECR</a:t>
              </a:r>
            </a:p>
            <a:p>
              <a:r>
                <a:rPr lang="en-US" sz="2000" dirty="0" smtClean="0"/>
                <a:t>Cu(111)		242	ECR</a:t>
              </a:r>
            </a:p>
            <a:p>
              <a:endParaRPr lang="en-US" sz="2000" dirty="0"/>
            </a:p>
            <a:p>
              <a:r>
                <a:rPr lang="en-US" sz="2000" dirty="0" smtClean="0"/>
                <a:t>Al2O3 ceramic	89	ECR</a:t>
              </a:r>
            </a:p>
            <a:p>
              <a:r>
                <a:rPr lang="en-US" sz="2000" dirty="0" smtClean="0"/>
                <a:t>AlN ceramic	72	ECR</a:t>
              </a:r>
            </a:p>
            <a:p>
              <a:r>
                <a:rPr lang="en-US" sz="2000" dirty="0" smtClean="0"/>
                <a:t>Fused silica	34	ECR</a:t>
              </a:r>
            </a:p>
            <a:p>
              <a:r>
                <a:rPr lang="en-US" sz="2000" dirty="0" smtClean="0"/>
                <a:t>Borosilicate	30	 CED		</a:t>
              </a:r>
              <a:endParaRPr lang="en-US" sz="2000" dirty="0"/>
            </a:p>
          </p:txBody>
        </p:sp>
      </p:grpSp>
    </p:spTree>
    <p:extLst>
      <p:ext uri="{BB962C8B-B14F-4D97-AF65-F5344CB8AC3E}">
        <p14:creationId xmlns:p14="http://schemas.microsoft.com/office/powerpoint/2010/main" val="416261149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750" fill="hold"/>
                                        <p:tgtEl>
                                          <p:spTgt spid="3"/>
                                        </p:tgtEl>
                                        <p:attrNameLst>
                                          <p:attrName>style.visibility</p:attrName>
                                        </p:attrNameLst>
                                      </p:cBhvr>
                                      <p:tavLst>
                                        <p:tav tm="0">
                                          <p:val>
                                            <p:strVal val="hidden"/>
                                          </p:val>
                                        </p:tav>
                                        <p:tav tm="50000">
                                          <p:val>
                                            <p:strVal val="visible"/>
                                          </p:val>
                                        </p:tav>
                                      </p:tavLst>
                                    </p:anim>
                                  </p:childTnLst>
                                </p:cTn>
                              </p:par>
                              <p:par>
                                <p:cTn id="7" presetID="6" presetClass="emph" presetSubtype="0" fill="hold" nodeType="withEffect">
                                  <p:stCondLst>
                                    <p:cond delay="0"/>
                                  </p:stCondLst>
                                  <p:childTnLst>
                                    <p:animScale>
                                      <p:cBhvr>
                                        <p:cTn id="8" dur="5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pPr algn="ctr"/>
            <a:r>
              <a:rPr lang="en-US" b="1" dirty="0" smtClean="0">
                <a:solidFill>
                  <a:srgbClr val="FF0000"/>
                </a:solidFill>
                <a:effectLst/>
              </a:rPr>
              <a:t>SRF Thin Films Collaboration</a:t>
            </a:r>
            <a:endParaRPr lang="en-US" b="1" dirty="0">
              <a:solidFill>
                <a:srgbClr val="FF0000"/>
              </a:solidFill>
              <a:effectLst/>
            </a:endParaRPr>
          </a:p>
        </p:txBody>
      </p:sp>
      <p:sp>
        <p:nvSpPr>
          <p:cNvPr id="7" name="Footer Placeholder 3"/>
          <p:cNvSpPr>
            <a:spLocks noGrp="1"/>
          </p:cNvSpPr>
          <p:nvPr>
            <p:ph type="ftr" sz="quarter" idx="11"/>
          </p:nvPr>
        </p:nvSpPr>
        <p:spPr>
          <a:xfrm>
            <a:off x="1447800" y="6645275"/>
            <a:ext cx="7696200" cy="365125"/>
          </a:xfrm>
          <a:prstGeom prst="rect">
            <a:avLst/>
          </a:prstGeom>
        </p:spPr>
        <p:txBody>
          <a:bodyPr/>
          <a:lstStyle>
            <a:extLst/>
          </a:lstStyle>
          <a:p>
            <a:pPr algn="ctr"/>
            <a:r>
              <a:rPr lang="en-US" sz="1000" dirty="0" smtClean="0"/>
              <a:t>A-M Valente-Feliciano  - SRF Conference 2011– Chicago, 07/26/2011 </a:t>
            </a:r>
            <a:endParaRPr lang="en-US" sz="1000" dirty="0"/>
          </a:p>
        </p:txBody>
      </p:sp>
      <p:sp>
        <p:nvSpPr>
          <p:cNvPr id="3" name="TextBox 2"/>
          <p:cNvSpPr txBox="1"/>
          <p:nvPr/>
        </p:nvSpPr>
        <p:spPr>
          <a:xfrm>
            <a:off x="750627" y="3073610"/>
            <a:ext cx="7413055" cy="369332"/>
          </a:xfrm>
          <a:prstGeom prst="rect">
            <a:avLst/>
          </a:prstGeom>
          <a:noFill/>
        </p:spPr>
        <p:txBody>
          <a:bodyPr wrap="none" rtlCol="0">
            <a:spAutoFit/>
          </a:bodyPr>
          <a:lstStyle/>
          <a:p>
            <a:r>
              <a:rPr lang="en-US" dirty="0" smtClean="0"/>
              <a:t>Under DOE  HEP Grant ARRA  &amp; U.S. DOE Contract No. DE-AC05-06OR23177</a:t>
            </a:r>
            <a:endParaRPr lang="en-US" dirty="0"/>
          </a:p>
        </p:txBody>
      </p:sp>
      <p:sp>
        <p:nvSpPr>
          <p:cNvPr id="4" name="TextBox 3"/>
          <p:cNvSpPr txBox="1"/>
          <p:nvPr/>
        </p:nvSpPr>
        <p:spPr>
          <a:xfrm>
            <a:off x="762000" y="685800"/>
            <a:ext cx="7620000" cy="2308324"/>
          </a:xfrm>
          <a:prstGeom prst="rect">
            <a:avLst/>
          </a:prstGeom>
          <a:noFill/>
        </p:spPr>
        <p:txBody>
          <a:bodyPr wrap="square" rtlCol="0">
            <a:spAutoFit/>
          </a:bodyPr>
          <a:lstStyle/>
          <a:p>
            <a:r>
              <a:rPr lang="en-US" dirty="0" smtClean="0"/>
              <a:t>Jlab: C.Reece, A-M Valente-Feliciano, J. Spradlin, L. Phillips, X. Zhao, B. Xiao, A. Wu</a:t>
            </a:r>
          </a:p>
          <a:p>
            <a:r>
              <a:rPr lang="en-US" dirty="0" smtClean="0"/>
              <a:t>W&amp;M: A. Lukaszew, D. Beringer, W. Roach, C. Clavero , R. Outlaw, O. Trofimova</a:t>
            </a:r>
          </a:p>
          <a:p>
            <a:r>
              <a:rPr lang="en-US" dirty="0" smtClean="0"/>
              <a:t>NSU: K. Seo</a:t>
            </a:r>
          </a:p>
          <a:p>
            <a:r>
              <a:rPr lang="en-US" dirty="0" smtClean="0"/>
              <a:t>ODU: H. Baumgart, D. Gu</a:t>
            </a:r>
          </a:p>
          <a:p>
            <a:r>
              <a:rPr lang="en-US" dirty="0" smtClean="0"/>
              <a:t>Black Labs LLC: R. Crooks</a:t>
            </a:r>
          </a:p>
          <a:p>
            <a:r>
              <a:rPr lang="en-US" dirty="0" smtClean="0"/>
              <a:t>NCSU: F. Stevie, D. Batchelor</a:t>
            </a:r>
          </a:p>
          <a:p>
            <a:r>
              <a:rPr lang="en-US" dirty="0" smtClean="0"/>
              <a:t>AASC:M</a:t>
            </a:r>
            <a:r>
              <a:rPr lang="en-US" dirty="0" smtClean="0"/>
              <a:t>. Krishnan, E</a:t>
            </a:r>
            <a:r>
              <a:rPr lang="en-US" dirty="0"/>
              <a:t>. Valderrama</a:t>
            </a:r>
            <a:endParaRPr lang="en-US" dirty="0" smtClean="0"/>
          </a:p>
        </p:txBody>
      </p:sp>
      <p:pic>
        <p:nvPicPr>
          <p:cNvPr id="5" name="Picture 206"/>
          <p:cNvPicPr>
            <a:picLocks noChangeArrowheads="1"/>
          </p:cNvPicPr>
          <p:nvPr/>
        </p:nvPicPr>
        <p:blipFill>
          <a:blip r:embed="rId3" cstate="print"/>
          <a:srcRect/>
          <a:stretch>
            <a:fillRect/>
          </a:stretch>
        </p:blipFill>
        <p:spPr bwMode="auto">
          <a:xfrm>
            <a:off x="1905000" y="5562600"/>
            <a:ext cx="1143000" cy="1066800"/>
          </a:xfrm>
          <a:prstGeom prst="rect">
            <a:avLst/>
          </a:prstGeom>
          <a:noFill/>
          <a:ln w="9525">
            <a:noFill/>
            <a:miter lim="800000"/>
            <a:headEnd/>
            <a:tailEnd/>
          </a:ln>
        </p:spPr>
      </p:pic>
      <p:pic>
        <p:nvPicPr>
          <p:cNvPr id="6" name="Picture 20"/>
          <p:cNvPicPr>
            <a:picLocks noChangeAspect="1" noChangeArrowheads="1"/>
          </p:cNvPicPr>
          <p:nvPr/>
        </p:nvPicPr>
        <p:blipFill>
          <a:blip r:embed="rId4" cstate="print"/>
          <a:srcRect/>
          <a:stretch>
            <a:fillRect/>
          </a:stretch>
        </p:blipFill>
        <p:spPr bwMode="auto">
          <a:xfrm>
            <a:off x="4648200" y="5867400"/>
            <a:ext cx="2499392" cy="556095"/>
          </a:xfrm>
          <a:prstGeom prst="rect">
            <a:avLst/>
          </a:prstGeom>
          <a:noFill/>
          <a:ln w="9525">
            <a:noFill/>
            <a:miter lim="800000"/>
            <a:headEnd/>
            <a:tailEnd/>
          </a:ln>
        </p:spPr>
      </p:pic>
      <p:pic>
        <p:nvPicPr>
          <p:cNvPr id="8" name="Picture 23" descr="JLab_logo_text_white1"/>
          <p:cNvPicPr>
            <a:picLocks noChangeAspect="1" noChangeArrowheads="1"/>
          </p:cNvPicPr>
          <p:nvPr/>
        </p:nvPicPr>
        <p:blipFill>
          <a:blip r:embed="rId5" cstate="print"/>
          <a:srcRect/>
          <a:stretch>
            <a:fillRect/>
          </a:stretch>
        </p:blipFill>
        <p:spPr bwMode="auto">
          <a:xfrm>
            <a:off x="76200" y="6629400"/>
            <a:ext cx="1371600" cy="212336"/>
          </a:xfrm>
          <a:prstGeom prst="rect">
            <a:avLst/>
          </a:prstGeom>
          <a:noFill/>
          <a:ln w="9525">
            <a:noFill/>
            <a:miter lim="800000"/>
            <a:headEnd/>
            <a:tailEnd/>
          </a:ln>
        </p:spPr>
      </p:pic>
      <p:grpSp>
        <p:nvGrpSpPr>
          <p:cNvPr id="15" name="Group 14"/>
          <p:cNvGrpSpPr/>
          <p:nvPr/>
        </p:nvGrpSpPr>
        <p:grpSpPr>
          <a:xfrm>
            <a:off x="304800" y="3429000"/>
            <a:ext cx="8610599" cy="2667000"/>
            <a:chOff x="304800" y="3429000"/>
            <a:chExt cx="8610599" cy="2667000"/>
          </a:xfrm>
        </p:grpSpPr>
        <p:sp>
          <p:nvSpPr>
            <p:cNvPr id="12" name="Rectangle 11"/>
            <p:cNvSpPr/>
            <p:nvPr/>
          </p:nvSpPr>
          <p:spPr>
            <a:xfrm>
              <a:off x="304800" y="3442942"/>
              <a:ext cx="8610599" cy="2653058"/>
            </a:xfrm>
            <a:prstGeom prst="rect">
              <a:avLst/>
            </a:prstGeom>
            <a:solidFill>
              <a:srgbClr val="DE2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Title 1"/>
            <p:cNvSpPr txBox="1">
              <a:spLocks/>
            </p:cNvSpPr>
            <p:nvPr/>
          </p:nvSpPr>
          <p:spPr>
            <a:xfrm>
              <a:off x="685800" y="3429000"/>
              <a:ext cx="7772400" cy="914400"/>
            </a:xfrm>
            <a:prstGeom prst="rect">
              <a:avLst/>
            </a:prstGeom>
          </p:spPr>
          <p:txBody>
            <a:bodyPr vert="horz" anchor="t">
              <a:noAutofit/>
            </a:bodyPr>
            <a:lstStyle>
              <a:lvl1pPr algn="l" rtl="0" eaLnBrk="1" latinLnBrk="0" hangingPunct="1">
                <a:spcBef>
                  <a:spcPct val="0"/>
                </a:spcBef>
                <a:buNone/>
                <a:defRPr sz="4000" kern="1200" cap="none"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dirty="0" smtClean="0"/>
                <a:t>Special Thank You</a:t>
              </a:r>
              <a:endParaRPr lang="en-US" dirty="0"/>
            </a:p>
          </p:txBody>
        </p:sp>
        <p:sp>
          <p:nvSpPr>
            <p:cNvPr id="14" name="Rectangle 13"/>
            <p:cNvSpPr/>
            <p:nvPr/>
          </p:nvSpPr>
          <p:spPr>
            <a:xfrm>
              <a:off x="462887" y="4114800"/>
              <a:ext cx="8376313" cy="1938992"/>
            </a:xfrm>
            <a:prstGeom prst="rect">
              <a:avLst/>
            </a:prstGeom>
          </p:spPr>
          <p:txBody>
            <a:bodyPr wrap="square">
              <a:spAutoFit/>
            </a:bodyPr>
            <a:lstStyle/>
            <a:p>
              <a:pPr algn="ctr"/>
              <a:r>
                <a:rPr lang="en-US" sz="2400" b="1" dirty="0"/>
                <a:t>Considerable improvement has been already accomplished </a:t>
              </a:r>
              <a:r>
                <a:rPr lang="en-US" sz="2400" b="1" dirty="0" smtClean="0"/>
                <a:t>thanks to the contributions from </a:t>
              </a:r>
              <a:r>
                <a:rPr lang="en-US" sz="2400" b="1" dirty="0"/>
                <a:t>the different </a:t>
              </a:r>
              <a:r>
                <a:rPr lang="en-US" sz="2400" b="1" dirty="0" smtClean="0"/>
                <a:t>past &amp; </a:t>
              </a:r>
              <a:r>
                <a:rPr lang="en-US" sz="2400" b="1" dirty="0"/>
                <a:t>present research teams involved (</a:t>
              </a:r>
              <a:r>
                <a:rPr lang="en-US" sz="2400" b="1" dirty="0" smtClean="0"/>
                <a:t>AASC Inc., </a:t>
              </a:r>
              <a:r>
                <a:rPr lang="en-US" sz="2400" b="1" dirty="0"/>
                <a:t>ANL, CERN, </a:t>
              </a:r>
              <a:r>
                <a:rPr lang="en-US" sz="2400" b="1" dirty="0" smtClean="0"/>
                <a:t>College William&amp; Mary, INFN-LNL</a:t>
              </a:r>
              <a:r>
                <a:rPr lang="en-US" sz="2400" b="1" dirty="0"/>
                <a:t>, INFN Roma II, </a:t>
              </a:r>
              <a:r>
                <a:rPr lang="en-US" sz="2400" b="1" dirty="0" smtClean="0"/>
                <a:t>JLAB, LANL, LBNL, SLAC, Temple Uni …)</a:t>
              </a:r>
              <a:endParaRPr lang="en-US" sz="2400" b="1" dirty="0"/>
            </a:p>
          </p:txBody>
        </p:sp>
      </p:grpSp>
    </p:spTree>
    <p:extLst>
      <p:ext uri="{BB962C8B-B14F-4D97-AF65-F5344CB8AC3E}">
        <p14:creationId xmlns:p14="http://schemas.microsoft.com/office/powerpoint/2010/main" val="116359807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7772400" cy="914400"/>
          </a:xfrm>
        </p:spPr>
        <p:txBody>
          <a:bodyPr/>
          <a:lstStyle/>
          <a:p>
            <a:pPr algn="ctr"/>
            <a:r>
              <a:rPr lang="en-US" sz="6000" b="1" dirty="0" smtClean="0">
                <a:solidFill>
                  <a:srgbClr val="FF0000"/>
                </a:solidFill>
                <a:effectLst/>
              </a:rPr>
              <a:t>Backup slides</a:t>
            </a:r>
            <a:endParaRPr lang="en-US" sz="6000" b="1" dirty="0">
              <a:solidFill>
                <a:srgbClr val="FF0000"/>
              </a:solidFill>
              <a:effectLst/>
            </a:endParaRPr>
          </a:p>
        </p:txBody>
      </p:sp>
      <p:sp>
        <p:nvSpPr>
          <p:cNvPr id="3" name="Footer Placeholder 2"/>
          <p:cNvSpPr>
            <a:spLocks noGrp="1"/>
          </p:cNvSpPr>
          <p:nvPr>
            <p:ph type="ftr" sz="quarter" idx="11"/>
          </p:nvPr>
        </p:nvSpPr>
        <p:spPr/>
        <p:txBody>
          <a:bodyPr/>
          <a:lstStyle/>
          <a:p>
            <a:pPr algn="ctr"/>
            <a:r>
              <a:rPr lang="en-US" dirty="0" smtClean="0"/>
              <a:t>A-M Valente-Feliciano  - SRF Conference 2011– Chicago, 07/26/2011 </a:t>
            </a:r>
            <a:endParaRPr lang="en-US" dirty="0"/>
          </a:p>
        </p:txBody>
      </p:sp>
    </p:spTree>
    <p:extLst>
      <p:ext uri="{BB962C8B-B14F-4D97-AF65-F5344CB8AC3E}">
        <p14:creationId xmlns:p14="http://schemas.microsoft.com/office/powerpoint/2010/main" val="887480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0000"/>
                </a:solidFill>
                <a:effectLst/>
              </a:rPr>
              <a:t>Optimum RRR</a:t>
            </a:r>
            <a:endParaRPr lang="en-US" dirty="0">
              <a:solidFill>
                <a:srgbClr val="FF0000"/>
              </a:solidFill>
              <a:effectLst/>
            </a:endParaRPr>
          </a:p>
        </p:txBody>
      </p:sp>
      <p:pic>
        <p:nvPicPr>
          <p:cNvPr id="6" name="Picture 2"/>
          <p:cNvPicPr>
            <a:picLocks noChangeAspect="1" noChangeArrowheads="1"/>
          </p:cNvPicPr>
          <p:nvPr/>
        </p:nvPicPr>
        <p:blipFill>
          <a:blip r:embed="rId3" cstate="print"/>
          <a:srcRect/>
          <a:stretch>
            <a:fillRect/>
          </a:stretch>
        </p:blipFill>
        <p:spPr bwMode="auto">
          <a:xfrm>
            <a:off x="676504" y="1447801"/>
            <a:ext cx="8176351" cy="4648200"/>
          </a:xfrm>
          <a:prstGeom prst="rect">
            <a:avLst/>
          </a:prstGeom>
          <a:noFill/>
          <a:ln w="9525">
            <a:noFill/>
            <a:miter lim="800000"/>
            <a:headEnd/>
            <a:tailEnd/>
          </a:ln>
        </p:spPr>
      </p:pic>
      <p:sp>
        <p:nvSpPr>
          <p:cNvPr id="7" name="TextBox 6"/>
          <p:cNvSpPr txBox="1"/>
          <p:nvPr/>
        </p:nvSpPr>
        <p:spPr>
          <a:xfrm>
            <a:off x="6629400" y="6096000"/>
            <a:ext cx="1981200" cy="253916"/>
          </a:xfrm>
          <a:prstGeom prst="rect">
            <a:avLst/>
          </a:prstGeom>
          <a:noFill/>
        </p:spPr>
        <p:txBody>
          <a:bodyPr wrap="square" rtlCol="0">
            <a:spAutoFit/>
          </a:bodyPr>
          <a:lstStyle/>
          <a:p>
            <a:r>
              <a:rPr lang="en-US" sz="1000" dirty="0" smtClean="0"/>
              <a:t>Image: CERN Accelerator School</a:t>
            </a:r>
            <a:endParaRPr lang="en-US" sz="1000" dirty="0"/>
          </a:p>
        </p:txBody>
      </p:sp>
    </p:spTree>
    <p:extLst>
      <p:ext uri="{BB962C8B-B14F-4D97-AF65-F5344CB8AC3E}">
        <p14:creationId xmlns:p14="http://schemas.microsoft.com/office/powerpoint/2010/main" val="2965291038"/>
      </p:ext>
    </p:extLst>
  </p:cSld>
  <p:clrMapOvr>
    <a:masterClrMapping/>
  </p:clrMapOvr>
  <p:transition spd="med">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609600"/>
          </a:xfrm>
        </p:spPr>
        <p:txBody>
          <a:bodyPr/>
          <a:lstStyle/>
          <a:p>
            <a:pPr algn="ctr"/>
            <a:r>
              <a:rPr lang="en-US" sz="2800" b="1" dirty="0" smtClean="0">
                <a:solidFill>
                  <a:srgbClr val="FF0000"/>
                </a:solidFill>
              </a:rPr>
              <a:t>Effect of ion energy on film growth</a:t>
            </a:r>
            <a:endParaRPr lang="en-US" sz="2800" b="1" dirty="0">
              <a:solidFill>
                <a:srgbClr val="FF0000"/>
              </a:solidFill>
            </a:endParaRPr>
          </a:p>
        </p:txBody>
      </p:sp>
      <p:sp>
        <p:nvSpPr>
          <p:cNvPr id="3" name="Footer Placeholder 2"/>
          <p:cNvSpPr>
            <a:spLocks noGrp="1"/>
          </p:cNvSpPr>
          <p:nvPr>
            <p:ph type="ftr" sz="quarter" idx="11"/>
          </p:nvPr>
        </p:nvSpPr>
        <p:spPr>
          <a:xfrm>
            <a:off x="4724400" y="6416675"/>
            <a:ext cx="4343400" cy="365125"/>
          </a:xfrm>
        </p:spPr>
        <p:txBody>
          <a:bodyPr/>
          <a:lstStyle/>
          <a:p>
            <a:r>
              <a:rPr lang="en-US" dirty="0" smtClean="0"/>
              <a:t>A-M Valente-Feliciano  - SRF Conference 2011– Chicago, 07/26/2011 </a:t>
            </a:r>
            <a:endParaRPr lang="en-US" dirty="0"/>
          </a:p>
        </p:txBody>
      </p:sp>
      <p:sp>
        <p:nvSpPr>
          <p:cNvPr id="6" name="Rectangle 5"/>
          <p:cNvSpPr/>
          <p:nvPr/>
        </p:nvSpPr>
        <p:spPr>
          <a:xfrm>
            <a:off x="4572000" y="457200"/>
            <a:ext cx="4572000" cy="276999"/>
          </a:xfrm>
          <a:prstGeom prst="rect">
            <a:avLst/>
          </a:prstGeom>
        </p:spPr>
        <p:txBody>
          <a:bodyPr>
            <a:spAutoFit/>
          </a:bodyPr>
          <a:lstStyle/>
          <a:p>
            <a:pPr algn="r"/>
            <a:r>
              <a:rPr lang="en-US" sz="1200" dirty="0" smtClean="0"/>
              <a:t>A. Anders / Thin Solid Films 518 (2010) 4087–4090 </a:t>
            </a:r>
            <a:endParaRPr lang="en-US" sz="1200" dirty="0"/>
          </a:p>
        </p:txBody>
      </p:sp>
      <p:sp>
        <p:nvSpPr>
          <p:cNvPr id="8" name="TextBox 7"/>
          <p:cNvSpPr txBox="1"/>
          <p:nvPr/>
        </p:nvSpPr>
        <p:spPr>
          <a:xfrm>
            <a:off x="0" y="6011614"/>
            <a:ext cx="7391400" cy="846386"/>
          </a:xfrm>
          <a:prstGeom prst="rect">
            <a:avLst/>
          </a:prstGeom>
          <a:noFill/>
        </p:spPr>
        <p:txBody>
          <a:bodyPr wrap="square" rtlCol="0">
            <a:spAutoFit/>
          </a:bodyPr>
          <a:lstStyle/>
          <a:p>
            <a:r>
              <a:rPr lang="en-US" sz="700" dirty="0" smtClean="0"/>
              <a:t>L. Hultman, J.E. Sundgren, in: R.F. Bunshah (Ed.), Handbook of Hard Coatings, Noyes, Park Ridge, NY, 2001, p. 108.</a:t>
            </a:r>
          </a:p>
          <a:p>
            <a:r>
              <a:rPr lang="en-US" sz="700" dirty="0" smtClean="0"/>
              <a:t>D.K. Brice, J.Y. Tsao, S.T. Picraux, Nucl. Instrum. Methods Phys. Res. B 44 (1989) 68.</a:t>
            </a:r>
          </a:p>
          <a:p>
            <a:r>
              <a:rPr lang="en-US" sz="700" dirty="0" smtClean="0"/>
              <a:t>G. Carter, Phys. Rev. B 62 (2000) 8376.</a:t>
            </a:r>
          </a:p>
          <a:p>
            <a:r>
              <a:rPr lang="en-US" sz="700" dirty="0" smtClean="0"/>
              <a:t>M.M.M. Bilek, D.R. McKenzie, Surf. Coat. Technol. 200 (2006) 4345.</a:t>
            </a:r>
          </a:p>
          <a:p>
            <a:r>
              <a:rPr lang="en-US" sz="700" dirty="0" smtClean="0"/>
              <a:t>D.R. McKenzie, M.M.M. Bilek, Thin Solid Films 382 (2001) 280</a:t>
            </a:r>
          </a:p>
          <a:p>
            <a:r>
              <a:rPr lang="en-US" sz="700" dirty="0" smtClean="0"/>
              <a:t>W. Eckstein, Computer Simulation of Ion-Solid Interactions, Springer-Verlag, Berlin,1991.</a:t>
            </a:r>
          </a:p>
          <a:p>
            <a:r>
              <a:rPr lang="en-US" sz="700" dirty="0" smtClean="0"/>
              <a:t>D.K. Brice, J.Y. Tsao, S.T. Picraux, Nucl. Instrum. Methods Phys. Res. B 44 (1989) 68.</a:t>
            </a:r>
            <a:endParaRPr lang="en-US" sz="700" dirty="0"/>
          </a:p>
        </p:txBody>
      </p:sp>
      <p:sp>
        <p:nvSpPr>
          <p:cNvPr id="9" name="Rectangle 8"/>
          <p:cNvSpPr/>
          <p:nvPr/>
        </p:nvSpPr>
        <p:spPr>
          <a:xfrm>
            <a:off x="1600200" y="1697772"/>
            <a:ext cx="7543800" cy="4247317"/>
          </a:xfrm>
          <a:prstGeom prst="rect">
            <a:avLst/>
          </a:prstGeom>
        </p:spPr>
        <p:txBody>
          <a:bodyPr wrap="square">
            <a:spAutoFit/>
          </a:bodyPr>
          <a:lstStyle/>
          <a:p>
            <a:pPr marL="342900" indent="-342900">
              <a:buFont typeface="Wingdings" pitchFamily="2" charset="2"/>
              <a:buChar char="§"/>
            </a:pPr>
            <a:r>
              <a:rPr lang="en-US" sz="1500" dirty="0" smtClean="0">
                <a:solidFill>
                  <a:srgbClr val="FFFFFF"/>
                </a:solidFill>
              </a:rPr>
              <a:t>Promotion of  </a:t>
            </a:r>
            <a:r>
              <a:rPr lang="en-US" sz="1500" b="1" dirty="0" smtClean="0">
                <a:solidFill>
                  <a:srgbClr val="FFFFFF"/>
                </a:solidFill>
              </a:rPr>
              <a:t>surface diffusion of atoms</a:t>
            </a:r>
            <a:r>
              <a:rPr lang="en-US" sz="1500" dirty="0" smtClean="0">
                <a:solidFill>
                  <a:srgbClr val="FFFFFF"/>
                </a:solidFill>
              </a:rPr>
              <a:t>.</a:t>
            </a:r>
          </a:p>
          <a:p>
            <a:pPr marL="342900" indent="-342900">
              <a:buFont typeface="Wingdings" pitchFamily="2" charset="2"/>
              <a:buChar char="§"/>
            </a:pPr>
            <a:r>
              <a:rPr lang="en-US" sz="1500" b="1" dirty="0" smtClean="0">
                <a:solidFill>
                  <a:srgbClr val="FFFFFF"/>
                </a:solidFill>
              </a:rPr>
              <a:t>Between the surface displacement energy and bulk displacement energy: epitaxial growth </a:t>
            </a:r>
            <a:r>
              <a:rPr lang="en-US" sz="1500" dirty="0" smtClean="0">
                <a:solidFill>
                  <a:srgbClr val="FFFFFF"/>
                </a:solidFill>
              </a:rPr>
              <a:t>is promoted because no defects are created in the film bulk .</a:t>
            </a:r>
          </a:p>
          <a:p>
            <a:pPr marL="342900" indent="-342900">
              <a:buFont typeface="Wingdings" pitchFamily="2" charset="2"/>
              <a:buChar char="§"/>
            </a:pPr>
            <a:r>
              <a:rPr lang="en-US" sz="1500" b="1" dirty="0" smtClean="0">
                <a:solidFill>
                  <a:srgbClr val="FFFFFF"/>
                </a:solidFill>
              </a:rPr>
              <a:t>Atomic displacement cascades </a:t>
            </a:r>
            <a:r>
              <a:rPr lang="en-US" sz="1500" dirty="0" smtClean="0">
                <a:solidFill>
                  <a:srgbClr val="FFFFFF"/>
                </a:solidFill>
              </a:rPr>
              <a:t>if E</a:t>
            </a:r>
            <a:r>
              <a:rPr lang="en-US" sz="1500" baseline="-25000" dirty="0" smtClean="0">
                <a:solidFill>
                  <a:srgbClr val="FFFFFF"/>
                </a:solidFill>
              </a:rPr>
              <a:t>kin </a:t>
            </a:r>
            <a:r>
              <a:rPr lang="en-US" sz="1500" dirty="0" smtClean="0">
                <a:solidFill>
                  <a:srgbClr val="FFFFFF"/>
                </a:solidFill>
              </a:rPr>
              <a:t>&gt; E</a:t>
            </a:r>
            <a:r>
              <a:rPr lang="en-US" sz="1500" baseline="-25000" dirty="0" smtClean="0">
                <a:solidFill>
                  <a:srgbClr val="FFFFFF"/>
                </a:solidFill>
              </a:rPr>
              <a:t>bulk</a:t>
            </a:r>
            <a:r>
              <a:rPr lang="en-US" sz="1500" dirty="0" smtClean="0">
                <a:solidFill>
                  <a:srgbClr val="FFFFFF"/>
                </a:solidFill>
              </a:rPr>
              <a:t> </a:t>
            </a:r>
            <a:r>
              <a:rPr lang="en-US" sz="1500" baseline="-25000" dirty="0" smtClean="0">
                <a:solidFill>
                  <a:srgbClr val="FFFFFF"/>
                </a:solidFill>
              </a:rPr>
              <a:t>displacement</a:t>
            </a:r>
            <a:r>
              <a:rPr lang="en-US" sz="1500" dirty="0" smtClean="0">
                <a:solidFill>
                  <a:srgbClr val="FFFFFF"/>
                </a:solidFill>
              </a:rPr>
              <a:t>, (12–40 eV) </a:t>
            </a:r>
          </a:p>
          <a:p>
            <a:endParaRPr lang="en-US" sz="1500" dirty="0" smtClean="0">
              <a:solidFill>
                <a:srgbClr val="FFFFFF"/>
              </a:solidFill>
            </a:endParaRPr>
          </a:p>
          <a:p>
            <a:pPr>
              <a:buFont typeface="Wingdings" pitchFamily="2" charset="2"/>
              <a:buChar char="§"/>
            </a:pPr>
            <a:r>
              <a:rPr lang="en-US" sz="1500" dirty="0">
                <a:solidFill>
                  <a:srgbClr val="FFFFFF"/>
                </a:solidFill>
              </a:rPr>
              <a:t>V</a:t>
            </a:r>
            <a:r>
              <a:rPr lang="en-US" sz="1500" dirty="0" smtClean="0">
                <a:solidFill>
                  <a:srgbClr val="FFFFFF"/>
                </a:solidFill>
              </a:rPr>
              <a:t>ery short (∼100 fs) </a:t>
            </a:r>
            <a:r>
              <a:rPr lang="en-US" sz="1500" b="1" dirty="0" smtClean="0">
                <a:solidFill>
                  <a:srgbClr val="FFFFFF"/>
                </a:solidFill>
              </a:rPr>
              <a:t>ballistic phase with displacement cascades </a:t>
            </a:r>
            <a:r>
              <a:rPr lang="en-US" sz="1500" dirty="0" smtClean="0">
                <a:solidFill>
                  <a:srgbClr val="FFFFFF"/>
                </a:solidFill>
              </a:rPr>
              <a:t>followed by a </a:t>
            </a:r>
            <a:r>
              <a:rPr lang="en-US" sz="1500" b="1" dirty="0" smtClean="0">
                <a:solidFill>
                  <a:srgbClr val="FFFFFF"/>
                </a:solidFill>
              </a:rPr>
              <a:t>thermal spike phase</a:t>
            </a:r>
            <a:r>
              <a:rPr lang="en-US" sz="1500" dirty="0" smtClean="0">
                <a:solidFill>
                  <a:srgbClr val="FFFFFF"/>
                </a:solidFill>
              </a:rPr>
              <a:t> (∼1 ps) (mobility of atoms in the spike volume very high) ~ </a:t>
            </a:r>
            <a:r>
              <a:rPr lang="en-US" sz="1500" b="1" dirty="0" smtClean="0">
                <a:solidFill>
                  <a:srgbClr val="FFFFFF"/>
                </a:solidFill>
              </a:rPr>
              <a:t>transient liquid</a:t>
            </a:r>
          </a:p>
          <a:p>
            <a:r>
              <a:rPr lang="en-US" sz="1500" b="1" dirty="0" smtClean="0">
                <a:solidFill>
                  <a:srgbClr val="FFFFFF"/>
                </a:solidFill>
              </a:rPr>
              <a:t>large amplitude thermal vibrations </a:t>
            </a:r>
            <a:r>
              <a:rPr lang="en-US" sz="1500" dirty="0" smtClean="0">
                <a:solidFill>
                  <a:srgbClr val="FFFFFF"/>
                </a:solidFill>
              </a:rPr>
              <a:t>still facilitate diffusion (migration of interstitials inside grains &amp; adatoms on the surface). </a:t>
            </a:r>
          </a:p>
          <a:p>
            <a:r>
              <a:rPr lang="en-US" sz="1500" dirty="0" smtClean="0">
                <a:solidFill>
                  <a:srgbClr val="FFFFFF"/>
                </a:solidFill>
              </a:rPr>
              <a:t>The driving force is the gradient of the chemical potential, leading to minimization of volume free energy and surface free energy density with contributions of interface and elastic strain energies  and often resulting in a film where grains have a preferred orientation.</a:t>
            </a:r>
          </a:p>
          <a:p>
            <a:pPr>
              <a:buFont typeface="Wingdings" pitchFamily="2" charset="2"/>
              <a:buChar char="§"/>
            </a:pPr>
            <a:r>
              <a:rPr lang="en-US" sz="1500" dirty="0" smtClean="0">
                <a:solidFill>
                  <a:srgbClr val="FFFFFF"/>
                </a:solidFill>
              </a:rPr>
              <a:t>As E</a:t>
            </a:r>
            <a:r>
              <a:rPr lang="en-US" sz="1500" baseline="-25000" dirty="0" smtClean="0">
                <a:solidFill>
                  <a:srgbClr val="FFFFFF"/>
                </a:solidFill>
              </a:rPr>
              <a:t>kin </a:t>
            </a:r>
            <a:r>
              <a:rPr lang="en-US" sz="1500" dirty="0" smtClean="0">
                <a:solidFill>
                  <a:srgbClr val="FFFFFF"/>
                </a:solidFill>
              </a:rPr>
              <a:t>increase, e.g. by biasing, the sputtering yield is increased and </a:t>
            </a:r>
            <a:r>
              <a:rPr lang="en-US" sz="1500" b="1" dirty="0" smtClean="0">
                <a:solidFill>
                  <a:srgbClr val="FFFFFF"/>
                </a:solidFill>
              </a:rPr>
              <a:t>the net deposition rate is reduced</a:t>
            </a:r>
            <a:r>
              <a:rPr lang="en-US" sz="1500" dirty="0" smtClean="0">
                <a:solidFill>
                  <a:srgbClr val="FFFFFF"/>
                </a:solidFill>
              </a:rPr>
              <a:t>.</a:t>
            </a:r>
          </a:p>
          <a:p>
            <a:pPr>
              <a:buFont typeface="Wingdings" pitchFamily="2" charset="2"/>
              <a:buChar char="§"/>
            </a:pPr>
            <a:r>
              <a:rPr lang="en-US" sz="1500" dirty="0" smtClean="0">
                <a:solidFill>
                  <a:srgbClr val="FFFFFF"/>
                </a:solidFill>
              </a:rPr>
              <a:t> </a:t>
            </a:r>
            <a:r>
              <a:rPr lang="en-US" sz="1500" b="1" dirty="0" smtClean="0">
                <a:solidFill>
                  <a:srgbClr val="FFFFFF"/>
                </a:solidFill>
              </a:rPr>
              <a:t>Film growth ceases </a:t>
            </a:r>
            <a:r>
              <a:rPr lang="en-US" sz="1500" dirty="0" smtClean="0">
                <a:solidFill>
                  <a:srgbClr val="FFFFFF"/>
                </a:solidFill>
              </a:rPr>
              <a:t>as the average yield approaches unity, for most elements between 400 eV and 1400 eV</a:t>
            </a:r>
          </a:p>
          <a:p>
            <a:pPr>
              <a:buFont typeface="Wingdings" pitchFamily="2" charset="2"/>
              <a:buChar char="§"/>
            </a:pPr>
            <a:r>
              <a:rPr lang="en-US" sz="1500" b="1" dirty="0" smtClean="0">
                <a:solidFill>
                  <a:srgbClr val="FFFFFF"/>
                </a:solidFill>
              </a:rPr>
              <a:t> Surface  etching </a:t>
            </a:r>
            <a:r>
              <a:rPr lang="en-US" sz="1500" dirty="0" smtClean="0">
                <a:solidFill>
                  <a:srgbClr val="FFFFFF"/>
                </a:solidFill>
              </a:rPr>
              <a:t>as E</a:t>
            </a:r>
            <a:r>
              <a:rPr lang="en-US" sz="1500" baseline="-25000" dirty="0" smtClean="0">
                <a:solidFill>
                  <a:srgbClr val="FFFFFF"/>
                </a:solidFill>
              </a:rPr>
              <a:t>kin </a:t>
            </a:r>
            <a:r>
              <a:rPr lang="en-US" sz="1500" dirty="0" smtClean="0">
                <a:solidFill>
                  <a:srgbClr val="FFFFFF"/>
                </a:solidFill>
              </a:rPr>
              <a:t>is further increased.</a:t>
            </a:r>
          </a:p>
          <a:p>
            <a:endParaRPr lang="en-US" sz="1500" dirty="0" smtClean="0">
              <a:solidFill>
                <a:srgbClr val="FFFFFF"/>
              </a:solidFill>
            </a:endParaRPr>
          </a:p>
        </p:txBody>
      </p:sp>
      <p:cxnSp>
        <p:nvCxnSpPr>
          <p:cNvPr id="11" name="Straight Arrow Connector 10"/>
          <p:cNvCxnSpPr/>
          <p:nvPr/>
        </p:nvCxnSpPr>
        <p:spPr>
          <a:xfrm rot="5400000">
            <a:off x="-1542605" y="3518820"/>
            <a:ext cx="4038600" cy="1588"/>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1112054" y="3035702"/>
            <a:ext cx="2619628" cy="461665"/>
          </a:xfrm>
          <a:prstGeom prst="rect">
            <a:avLst/>
          </a:prstGeom>
          <a:noFill/>
        </p:spPr>
        <p:txBody>
          <a:bodyPr wrap="none" rtlCol="0">
            <a:spAutoFit/>
          </a:bodyPr>
          <a:lstStyle/>
          <a:p>
            <a:r>
              <a:rPr lang="en-US" sz="2400" dirty="0" smtClean="0">
                <a:solidFill>
                  <a:srgbClr val="FF0000"/>
                </a:solidFill>
              </a:rPr>
              <a:t>Incident ion energy</a:t>
            </a:r>
            <a:endParaRPr lang="en-US" sz="2400" dirty="0">
              <a:solidFill>
                <a:srgbClr val="FF0000"/>
              </a:solidFill>
            </a:endParaRPr>
          </a:p>
        </p:txBody>
      </p:sp>
      <p:sp>
        <p:nvSpPr>
          <p:cNvPr id="13" name="Rectangle 12"/>
          <p:cNvSpPr/>
          <p:nvPr/>
        </p:nvSpPr>
        <p:spPr>
          <a:xfrm>
            <a:off x="304800" y="685800"/>
            <a:ext cx="8686800" cy="1015663"/>
          </a:xfrm>
          <a:prstGeom prst="rect">
            <a:avLst/>
          </a:prstGeom>
        </p:spPr>
        <p:txBody>
          <a:bodyPr wrap="square">
            <a:spAutoFit/>
          </a:bodyPr>
          <a:lstStyle/>
          <a:p>
            <a:r>
              <a:rPr lang="en-US" sz="1600" dirty="0">
                <a:latin typeface="AdvTT94c8263f.I"/>
              </a:rPr>
              <a:t>K</a:t>
            </a:r>
            <a:r>
              <a:rPr lang="en-US" sz="1600" dirty="0" smtClean="0">
                <a:latin typeface="AdvTT94c8263f.I"/>
              </a:rPr>
              <a:t>inetic </a:t>
            </a:r>
            <a:r>
              <a:rPr lang="en-US" sz="1600" dirty="0" smtClean="0">
                <a:latin typeface="AdvTT5235d5a9"/>
              </a:rPr>
              <a:t>energy of arriving positive ions 	- an initial component from the plasma, </a:t>
            </a:r>
            <a:r>
              <a:rPr lang="en-US" sz="1600" dirty="0" smtClean="0">
                <a:latin typeface="AdvTT94c8263f.I"/>
              </a:rPr>
              <a:t>E</a:t>
            </a:r>
            <a:r>
              <a:rPr lang="en-US" sz="1600" baseline="-25000" dirty="0" smtClean="0">
                <a:latin typeface="AdvTT5235d5a9"/>
              </a:rPr>
              <a:t>0</a:t>
            </a:r>
            <a:r>
              <a:rPr lang="en-US" sz="1600" dirty="0" smtClean="0">
                <a:latin typeface="AdvTT5235d5a9"/>
              </a:rPr>
              <a:t> 					- a change due to acceleration in the sheath, 	</a:t>
            </a:r>
            <a:r>
              <a:rPr lang="en-US" sz="1600" dirty="0" smtClean="0">
                <a:latin typeface="AdvTT94c8263f.I"/>
              </a:rPr>
              <a:t>E</a:t>
            </a:r>
            <a:r>
              <a:rPr lang="en-US" sz="1600" baseline="-25000" dirty="0" smtClean="0">
                <a:latin typeface="AdvTT5235d5a9"/>
              </a:rPr>
              <a:t>kin</a:t>
            </a:r>
            <a:r>
              <a:rPr lang="en-US" sz="1600" dirty="0" smtClean="0">
                <a:latin typeface="AdvTT5235d5a9"/>
              </a:rPr>
              <a:t>=</a:t>
            </a:r>
            <a:r>
              <a:rPr lang="en-US" sz="1600" dirty="0" smtClean="0">
                <a:latin typeface="AdvTT94c8263f.I"/>
              </a:rPr>
              <a:t>E</a:t>
            </a:r>
            <a:r>
              <a:rPr lang="en-US" sz="1600" baseline="-25000" dirty="0" smtClean="0">
                <a:latin typeface="AdvTT5235d5a9"/>
              </a:rPr>
              <a:t>0</a:t>
            </a:r>
            <a:r>
              <a:rPr lang="en-US" sz="1600" dirty="0" smtClean="0">
                <a:latin typeface="AdvTT5235d5a9"/>
              </a:rPr>
              <a:t>+</a:t>
            </a:r>
            <a:r>
              <a:rPr lang="en-US" sz="1600" dirty="0" smtClean="0">
                <a:latin typeface="AdvTT94c8263f.I"/>
              </a:rPr>
              <a:t>QeV</a:t>
            </a:r>
            <a:r>
              <a:rPr lang="en-US" sz="1600" baseline="-25000" dirty="0" smtClean="0">
                <a:latin typeface="AdvTT5235d5a9"/>
              </a:rPr>
              <a:t>sheath</a:t>
            </a:r>
            <a:r>
              <a:rPr lang="en-US" sz="1600" dirty="0" smtClean="0">
                <a:latin typeface="AdvTT5235d5a9"/>
              </a:rPr>
              <a:t>		</a:t>
            </a:r>
            <a:r>
              <a:rPr lang="en-US" sz="1000" dirty="0" smtClean="0">
                <a:latin typeface="AdvTT5235d5a9"/>
              </a:rPr>
              <a:t>where </a:t>
            </a:r>
            <a:r>
              <a:rPr lang="en-US" sz="1000" dirty="0" smtClean="0">
                <a:latin typeface="AdvTT94c8263f.I"/>
              </a:rPr>
              <a:t>Q </a:t>
            </a:r>
            <a:r>
              <a:rPr lang="en-US" sz="1000" dirty="0" smtClean="0">
                <a:latin typeface="AdvTT5235d5a9"/>
              </a:rPr>
              <a:t>=ion charge state number, </a:t>
            </a:r>
            <a:r>
              <a:rPr lang="en-US" sz="1000" dirty="0" smtClean="0">
                <a:latin typeface="AdvTT94c8263f.I"/>
              </a:rPr>
              <a:t>e </a:t>
            </a:r>
            <a:r>
              <a:rPr lang="en-US" sz="1000" dirty="0" smtClean="0">
                <a:latin typeface="AdvTT5235d5a9"/>
              </a:rPr>
              <a:t>=elementary charge, and </a:t>
            </a:r>
            <a:r>
              <a:rPr lang="en-US" sz="1000" dirty="0" smtClean="0">
                <a:latin typeface="AdvTT94c8263f.I"/>
              </a:rPr>
              <a:t>V</a:t>
            </a:r>
            <a:r>
              <a:rPr lang="en-US" sz="1000" baseline="-25000" dirty="0" smtClean="0">
                <a:latin typeface="AdvTT5235d5a9"/>
              </a:rPr>
              <a:t>sheath</a:t>
            </a:r>
            <a:r>
              <a:rPr lang="en-US" sz="1000" dirty="0" smtClean="0">
                <a:latin typeface="AdvTT5235d5a9"/>
              </a:rPr>
              <a:t> is the voltage 				drop between plasma and substrate surface. </a:t>
            </a:r>
          </a:p>
        </p:txBody>
      </p:sp>
      <p:sp>
        <p:nvSpPr>
          <p:cNvPr id="14" name="Left Brace 13"/>
          <p:cNvSpPr/>
          <p:nvPr/>
        </p:nvSpPr>
        <p:spPr>
          <a:xfrm>
            <a:off x="3886200" y="838200"/>
            <a:ext cx="76200" cy="30480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p:cNvCxnSpPr/>
          <p:nvPr/>
        </p:nvCxnSpPr>
        <p:spPr>
          <a:xfrm>
            <a:off x="1066800" y="1652714"/>
            <a:ext cx="0" cy="1319086"/>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66800" y="3178638"/>
            <a:ext cx="0" cy="2360276"/>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16200000">
            <a:off x="-215314" y="4002962"/>
            <a:ext cx="2194896" cy="353943"/>
          </a:xfrm>
          <a:prstGeom prst="rect">
            <a:avLst/>
          </a:prstGeom>
        </p:spPr>
        <p:txBody>
          <a:bodyPr wrap="none">
            <a:spAutoFit/>
          </a:bodyPr>
          <a:lstStyle/>
          <a:p>
            <a:r>
              <a:rPr lang="en-US" sz="1700" b="1" dirty="0">
                <a:solidFill>
                  <a:srgbClr val="FFC000"/>
                </a:solidFill>
              </a:rPr>
              <a:t>Penetrating particles </a:t>
            </a:r>
          </a:p>
        </p:txBody>
      </p:sp>
      <p:sp>
        <p:nvSpPr>
          <p:cNvPr id="17" name="Rectangle 16"/>
          <p:cNvSpPr/>
          <p:nvPr/>
        </p:nvSpPr>
        <p:spPr>
          <a:xfrm rot="16200000">
            <a:off x="-132373" y="1883312"/>
            <a:ext cx="1782793" cy="615553"/>
          </a:xfrm>
          <a:prstGeom prst="rect">
            <a:avLst/>
          </a:prstGeom>
        </p:spPr>
        <p:txBody>
          <a:bodyPr wrap="square">
            <a:spAutoFit/>
          </a:bodyPr>
          <a:lstStyle/>
          <a:p>
            <a:pPr algn="ctr"/>
            <a:r>
              <a:rPr lang="en-US" sz="1700" b="1" dirty="0" smtClean="0">
                <a:solidFill>
                  <a:srgbClr val="FFC000"/>
                </a:solidFill>
              </a:rPr>
              <a:t>Non penetrating </a:t>
            </a:r>
            <a:r>
              <a:rPr lang="en-US" sz="1700" b="1" dirty="0">
                <a:solidFill>
                  <a:srgbClr val="FFC000"/>
                </a:solidFill>
              </a:rPr>
              <a:t>particles </a:t>
            </a:r>
          </a:p>
        </p:txBody>
      </p:sp>
    </p:spTree>
    <p:extLst>
      <p:ext uri="{BB962C8B-B14F-4D97-AF65-F5344CB8AC3E}">
        <p14:creationId xmlns:p14="http://schemas.microsoft.com/office/powerpoint/2010/main" val="845631892"/>
      </p:ext>
    </p:extLst>
  </p:cSld>
  <p:clrMapOvr>
    <a:masterClrMapping/>
  </p:clrMapOvr>
  <p:transition spd="med">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438400" y="609600"/>
            <a:ext cx="6705600" cy="5755422"/>
          </a:xfrm>
          <a:prstGeom prst="rect">
            <a:avLst/>
          </a:prstGeom>
        </p:spPr>
        <p:txBody>
          <a:bodyPr wrap="square">
            <a:spAutoFit/>
          </a:bodyPr>
          <a:lstStyle/>
          <a:p>
            <a:pPr>
              <a:buClr>
                <a:srgbClr val="FF0000"/>
              </a:buClr>
              <a:buFont typeface="Wingdings" pitchFamily="2" charset="2"/>
              <a:buChar char="v"/>
            </a:pPr>
            <a:r>
              <a:rPr lang="en-US" sz="1600" dirty="0" smtClean="0"/>
              <a:t>Energetic particle bombardment promotes competing processes of defect generation and annihilation. </a:t>
            </a:r>
          </a:p>
          <a:p>
            <a:pPr lvl="1">
              <a:buClr>
                <a:srgbClr val="FF0000"/>
              </a:buClr>
              <a:buFont typeface="Wingdings" pitchFamily="2" charset="2"/>
              <a:buChar char="q"/>
            </a:pPr>
            <a:r>
              <a:rPr lang="en-US" sz="1600" dirty="0" smtClean="0"/>
              <a:t>Kinetic energy → displacement and defects followed by re-nucleation</a:t>
            </a:r>
          </a:p>
          <a:p>
            <a:pPr lvl="1">
              <a:buClr>
                <a:srgbClr val="FF0000"/>
              </a:buClr>
              <a:buFont typeface="Wingdings" pitchFamily="2" charset="2"/>
              <a:buChar char="q"/>
            </a:pPr>
            <a:r>
              <a:rPr lang="en-US" sz="1600" dirty="0" smtClean="0"/>
              <a:t>Release of potential energy &amp; post-ballistic thermal spike → atomic scale heating, annihilation of defects. </a:t>
            </a:r>
          </a:p>
          <a:p>
            <a:pPr lvl="4">
              <a:buClr>
                <a:srgbClr val="FF0000"/>
              </a:buClr>
            </a:pPr>
            <a:r>
              <a:rPr lang="en-US" sz="1600" dirty="0" smtClean="0"/>
              <a:t>- E</a:t>
            </a:r>
            <a:r>
              <a:rPr lang="en-US" sz="1600" baseline="-25000" dirty="0" smtClean="0"/>
              <a:t>pot</a:t>
            </a:r>
            <a:r>
              <a:rPr lang="en-US" sz="1600" dirty="0" smtClean="0"/>
              <a:t>/E</a:t>
            </a:r>
            <a:r>
              <a:rPr lang="en-US" sz="1600" baseline="-25000" dirty="0" smtClean="0"/>
              <a:t>kin </a:t>
            </a:r>
            <a:r>
              <a:rPr lang="en-US" sz="1600" dirty="0" smtClean="0"/>
              <a:t>per incident particle as well as the absolute value of the kinetic energy will shift the balance and affect the formation of preferred orientation and intrinsic stress .</a:t>
            </a:r>
          </a:p>
          <a:p>
            <a:pPr lvl="4">
              <a:buClr>
                <a:srgbClr val="FF0000"/>
              </a:buClr>
            </a:pPr>
            <a:r>
              <a:rPr lang="en-US" sz="1600" dirty="0" smtClean="0"/>
              <a:t>Maximum of intrinsic stress for E</a:t>
            </a:r>
            <a:r>
              <a:rPr lang="en-US" sz="1600" baseline="-25000" dirty="0" smtClean="0"/>
              <a:t>kin</a:t>
            </a:r>
            <a:r>
              <a:rPr lang="en-US" sz="1600" dirty="0" smtClean="0"/>
              <a:t> ~100 eV; the actual value depends on the material and other factors. insertion of atoms under the surface yet still very little annealing .</a:t>
            </a:r>
          </a:p>
          <a:p>
            <a:pPr>
              <a:buClr>
                <a:srgbClr val="FF0000"/>
              </a:buClr>
            </a:pPr>
            <a:endParaRPr lang="en-US" sz="1600" dirty="0" smtClean="0">
              <a:latin typeface="AdvTT5235d5a9"/>
            </a:endParaRPr>
          </a:p>
          <a:p>
            <a:pPr>
              <a:buClr>
                <a:srgbClr val="FF0000"/>
              </a:buClr>
              <a:buFont typeface="Wingdings" pitchFamily="2" charset="2"/>
              <a:buChar char="q"/>
            </a:pPr>
            <a:endParaRPr lang="en-US" sz="1600" dirty="0" smtClean="0">
              <a:latin typeface="AdvTT5235d5a9"/>
            </a:endParaRPr>
          </a:p>
          <a:p>
            <a:pPr>
              <a:buClr>
                <a:srgbClr val="FF0000"/>
              </a:buClr>
              <a:buFont typeface="Wingdings" pitchFamily="2" charset="2"/>
              <a:buChar char="v"/>
            </a:pPr>
            <a:r>
              <a:rPr lang="en-US" sz="1600" dirty="0" smtClean="0"/>
              <a:t>At higher temperature (higher homologous temperature or temperature increase due to the process itself) the grains are enlarged because the increase of adatom mobility dominates over the increased ion-bombardment-induced defects and re-nucleation rates.</a:t>
            </a:r>
          </a:p>
          <a:p>
            <a:pPr>
              <a:buClr>
                <a:srgbClr val="FF0000"/>
              </a:buClr>
            </a:pPr>
            <a:endParaRPr lang="en-US" sz="1600" dirty="0" smtClean="0"/>
          </a:p>
          <a:p>
            <a:pPr>
              <a:buClr>
                <a:srgbClr val="FF0000"/>
              </a:buClr>
            </a:pPr>
            <a:r>
              <a:rPr lang="en-US" sz="1600" dirty="0" smtClean="0"/>
              <a:t>All energy forms brought by particles to the surface will ultimately contribute to broad, non-local heating of the film and shift the working point of process conditions to higher homologous temperature.</a:t>
            </a:r>
            <a:endParaRPr lang="en-US" sz="1600" dirty="0"/>
          </a:p>
        </p:txBody>
      </p:sp>
      <p:sp>
        <p:nvSpPr>
          <p:cNvPr id="7" name="Title 1"/>
          <p:cNvSpPr>
            <a:spLocks noGrp="1"/>
          </p:cNvSpPr>
          <p:nvPr>
            <p:ph type="title"/>
          </p:nvPr>
        </p:nvSpPr>
        <p:spPr>
          <a:xfrm>
            <a:off x="762000" y="0"/>
            <a:ext cx="7772400" cy="609600"/>
          </a:xfrm>
        </p:spPr>
        <p:txBody>
          <a:bodyPr/>
          <a:lstStyle/>
          <a:p>
            <a:pPr algn="ctr"/>
            <a:r>
              <a:rPr lang="en-US" sz="2800" dirty="0" smtClean="0"/>
              <a:t>Effect of ion energy and substrate temperature</a:t>
            </a:r>
            <a:endParaRPr lang="en-US" sz="2800" dirty="0"/>
          </a:p>
        </p:txBody>
      </p:sp>
      <p:sp>
        <p:nvSpPr>
          <p:cNvPr id="2" name="Footer Placeholder 1"/>
          <p:cNvSpPr>
            <a:spLocks noGrp="1"/>
          </p:cNvSpPr>
          <p:nvPr>
            <p:ph type="ftr" sz="quarter" idx="11"/>
          </p:nvPr>
        </p:nvSpPr>
        <p:spPr/>
        <p:txBody>
          <a:bodyPr/>
          <a:lstStyle/>
          <a:p>
            <a:r>
              <a:rPr lang="en-US" dirty="0" smtClean="0"/>
              <a:t>A-M Valente-Feliciano  - SRF Conference 2011– Chicago, 07/26/2011 </a:t>
            </a:r>
            <a:endParaRPr lang="en-US" dirty="0"/>
          </a:p>
        </p:txBody>
      </p:sp>
      <p:pic>
        <p:nvPicPr>
          <p:cNvPr id="5" name="Picture 4" descr="stressvsenergy.jpg"/>
          <p:cNvPicPr>
            <a:picLocks noChangeAspect="1"/>
          </p:cNvPicPr>
          <p:nvPr/>
        </p:nvPicPr>
        <p:blipFill>
          <a:blip r:embed="rId3" cstate="print"/>
          <a:stretch>
            <a:fillRect/>
          </a:stretch>
        </p:blipFill>
        <p:spPr>
          <a:xfrm>
            <a:off x="0" y="2000882"/>
            <a:ext cx="3783372" cy="2243488"/>
          </a:xfrm>
          <a:prstGeom prst="rect">
            <a:avLst/>
          </a:prstGeom>
        </p:spPr>
      </p:pic>
      <p:sp>
        <p:nvSpPr>
          <p:cNvPr id="8" name="Rectangle 7"/>
          <p:cNvSpPr/>
          <p:nvPr/>
        </p:nvSpPr>
        <p:spPr>
          <a:xfrm>
            <a:off x="-42582" y="4244370"/>
            <a:ext cx="2286000" cy="784830"/>
          </a:xfrm>
          <a:prstGeom prst="rect">
            <a:avLst/>
          </a:prstGeom>
        </p:spPr>
        <p:txBody>
          <a:bodyPr wrap="square">
            <a:spAutoFit/>
          </a:bodyPr>
          <a:lstStyle/>
          <a:p>
            <a:r>
              <a:rPr lang="en-US" sz="900" b="1" dirty="0" smtClean="0"/>
              <a:t>[M. M. Bilek, D. R. McKenzie “A comprehensive model of stress generation and relief processes in thin films deposited with energetic ions” Surf. And Coat. Techno. 200 (2006) 4345-4354]</a:t>
            </a:r>
            <a:endParaRPr lang="en-US" sz="900" b="1" dirty="0">
              <a:solidFill>
                <a:srgbClr val="0000FF"/>
              </a:solidFill>
            </a:endParaRPr>
          </a:p>
        </p:txBody>
      </p:sp>
    </p:spTree>
    <p:extLst>
      <p:ext uri="{BB962C8B-B14F-4D97-AF65-F5344CB8AC3E}">
        <p14:creationId xmlns:p14="http://schemas.microsoft.com/office/powerpoint/2010/main" val="570133086"/>
      </p:ext>
    </p:extLst>
  </p:cSld>
  <p:clrMapOvr>
    <a:masterClrMapping/>
  </p:clrMapOvr>
  <p:transition spd="med">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9184943" cy="6858000"/>
            <a:chOff x="0" y="0"/>
            <a:chExt cx="9184943" cy="6858000"/>
          </a:xfrm>
        </p:grpSpPr>
        <p:pic>
          <p:nvPicPr>
            <p:cNvPr id="4" name="Picture 3" descr="TF-JLAB-ECR-Nb-Cu-031b_m07.jpg"/>
            <p:cNvPicPr>
              <a:picLocks noChangeAspect="1"/>
            </p:cNvPicPr>
            <p:nvPr/>
          </p:nvPicPr>
          <p:blipFill>
            <a:blip r:embed="rId3" cstate="print"/>
            <a:stretch>
              <a:fillRect/>
            </a:stretch>
          </p:blipFill>
          <p:spPr>
            <a:xfrm>
              <a:off x="0" y="3650963"/>
              <a:ext cx="4267200" cy="3200400"/>
            </a:xfrm>
            <a:prstGeom prst="rect">
              <a:avLst/>
            </a:prstGeom>
            <a:scene3d>
              <a:camera prst="orthographicFront"/>
              <a:lightRig rig="chilly" dir="t"/>
            </a:scene3d>
            <a:sp3d prstMaterial="dkEdge">
              <a:bevelT w="88900"/>
            </a:sp3d>
          </p:spPr>
        </p:pic>
        <p:pic>
          <p:nvPicPr>
            <p:cNvPr id="6" name="Picture 5" descr="TF-JLAB-ECR-Nb-Al2O3-c-030_m08.jpg"/>
            <p:cNvPicPr>
              <a:picLocks noChangeAspect="1"/>
            </p:cNvPicPr>
            <p:nvPr/>
          </p:nvPicPr>
          <p:blipFill>
            <a:blip r:embed="rId4" cstate="print"/>
            <a:stretch>
              <a:fillRect/>
            </a:stretch>
          </p:blipFill>
          <p:spPr>
            <a:xfrm>
              <a:off x="4876800" y="0"/>
              <a:ext cx="4267200" cy="3200400"/>
            </a:xfrm>
            <a:prstGeom prst="rect">
              <a:avLst/>
            </a:prstGeom>
            <a:scene3d>
              <a:camera prst="orthographicFront"/>
              <a:lightRig rig="chilly" dir="t"/>
            </a:scene3d>
            <a:sp3d prstMaterial="dkEdge">
              <a:bevelT w="88900"/>
            </a:sp3d>
          </p:spPr>
        </p:pic>
        <p:pic>
          <p:nvPicPr>
            <p:cNvPr id="8" name="Picture 7" descr="TF-JLAB-ECR-Nb-Al2O3-a-031_m04.jpg"/>
            <p:cNvPicPr>
              <a:picLocks noChangeAspect="1"/>
            </p:cNvPicPr>
            <p:nvPr/>
          </p:nvPicPr>
          <p:blipFill>
            <a:blip r:embed="rId5" cstate="print"/>
            <a:stretch>
              <a:fillRect/>
            </a:stretch>
          </p:blipFill>
          <p:spPr>
            <a:xfrm>
              <a:off x="12510" y="0"/>
              <a:ext cx="4267200" cy="3200400"/>
            </a:xfrm>
            <a:prstGeom prst="rect">
              <a:avLst/>
            </a:prstGeom>
            <a:scene3d>
              <a:camera prst="orthographicFront"/>
              <a:lightRig rig="chilly" dir="t"/>
            </a:scene3d>
            <a:sp3d prstMaterial="dkEdge">
              <a:bevelT w="88900"/>
            </a:sp3d>
          </p:spPr>
        </p:pic>
        <p:pic>
          <p:nvPicPr>
            <p:cNvPr id="14" name="Picture 13" descr="TF-JLAB-ECR-Nb-Cu-031b_m07.jpg"/>
            <p:cNvPicPr>
              <a:picLocks noChangeAspect="1"/>
            </p:cNvPicPr>
            <p:nvPr/>
          </p:nvPicPr>
          <p:blipFill>
            <a:blip r:embed="rId6" cstate="print"/>
            <a:stretch>
              <a:fillRect/>
            </a:stretch>
          </p:blipFill>
          <p:spPr>
            <a:xfrm>
              <a:off x="4917743" y="3657600"/>
              <a:ext cx="4267200" cy="3200400"/>
            </a:xfrm>
            <a:prstGeom prst="rect">
              <a:avLst/>
            </a:prstGeom>
            <a:scene3d>
              <a:camera prst="orthographicFront"/>
              <a:lightRig rig="chilly" dir="t"/>
            </a:scene3d>
            <a:sp3d prstMaterial="dkEdge">
              <a:bevelT w="88900"/>
            </a:sp3d>
          </p:spPr>
        </p:pic>
      </p:grpSp>
      <p:grpSp>
        <p:nvGrpSpPr>
          <p:cNvPr id="17" name="Group 16"/>
          <p:cNvGrpSpPr/>
          <p:nvPr/>
        </p:nvGrpSpPr>
        <p:grpSpPr>
          <a:xfrm>
            <a:off x="0" y="0"/>
            <a:ext cx="9151961" cy="6851363"/>
            <a:chOff x="0" y="0"/>
            <a:chExt cx="9151961" cy="6851363"/>
          </a:xfrm>
        </p:grpSpPr>
        <p:pic>
          <p:nvPicPr>
            <p:cNvPr id="5" name="Picture 4" descr="TF-JLAB-ECR-Nb-Cu-031b_m05.jpg"/>
            <p:cNvPicPr>
              <a:picLocks noChangeAspect="1"/>
            </p:cNvPicPr>
            <p:nvPr/>
          </p:nvPicPr>
          <p:blipFill>
            <a:blip r:embed="rId7" cstate="print"/>
            <a:stretch>
              <a:fillRect/>
            </a:stretch>
          </p:blipFill>
          <p:spPr>
            <a:xfrm>
              <a:off x="0" y="3650963"/>
              <a:ext cx="4267200" cy="3200400"/>
            </a:xfrm>
            <a:prstGeom prst="rect">
              <a:avLst/>
            </a:prstGeom>
            <a:scene3d>
              <a:camera prst="orthographicFront"/>
              <a:lightRig rig="chilly" dir="t"/>
            </a:scene3d>
            <a:sp3d prstMaterial="powder">
              <a:bevelT w="88900"/>
            </a:sp3d>
          </p:spPr>
        </p:pic>
        <p:pic>
          <p:nvPicPr>
            <p:cNvPr id="7" name="Picture 6" descr="TF-JLAB-ECR-Nb-Al2O3-c-030_m06-treated.jpg"/>
            <p:cNvPicPr>
              <a:picLocks noChangeAspect="1"/>
            </p:cNvPicPr>
            <p:nvPr/>
          </p:nvPicPr>
          <p:blipFill>
            <a:blip r:embed="rId8" cstate="print"/>
            <a:stretch>
              <a:fillRect/>
            </a:stretch>
          </p:blipFill>
          <p:spPr>
            <a:xfrm>
              <a:off x="4876800" y="21609"/>
              <a:ext cx="4267200" cy="3200400"/>
            </a:xfrm>
            <a:prstGeom prst="rect">
              <a:avLst/>
            </a:prstGeom>
            <a:scene3d>
              <a:camera prst="orthographicFront"/>
              <a:lightRig rig="chilly" dir="t"/>
            </a:scene3d>
            <a:sp3d prstMaterial="powder">
              <a:bevelT w="88900"/>
            </a:sp3d>
          </p:spPr>
        </p:pic>
        <p:pic>
          <p:nvPicPr>
            <p:cNvPr id="9" name="Picture 8" descr="TF-JLAB-ECR-Nb-Al2O3-a-031_m03.jpg"/>
            <p:cNvPicPr>
              <a:picLocks noChangeAspect="1"/>
            </p:cNvPicPr>
            <p:nvPr/>
          </p:nvPicPr>
          <p:blipFill>
            <a:blip r:embed="rId9" cstate="print"/>
            <a:stretch>
              <a:fillRect/>
            </a:stretch>
          </p:blipFill>
          <p:spPr>
            <a:xfrm>
              <a:off x="14785" y="0"/>
              <a:ext cx="4267200" cy="3200400"/>
            </a:xfrm>
            <a:prstGeom prst="rect">
              <a:avLst/>
            </a:prstGeom>
            <a:scene3d>
              <a:camera prst="orthographicFront"/>
              <a:lightRig rig="chilly" dir="t"/>
            </a:scene3d>
            <a:sp3d prstMaterial="powder">
              <a:bevelT w="88900"/>
            </a:sp3d>
          </p:spPr>
        </p:pic>
        <p:pic>
          <p:nvPicPr>
            <p:cNvPr id="15" name="Picture 14" descr="TF-JLAB-ECR-Nb-Cu-031b_m05.jpg"/>
            <p:cNvPicPr>
              <a:picLocks noChangeAspect="1"/>
            </p:cNvPicPr>
            <p:nvPr/>
          </p:nvPicPr>
          <p:blipFill>
            <a:blip r:embed="rId10" cstate="print"/>
            <a:stretch>
              <a:fillRect/>
            </a:stretch>
          </p:blipFill>
          <p:spPr>
            <a:xfrm>
              <a:off x="4884761" y="3650963"/>
              <a:ext cx="4267200" cy="3200400"/>
            </a:xfrm>
            <a:prstGeom prst="rect">
              <a:avLst/>
            </a:prstGeom>
            <a:scene3d>
              <a:camera prst="orthographicFront"/>
              <a:lightRig rig="chilly" dir="t"/>
            </a:scene3d>
            <a:sp3d prstMaterial="powder">
              <a:bevelT w="88900"/>
            </a:sp3d>
          </p:spPr>
        </p:pic>
      </p:grpSp>
      <p:sp>
        <p:nvSpPr>
          <p:cNvPr id="3" name="Footer Placeholder 2"/>
          <p:cNvSpPr>
            <a:spLocks noGrp="1"/>
          </p:cNvSpPr>
          <p:nvPr>
            <p:ph type="ftr" sz="quarter" idx="11"/>
          </p:nvPr>
        </p:nvSpPr>
        <p:spPr>
          <a:xfrm>
            <a:off x="1447800" y="6400799"/>
            <a:ext cx="7696200" cy="2743200"/>
          </a:xfrm>
        </p:spPr>
        <p:txBody>
          <a:bodyPr/>
          <a:lstStyle/>
          <a:p>
            <a:pPr algn="ctr"/>
            <a:r>
              <a:rPr lang="en-US" dirty="0" smtClean="0"/>
              <a:t>A-M Valente-Feliciano  - SRF Conference 2011– Chicago, 07/26/2011 </a:t>
            </a:r>
            <a:endParaRPr lang="en-US" dirty="0"/>
          </a:p>
        </p:txBody>
      </p:sp>
      <p:sp>
        <p:nvSpPr>
          <p:cNvPr id="10" name="Title 1"/>
          <p:cNvSpPr txBox="1">
            <a:spLocks/>
          </p:cNvSpPr>
          <p:nvPr/>
        </p:nvSpPr>
        <p:spPr>
          <a:xfrm>
            <a:off x="228600" y="3629354"/>
            <a:ext cx="332074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sz="2800" b="1" dirty="0" smtClean="0">
                <a:solidFill>
                  <a:srgbClr val="FF0000"/>
                </a:solidFill>
              </a:rPr>
              <a:t>Nb/MgO (100)</a:t>
            </a:r>
            <a:endParaRPr lang="en-US" sz="2800" b="1" baseline="-25000" dirty="0">
              <a:solidFill>
                <a:srgbClr val="FF0000"/>
              </a:solidFill>
            </a:endParaRPr>
          </a:p>
        </p:txBody>
      </p:sp>
      <p:sp>
        <p:nvSpPr>
          <p:cNvPr id="12" name="TextBox 11"/>
          <p:cNvSpPr txBox="1"/>
          <p:nvPr/>
        </p:nvSpPr>
        <p:spPr>
          <a:xfrm>
            <a:off x="5086406" y="142066"/>
            <a:ext cx="2856872" cy="523220"/>
          </a:xfrm>
          <a:prstGeom prst="rect">
            <a:avLst/>
          </a:prstGeom>
          <a:noFill/>
        </p:spPr>
        <p:txBody>
          <a:bodyPr wrap="none" rtlCol="0">
            <a:spAutoFit/>
          </a:bodyPr>
          <a:lstStyle/>
          <a:p>
            <a:r>
              <a:rPr lang="en-US" sz="2800" b="1" dirty="0" smtClean="0">
                <a:solidFill>
                  <a:srgbClr val="FF0000"/>
                </a:solidFill>
              </a:rPr>
              <a:t>Nb/c-Al</a:t>
            </a:r>
            <a:r>
              <a:rPr lang="en-US" sz="2800" b="1" baseline="-25000" dirty="0" smtClean="0">
                <a:solidFill>
                  <a:srgbClr val="FF0000"/>
                </a:solidFill>
              </a:rPr>
              <a:t>2</a:t>
            </a:r>
            <a:r>
              <a:rPr lang="en-US" sz="2800" b="1" dirty="0" smtClean="0">
                <a:solidFill>
                  <a:srgbClr val="FF0000"/>
                </a:solidFill>
              </a:rPr>
              <a:t>O</a:t>
            </a:r>
            <a:r>
              <a:rPr lang="en-US" sz="2800" b="1" baseline="-25000" dirty="0" smtClean="0">
                <a:solidFill>
                  <a:srgbClr val="FF0000"/>
                </a:solidFill>
              </a:rPr>
              <a:t>3 </a:t>
            </a:r>
            <a:r>
              <a:rPr lang="en-US" sz="2800" b="1" dirty="0" smtClean="0">
                <a:solidFill>
                  <a:srgbClr val="FF0000"/>
                </a:solidFill>
              </a:rPr>
              <a:t>(0001)</a:t>
            </a:r>
            <a:endParaRPr lang="en-US" sz="2800" b="1" dirty="0">
              <a:solidFill>
                <a:srgbClr val="FF0000"/>
              </a:solidFill>
            </a:endParaRPr>
          </a:p>
        </p:txBody>
      </p:sp>
      <p:sp>
        <p:nvSpPr>
          <p:cNvPr id="13" name="TextBox 12"/>
          <p:cNvSpPr txBox="1"/>
          <p:nvPr/>
        </p:nvSpPr>
        <p:spPr>
          <a:xfrm>
            <a:off x="137829" y="163773"/>
            <a:ext cx="3006977" cy="523220"/>
          </a:xfrm>
          <a:prstGeom prst="rect">
            <a:avLst/>
          </a:prstGeom>
          <a:noFill/>
        </p:spPr>
        <p:txBody>
          <a:bodyPr wrap="none" rtlCol="0">
            <a:spAutoFit/>
          </a:bodyPr>
          <a:lstStyle/>
          <a:p>
            <a:r>
              <a:rPr lang="en-US" sz="2800" b="1" dirty="0" smtClean="0">
                <a:solidFill>
                  <a:srgbClr val="FF0000"/>
                </a:solidFill>
              </a:rPr>
              <a:t>Nb/a-Al</a:t>
            </a:r>
            <a:r>
              <a:rPr lang="en-US" sz="2800" b="1" baseline="-25000" dirty="0" smtClean="0">
                <a:solidFill>
                  <a:srgbClr val="FF0000"/>
                </a:solidFill>
              </a:rPr>
              <a:t>2</a:t>
            </a:r>
            <a:r>
              <a:rPr lang="en-US" sz="2800" b="1" dirty="0" smtClean="0">
                <a:solidFill>
                  <a:srgbClr val="FF0000"/>
                </a:solidFill>
              </a:rPr>
              <a:t>O</a:t>
            </a:r>
            <a:r>
              <a:rPr lang="en-US" sz="2800" b="1" baseline="-25000" dirty="0" smtClean="0">
                <a:solidFill>
                  <a:srgbClr val="FF0000"/>
                </a:solidFill>
              </a:rPr>
              <a:t>3</a:t>
            </a:r>
            <a:r>
              <a:rPr lang="en-US" sz="2800" b="1" dirty="0" smtClean="0">
                <a:solidFill>
                  <a:srgbClr val="FF0000"/>
                </a:solidFill>
              </a:rPr>
              <a:t> (11-20)</a:t>
            </a:r>
            <a:endParaRPr lang="en-US" sz="2800" b="1" baseline="-25000" dirty="0">
              <a:solidFill>
                <a:srgbClr val="FF0000"/>
              </a:solidFill>
            </a:endParaRPr>
          </a:p>
        </p:txBody>
      </p:sp>
      <p:sp>
        <p:nvSpPr>
          <p:cNvPr id="16" name="Title 1"/>
          <p:cNvSpPr txBox="1">
            <a:spLocks/>
          </p:cNvSpPr>
          <p:nvPr/>
        </p:nvSpPr>
        <p:spPr>
          <a:xfrm>
            <a:off x="5241338" y="3778538"/>
            <a:ext cx="2944446"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sz="2800" b="1" dirty="0" smtClean="0">
                <a:solidFill>
                  <a:srgbClr val="FF0000"/>
                </a:solidFill>
              </a:rPr>
              <a:t>Nb/Cu</a:t>
            </a:r>
            <a:endParaRPr lang="en-US" sz="2800" b="1" baseline="-25000" dirty="0">
              <a:solidFill>
                <a:srgbClr val="FF0000"/>
              </a:solidFill>
            </a:endParaRPr>
          </a:p>
        </p:txBody>
      </p:sp>
    </p:spTree>
    <p:extLst>
      <p:ext uri="{BB962C8B-B14F-4D97-AF65-F5344CB8AC3E}">
        <p14:creationId xmlns:p14="http://schemas.microsoft.com/office/powerpoint/2010/main" val="11876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6934200" cy="914400"/>
          </a:xfrm>
        </p:spPr>
        <p:txBody>
          <a:bodyPr/>
          <a:lstStyle/>
          <a:p>
            <a:pPr algn="ctr"/>
            <a:r>
              <a:rPr lang="en-US" sz="2400" b="1" dirty="0" smtClean="0"/>
              <a:t>Nb/Al2O3 (11-20), magnetron sputtered @ 600°C</a:t>
            </a:r>
            <a:endParaRPr lang="en-US" sz="2400" b="1" dirty="0"/>
          </a:p>
        </p:txBody>
      </p:sp>
      <p:sp>
        <p:nvSpPr>
          <p:cNvPr id="16" name="Footer Placeholder 15"/>
          <p:cNvSpPr>
            <a:spLocks noGrp="1"/>
          </p:cNvSpPr>
          <p:nvPr>
            <p:ph type="ftr" sz="quarter" idx="11"/>
          </p:nvPr>
        </p:nvSpPr>
        <p:spPr>
          <a:xfrm>
            <a:off x="4343400" y="6416675"/>
            <a:ext cx="4724400" cy="365125"/>
          </a:xfrm>
        </p:spPr>
        <p:txBody>
          <a:bodyPr/>
          <a:lstStyle/>
          <a:p>
            <a:r>
              <a:rPr lang="en-US" dirty="0" smtClean="0"/>
              <a:t>A-M Valente-Feliciano  - SRF Conference 2011– Chicago, 07/26/2011 </a:t>
            </a:r>
            <a:endParaRPr lang="en-US" dirty="0"/>
          </a:p>
        </p:txBody>
      </p:sp>
      <p:pic>
        <p:nvPicPr>
          <p:cNvPr id="44035" name="Picture 3"/>
          <p:cNvPicPr>
            <a:picLocks noChangeAspect="1" noChangeArrowheads="1"/>
          </p:cNvPicPr>
          <p:nvPr/>
        </p:nvPicPr>
        <p:blipFill>
          <a:blip r:embed="rId3" cstate="print"/>
          <a:stretch>
            <a:fillRect/>
          </a:stretch>
        </p:blipFill>
        <p:spPr bwMode="auto">
          <a:xfrm>
            <a:off x="228600" y="571500"/>
            <a:ext cx="4089861" cy="3657600"/>
          </a:xfrm>
          <a:prstGeom prst="rect">
            <a:avLst/>
          </a:prstGeom>
          <a:noFill/>
          <a:ln w="9525">
            <a:noFill/>
            <a:miter lim="800000"/>
            <a:headEnd/>
            <a:tailEnd/>
          </a:ln>
        </p:spPr>
      </p:pic>
      <p:pic>
        <p:nvPicPr>
          <p:cNvPr id="44034" name="Picture 2"/>
          <p:cNvPicPr>
            <a:picLocks noChangeAspect="1" noChangeArrowheads="1"/>
          </p:cNvPicPr>
          <p:nvPr/>
        </p:nvPicPr>
        <p:blipFill>
          <a:blip r:embed="rId4" cstate="print"/>
          <a:stretch>
            <a:fillRect/>
          </a:stretch>
        </p:blipFill>
        <p:spPr bwMode="auto">
          <a:xfrm>
            <a:off x="228600" y="4191000"/>
            <a:ext cx="2362953" cy="1828800"/>
          </a:xfrm>
          <a:prstGeom prst="rect">
            <a:avLst/>
          </a:prstGeom>
          <a:noFill/>
          <a:ln w="9525">
            <a:noFill/>
            <a:miter lim="800000"/>
            <a:headEnd/>
            <a:tailEnd/>
          </a:ln>
        </p:spPr>
      </p:pic>
      <p:pic>
        <p:nvPicPr>
          <p:cNvPr id="44036" name="Picture 4"/>
          <p:cNvPicPr>
            <a:picLocks noChangeAspect="1" noChangeArrowheads="1"/>
          </p:cNvPicPr>
          <p:nvPr/>
        </p:nvPicPr>
        <p:blipFill>
          <a:blip r:embed="rId5" cstate="print"/>
          <a:srcRect/>
          <a:stretch>
            <a:fillRect/>
          </a:stretch>
        </p:blipFill>
        <p:spPr bwMode="auto">
          <a:xfrm>
            <a:off x="2481878" y="4191000"/>
            <a:ext cx="1861522" cy="1828800"/>
          </a:xfrm>
          <a:prstGeom prst="rect">
            <a:avLst/>
          </a:prstGeom>
          <a:noFill/>
          <a:ln w="25400">
            <a:solidFill>
              <a:schemeClr val="tx1"/>
            </a:solidFill>
            <a:miter lim="800000"/>
            <a:headEnd/>
            <a:tailEnd/>
          </a:ln>
          <a:scene3d>
            <a:camera prst="orthographicFront"/>
            <a:lightRig rig="threePt" dir="t"/>
          </a:scene3d>
          <a:sp3d prstMaterial="softEdge">
            <a:bevelT w="127000"/>
          </a:sp3d>
        </p:spPr>
      </p:pic>
      <p:sp>
        <p:nvSpPr>
          <p:cNvPr id="6" name="Rectangle 5"/>
          <p:cNvSpPr/>
          <p:nvPr/>
        </p:nvSpPr>
        <p:spPr>
          <a:xfrm>
            <a:off x="228600" y="533400"/>
            <a:ext cx="717632" cy="338554"/>
          </a:xfrm>
          <a:prstGeom prst="rect">
            <a:avLst/>
          </a:prstGeom>
        </p:spPr>
        <p:txBody>
          <a:bodyPr wrap="none">
            <a:spAutoFit/>
          </a:bodyPr>
          <a:lstStyle/>
          <a:p>
            <a:r>
              <a:rPr lang="en-US" sz="1600" dirty="0" smtClean="0">
                <a:solidFill>
                  <a:schemeClr val="bg1"/>
                </a:solidFill>
              </a:rPr>
              <a:t>50nm </a:t>
            </a:r>
            <a:endParaRPr lang="en-US" sz="1600" dirty="0">
              <a:solidFill>
                <a:schemeClr val="bg1"/>
              </a:solidFill>
            </a:endParaRPr>
          </a:p>
        </p:txBody>
      </p:sp>
      <p:pic>
        <p:nvPicPr>
          <p:cNvPr id="7" name="Picture 2"/>
          <p:cNvPicPr>
            <a:picLocks noChangeAspect="1" noChangeArrowheads="1"/>
          </p:cNvPicPr>
          <p:nvPr/>
        </p:nvPicPr>
        <p:blipFill>
          <a:blip r:embed="rId6" cstate="print"/>
          <a:stretch>
            <a:fillRect/>
          </a:stretch>
        </p:blipFill>
        <p:spPr bwMode="auto">
          <a:xfrm>
            <a:off x="4495800" y="571500"/>
            <a:ext cx="4083169" cy="3657600"/>
          </a:xfrm>
          <a:prstGeom prst="rect">
            <a:avLst/>
          </a:prstGeom>
          <a:noFill/>
          <a:ln w="9525">
            <a:noFill/>
            <a:miter lim="800000"/>
            <a:headEnd/>
            <a:tailEnd/>
          </a:ln>
        </p:spPr>
      </p:pic>
      <p:sp>
        <p:nvSpPr>
          <p:cNvPr id="8" name="Rectangle 7"/>
          <p:cNvSpPr/>
          <p:nvPr/>
        </p:nvSpPr>
        <p:spPr>
          <a:xfrm>
            <a:off x="4648200" y="914400"/>
            <a:ext cx="3048000" cy="584775"/>
          </a:xfrm>
          <a:prstGeom prst="rect">
            <a:avLst/>
          </a:prstGeom>
        </p:spPr>
        <p:txBody>
          <a:bodyPr wrap="square">
            <a:spAutoFit/>
          </a:bodyPr>
          <a:lstStyle/>
          <a:p>
            <a:r>
              <a:rPr lang="en-US" sz="1600" b="1" dirty="0" smtClean="0">
                <a:solidFill>
                  <a:schemeClr val="bg1"/>
                </a:solidFill>
              </a:rPr>
              <a:t>RMS Roughness=4.84 nm</a:t>
            </a:r>
          </a:p>
          <a:p>
            <a:r>
              <a:rPr lang="en-US" sz="1600" b="1" dirty="0" smtClean="0">
                <a:solidFill>
                  <a:schemeClr val="bg1"/>
                </a:solidFill>
              </a:rPr>
              <a:t>RRR = 96</a:t>
            </a:r>
            <a:endParaRPr lang="en-US" sz="1600" b="1" dirty="0">
              <a:solidFill>
                <a:schemeClr val="bg1"/>
              </a:solidFill>
            </a:endParaRPr>
          </a:p>
        </p:txBody>
      </p:sp>
      <p:grpSp>
        <p:nvGrpSpPr>
          <p:cNvPr id="11" name="Group 10"/>
          <p:cNvGrpSpPr/>
          <p:nvPr/>
        </p:nvGrpSpPr>
        <p:grpSpPr>
          <a:xfrm>
            <a:off x="6705600" y="4191000"/>
            <a:ext cx="1859472" cy="1828800"/>
            <a:chOff x="7284528" y="4572000"/>
            <a:chExt cx="1859472" cy="1828800"/>
          </a:xfrm>
        </p:grpSpPr>
        <p:pic>
          <p:nvPicPr>
            <p:cNvPr id="9" name="Picture 1"/>
            <p:cNvPicPr>
              <a:picLocks noChangeAspect="1" noChangeArrowheads="1"/>
            </p:cNvPicPr>
            <p:nvPr/>
          </p:nvPicPr>
          <p:blipFill>
            <a:blip r:embed="rId7" cstate="print"/>
            <a:srcRect/>
            <a:stretch>
              <a:fillRect/>
            </a:stretch>
          </p:blipFill>
          <p:spPr bwMode="auto">
            <a:xfrm>
              <a:off x="7284528" y="4572000"/>
              <a:ext cx="1859472" cy="1828800"/>
            </a:xfrm>
            <a:prstGeom prst="rect">
              <a:avLst/>
            </a:prstGeom>
            <a:noFill/>
            <a:ln w="9525">
              <a:noFill/>
              <a:miter lim="800000"/>
              <a:headEnd/>
              <a:tailEnd/>
            </a:ln>
          </p:spPr>
        </p:pic>
        <p:sp>
          <p:nvSpPr>
            <p:cNvPr id="10" name="Rectangle 9"/>
            <p:cNvSpPr/>
            <p:nvPr/>
          </p:nvSpPr>
          <p:spPr>
            <a:xfrm>
              <a:off x="7620000" y="5867400"/>
              <a:ext cx="1307089" cy="369332"/>
            </a:xfrm>
            <a:prstGeom prst="rect">
              <a:avLst/>
            </a:prstGeom>
          </p:spPr>
          <p:txBody>
            <a:bodyPr wrap="none">
              <a:spAutoFit/>
            </a:bodyPr>
            <a:lstStyle/>
            <a:p>
              <a:r>
                <a:rPr lang="en-US" dirty="0" smtClean="0"/>
                <a:t>After 50 nm</a:t>
              </a:r>
              <a:endParaRPr lang="en-US" dirty="0"/>
            </a:p>
          </p:txBody>
        </p:sp>
      </p:grpSp>
      <p:sp>
        <p:nvSpPr>
          <p:cNvPr id="12" name="Rectangle 11"/>
          <p:cNvSpPr/>
          <p:nvPr/>
        </p:nvSpPr>
        <p:spPr>
          <a:xfrm>
            <a:off x="4495800" y="533400"/>
            <a:ext cx="865943" cy="338554"/>
          </a:xfrm>
          <a:prstGeom prst="rect">
            <a:avLst/>
          </a:prstGeom>
        </p:spPr>
        <p:txBody>
          <a:bodyPr wrap="none">
            <a:spAutoFit/>
          </a:bodyPr>
          <a:lstStyle/>
          <a:p>
            <a:r>
              <a:rPr lang="en-US" sz="1600" dirty="0" smtClean="0">
                <a:solidFill>
                  <a:schemeClr val="bg1"/>
                </a:solidFill>
              </a:rPr>
              <a:t>600 nm </a:t>
            </a:r>
            <a:endParaRPr lang="en-US" sz="1600" dirty="0">
              <a:solidFill>
                <a:schemeClr val="bg1"/>
              </a:solidFill>
            </a:endParaRPr>
          </a:p>
        </p:txBody>
      </p:sp>
      <p:pic>
        <p:nvPicPr>
          <p:cNvPr id="13" name="Picture 12" descr="PF-Nb-Sapphire600nm-Ale.jpg"/>
          <p:cNvPicPr>
            <a:picLocks noChangeAspect="1"/>
          </p:cNvPicPr>
          <p:nvPr/>
        </p:nvPicPr>
        <p:blipFill>
          <a:blip r:embed="rId8" cstate="print"/>
          <a:stretch>
            <a:fillRect/>
          </a:stretch>
        </p:blipFill>
        <p:spPr>
          <a:xfrm>
            <a:off x="4495800" y="4191000"/>
            <a:ext cx="2227674" cy="1828800"/>
          </a:xfrm>
          <a:prstGeom prst="rect">
            <a:avLst/>
          </a:prstGeom>
        </p:spPr>
      </p:pic>
      <p:sp>
        <p:nvSpPr>
          <p:cNvPr id="14" name="Rectangle 13"/>
          <p:cNvSpPr/>
          <p:nvPr/>
        </p:nvSpPr>
        <p:spPr>
          <a:xfrm>
            <a:off x="0" y="5980837"/>
            <a:ext cx="9372600" cy="830997"/>
          </a:xfrm>
          <a:prstGeom prst="rect">
            <a:avLst/>
          </a:prstGeom>
        </p:spPr>
        <p:txBody>
          <a:bodyPr wrap="square">
            <a:spAutoFit/>
          </a:bodyPr>
          <a:lstStyle/>
          <a:p>
            <a:pPr algn="ctr"/>
            <a:r>
              <a:rPr lang="en-US" sz="1600" b="1" dirty="0" smtClean="0"/>
              <a:t>XRD pole figures about Nb(110)peak indicate (011) texturing along the 2 possible in-plane orientations in the thinner films while a strong preferred orientation was observed in the thicker film, consistent with the observed surface morphology.</a:t>
            </a:r>
            <a:endParaRPr lang="en-US" sz="1600" b="1" dirty="0"/>
          </a:p>
        </p:txBody>
      </p:sp>
      <p:sp>
        <p:nvSpPr>
          <p:cNvPr id="15" name="TextBox 14"/>
          <p:cNvSpPr txBox="1"/>
          <p:nvPr/>
        </p:nvSpPr>
        <p:spPr>
          <a:xfrm>
            <a:off x="2590800" y="304800"/>
            <a:ext cx="2895473" cy="276999"/>
          </a:xfrm>
          <a:prstGeom prst="rect">
            <a:avLst/>
          </a:prstGeom>
          <a:noFill/>
        </p:spPr>
        <p:txBody>
          <a:bodyPr wrap="none" rtlCol="0">
            <a:spAutoFit/>
          </a:bodyPr>
          <a:lstStyle/>
          <a:p>
            <a:r>
              <a:rPr lang="en-US" sz="1200" dirty="0" smtClean="0"/>
              <a:t>A. Lukaszew  et al., College William &amp; Mary</a:t>
            </a:r>
            <a:endParaRPr lang="en-US" sz="1200" dirty="0"/>
          </a:p>
        </p:txBody>
      </p:sp>
    </p:spTree>
    <p:extLst>
      <p:ext uri="{BB962C8B-B14F-4D97-AF65-F5344CB8AC3E}">
        <p14:creationId xmlns:p14="http://schemas.microsoft.com/office/powerpoint/2010/main" val="3370879843"/>
      </p:ext>
    </p:extLst>
  </p:cSld>
  <p:clrMapOvr>
    <a:masterClrMapping/>
  </p:clrMapOvr>
  <p:transition spd="med">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914400"/>
          </a:xfrm>
        </p:spPr>
        <p:txBody>
          <a:bodyPr/>
          <a:lstStyle/>
          <a:p>
            <a:r>
              <a:rPr lang="en-US" b="1" dirty="0" smtClean="0">
                <a:solidFill>
                  <a:srgbClr val="FF0000"/>
                </a:solidFill>
              </a:rPr>
              <a:t>Substrate, nucleation and crystal growth : 	Why do we care?</a:t>
            </a:r>
            <a:endParaRPr lang="en-US" b="1" dirty="0">
              <a:solidFill>
                <a:srgbClr val="FF0000"/>
              </a:solidFill>
            </a:endParaRPr>
          </a:p>
        </p:txBody>
      </p:sp>
      <p:sp>
        <p:nvSpPr>
          <p:cNvPr id="3" name="Footer Placeholder 2"/>
          <p:cNvSpPr>
            <a:spLocks noGrp="1"/>
          </p:cNvSpPr>
          <p:nvPr>
            <p:ph type="ftr" sz="quarter" idx="11"/>
          </p:nvPr>
        </p:nvSpPr>
        <p:spPr/>
        <p:txBody>
          <a:bodyPr/>
          <a:lstStyle/>
          <a:p>
            <a:pPr algn="ctr"/>
            <a:r>
              <a:rPr lang="en-US" dirty="0" smtClean="0"/>
              <a:t>A-M Valente-Feliciano  - SRF Conference 2011– Chicago, 07/26/2011 </a:t>
            </a:r>
            <a:endParaRPr lang="en-US" dirty="0"/>
          </a:p>
        </p:txBody>
      </p:sp>
      <p:sp>
        <p:nvSpPr>
          <p:cNvPr id="4" name="TextBox 3"/>
          <p:cNvSpPr txBox="1"/>
          <p:nvPr/>
        </p:nvSpPr>
        <p:spPr>
          <a:xfrm>
            <a:off x="152400" y="1600200"/>
            <a:ext cx="8534400" cy="4893647"/>
          </a:xfrm>
          <a:prstGeom prst="rect">
            <a:avLst/>
          </a:prstGeom>
          <a:noFill/>
        </p:spPr>
        <p:txBody>
          <a:bodyPr wrap="square" rtlCol="0">
            <a:spAutoFit/>
          </a:bodyPr>
          <a:lstStyle/>
          <a:p>
            <a:r>
              <a:rPr lang="en-US" sz="2400" dirty="0" smtClean="0"/>
              <a:t>The thickness of interest for SRF applications corresponds to the RF penetrat</a:t>
            </a:r>
            <a:r>
              <a:rPr lang="en-US" sz="2400" dirty="0"/>
              <a:t>ion </a:t>
            </a:r>
            <a:r>
              <a:rPr lang="en-US" sz="2400" dirty="0" smtClean="0"/>
              <a:t>depth, i.e. the very top 40 nm of the Nb  film. </a:t>
            </a:r>
          </a:p>
          <a:p>
            <a:r>
              <a:rPr lang="en-US" sz="2400" dirty="0" smtClean="0"/>
              <a:t>However the final surface is dictated from its origin, i.e.  the substrate, the interface, and deposition technique (ion energy, substrate temperature…)</a:t>
            </a:r>
            <a:endParaRPr lang="en-US" sz="2400" dirty="0"/>
          </a:p>
          <a:p>
            <a:pPr lvl="8"/>
            <a:r>
              <a:rPr lang="en-US" sz="2400" dirty="0" smtClean="0"/>
              <a:t>Heterogeneous nucleation.</a:t>
            </a:r>
          </a:p>
          <a:p>
            <a:pPr lvl="8"/>
            <a:r>
              <a:rPr lang="en-US" sz="2400" dirty="0" smtClean="0"/>
              <a:t>Nucleation driven by nucleation centers such as defect, impurities on the substrate surface or the orientation of the underlying substrate in the case of hetero-epitaxy.</a:t>
            </a:r>
          </a:p>
          <a:p>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82" y="3581075"/>
            <a:ext cx="3500718" cy="27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435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609600"/>
          </a:xfrm>
        </p:spPr>
        <p:txBody>
          <a:bodyPr/>
          <a:lstStyle/>
          <a:p>
            <a:pPr algn="ctr"/>
            <a:r>
              <a:rPr lang="en-US" b="1" cap="small" dirty="0" smtClean="0">
                <a:solidFill>
                  <a:srgbClr val="FF0000"/>
                </a:solidFill>
              </a:rPr>
              <a:t>R</a:t>
            </a:r>
            <a:r>
              <a:rPr lang="en-US" b="1" cap="small" baseline="-25000" dirty="0" smtClean="0">
                <a:solidFill>
                  <a:srgbClr val="FF0000"/>
                </a:solidFill>
                <a:effectLst/>
              </a:rPr>
              <a:t>s</a:t>
            </a:r>
            <a:r>
              <a:rPr lang="en-US" b="1" cap="small" dirty="0" smtClean="0">
                <a:solidFill>
                  <a:srgbClr val="FF0000"/>
                </a:solidFill>
              </a:rPr>
              <a:t> measurements for Nb/Cu</a:t>
            </a:r>
            <a:endParaRPr lang="en-US" b="1" cap="small" dirty="0">
              <a:solidFill>
                <a:srgbClr val="FF0000"/>
              </a:solidFill>
            </a:endParaRPr>
          </a:p>
        </p:txBody>
      </p:sp>
      <p:sp>
        <p:nvSpPr>
          <p:cNvPr id="5" name="Footer Placeholder 4"/>
          <p:cNvSpPr>
            <a:spLocks noGrp="1"/>
          </p:cNvSpPr>
          <p:nvPr>
            <p:ph type="ftr" sz="quarter" idx="11"/>
          </p:nvPr>
        </p:nvSpPr>
        <p:spPr/>
        <p:txBody>
          <a:bodyPr/>
          <a:lstStyle/>
          <a:p>
            <a:pPr algn="ctr"/>
            <a:r>
              <a:rPr lang="en-US" dirty="0" smtClean="0"/>
              <a:t>A-M Valente-Feliciano  - SRF Conference 2011– Chicago, 07/26/2011 </a:t>
            </a:r>
            <a:endParaRPr lang="en-US" dirty="0"/>
          </a:p>
        </p:txBody>
      </p:sp>
      <p:pic>
        <p:nvPicPr>
          <p:cNvPr id="17" name="Picture 16" descr="ECR47&amp;24.jpg"/>
          <p:cNvPicPr>
            <a:picLocks noChangeAspect="1"/>
          </p:cNvPicPr>
          <p:nvPr/>
        </p:nvPicPr>
        <p:blipFill>
          <a:blip r:embed="rId3" cstate="print"/>
          <a:stretch>
            <a:fillRect/>
          </a:stretch>
        </p:blipFill>
        <p:spPr>
          <a:xfrm>
            <a:off x="685800" y="685799"/>
            <a:ext cx="7467600" cy="5659581"/>
          </a:xfrm>
          <a:prstGeom prst="rect">
            <a:avLst/>
          </a:prstGeom>
        </p:spPr>
      </p:pic>
    </p:spTree>
    <p:extLst>
      <p:ext uri="{BB962C8B-B14F-4D97-AF65-F5344CB8AC3E}">
        <p14:creationId xmlns:p14="http://schemas.microsoft.com/office/powerpoint/2010/main" val="190440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772400" cy="914400"/>
          </a:xfrm>
        </p:spPr>
        <p:txBody>
          <a:bodyPr/>
          <a:lstStyle/>
          <a:p>
            <a:pPr algn="ctr"/>
            <a:r>
              <a:rPr lang="en-US" sz="3200" b="1" dirty="0" smtClean="0">
                <a:solidFill>
                  <a:srgbClr val="FF0000"/>
                </a:solidFill>
                <a:effectLst/>
              </a:rPr>
              <a:t>Strain Evolution &amp; Structure</a:t>
            </a:r>
            <a:endParaRPr lang="en-US" sz="3200" dirty="0">
              <a:solidFill>
                <a:srgbClr val="FF0000"/>
              </a:solidFill>
              <a:effectLst/>
            </a:endParaRPr>
          </a:p>
        </p:txBody>
      </p:sp>
      <p:sp>
        <p:nvSpPr>
          <p:cNvPr id="15" name="Footer Placeholder 14"/>
          <p:cNvSpPr>
            <a:spLocks noGrp="1"/>
          </p:cNvSpPr>
          <p:nvPr>
            <p:ph type="ftr" sz="quarter" idx="11"/>
          </p:nvPr>
        </p:nvSpPr>
        <p:spPr>
          <a:xfrm>
            <a:off x="3429000" y="6416675"/>
            <a:ext cx="5638800" cy="365125"/>
          </a:xfrm>
        </p:spPr>
        <p:txBody>
          <a:bodyPr/>
          <a:lstStyle/>
          <a:p>
            <a:r>
              <a:rPr lang="en-US" dirty="0" smtClean="0"/>
              <a:t>A-M Valente-Feliciano  - SRF Conference 2011– Chicago, 07/26/2011 </a:t>
            </a:r>
            <a:endParaRPr lang="en-US" dirty="0"/>
          </a:p>
        </p:txBody>
      </p:sp>
      <p:pic>
        <p:nvPicPr>
          <p:cNvPr id="158721" name="Picture 1"/>
          <p:cNvPicPr>
            <a:picLocks noChangeAspect="1" noChangeArrowheads="1"/>
          </p:cNvPicPr>
          <p:nvPr/>
        </p:nvPicPr>
        <p:blipFill>
          <a:blip r:embed="rId3" cstate="print"/>
          <a:srcRect/>
          <a:stretch>
            <a:fillRect/>
          </a:stretch>
        </p:blipFill>
        <p:spPr bwMode="auto">
          <a:xfrm>
            <a:off x="6172200" y="487680"/>
            <a:ext cx="2566431" cy="2103120"/>
          </a:xfrm>
          <a:prstGeom prst="rect">
            <a:avLst/>
          </a:prstGeom>
          <a:noFill/>
          <a:ln w="9525">
            <a:noFill/>
            <a:miter lim="800000"/>
            <a:headEnd/>
            <a:tailEnd/>
          </a:ln>
        </p:spPr>
      </p:pic>
      <p:pic>
        <p:nvPicPr>
          <p:cNvPr id="158722" name="Picture 2"/>
          <p:cNvPicPr>
            <a:picLocks noChangeAspect="1" noChangeArrowheads="1"/>
          </p:cNvPicPr>
          <p:nvPr/>
        </p:nvPicPr>
        <p:blipFill>
          <a:blip r:embed="rId4" cstate="print"/>
          <a:srcRect/>
          <a:stretch>
            <a:fillRect/>
          </a:stretch>
        </p:blipFill>
        <p:spPr bwMode="auto">
          <a:xfrm>
            <a:off x="2895600" y="487680"/>
            <a:ext cx="2642696" cy="2103120"/>
          </a:xfrm>
          <a:prstGeom prst="rect">
            <a:avLst/>
          </a:prstGeom>
          <a:noFill/>
          <a:ln w="9525">
            <a:noFill/>
            <a:miter lim="800000"/>
            <a:headEnd/>
            <a:tailEnd/>
          </a:ln>
        </p:spPr>
      </p:pic>
      <p:pic>
        <p:nvPicPr>
          <p:cNvPr id="158723" name="Picture 3"/>
          <p:cNvPicPr>
            <a:picLocks noChangeAspect="1" noChangeArrowheads="1"/>
          </p:cNvPicPr>
          <p:nvPr/>
        </p:nvPicPr>
        <p:blipFill>
          <a:blip r:embed="rId5" cstate="print"/>
          <a:srcRect/>
          <a:stretch>
            <a:fillRect/>
          </a:stretch>
        </p:blipFill>
        <p:spPr bwMode="auto">
          <a:xfrm>
            <a:off x="228600" y="487680"/>
            <a:ext cx="2144014" cy="2103120"/>
          </a:xfrm>
          <a:prstGeom prst="rect">
            <a:avLst/>
          </a:prstGeom>
          <a:noFill/>
          <a:ln w="9525">
            <a:noFill/>
            <a:miter lim="800000"/>
            <a:headEnd/>
            <a:tailEnd/>
          </a:ln>
        </p:spPr>
      </p:pic>
      <p:pic>
        <p:nvPicPr>
          <p:cNvPr id="9" name="Picture 8" descr="latticeparamNbstrain.jpg"/>
          <p:cNvPicPr>
            <a:picLocks noChangeAspect="1"/>
          </p:cNvPicPr>
          <p:nvPr/>
        </p:nvPicPr>
        <p:blipFill>
          <a:blip r:embed="rId6" cstate="print"/>
          <a:stretch>
            <a:fillRect/>
          </a:stretch>
        </p:blipFill>
        <p:spPr>
          <a:xfrm>
            <a:off x="415505" y="4191000"/>
            <a:ext cx="3856528" cy="2514600"/>
          </a:xfrm>
          <a:prstGeom prst="rect">
            <a:avLst/>
          </a:prstGeom>
        </p:spPr>
      </p:pic>
      <p:pic>
        <p:nvPicPr>
          <p:cNvPr id="10" name="Picture 9" descr="latticeparamNbstrain2.jpg"/>
          <p:cNvPicPr>
            <a:picLocks noChangeAspect="1"/>
          </p:cNvPicPr>
          <p:nvPr/>
        </p:nvPicPr>
        <p:blipFill>
          <a:blip r:embed="rId7" cstate="print"/>
          <a:stretch>
            <a:fillRect/>
          </a:stretch>
        </p:blipFill>
        <p:spPr>
          <a:xfrm>
            <a:off x="4758905" y="4191000"/>
            <a:ext cx="4080295" cy="2514600"/>
          </a:xfrm>
          <a:prstGeom prst="rect">
            <a:avLst/>
          </a:prstGeom>
        </p:spPr>
      </p:pic>
      <p:sp>
        <p:nvSpPr>
          <p:cNvPr id="5" name="Rectangle 4"/>
          <p:cNvSpPr/>
          <p:nvPr/>
        </p:nvSpPr>
        <p:spPr>
          <a:xfrm>
            <a:off x="0" y="533400"/>
            <a:ext cx="960519" cy="369332"/>
          </a:xfrm>
          <a:prstGeom prst="rect">
            <a:avLst/>
          </a:prstGeom>
        </p:spPr>
        <p:txBody>
          <a:bodyPr wrap="none">
            <a:spAutoFit/>
          </a:bodyPr>
          <a:lstStyle/>
          <a:p>
            <a:r>
              <a:rPr lang="en-US" b="1" dirty="0" smtClean="0"/>
              <a:t>RHEED </a:t>
            </a:r>
            <a:endParaRPr lang="en-US" dirty="0"/>
          </a:p>
        </p:txBody>
      </p:sp>
      <p:sp>
        <p:nvSpPr>
          <p:cNvPr id="11" name="Rectangle 10"/>
          <p:cNvSpPr/>
          <p:nvPr/>
        </p:nvSpPr>
        <p:spPr>
          <a:xfrm>
            <a:off x="0" y="2590800"/>
            <a:ext cx="9144000" cy="1600438"/>
          </a:xfrm>
          <a:prstGeom prst="rect">
            <a:avLst/>
          </a:prstGeom>
        </p:spPr>
        <p:txBody>
          <a:bodyPr wrap="square">
            <a:spAutoFit/>
          </a:bodyPr>
          <a:lstStyle/>
          <a:p>
            <a:r>
              <a:rPr lang="en-US" sz="1400" b="1" dirty="0" smtClean="0"/>
              <a:t>•RHEED images were collected for epitaxial niobium for varying thicknesses and growth parameters.</a:t>
            </a:r>
          </a:p>
          <a:p>
            <a:r>
              <a:rPr lang="en-US" sz="1400" b="1" dirty="0" smtClean="0"/>
              <a:t>•Image processing with MATLAB allows for a systematic way to abstract information related to surface crystallinity and morphology.</a:t>
            </a:r>
          </a:p>
          <a:p>
            <a:r>
              <a:rPr lang="en-US" sz="1400" b="1" dirty="0" smtClean="0"/>
              <a:t>•A specific image can be used to calculate the lattice parameter corresponding to the top most layer of the sample using the following equation:    a*= 2</a:t>
            </a:r>
            <a:r>
              <a:rPr lang="en-US" sz="1400" b="1" dirty="0" smtClean="0">
                <a:latin typeface="Symbol" pitchFamily="18" charset="2"/>
              </a:rPr>
              <a:t>p</a:t>
            </a:r>
            <a:r>
              <a:rPr lang="en-US" sz="1400" b="1" dirty="0" smtClean="0"/>
              <a:t>W/</a:t>
            </a:r>
            <a:r>
              <a:rPr lang="en-US" sz="1400" b="1" dirty="0" smtClean="0">
                <a:latin typeface="Symbol" pitchFamily="18" charset="2"/>
              </a:rPr>
              <a:t>l</a:t>
            </a:r>
            <a:r>
              <a:rPr lang="en-US" sz="1400" b="1" dirty="0" smtClean="0"/>
              <a:t>L</a:t>
            </a:r>
          </a:p>
          <a:p>
            <a:r>
              <a:rPr lang="en-US" sz="1400" b="1" dirty="0" smtClean="0"/>
              <a:t>•Curve-fitting models are then applied to obtain quantitative information to extract the in-plane strain and lattice parameters</a:t>
            </a:r>
          </a:p>
        </p:txBody>
      </p:sp>
      <p:sp>
        <p:nvSpPr>
          <p:cNvPr id="12" name="TextBox 11"/>
          <p:cNvSpPr txBox="1"/>
          <p:nvPr/>
        </p:nvSpPr>
        <p:spPr>
          <a:xfrm>
            <a:off x="0" y="0"/>
            <a:ext cx="2953181" cy="276999"/>
          </a:xfrm>
          <a:prstGeom prst="rect">
            <a:avLst/>
          </a:prstGeom>
          <a:noFill/>
        </p:spPr>
        <p:txBody>
          <a:bodyPr wrap="none" rtlCol="0">
            <a:spAutoFit/>
          </a:bodyPr>
          <a:lstStyle/>
          <a:p>
            <a:pPr marL="228600" indent="-228600">
              <a:buAutoNum type="alphaUcPeriod"/>
            </a:pPr>
            <a:r>
              <a:rPr lang="en-US" sz="1200" dirty="0" smtClean="0"/>
              <a:t>Lukaszew  et al., College William &amp; Mary</a:t>
            </a:r>
            <a:endParaRPr lang="en-US" sz="1200" dirty="0"/>
          </a:p>
        </p:txBody>
      </p:sp>
    </p:spTree>
    <p:extLst>
      <p:ext uri="{BB962C8B-B14F-4D97-AF65-F5344CB8AC3E}">
        <p14:creationId xmlns:p14="http://schemas.microsoft.com/office/powerpoint/2010/main" val="4111433712"/>
      </p:ext>
    </p:extLst>
  </p:cSld>
  <p:clrMapOvr>
    <a:masterClrMapping/>
  </p:clrMapOvr>
  <p:transition spd="med">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lstStyle/>
          <a:p>
            <a:pPr algn="ctr"/>
            <a:r>
              <a:rPr lang="en-US" dirty="0" smtClean="0"/>
              <a:t>Cu thermal roughening</a:t>
            </a:r>
            <a:endParaRPr lang="en-US" dirty="0"/>
          </a:p>
        </p:txBody>
      </p:sp>
      <p:sp>
        <p:nvSpPr>
          <p:cNvPr id="8" name="Footer Placeholder 7"/>
          <p:cNvSpPr>
            <a:spLocks noGrp="1"/>
          </p:cNvSpPr>
          <p:nvPr>
            <p:ph type="ftr" sz="quarter" idx="11"/>
          </p:nvPr>
        </p:nvSpPr>
        <p:spPr/>
        <p:txBody>
          <a:bodyPr/>
          <a:lstStyle/>
          <a:p>
            <a:r>
              <a:rPr lang="en-US" dirty="0" smtClean="0"/>
              <a:t>A-M Valente-Feliciano  - SRF Conference 2011– Chicago, 07/26/2011 </a:t>
            </a:r>
            <a:endParaRPr lang="en-US" dirty="0"/>
          </a:p>
        </p:txBody>
      </p:sp>
      <p:pic>
        <p:nvPicPr>
          <p:cNvPr id="4" name="Picture 4"/>
          <p:cNvPicPr>
            <a:picLocks noChangeAspect="1" noChangeArrowheads="1"/>
          </p:cNvPicPr>
          <p:nvPr/>
        </p:nvPicPr>
        <p:blipFill>
          <a:blip r:embed="rId2" cstate="print"/>
          <a:srcRect t="18229" b="8854"/>
          <a:stretch>
            <a:fillRect/>
          </a:stretch>
        </p:blipFill>
        <p:spPr bwMode="auto">
          <a:xfrm>
            <a:off x="0" y="1143000"/>
            <a:ext cx="7524205" cy="41148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4226560" y="2590800"/>
            <a:ext cx="4917440" cy="3688080"/>
          </a:xfrm>
          <a:prstGeom prst="rect">
            <a:avLst/>
          </a:prstGeom>
          <a:noFill/>
          <a:ln w="9525">
            <a:noFill/>
            <a:miter lim="800000"/>
            <a:headEnd/>
            <a:tailEnd/>
          </a:ln>
        </p:spPr>
      </p:pic>
      <p:sp>
        <p:nvSpPr>
          <p:cNvPr id="10" name="TextBox 9"/>
          <p:cNvSpPr txBox="1"/>
          <p:nvPr/>
        </p:nvSpPr>
        <p:spPr>
          <a:xfrm>
            <a:off x="4648200" y="1371600"/>
            <a:ext cx="2563009" cy="369332"/>
          </a:xfrm>
          <a:prstGeom prst="rect">
            <a:avLst/>
          </a:prstGeom>
          <a:noFill/>
        </p:spPr>
        <p:txBody>
          <a:bodyPr wrap="none" rtlCol="0">
            <a:spAutoFit/>
          </a:bodyPr>
          <a:lstStyle/>
          <a:p>
            <a:r>
              <a:rPr lang="en-US" dirty="0" smtClean="0">
                <a:solidFill>
                  <a:schemeClr val="bg1"/>
                </a:solidFill>
              </a:rPr>
              <a:t>Heat Treatment@ 750 °C</a:t>
            </a:r>
            <a:endParaRPr lang="en-US" dirty="0">
              <a:solidFill>
                <a:schemeClr val="bg1"/>
              </a:solidFill>
            </a:endParaRPr>
          </a:p>
        </p:txBody>
      </p:sp>
      <p:sp>
        <p:nvSpPr>
          <p:cNvPr id="12" name="TextBox 11"/>
          <p:cNvSpPr txBox="1"/>
          <p:nvPr/>
        </p:nvSpPr>
        <p:spPr>
          <a:xfrm>
            <a:off x="4953000" y="1752600"/>
            <a:ext cx="1734770" cy="738664"/>
          </a:xfrm>
          <a:prstGeom prst="rect">
            <a:avLst/>
          </a:prstGeom>
          <a:noFill/>
        </p:spPr>
        <p:txBody>
          <a:bodyPr wrap="none" rtlCol="0">
            <a:spAutoFit/>
          </a:bodyPr>
          <a:lstStyle/>
          <a:p>
            <a:pPr algn="ctr"/>
            <a:r>
              <a:rPr lang="en-US" sz="1400" dirty="0" smtClean="0">
                <a:solidFill>
                  <a:schemeClr val="bg1"/>
                </a:solidFill>
              </a:rPr>
              <a:t>Z Range = 681.45 nm</a:t>
            </a:r>
          </a:p>
          <a:p>
            <a:pPr algn="ctr"/>
            <a:r>
              <a:rPr lang="en-US" sz="1400" dirty="0" smtClean="0">
                <a:solidFill>
                  <a:schemeClr val="bg1"/>
                </a:solidFill>
              </a:rPr>
              <a:t>RMS = 33.8 nm</a:t>
            </a:r>
          </a:p>
          <a:p>
            <a:pPr algn="ctr"/>
            <a:r>
              <a:rPr lang="en-US" sz="1400" dirty="0" smtClean="0">
                <a:solidFill>
                  <a:schemeClr val="bg1"/>
                </a:solidFill>
              </a:rPr>
              <a:t>Ra = 25.1 nm</a:t>
            </a:r>
            <a:endParaRPr lang="en-US" sz="1400" dirty="0">
              <a:solidFill>
                <a:schemeClr val="bg1"/>
              </a:solidFill>
            </a:endParaRPr>
          </a:p>
        </p:txBody>
      </p:sp>
      <p:sp>
        <p:nvSpPr>
          <p:cNvPr id="11" name="TextBox 10"/>
          <p:cNvSpPr txBox="1"/>
          <p:nvPr/>
        </p:nvSpPr>
        <p:spPr>
          <a:xfrm>
            <a:off x="7543800" y="1524000"/>
            <a:ext cx="1447800" cy="830997"/>
          </a:xfrm>
          <a:prstGeom prst="rect">
            <a:avLst/>
          </a:prstGeom>
          <a:noFill/>
        </p:spPr>
        <p:txBody>
          <a:bodyPr wrap="square" rtlCol="0">
            <a:spAutoFit/>
          </a:bodyPr>
          <a:lstStyle/>
          <a:p>
            <a:r>
              <a:rPr lang="en-US" sz="1600" dirty="0" smtClean="0"/>
              <a:t>In the range of the film thickness!!!</a:t>
            </a:r>
            <a:endParaRPr lang="en-US" sz="1600" dirty="0"/>
          </a:p>
        </p:txBody>
      </p:sp>
      <p:sp>
        <p:nvSpPr>
          <p:cNvPr id="13" name="Oval 12"/>
          <p:cNvSpPr/>
          <p:nvPr/>
        </p:nvSpPr>
        <p:spPr>
          <a:xfrm>
            <a:off x="5715000" y="17526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a:stCxn id="11" idx="1"/>
          </p:cNvCxnSpPr>
          <p:nvPr/>
        </p:nvCxnSpPr>
        <p:spPr>
          <a:xfrm rot="10800000">
            <a:off x="6629400" y="1905001"/>
            <a:ext cx="914400" cy="344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1760" y="5265368"/>
            <a:ext cx="8229600" cy="1231106"/>
          </a:xfrm>
          <a:prstGeom prst="rect">
            <a:avLst/>
          </a:prstGeom>
        </p:spPr>
        <p:txBody>
          <a:bodyPr wrap="square">
            <a:spAutoFit/>
          </a:bodyPr>
          <a:lstStyle/>
          <a:p>
            <a:r>
              <a:rPr lang="en-US" b="1" dirty="0"/>
              <a:t>Cu when heated to temperatures higher than 400°C due to roughening </a:t>
            </a:r>
            <a:r>
              <a:rPr lang="en-US" sz="1200" b="1" dirty="0"/>
              <a:t>(P. Zeppenfeld et al., PRL 62,1, Jan 89)</a:t>
            </a:r>
          </a:p>
          <a:p>
            <a:endParaRPr lang="en-US" sz="800" b="1" dirty="0"/>
          </a:p>
          <a:p>
            <a:pPr lvl="6"/>
            <a:r>
              <a:rPr lang="en-US" b="1" dirty="0"/>
              <a:t>T</a:t>
            </a:r>
            <a:r>
              <a:rPr lang="en-US" b="1" baseline="-25000" dirty="0"/>
              <a:t>roughening</a:t>
            </a:r>
            <a:r>
              <a:rPr lang="en-US" b="1" dirty="0"/>
              <a:t> Cu (111)~400°C</a:t>
            </a:r>
          </a:p>
          <a:p>
            <a:pPr lvl="6"/>
            <a:r>
              <a:rPr lang="en-US" b="1" dirty="0"/>
              <a:t>T</a:t>
            </a:r>
            <a:r>
              <a:rPr lang="en-US" b="1" baseline="-25000" dirty="0"/>
              <a:t>roughening</a:t>
            </a:r>
            <a:r>
              <a:rPr lang="en-US" b="1" dirty="0"/>
              <a:t> Cu (110), (100)&gt;700°C</a:t>
            </a:r>
          </a:p>
        </p:txBody>
      </p:sp>
      <p:pic>
        <p:nvPicPr>
          <p:cNvPr id="14" name="Picture 13" descr="ecrnb 34b 350x3.JPG"/>
          <p:cNvPicPr>
            <a:picLocks noChangeAspect="1"/>
          </p:cNvPicPr>
          <p:nvPr/>
        </p:nvPicPr>
        <p:blipFill>
          <a:blip r:embed="rId4" cstate="print"/>
          <a:stretch>
            <a:fillRect/>
          </a:stretch>
        </p:blipFill>
        <p:spPr>
          <a:xfrm>
            <a:off x="761999" y="750332"/>
            <a:ext cx="7371397" cy="5528548"/>
          </a:xfrm>
          <a:prstGeom prst="rect">
            <a:avLst/>
          </a:prstGeom>
        </p:spPr>
      </p:pic>
    </p:spTree>
    <p:extLst>
      <p:ext uri="{BB962C8B-B14F-4D97-AF65-F5344CB8AC3E}">
        <p14:creationId xmlns:p14="http://schemas.microsoft.com/office/powerpoint/2010/main" val="89159457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01" name="Picture 5" descr="TEM-ECR-4b.jpg"/>
          <p:cNvPicPr>
            <a:picLocks noChangeAspect="1"/>
          </p:cNvPicPr>
          <p:nvPr/>
        </p:nvPicPr>
        <p:blipFill>
          <a:blip r:embed="rId2" cstate="print"/>
          <a:srcRect/>
          <a:stretch>
            <a:fillRect/>
          </a:stretch>
        </p:blipFill>
        <p:spPr bwMode="auto">
          <a:xfrm>
            <a:off x="693737" y="514350"/>
            <a:ext cx="7916863" cy="6057900"/>
          </a:xfrm>
          <a:prstGeom prst="rect">
            <a:avLst/>
          </a:prstGeom>
          <a:noFill/>
          <a:ln w="9525">
            <a:noFill/>
            <a:miter lim="800000"/>
            <a:headEnd/>
            <a:tailEnd/>
          </a:ln>
        </p:spPr>
      </p:pic>
      <p:sp>
        <p:nvSpPr>
          <p:cNvPr id="7" name="Rectangle 2"/>
          <p:cNvSpPr txBox="1">
            <a:spLocks noChangeArrowheads="1"/>
          </p:cNvSpPr>
          <p:nvPr/>
        </p:nvSpPr>
        <p:spPr>
          <a:xfrm>
            <a:off x="214313" y="0"/>
            <a:ext cx="8621712" cy="517525"/>
          </a:xfrm>
          <a:prstGeom prst="rect">
            <a:avLst/>
          </a:prstGeom>
        </p:spPr>
        <p:txBody>
          <a:bodyPr/>
          <a:lstStyle/>
          <a:p>
            <a:pPr algn="ctr" eaLnBrk="0" hangingPunct="0">
              <a:defRPr/>
            </a:pPr>
            <a:r>
              <a:rPr lang="en-GB" sz="3200" b="1" kern="0" dirty="0" smtClean="0">
                <a:solidFill>
                  <a:srgbClr val="FF0000"/>
                </a:solidFill>
                <a:latin typeface="+mj-lt"/>
                <a:ea typeface="+mj-ea"/>
                <a:cs typeface="+mj-cs"/>
              </a:rPr>
              <a:t>Nb/CuO – High Resolution TEM</a:t>
            </a:r>
            <a:endParaRPr lang="en-GB" sz="3200" b="1" kern="0" dirty="0">
              <a:solidFill>
                <a:srgbClr val="FF0000"/>
              </a:solidFill>
              <a:latin typeface="+mj-lt"/>
              <a:ea typeface="+mj-ea"/>
              <a:cs typeface="+mj-cs"/>
            </a:endParaRPr>
          </a:p>
        </p:txBody>
      </p:sp>
      <p:sp>
        <p:nvSpPr>
          <p:cNvPr id="5" name="Footer Placeholder 4"/>
          <p:cNvSpPr>
            <a:spLocks noGrp="1"/>
          </p:cNvSpPr>
          <p:nvPr>
            <p:ph type="ftr" sz="quarter" idx="11"/>
          </p:nvPr>
        </p:nvSpPr>
        <p:spPr>
          <a:xfrm>
            <a:off x="914400" y="6416675"/>
            <a:ext cx="8229600" cy="365125"/>
          </a:xfrm>
        </p:spPr>
        <p:txBody>
          <a:bodyPr/>
          <a:lstStyle/>
          <a:p>
            <a:r>
              <a:rPr lang="en-US" dirty="0" smtClean="0"/>
              <a:t>A-M Valente-Feliciano  - SRF Conference 2011– Chicago, 07/26/2011 </a:t>
            </a:r>
            <a:endParaRPr lang="en-US" dirty="0"/>
          </a:p>
        </p:txBody>
      </p:sp>
    </p:spTree>
    <p:extLst>
      <p:ext uri="{BB962C8B-B14F-4D97-AF65-F5344CB8AC3E}">
        <p14:creationId xmlns:p14="http://schemas.microsoft.com/office/powerpoint/2010/main" val="334439064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14137" y="149905"/>
            <a:ext cx="3431342" cy="3030530"/>
          </a:xfrm>
          <a:prstGeom prst="rect">
            <a:avLst/>
          </a:prstGeom>
          <a:noFill/>
          <a:ln w="9525">
            <a:noFill/>
            <a:miter lim="800000"/>
            <a:headEnd/>
            <a:tailEnd/>
          </a:ln>
          <a:effectLst/>
        </p:spPr>
      </p:pic>
      <p:sp>
        <p:nvSpPr>
          <p:cNvPr id="6" name="TextBox 5"/>
          <p:cNvSpPr txBox="1"/>
          <p:nvPr/>
        </p:nvSpPr>
        <p:spPr>
          <a:xfrm>
            <a:off x="1169236" y="2968048"/>
            <a:ext cx="1603947" cy="646331"/>
          </a:xfrm>
          <a:prstGeom prst="rect">
            <a:avLst/>
          </a:prstGeom>
          <a:noFill/>
        </p:spPr>
        <p:txBody>
          <a:bodyPr wrap="square" rtlCol="0">
            <a:spAutoFit/>
          </a:bodyPr>
          <a:lstStyle/>
          <a:p>
            <a:r>
              <a:rPr lang="en-US" dirty="0" smtClean="0"/>
              <a:t>RMS = 2.90 nm</a:t>
            </a:r>
            <a:endParaRPr lang="en-US" dirty="0"/>
          </a:p>
        </p:txBody>
      </p:sp>
      <p:pic>
        <p:nvPicPr>
          <p:cNvPr id="7" name="Picture 3"/>
          <p:cNvPicPr>
            <a:picLocks noChangeAspect="1" noChangeArrowheads="1"/>
          </p:cNvPicPr>
          <p:nvPr/>
        </p:nvPicPr>
        <p:blipFill>
          <a:blip r:embed="rId4" cstate="print"/>
          <a:srcRect/>
          <a:stretch>
            <a:fillRect/>
          </a:stretch>
        </p:blipFill>
        <p:spPr bwMode="auto">
          <a:xfrm>
            <a:off x="5051158" y="149905"/>
            <a:ext cx="3427092" cy="3030529"/>
          </a:xfrm>
          <a:prstGeom prst="rect">
            <a:avLst/>
          </a:prstGeom>
          <a:no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2685292" y="3267860"/>
            <a:ext cx="3430695" cy="3030528"/>
          </a:xfrm>
          <a:prstGeom prst="rect">
            <a:avLst/>
          </a:prstGeom>
          <a:noFill/>
          <a:ln w="9525">
            <a:noFill/>
            <a:miter lim="800000"/>
            <a:headEnd/>
            <a:tailEnd/>
          </a:ln>
          <a:effectLst/>
        </p:spPr>
      </p:pic>
      <p:sp>
        <p:nvSpPr>
          <p:cNvPr id="9" name="TextBox 8"/>
          <p:cNvSpPr txBox="1"/>
          <p:nvPr/>
        </p:nvSpPr>
        <p:spPr>
          <a:xfrm>
            <a:off x="5648080" y="2968048"/>
            <a:ext cx="1603947" cy="369332"/>
          </a:xfrm>
          <a:prstGeom prst="rect">
            <a:avLst/>
          </a:prstGeom>
          <a:noFill/>
        </p:spPr>
        <p:txBody>
          <a:bodyPr wrap="square" rtlCol="0">
            <a:spAutoFit/>
          </a:bodyPr>
          <a:lstStyle/>
          <a:p>
            <a:r>
              <a:rPr lang="en-US" dirty="0" smtClean="0"/>
              <a:t>RMS = 1.21 nm</a:t>
            </a:r>
            <a:endParaRPr lang="en-US" dirty="0"/>
          </a:p>
        </p:txBody>
      </p:sp>
      <p:sp>
        <p:nvSpPr>
          <p:cNvPr id="10" name="TextBox 9"/>
          <p:cNvSpPr txBox="1"/>
          <p:nvPr/>
        </p:nvSpPr>
        <p:spPr>
          <a:xfrm>
            <a:off x="3240530" y="6088503"/>
            <a:ext cx="1603947" cy="369332"/>
          </a:xfrm>
          <a:prstGeom prst="rect">
            <a:avLst/>
          </a:prstGeom>
          <a:noFill/>
        </p:spPr>
        <p:txBody>
          <a:bodyPr wrap="square" rtlCol="0">
            <a:spAutoFit/>
          </a:bodyPr>
          <a:lstStyle/>
          <a:p>
            <a:r>
              <a:rPr lang="en-US" dirty="0" smtClean="0"/>
              <a:t>RMS = 1.08 nm</a:t>
            </a:r>
            <a:endParaRPr lang="en-US" dirty="0"/>
          </a:p>
        </p:txBody>
      </p:sp>
      <p:sp>
        <p:nvSpPr>
          <p:cNvPr id="2" name="Footer Placeholder 1"/>
          <p:cNvSpPr>
            <a:spLocks noGrp="1"/>
          </p:cNvSpPr>
          <p:nvPr>
            <p:ph type="ftr" sz="quarter" idx="11"/>
          </p:nvPr>
        </p:nvSpPr>
        <p:spPr/>
        <p:txBody>
          <a:bodyPr/>
          <a:lstStyle/>
          <a:p>
            <a:r>
              <a:rPr lang="en-US" dirty="0" smtClean="0"/>
              <a:t>A-M Valente-Feliciano  - SRF Conference 2011– Chicago, 07/26/2011 </a:t>
            </a:r>
            <a:endParaRPr lang="en-US" dirty="0"/>
          </a:p>
        </p:txBody>
      </p:sp>
    </p:spTree>
    <p:extLst>
      <p:ext uri="{BB962C8B-B14F-4D97-AF65-F5344CB8AC3E}">
        <p14:creationId xmlns:p14="http://schemas.microsoft.com/office/powerpoint/2010/main" val="404724805"/>
      </p:ext>
    </p:extLst>
  </p:cSld>
  <p:clrMapOvr>
    <a:masterClrMapping/>
  </p:clrMapOvr>
  <p:transition spd="med">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pPr algn="ctr"/>
            <a:r>
              <a:rPr lang="en-US" b="1" dirty="0">
                <a:solidFill>
                  <a:srgbClr val="FF0000"/>
                </a:solidFill>
                <a:effectLst/>
              </a:rPr>
              <a:t>S</a:t>
            </a:r>
            <a:r>
              <a:rPr lang="en-US" b="1" dirty="0" smtClean="0">
                <a:solidFill>
                  <a:srgbClr val="FF0000"/>
                </a:solidFill>
                <a:effectLst/>
              </a:rPr>
              <a:t>ubstrate nature &amp; </a:t>
            </a:r>
            <a:r>
              <a:rPr lang="en-US" b="1" dirty="0">
                <a:solidFill>
                  <a:srgbClr val="FF0000"/>
                </a:solidFill>
              </a:rPr>
              <a:t>substrate/film interface</a:t>
            </a:r>
            <a:endParaRPr lang="en-US" b="1" dirty="0">
              <a:solidFill>
                <a:srgbClr val="FF0000"/>
              </a:solidFill>
              <a:effectLst/>
            </a:endParaRPr>
          </a:p>
        </p:txBody>
      </p:sp>
      <p:sp>
        <p:nvSpPr>
          <p:cNvPr id="3" name="Footer Placeholder 2"/>
          <p:cNvSpPr>
            <a:spLocks noGrp="1"/>
          </p:cNvSpPr>
          <p:nvPr>
            <p:ph type="ftr" sz="quarter" idx="11"/>
          </p:nvPr>
        </p:nvSpPr>
        <p:spPr>
          <a:xfrm>
            <a:off x="762000" y="6492875"/>
            <a:ext cx="7696200" cy="365125"/>
          </a:xfrm>
        </p:spPr>
        <p:txBody>
          <a:bodyPr/>
          <a:lstStyle/>
          <a:p>
            <a:pPr algn="ctr"/>
            <a:r>
              <a:rPr lang="en-US" dirty="0" smtClean="0"/>
              <a:t>A-M Valente-Feliciano  - SRF Conference 2011– Chicago, 07/26/2011 </a:t>
            </a:r>
            <a:endParaRPr lang="en-US" dirty="0"/>
          </a:p>
        </p:txBody>
      </p:sp>
      <p:sp>
        <p:nvSpPr>
          <p:cNvPr id="4" name="TextBox 3"/>
          <p:cNvSpPr txBox="1"/>
          <p:nvPr/>
        </p:nvSpPr>
        <p:spPr>
          <a:xfrm>
            <a:off x="228600" y="1685865"/>
            <a:ext cx="8534400" cy="4893647"/>
          </a:xfrm>
          <a:prstGeom prst="rect">
            <a:avLst/>
          </a:prstGeom>
          <a:noFill/>
        </p:spPr>
        <p:txBody>
          <a:bodyPr wrap="square" rtlCol="0">
            <a:spAutoFit/>
          </a:bodyPr>
          <a:lstStyle/>
          <a:p>
            <a:r>
              <a:rPr lang="en-US" sz="2400" b="1" dirty="0" smtClean="0">
                <a:solidFill>
                  <a:srgbClr val="FFC000"/>
                </a:solidFill>
              </a:rPr>
              <a:t>Hetero-epitaxial growth:</a:t>
            </a:r>
          </a:p>
          <a:p>
            <a:r>
              <a:rPr lang="en-US" i="1" dirty="0" smtClean="0"/>
              <a:t>The </a:t>
            </a:r>
            <a:r>
              <a:rPr lang="en-US" i="1" dirty="0"/>
              <a:t>growth of a crystal of a certain material on the crystal face of another material. The thin-film will be a single crystal if the substrate happens to be a single crystal.</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pPr lvl="3"/>
            <a:r>
              <a:rPr lang="en-US" dirty="0" smtClean="0"/>
              <a:t>Nb[110] || Al2O3 [11-20], </a:t>
            </a:r>
            <a:r>
              <a:rPr lang="en-US" dirty="0"/>
              <a:t>Nb[110</a:t>
            </a:r>
            <a:r>
              <a:rPr lang="en-US" dirty="0" smtClean="0"/>
              <a:t>] or  Nb [111] </a:t>
            </a:r>
            <a:r>
              <a:rPr lang="en-US" dirty="0"/>
              <a:t>|| Al2O3 </a:t>
            </a:r>
            <a:r>
              <a:rPr lang="en-US" dirty="0" smtClean="0"/>
              <a:t>[0001]</a:t>
            </a:r>
            <a:endParaRPr lang="en-US" dirty="0"/>
          </a:p>
          <a:p>
            <a:pPr lvl="3"/>
            <a:r>
              <a:rPr lang="en-US" dirty="0" smtClean="0"/>
              <a:t>Nb[110</a:t>
            </a:r>
            <a:r>
              <a:rPr lang="en-US" dirty="0"/>
              <a:t>] || </a:t>
            </a:r>
            <a:r>
              <a:rPr lang="en-US" dirty="0" smtClean="0"/>
              <a:t>Cu </a:t>
            </a:r>
            <a:r>
              <a:rPr lang="en-US" dirty="0"/>
              <a:t>[</a:t>
            </a:r>
            <a:r>
              <a:rPr lang="en-US" dirty="0" smtClean="0"/>
              <a:t>100], Nb[100</a:t>
            </a:r>
            <a:r>
              <a:rPr lang="en-US" dirty="0"/>
              <a:t>] || Cu [</a:t>
            </a:r>
            <a:r>
              <a:rPr lang="en-US" dirty="0" smtClean="0"/>
              <a:t>110], </a:t>
            </a:r>
            <a:r>
              <a:rPr lang="en-US" dirty="0"/>
              <a:t>Nb[110] || Cu [</a:t>
            </a:r>
            <a:r>
              <a:rPr lang="en-US" dirty="0" smtClean="0"/>
              <a:t>111]</a:t>
            </a:r>
          </a:p>
          <a:p>
            <a:pPr lvl="3"/>
            <a:r>
              <a:rPr lang="en-US" dirty="0" smtClean="0"/>
              <a:t>Nb[110</a:t>
            </a:r>
            <a:r>
              <a:rPr lang="en-US" dirty="0"/>
              <a:t>] || </a:t>
            </a:r>
            <a:r>
              <a:rPr lang="en-US" dirty="0" smtClean="0"/>
              <a:t>MgO </a:t>
            </a:r>
            <a:r>
              <a:rPr lang="en-US" dirty="0"/>
              <a:t>[</a:t>
            </a:r>
            <a:r>
              <a:rPr lang="en-US" dirty="0" smtClean="0"/>
              <a:t>100], Nb[111] </a:t>
            </a:r>
            <a:r>
              <a:rPr lang="en-US" dirty="0"/>
              <a:t>|| MgO [110]</a:t>
            </a:r>
          </a:p>
          <a:p>
            <a:r>
              <a:rPr lang="en-US" dirty="0" smtClean="0"/>
              <a:t>Lattice mismatch and difference in thermal expansion rate induce strain and stress during film growth.			Al</a:t>
            </a:r>
            <a:r>
              <a:rPr lang="en-US" baseline="-25000" dirty="0" smtClean="0"/>
              <a:t>2</a:t>
            </a:r>
            <a:r>
              <a:rPr lang="en-US" dirty="0" smtClean="0"/>
              <a:t>O</a:t>
            </a:r>
            <a:r>
              <a:rPr lang="en-US" baseline="-25000" dirty="0" smtClean="0"/>
              <a:t>3</a:t>
            </a:r>
            <a:r>
              <a:rPr lang="en-US" dirty="0" smtClean="0"/>
              <a:t>:~1.9% (11-20)-12%(0001)</a:t>
            </a:r>
          </a:p>
          <a:p>
            <a:pPr lvl="8"/>
            <a:r>
              <a:rPr lang="en-US" dirty="0"/>
              <a:t>MgO:10.8% </a:t>
            </a:r>
            <a:endParaRPr lang="en-US" dirty="0" smtClean="0"/>
          </a:p>
          <a:p>
            <a:endParaRPr lang="en-US" dirty="0"/>
          </a:p>
        </p:txBody>
      </p:sp>
      <p:sp>
        <p:nvSpPr>
          <p:cNvPr id="6" name="TextBox 5"/>
          <p:cNvSpPr txBox="1"/>
          <p:nvPr/>
        </p:nvSpPr>
        <p:spPr>
          <a:xfrm>
            <a:off x="6934200" y="2706469"/>
            <a:ext cx="1447800" cy="646331"/>
          </a:xfrm>
          <a:prstGeom prst="rect">
            <a:avLst/>
          </a:prstGeom>
          <a:noFill/>
        </p:spPr>
        <p:txBody>
          <a:bodyPr wrap="square" rtlCol="0">
            <a:spAutoFit/>
          </a:bodyPr>
          <a:lstStyle/>
          <a:p>
            <a:r>
              <a:rPr lang="en-US" sz="1200" dirty="0" smtClean="0"/>
              <a:t>A. R. Wildes et al., Thin Solid Films, 401 7 (2001)</a:t>
            </a:r>
            <a:endParaRPr lang="en-US" sz="1200" dirty="0"/>
          </a:p>
        </p:txBody>
      </p:sp>
      <p:pic>
        <p:nvPicPr>
          <p:cNvPr id="7" name="Picture 11"/>
          <p:cNvPicPr>
            <a:picLocks noChangeAspect="1" noChangeArrowheads="1"/>
          </p:cNvPicPr>
          <p:nvPr/>
        </p:nvPicPr>
        <p:blipFill>
          <a:blip r:embed="rId3" cstate="print"/>
          <a:srcRect/>
          <a:stretch>
            <a:fillRect/>
          </a:stretch>
        </p:blipFill>
        <p:spPr bwMode="auto">
          <a:xfrm>
            <a:off x="33604200" y="15087600"/>
            <a:ext cx="7559572" cy="4648200"/>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tretch>
            <a:fillRect/>
          </a:stretch>
        </p:blipFill>
        <p:spPr bwMode="auto">
          <a:xfrm>
            <a:off x="1613749" y="2720620"/>
            <a:ext cx="5244251" cy="1698980"/>
          </a:xfrm>
          <a:prstGeom prst="rect">
            <a:avLst/>
          </a:prstGeom>
          <a:noFill/>
          <a:ln w="9525">
            <a:noFill/>
            <a:miter lim="800000"/>
            <a:headEnd/>
            <a:tailEnd/>
          </a:ln>
        </p:spPr>
      </p:pic>
      <p:sp>
        <p:nvSpPr>
          <p:cNvPr id="11" name="TextBox 10"/>
          <p:cNvSpPr txBox="1"/>
          <p:nvPr/>
        </p:nvSpPr>
        <p:spPr>
          <a:xfrm>
            <a:off x="38100" y="533400"/>
            <a:ext cx="8915400" cy="1251625"/>
          </a:xfrm>
          <a:prstGeom prst="rect">
            <a:avLst/>
          </a:prstGeom>
          <a:noFill/>
        </p:spPr>
        <p:txBody>
          <a:bodyPr wrap="square" rtlCol="0">
            <a:spAutoFit/>
          </a:bodyPr>
          <a:lstStyle/>
          <a:p>
            <a:pPr>
              <a:buNone/>
            </a:pPr>
            <a:r>
              <a:rPr lang="en-US" u="sng" dirty="0" smtClean="0"/>
              <a:t>Two </a:t>
            </a:r>
            <a:r>
              <a:rPr lang="en-US" u="sng" dirty="0"/>
              <a:t>common </a:t>
            </a:r>
            <a:r>
              <a:rPr lang="en-US" u="sng" dirty="0" smtClean="0"/>
              <a:t>structures:</a:t>
            </a:r>
            <a:endParaRPr lang="en-US" u="sng" dirty="0"/>
          </a:p>
          <a:p>
            <a:pPr>
              <a:spcBef>
                <a:spcPts val="200"/>
              </a:spcBef>
              <a:buFontTx/>
              <a:buNone/>
            </a:pPr>
            <a:r>
              <a:rPr lang="en-US" dirty="0"/>
              <a:t>                            </a:t>
            </a:r>
            <a:r>
              <a:rPr lang="en-US" b="1" dirty="0"/>
              <a:t>1.</a:t>
            </a:r>
            <a:r>
              <a:rPr lang="en-US" dirty="0"/>
              <a:t> Hetero-epitaxy (film growth driven by orientation of underlying </a:t>
            </a:r>
            <a:r>
              <a:rPr lang="en-US" dirty="0" smtClean="0"/>
              <a:t>crystalline 	             substrate)</a:t>
            </a:r>
            <a:endParaRPr lang="en-US" dirty="0"/>
          </a:p>
          <a:p>
            <a:pPr>
              <a:spcBef>
                <a:spcPts val="200"/>
              </a:spcBef>
              <a:buFontTx/>
              <a:buNone/>
            </a:pPr>
            <a:r>
              <a:rPr lang="en-US" dirty="0"/>
              <a:t>                            </a:t>
            </a:r>
            <a:r>
              <a:rPr lang="en-US" b="1" dirty="0"/>
              <a:t>2.</a:t>
            </a:r>
            <a:r>
              <a:rPr lang="en-US" dirty="0"/>
              <a:t> </a:t>
            </a:r>
            <a:r>
              <a:rPr lang="en-US" dirty="0" smtClean="0"/>
              <a:t>Fiber </a:t>
            </a:r>
            <a:r>
              <a:rPr lang="en-US" dirty="0"/>
              <a:t>structure (film grows on amorphous surface) </a:t>
            </a:r>
            <a:endParaRPr lang="en-US" dirty="0" smtClean="0"/>
          </a:p>
        </p:txBody>
      </p:sp>
    </p:spTree>
    <p:extLst>
      <p:ext uri="{BB962C8B-B14F-4D97-AF65-F5344CB8AC3E}">
        <p14:creationId xmlns:p14="http://schemas.microsoft.com/office/powerpoint/2010/main" val="2462922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EBSD-IPF copy.gif"/>
          <p:cNvPicPr>
            <a:picLocks noChangeAspect="1"/>
          </p:cNvPicPr>
          <p:nvPr/>
        </p:nvPicPr>
        <p:blipFill>
          <a:blip r:embed="rId3" cstate="print"/>
          <a:stretch>
            <a:fillRect/>
          </a:stretch>
        </p:blipFill>
        <p:spPr>
          <a:xfrm>
            <a:off x="3886882" y="4323310"/>
            <a:ext cx="792052" cy="707189"/>
          </a:xfrm>
          <a:prstGeom prst="rect">
            <a:avLst/>
          </a:prstGeom>
        </p:spPr>
      </p:pic>
      <p:sp>
        <p:nvSpPr>
          <p:cNvPr id="34830" name="Rectangle 2"/>
          <p:cNvSpPr>
            <a:spLocks noGrp="1" noChangeArrowheads="1"/>
          </p:cNvSpPr>
          <p:nvPr>
            <p:ph type="title"/>
          </p:nvPr>
        </p:nvSpPr>
        <p:spPr>
          <a:xfrm>
            <a:off x="304800" y="-76200"/>
            <a:ext cx="8382000" cy="914400"/>
          </a:xfrm>
        </p:spPr>
        <p:txBody>
          <a:bodyPr/>
          <a:lstStyle/>
          <a:p>
            <a:pPr algn="ctr"/>
            <a:r>
              <a:rPr lang="en-GB" sz="3200" b="1" dirty="0" smtClean="0">
                <a:solidFill>
                  <a:srgbClr val="FF0000"/>
                </a:solidFill>
              </a:rPr>
              <a:t>Crystalline vs. Amorphous </a:t>
            </a:r>
            <a:r>
              <a:rPr lang="en-GB" sz="3200" b="1" dirty="0">
                <a:solidFill>
                  <a:srgbClr val="FF0000"/>
                </a:solidFill>
              </a:rPr>
              <a:t>S</a:t>
            </a:r>
            <a:r>
              <a:rPr lang="en-GB" sz="3200" b="1" dirty="0" smtClean="0">
                <a:solidFill>
                  <a:srgbClr val="FF0000"/>
                </a:solidFill>
              </a:rPr>
              <a:t>ubstrate</a:t>
            </a:r>
          </a:p>
        </p:txBody>
      </p:sp>
      <p:sp>
        <p:nvSpPr>
          <p:cNvPr id="2" name="Footer Placeholder 1"/>
          <p:cNvSpPr>
            <a:spLocks noGrp="1"/>
          </p:cNvSpPr>
          <p:nvPr>
            <p:ph type="ftr" sz="quarter" idx="11"/>
          </p:nvPr>
        </p:nvSpPr>
        <p:spPr>
          <a:xfrm>
            <a:off x="2344106" y="6659269"/>
            <a:ext cx="4742493" cy="198731"/>
          </a:xfrm>
        </p:spPr>
        <p:txBody>
          <a:bodyPr/>
          <a:lstStyle/>
          <a:p>
            <a:r>
              <a:rPr lang="en-US" dirty="0" smtClean="0"/>
              <a:t>A-M Valente-Feliciano  - SRF Conference 2011– Chicago, 07/26/2011 </a:t>
            </a:r>
            <a:endParaRPr lang="en-US" dirty="0"/>
          </a:p>
        </p:txBody>
      </p:sp>
      <p:pic>
        <p:nvPicPr>
          <p:cNvPr id="5" name="Picture 4" descr="ECR-057-Nb-Al2O3ceram.jpg"/>
          <p:cNvPicPr>
            <a:picLocks noChangeAspect="1"/>
          </p:cNvPicPr>
          <p:nvPr/>
        </p:nvPicPr>
        <p:blipFill>
          <a:blip r:embed="rId4" cstate="print"/>
          <a:stretch>
            <a:fillRect/>
          </a:stretch>
        </p:blipFill>
        <p:spPr>
          <a:xfrm>
            <a:off x="5248682" y="3803718"/>
            <a:ext cx="2831865" cy="2829102"/>
          </a:xfrm>
          <a:prstGeom prst="rect">
            <a:avLst/>
          </a:prstGeom>
        </p:spPr>
      </p:pic>
      <p:sp>
        <p:nvSpPr>
          <p:cNvPr id="6" name="TextBox 5"/>
          <p:cNvSpPr txBox="1"/>
          <p:nvPr/>
        </p:nvSpPr>
        <p:spPr>
          <a:xfrm>
            <a:off x="6432997" y="3445876"/>
            <a:ext cx="2558603" cy="338554"/>
          </a:xfrm>
          <a:prstGeom prst="rect">
            <a:avLst/>
          </a:prstGeom>
          <a:noFill/>
        </p:spPr>
        <p:txBody>
          <a:bodyPr wrap="square" rtlCol="0">
            <a:spAutoFit/>
          </a:bodyPr>
          <a:lstStyle/>
          <a:p>
            <a:r>
              <a:rPr lang="en-US" sz="1600" dirty="0" smtClean="0"/>
              <a:t>“Amorphous” Al</a:t>
            </a:r>
            <a:r>
              <a:rPr lang="en-US" sz="1600" baseline="-25000" dirty="0" smtClean="0"/>
              <a:t>2</a:t>
            </a:r>
            <a:r>
              <a:rPr lang="en-US" sz="1600" dirty="0" smtClean="0"/>
              <a:t>O</a:t>
            </a:r>
            <a:r>
              <a:rPr lang="en-US" sz="1600" baseline="-25000" dirty="0" smtClean="0"/>
              <a:t>3</a:t>
            </a:r>
            <a:r>
              <a:rPr lang="en-US" sz="1600" dirty="0" smtClean="0"/>
              <a:t> ceramic</a:t>
            </a:r>
            <a:endParaRPr lang="en-US" sz="1600" dirty="0"/>
          </a:p>
        </p:txBody>
      </p:sp>
      <p:sp>
        <p:nvSpPr>
          <p:cNvPr id="7" name="TextBox 6"/>
          <p:cNvSpPr txBox="1"/>
          <p:nvPr/>
        </p:nvSpPr>
        <p:spPr>
          <a:xfrm>
            <a:off x="524038" y="3522076"/>
            <a:ext cx="2272410" cy="338554"/>
          </a:xfrm>
          <a:prstGeom prst="rect">
            <a:avLst/>
          </a:prstGeom>
          <a:noFill/>
        </p:spPr>
        <p:txBody>
          <a:bodyPr wrap="square" rtlCol="0">
            <a:spAutoFit/>
          </a:bodyPr>
          <a:lstStyle/>
          <a:p>
            <a:r>
              <a:rPr lang="en-US" sz="1600" dirty="0" smtClean="0"/>
              <a:t>Crystalline Al</a:t>
            </a:r>
            <a:r>
              <a:rPr lang="en-US" sz="1600" baseline="-25000" dirty="0" smtClean="0"/>
              <a:t>2</a:t>
            </a:r>
            <a:r>
              <a:rPr lang="en-US" sz="1600" dirty="0" smtClean="0"/>
              <a:t>O</a:t>
            </a:r>
            <a:r>
              <a:rPr lang="en-US" sz="1600" baseline="-25000" dirty="0" smtClean="0"/>
              <a:t>3</a:t>
            </a:r>
            <a:r>
              <a:rPr lang="en-US" sz="1600" dirty="0" smtClean="0"/>
              <a:t> (11-20)</a:t>
            </a:r>
            <a:endParaRPr lang="en-US" sz="1600" dirty="0"/>
          </a:p>
        </p:txBody>
      </p:sp>
      <p:pic>
        <p:nvPicPr>
          <p:cNvPr id="9" name="Picture 8" descr="EBSD-IPF.tif"/>
          <p:cNvPicPr>
            <a:picLocks noChangeAspect="1"/>
          </p:cNvPicPr>
          <p:nvPr/>
        </p:nvPicPr>
        <p:blipFill>
          <a:blip r:embed="rId5" cstate="print"/>
          <a:stretch>
            <a:fillRect/>
          </a:stretch>
        </p:blipFill>
        <p:spPr>
          <a:xfrm>
            <a:off x="3696521" y="4216559"/>
            <a:ext cx="1038154" cy="926923"/>
          </a:xfrm>
          <a:prstGeom prst="rect">
            <a:avLst/>
          </a:prstGeom>
        </p:spPr>
      </p:pic>
      <p:pic>
        <p:nvPicPr>
          <p:cNvPr id="12" name="Picture 11" descr="ECR-Nb-aAl2O3-057.jpg"/>
          <p:cNvPicPr>
            <a:picLocks noChangeAspect="1"/>
          </p:cNvPicPr>
          <p:nvPr/>
        </p:nvPicPr>
        <p:blipFill>
          <a:blip r:embed="rId6" cstate="print"/>
          <a:stretch>
            <a:fillRect/>
          </a:stretch>
        </p:blipFill>
        <p:spPr>
          <a:xfrm>
            <a:off x="524038" y="3879672"/>
            <a:ext cx="2828687" cy="2825928"/>
          </a:xfrm>
          <a:prstGeom prst="rect">
            <a:avLst/>
          </a:prstGeom>
        </p:spPr>
      </p:pic>
      <p:pic>
        <p:nvPicPr>
          <p:cNvPr id="13" name="Picture 12" descr="PF-ECR-Al2O3-cer-057.jpg"/>
          <p:cNvPicPr>
            <a:picLocks noChangeAspect="1"/>
          </p:cNvPicPr>
          <p:nvPr/>
        </p:nvPicPr>
        <p:blipFill>
          <a:blip r:embed="rId7" cstate="print"/>
          <a:stretch>
            <a:fillRect/>
          </a:stretch>
        </p:blipFill>
        <p:spPr>
          <a:xfrm>
            <a:off x="7468079" y="3804128"/>
            <a:ext cx="1452005" cy="2834416"/>
          </a:xfrm>
          <a:prstGeom prst="rect">
            <a:avLst/>
          </a:prstGeom>
        </p:spPr>
      </p:pic>
      <p:sp>
        <p:nvSpPr>
          <p:cNvPr id="3" name="TextBox 2"/>
          <p:cNvSpPr txBox="1"/>
          <p:nvPr/>
        </p:nvSpPr>
        <p:spPr>
          <a:xfrm>
            <a:off x="3465056" y="5334000"/>
            <a:ext cx="1648791" cy="923330"/>
          </a:xfrm>
          <a:prstGeom prst="rect">
            <a:avLst/>
          </a:prstGeom>
          <a:noFill/>
        </p:spPr>
        <p:txBody>
          <a:bodyPr wrap="square" rtlCol="0">
            <a:spAutoFit/>
          </a:bodyPr>
          <a:lstStyle/>
          <a:p>
            <a:pPr algn="ctr"/>
            <a:r>
              <a:rPr lang="en-US" dirty="0" smtClean="0"/>
              <a:t>ECR Nb films</a:t>
            </a:r>
          </a:p>
          <a:p>
            <a:pPr algn="ctr"/>
            <a:r>
              <a:rPr lang="en-US" dirty="0" smtClean="0"/>
              <a:t>Coated simultaneously</a:t>
            </a:r>
            <a:endParaRPr lang="en-US" dirty="0"/>
          </a:p>
        </p:txBody>
      </p:sp>
      <p:pic>
        <p:nvPicPr>
          <p:cNvPr id="15" name="Picture 5" descr="J:\MyDocs\Project_NbCu_Nb_2000\FIB\E10-4-02.jpg"/>
          <p:cNvPicPr>
            <a:picLocks noChangeAspect="1" noChangeArrowheads="1"/>
          </p:cNvPicPr>
          <p:nvPr/>
        </p:nvPicPr>
        <p:blipFill>
          <a:blip r:embed="rId8" cstate="print"/>
          <a:srcRect/>
          <a:stretch>
            <a:fillRect/>
          </a:stretch>
        </p:blipFill>
        <p:spPr bwMode="auto">
          <a:xfrm>
            <a:off x="4598573" y="532111"/>
            <a:ext cx="2945227" cy="2945227"/>
          </a:xfrm>
          <a:prstGeom prst="rect">
            <a:avLst/>
          </a:prstGeom>
          <a:noFill/>
          <a:ln w="9525">
            <a:noFill/>
            <a:miter lim="800000"/>
            <a:headEnd/>
            <a:tailEnd/>
          </a:ln>
        </p:spPr>
      </p:pic>
      <p:pic>
        <p:nvPicPr>
          <p:cNvPr id="16" name="Picture 6" descr="J:\MyDocs\Project_NbCu_Nb_2000\FIB\E8-7-02.jpg"/>
          <p:cNvPicPr>
            <a:picLocks noChangeAspect="1" noChangeArrowheads="1"/>
          </p:cNvPicPr>
          <p:nvPr/>
        </p:nvPicPr>
        <p:blipFill>
          <a:blip r:embed="rId9" cstate="print"/>
          <a:srcRect/>
          <a:stretch>
            <a:fillRect/>
          </a:stretch>
        </p:blipFill>
        <p:spPr bwMode="auto">
          <a:xfrm>
            <a:off x="1447800" y="500989"/>
            <a:ext cx="2945227" cy="2945227"/>
          </a:xfrm>
          <a:prstGeom prst="rect">
            <a:avLst/>
          </a:prstGeom>
          <a:noFill/>
          <a:ln w="9525">
            <a:noFill/>
            <a:miter lim="800000"/>
            <a:headEnd/>
            <a:tailEnd/>
          </a:ln>
        </p:spPr>
      </p:pic>
      <p:sp>
        <p:nvSpPr>
          <p:cNvPr id="17" name="Text Box 3"/>
          <p:cNvSpPr txBox="1">
            <a:spLocks noChangeArrowheads="1"/>
          </p:cNvSpPr>
          <p:nvPr/>
        </p:nvSpPr>
        <p:spPr bwMode="auto">
          <a:xfrm>
            <a:off x="3177448" y="577189"/>
            <a:ext cx="1112004" cy="246221"/>
          </a:xfrm>
          <a:prstGeom prst="rect">
            <a:avLst/>
          </a:prstGeom>
          <a:noFill/>
          <a:ln w="9525">
            <a:noFill/>
            <a:miter lim="800000"/>
            <a:headEnd/>
            <a:tailEnd/>
          </a:ln>
        </p:spPr>
        <p:txBody>
          <a:bodyPr wrap="square">
            <a:spAutoFit/>
          </a:bodyPr>
          <a:lstStyle/>
          <a:p>
            <a:pPr eaLnBrk="0" hangingPunct="0"/>
            <a:r>
              <a:rPr lang="en-US" sz="1000" b="1" dirty="0">
                <a:solidFill>
                  <a:srgbClr val="0000CC"/>
                </a:solidFill>
                <a:latin typeface="+mn-lt"/>
              </a:rPr>
              <a:t>Standard films</a:t>
            </a:r>
          </a:p>
        </p:txBody>
      </p:sp>
      <p:sp>
        <p:nvSpPr>
          <p:cNvPr id="18" name="Text Box 4"/>
          <p:cNvSpPr txBox="1">
            <a:spLocks noChangeArrowheads="1"/>
          </p:cNvSpPr>
          <p:nvPr/>
        </p:nvSpPr>
        <p:spPr bwMode="auto">
          <a:xfrm>
            <a:off x="6198773" y="608311"/>
            <a:ext cx="1143000" cy="246221"/>
          </a:xfrm>
          <a:prstGeom prst="rect">
            <a:avLst/>
          </a:prstGeom>
          <a:noFill/>
          <a:ln w="9525">
            <a:noFill/>
            <a:miter lim="800000"/>
            <a:headEnd/>
            <a:tailEnd/>
          </a:ln>
        </p:spPr>
        <p:txBody>
          <a:bodyPr wrap="square">
            <a:spAutoFit/>
          </a:bodyPr>
          <a:lstStyle/>
          <a:p>
            <a:pPr eaLnBrk="0" hangingPunct="0"/>
            <a:r>
              <a:rPr lang="en-US" sz="1000" b="1" dirty="0">
                <a:solidFill>
                  <a:srgbClr val="FF0000"/>
                </a:solidFill>
                <a:latin typeface="+mn-lt"/>
              </a:rPr>
              <a:t>Oxide-free films</a:t>
            </a:r>
          </a:p>
        </p:txBody>
      </p:sp>
      <p:sp>
        <p:nvSpPr>
          <p:cNvPr id="19" name="Text Box 8"/>
          <p:cNvSpPr txBox="1">
            <a:spLocks noChangeArrowheads="1"/>
          </p:cNvSpPr>
          <p:nvPr/>
        </p:nvSpPr>
        <p:spPr bwMode="auto">
          <a:xfrm>
            <a:off x="3482248" y="3074168"/>
            <a:ext cx="668479" cy="246221"/>
          </a:xfrm>
          <a:prstGeom prst="rect">
            <a:avLst/>
          </a:prstGeom>
          <a:noFill/>
          <a:ln w="12700">
            <a:noFill/>
            <a:miter lim="800000"/>
            <a:headEnd/>
            <a:tailEnd/>
          </a:ln>
          <a:effectLst/>
        </p:spPr>
        <p:txBody>
          <a:bodyPr wrap="square">
            <a:spAutoFit/>
          </a:bodyPr>
          <a:lstStyle/>
          <a:p>
            <a:pPr algn="ctr" eaLnBrk="0" hangingPunct="0">
              <a:defRPr/>
            </a:pPr>
            <a:r>
              <a:rPr lang="en-GB" sz="1000" dirty="0">
                <a:solidFill>
                  <a:schemeClr val="bg1"/>
                </a:solidFill>
                <a:effectLst>
                  <a:outerShdw blurRad="38100" dist="38100" dir="2700000" algn="tl">
                    <a:srgbClr val="C0C0C0"/>
                  </a:outerShdw>
                </a:effectLst>
                <a:latin typeface="+mn-lt"/>
              </a:rPr>
              <a:t>0.5 µm</a:t>
            </a:r>
          </a:p>
        </p:txBody>
      </p:sp>
      <p:sp>
        <p:nvSpPr>
          <p:cNvPr id="20" name="Text Box 10"/>
          <p:cNvSpPr txBox="1">
            <a:spLocks noChangeArrowheads="1"/>
          </p:cNvSpPr>
          <p:nvPr/>
        </p:nvSpPr>
        <p:spPr bwMode="auto">
          <a:xfrm>
            <a:off x="6432997" y="3105290"/>
            <a:ext cx="979629" cy="246221"/>
          </a:xfrm>
          <a:prstGeom prst="rect">
            <a:avLst/>
          </a:prstGeom>
          <a:noFill/>
          <a:ln w="12700">
            <a:noFill/>
            <a:miter lim="800000"/>
            <a:headEnd/>
            <a:tailEnd/>
          </a:ln>
          <a:effectLst/>
        </p:spPr>
        <p:txBody>
          <a:bodyPr wrap="square">
            <a:spAutoFit/>
          </a:bodyPr>
          <a:lstStyle/>
          <a:p>
            <a:pPr algn="ctr" eaLnBrk="0" hangingPunct="0">
              <a:defRPr/>
            </a:pPr>
            <a:r>
              <a:rPr lang="en-GB" sz="1000" dirty="0">
                <a:solidFill>
                  <a:schemeClr val="bg1"/>
                </a:solidFill>
                <a:effectLst>
                  <a:outerShdw blurRad="38100" dist="38100" dir="2700000" algn="tl">
                    <a:srgbClr val="C0C0C0"/>
                  </a:outerShdw>
                </a:effectLst>
                <a:latin typeface="+mn-lt"/>
              </a:rPr>
              <a:t>0.5 µm</a:t>
            </a:r>
          </a:p>
        </p:txBody>
      </p:sp>
      <p:sp>
        <p:nvSpPr>
          <p:cNvPr id="21" name="Rectangle 20"/>
          <p:cNvSpPr>
            <a:spLocks noChangeArrowheads="1"/>
          </p:cNvSpPr>
          <p:nvPr/>
        </p:nvSpPr>
        <p:spPr bwMode="auto">
          <a:xfrm>
            <a:off x="1501048" y="2253589"/>
            <a:ext cx="2590800" cy="584775"/>
          </a:xfrm>
          <a:prstGeom prst="rect">
            <a:avLst/>
          </a:prstGeom>
          <a:noFill/>
          <a:ln w="12700">
            <a:noFill/>
            <a:miter lim="800000"/>
            <a:headEnd/>
            <a:tailEnd/>
          </a:ln>
        </p:spPr>
        <p:txBody>
          <a:bodyPr wrap="square">
            <a:spAutoFit/>
          </a:bodyPr>
          <a:lstStyle/>
          <a:p>
            <a:pPr algn="ctr" eaLnBrk="0" hangingPunct="0">
              <a:spcBef>
                <a:spcPct val="10000"/>
              </a:spcBef>
            </a:pPr>
            <a:r>
              <a:rPr lang="en-US" sz="1000" dirty="0" smtClean="0">
                <a:solidFill>
                  <a:schemeClr val="accent2"/>
                </a:solidFill>
                <a:latin typeface="+mn-lt"/>
              </a:rPr>
              <a:t>Columnar grains, size </a:t>
            </a:r>
            <a:r>
              <a:rPr lang="en-US" sz="1000" dirty="0">
                <a:solidFill>
                  <a:schemeClr val="accent2"/>
                </a:solidFill>
                <a:latin typeface="+mn-lt"/>
              </a:rPr>
              <a:t>~ 100 nm</a:t>
            </a:r>
          </a:p>
          <a:p>
            <a:pPr algn="ctr" eaLnBrk="0" hangingPunct="0">
              <a:spcBef>
                <a:spcPct val="10000"/>
              </a:spcBef>
            </a:pPr>
            <a:r>
              <a:rPr lang="en-US" sz="1000" dirty="0">
                <a:solidFill>
                  <a:schemeClr val="accent2"/>
                </a:solidFill>
                <a:latin typeface="+mn-lt"/>
              </a:rPr>
              <a:t>In plan diffraction pattern: powder diagram</a:t>
            </a:r>
          </a:p>
          <a:p>
            <a:pPr algn="ctr" eaLnBrk="0" hangingPunct="0">
              <a:spcBef>
                <a:spcPct val="10000"/>
              </a:spcBef>
            </a:pPr>
            <a:r>
              <a:rPr lang="en-US" sz="1000" dirty="0">
                <a:solidFill>
                  <a:schemeClr val="accent2"/>
                </a:solidFill>
                <a:latin typeface="+mn-lt"/>
              </a:rPr>
              <a:t>(110) </a:t>
            </a:r>
            <a:r>
              <a:rPr lang="en-US" sz="1000" dirty="0" smtClean="0">
                <a:solidFill>
                  <a:schemeClr val="accent2"/>
                </a:solidFill>
                <a:latin typeface="+mn-lt"/>
              </a:rPr>
              <a:t>fiber </a:t>
            </a:r>
            <a:r>
              <a:rPr lang="en-US" sz="1000" dirty="0">
                <a:solidFill>
                  <a:schemeClr val="accent2"/>
                </a:solidFill>
                <a:latin typeface="+mn-lt"/>
              </a:rPr>
              <a:t>texture </a:t>
            </a:r>
            <a:r>
              <a:rPr lang="en-US" sz="1000" dirty="0">
                <a:solidFill>
                  <a:schemeClr val="accent2"/>
                </a:solidFill>
                <a:latin typeface="+mn-lt"/>
                <a:sym typeface="Symbol" pitchFamily="18" charset="2"/>
              </a:rPr>
              <a:t></a:t>
            </a:r>
            <a:r>
              <a:rPr lang="en-US" sz="1000" dirty="0">
                <a:solidFill>
                  <a:schemeClr val="accent2"/>
                </a:solidFill>
                <a:latin typeface="+mn-lt"/>
              </a:rPr>
              <a:t> substrate plane</a:t>
            </a:r>
          </a:p>
        </p:txBody>
      </p:sp>
      <p:sp>
        <p:nvSpPr>
          <p:cNvPr id="22" name="Text Box 13"/>
          <p:cNvSpPr txBox="1">
            <a:spLocks noChangeArrowheads="1"/>
          </p:cNvSpPr>
          <p:nvPr/>
        </p:nvSpPr>
        <p:spPr bwMode="auto">
          <a:xfrm>
            <a:off x="4680397" y="2208511"/>
            <a:ext cx="2133600" cy="1061829"/>
          </a:xfrm>
          <a:prstGeom prst="rect">
            <a:avLst/>
          </a:prstGeom>
          <a:noFill/>
          <a:ln w="9525">
            <a:noFill/>
            <a:miter lim="800000"/>
            <a:headEnd/>
            <a:tailEnd/>
          </a:ln>
        </p:spPr>
        <p:txBody>
          <a:bodyPr wrap="square">
            <a:spAutoFit/>
          </a:bodyPr>
          <a:lstStyle/>
          <a:p>
            <a:pPr algn="ctr">
              <a:spcBef>
                <a:spcPct val="10000"/>
              </a:spcBef>
            </a:pPr>
            <a:r>
              <a:rPr lang="en-US" sz="1000" dirty="0" smtClean="0">
                <a:solidFill>
                  <a:srgbClr val="FF0000"/>
                </a:solidFill>
                <a:latin typeface="+mn-lt"/>
              </a:rPr>
              <a:t>Equi-axed grains, size ~ </a:t>
            </a:r>
            <a:r>
              <a:rPr lang="en-US" sz="1000" dirty="0">
                <a:solidFill>
                  <a:srgbClr val="FF0000"/>
                </a:solidFill>
                <a:latin typeface="+mn-lt"/>
              </a:rPr>
              <a:t>1-5</a:t>
            </a:r>
            <a:r>
              <a:rPr lang="en-US" sz="1000" dirty="0">
                <a:solidFill>
                  <a:srgbClr val="FF0000"/>
                </a:solidFill>
                <a:latin typeface="Symbol" pitchFamily="18" charset="2"/>
              </a:rPr>
              <a:t>m</a:t>
            </a:r>
            <a:r>
              <a:rPr lang="en-US" sz="1000" dirty="0">
                <a:solidFill>
                  <a:srgbClr val="FF0000"/>
                </a:solidFill>
                <a:latin typeface="+mn-lt"/>
              </a:rPr>
              <a:t>m</a:t>
            </a:r>
          </a:p>
          <a:p>
            <a:pPr algn="ctr" eaLnBrk="0" hangingPunct="0">
              <a:spcBef>
                <a:spcPct val="10000"/>
              </a:spcBef>
            </a:pPr>
            <a:r>
              <a:rPr lang="en-US" sz="1000" dirty="0">
                <a:solidFill>
                  <a:srgbClr val="FF0000"/>
                </a:solidFill>
                <a:latin typeface="+mn-lt"/>
              </a:rPr>
              <a:t>In plan diffraction pattern: zone axis [110]</a:t>
            </a:r>
          </a:p>
          <a:p>
            <a:pPr algn="ctr" eaLnBrk="0" hangingPunct="0">
              <a:spcBef>
                <a:spcPct val="10000"/>
              </a:spcBef>
            </a:pPr>
            <a:r>
              <a:rPr lang="en-US" sz="1000" dirty="0">
                <a:solidFill>
                  <a:srgbClr val="FF0000"/>
                </a:solidFill>
                <a:latin typeface="+mn-lt"/>
              </a:rPr>
              <a:t>Heteroepitaxy</a:t>
            </a:r>
          </a:p>
          <a:p>
            <a:pPr algn="ctr" eaLnBrk="0" hangingPunct="0">
              <a:spcBef>
                <a:spcPct val="10000"/>
              </a:spcBef>
            </a:pPr>
            <a:r>
              <a:rPr lang="en-US" sz="1000" dirty="0">
                <a:solidFill>
                  <a:srgbClr val="FF0000"/>
                </a:solidFill>
                <a:latin typeface="+mn-lt"/>
              </a:rPr>
              <a:t>Nb (110) //Cu(010) , Nb (110) //Cu(111),Nb (100) //Cu(110)</a:t>
            </a:r>
          </a:p>
        </p:txBody>
      </p:sp>
      <p:sp>
        <p:nvSpPr>
          <p:cNvPr id="23" name="TextBox 22"/>
          <p:cNvSpPr txBox="1"/>
          <p:nvPr/>
        </p:nvSpPr>
        <p:spPr>
          <a:xfrm>
            <a:off x="3581400" y="3456801"/>
            <a:ext cx="2100062" cy="276999"/>
          </a:xfrm>
          <a:prstGeom prst="rect">
            <a:avLst/>
          </a:prstGeom>
          <a:noFill/>
        </p:spPr>
        <p:txBody>
          <a:bodyPr wrap="none" rtlCol="0">
            <a:spAutoFit/>
          </a:bodyPr>
          <a:lstStyle/>
          <a:p>
            <a:r>
              <a:rPr lang="en-US" sz="1200" dirty="0" smtClean="0"/>
              <a:t>Courtesy of CERN/P. Jacob,FEI</a:t>
            </a:r>
            <a:endParaRPr lang="en-US" sz="1200" dirty="0"/>
          </a:p>
        </p:txBody>
      </p:sp>
      <p:sp>
        <p:nvSpPr>
          <p:cNvPr id="24" name="TextBox 23"/>
          <p:cNvSpPr txBox="1"/>
          <p:nvPr/>
        </p:nvSpPr>
        <p:spPr>
          <a:xfrm>
            <a:off x="-9098" y="1155640"/>
            <a:ext cx="1455761" cy="1384995"/>
          </a:xfrm>
          <a:prstGeom prst="rect">
            <a:avLst/>
          </a:prstGeom>
          <a:noFill/>
        </p:spPr>
        <p:txBody>
          <a:bodyPr wrap="square" rtlCol="0">
            <a:spAutoFit/>
          </a:bodyPr>
          <a:lstStyle/>
          <a:p>
            <a:pPr algn="r"/>
            <a:r>
              <a:rPr lang="en-US" sz="1400" dirty="0" smtClean="0"/>
              <a:t>CERN magnetron sputtered 1.5GHZ Nb/Cu films (coated with Ar)</a:t>
            </a:r>
            <a:endParaRPr lang="en-US" sz="1400" dirty="0"/>
          </a:p>
        </p:txBody>
      </p:sp>
      <p:sp>
        <p:nvSpPr>
          <p:cNvPr id="25" name="Rectangle 24"/>
          <p:cNvSpPr/>
          <p:nvPr/>
        </p:nvSpPr>
        <p:spPr>
          <a:xfrm>
            <a:off x="7543801" y="612100"/>
            <a:ext cx="1600200" cy="2893100"/>
          </a:xfrm>
          <a:prstGeom prst="rect">
            <a:avLst/>
          </a:prstGeom>
        </p:spPr>
        <p:txBody>
          <a:bodyPr wrap="square">
            <a:spAutoFit/>
          </a:bodyPr>
          <a:lstStyle/>
          <a:p>
            <a:r>
              <a:rPr lang="en-US" sz="1400" dirty="0"/>
              <a:t>The presence of an oxide on the surface, common with metallic substrates , inhibits epitaxy. The film then grows along the close-packed plane direction where the system energy is minimum ([110] for Nb).   </a:t>
            </a:r>
          </a:p>
        </p:txBody>
      </p:sp>
      <p:sp>
        <p:nvSpPr>
          <p:cNvPr id="8" name="TextBox 7"/>
          <p:cNvSpPr txBox="1"/>
          <p:nvPr/>
        </p:nvSpPr>
        <p:spPr>
          <a:xfrm>
            <a:off x="1208854" y="3985726"/>
            <a:ext cx="1459054" cy="461665"/>
          </a:xfrm>
          <a:prstGeom prst="rect">
            <a:avLst/>
          </a:prstGeom>
          <a:noFill/>
        </p:spPr>
        <p:txBody>
          <a:bodyPr wrap="none" rtlCol="0">
            <a:spAutoFit/>
          </a:bodyPr>
          <a:lstStyle/>
          <a:p>
            <a:r>
              <a:rPr lang="en-US" sz="2400" b="1" dirty="0" smtClean="0">
                <a:solidFill>
                  <a:schemeClr val="bg1"/>
                </a:solidFill>
              </a:rPr>
              <a:t>RRR= 247</a:t>
            </a:r>
            <a:endParaRPr lang="en-US" sz="2400" b="1" dirty="0">
              <a:solidFill>
                <a:schemeClr val="bg1"/>
              </a:solidFill>
            </a:endParaRPr>
          </a:p>
        </p:txBody>
      </p:sp>
      <p:sp>
        <p:nvSpPr>
          <p:cNvPr id="27" name="TextBox 26"/>
          <p:cNvSpPr txBox="1"/>
          <p:nvPr/>
        </p:nvSpPr>
        <p:spPr>
          <a:xfrm>
            <a:off x="5677794" y="3860630"/>
            <a:ext cx="1524456" cy="523220"/>
          </a:xfrm>
          <a:prstGeom prst="rect">
            <a:avLst/>
          </a:prstGeom>
          <a:noFill/>
        </p:spPr>
        <p:txBody>
          <a:bodyPr wrap="square" rtlCol="0">
            <a:spAutoFit/>
          </a:bodyPr>
          <a:lstStyle/>
          <a:p>
            <a:r>
              <a:rPr lang="en-US" sz="2800" b="1" dirty="0" smtClean="0">
                <a:solidFill>
                  <a:schemeClr val="bg1"/>
                </a:solidFill>
              </a:rPr>
              <a:t>RRR=89</a:t>
            </a:r>
            <a:endParaRPr lang="en-US" sz="2800" b="1" dirty="0">
              <a:solidFill>
                <a:schemeClr val="bg1"/>
              </a:solidFill>
            </a:endParaRPr>
          </a:p>
        </p:txBody>
      </p:sp>
    </p:spTree>
    <p:extLst>
      <p:ext uri="{BB962C8B-B14F-4D97-AF65-F5344CB8AC3E}">
        <p14:creationId xmlns:p14="http://schemas.microsoft.com/office/powerpoint/2010/main" val="3642762875"/>
      </p:ext>
    </p:extLst>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914400"/>
          </a:xfrm>
        </p:spPr>
        <p:txBody>
          <a:bodyPr/>
          <a:lstStyle/>
          <a:p>
            <a:r>
              <a:rPr lang="en-US" b="1" dirty="0" smtClean="0">
                <a:solidFill>
                  <a:srgbClr val="FF0000"/>
                </a:solidFill>
              </a:rPr>
              <a:t>Growth domains due to substrate</a:t>
            </a:r>
            <a:endParaRPr lang="en-US" b="1" dirty="0">
              <a:solidFill>
                <a:srgbClr val="FF0000"/>
              </a:solidFill>
            </a:endParaRPr>
          </a:p>
        </p:txBody>
      </p:sp>
      <p:sp>
        <p:nvSpPr>
          <p:cNvPr id="3" name="Footer Placeholder 2"/>
          <p:cNvSpPr>
            <a:spLocks noGrp="1"/>
          </p:cNvSpPr>
          <p:nvPr>
            <p:ph type="ftr" sz="quarter" idx="11"/>
          </p:nvPr>
        </p:nvSpPr>
        <p:spPr>
          <a:xfrm>
            <a:off x="355300" y="6553200"/>
            <a:ext cx="7696200" cy="304800"/>
          </a:xfrm>
        </p:spPr>
        <p:txBody>
          <a:bodyPr/>
          <a:lstStyle/>
          <a:p>
            <a:pPr algn="ctr"/>
            <a:r>
              <a:rPr lang="en-US" dirty="0" smtClean="0"/>
              <a:t>A-M Valente-Feliciano  - SRF Conference 2011– Chicago, 07/26/2011 </a:t>
            </a:r>
            <a:endParaRPr lang="en-US" dirty="0"/>
          </a:p>
        </p:txBody>
      </p:sp>
      <p:sp>
        <p:nvSpPr>
          <p:cNvPr id="4" name="TextBox 3"/>
          <p:cNvSpPr txBox="1"/>
          <p:nvPr/>
        </p:nvSpPr>
        <p:spPr>
          <a:xfrm>
            <a:off x="315529" y="685800"/>
            <a:ext cx="8371272" cy="923330"/>
          </a:xfrm>
          <a:prstGeom prst="rect">
            <a:avLst/>
          </a:prstGeom>
          <a:noFill/>
        </p:spPr>
        <p:txBody>
          <a:bodyPr wrap="square" rtlCol="0">
            <a:spAutoFit/>
          </a:bodyPr>
          <a:lstStyle/>
          <a:p>
            <a:pPr algn="ctr"/>
            <a:r>
              <a:rPr lang="en-US" dirty="0" smtClean="0"/>
              <a:t>Growth domains due to  2 </a:t>
            </a:r>
            <a:r>
              <a:rPr lang="en-US" dirty="0"/>
              <a:t>possible equivalent </a:t>
            </a:r>
          </a:p>
          <a:p>
            <a:pPr algn="ctr"/>
            <a:r>
              <a:rPr lang="en-US" dirty="0"/>
              <a:t>orthogonal orientations</a:t>
            </a:r>
          </a:p>
          <a:p>
            <a:pPr algn="ctr"/>
            <a:r>
              <a:rPr lang="en-US" dirty="0"/>
              <a:t>are possible for the (011) Nb film on the  </a:t>
            </a:r>
            <a:r>
              <a:rPr lang="en-US" dirty="0" smtClean="0"/>
              <a:t>MgO  (100)</a:t>
            </a:r>
            <a:endParaRPr lang="en-US" dirty="0"/>
          </a:p>
        </p:txBody>
      </p:sp>
      <p:sp>
        <p:nvSpPr>
          <p:cNvPr id="6" name="Rectangle 5"/>
          <p:cNvSpPr/>
          <p:nvPr/>
        </p:nvSpPr>
        <p:spPr>
          <a:xfrm>
            <a:off x="5029200" y="1952018"/>
            <a:ext cx="3993511" cy="3255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54689" y="1952018"/>
            <a:ext cx="3993511" cy="3255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p:cNvPicPr>
            <a:picLocks noChangeAspect="1" noChangeArrowheads="1"/>
          </p:cNvPicPr>
          <p:nvPr/>
        </p:nvPicPr>
        <p:blipFill>
          <a:blip r:embed="rId3" cstate="print"/>
          <a:srcRect/>
          <a:stretch>
            <a:fillRect/>
          </a:stretch>
        </p:blipFill>
        <p:spPr>
          <a:xfrm>
            <a:off x="5060311" y="2013375"/>
            <a:ext cx="3878522" cy="3101965"/>
          </a:xfrm>
          <a:prstGeom prst="rect">
            <a:avLst/>
          </a:prstGeom>
          <a:noFill/>
        </p:spPr>
      </p:pic>
      <p:pic>
        <p:nvPicPr>
          <p:cNvPr id="9" name="Picture 4"/>
          <p:cNvPicPr>
            <a:picLocks noChangeAspect="1" noChangeArrowheads="1"/>
          </p:cNvPicPr>
          <p:nvPr/>
        </p:nvPicPr>
        <p:blipFill>
          <a:blip r:embed="rId4" cstate="print"/>
          <a:srcRect/>
          <a:stretch>
            <a:fillRect/>
          </a:stretch>
        </p:blipFill>
        <p:spPr bwMode="auto">
          <a:xfrm>
            <a:off x="685800" y="2013375"/>
            <a:ext cx="3880722" cy="3102599"/>
          </a:xfrm>
          <a:prstGeom prst="rect">
            <a:avLst/>
          </a:prstGeom>
          <a:noFill/>
          <a:ln w="9525">
            <a:noFill/>
            <a:miter lim="800000"/>
            <a:headEnd/>
            <a:tailEnd/>
          </a:ln>
        </p:spPr>
      </p:pic>
      <p:sp>
        <p:nvSpPr>
          <p:cNvPr id="10" name="TextBox 9"/>
          <p:cNvSpPr txBox="1"/>
          <p:nvPr/>
        </p:nvSpPr>
        <p:spPr>
          <a:xfrm>
            <a:off x="5029200" y="1908975"/>
            <a:ext cx="2639779" cy="307777"/>
          </a:xfrm>
          <a:prstGeom prst="rect">
            <a:avLst/>
          </a:prstGeom>
          <a:noFill/>
        </p:spPr>
        <p:txBody>
          <a:bodyPr wrap="square" rtlCol="0">
            <a:spAutoFit/>
          </a:bodyPr>
          <a:lstStyle/>
          <a:p>
            <a:r>
              <a:rPr lang="en-US" sz="1400" b="1" dirty="0" smtClean="0">
                <a:solidFill>
                  <a:schemeClr val="bg1"/>
                </a:solidFill>
              </a:rPr>
              <a:t>600 nm Nb / MgO</a:t>
            </a:r>
            <a:endParaRPr lang="en-US" sz="1400" b="1" dirty="0">
              <a:solidFill>
                <a:schemeClr val="bg1"/>
              </a:solidFill>
            </a:endParaRPr>
          </a:p>
        </p:txBody>
      </p:sp>
      <p:grpSp>
        <p:nvGrpSpPr>
          <p:cNvPr id="11" name="Group 10"/>
          <p:cNvGrpSpPr/>
          <p:nvPr/>
        </p:nvGrpSpPr>
        <p:grpSpPr>
          <a:xfrm>
            <a:off x="6509792" y="3683415"/>
            <a:ext cx="2436719" cy="2111760"/>
            <a:chOff x="4495800" y="4995446"/>
            <a:chExt cx="2743200" cy="2520960"/>
          </a:xfrm>
        </p:grpSpPr>
        <p:pic>
          <p:nvPicPr>
            <p:cNvPr id="12" name="Picture 2"/>
            <p:cNvPicPr>
              <a:picLocks noChangeAspect="1" noChangeArrowheads="1"/>
            </p:cNvPicPr>
            <p:nvPr/>
          </p:nvPicPr>
          <p:blipFill>
            <a:blip r:embed="rId5" cstate="print"/>
            <a:srcRect/>
            <a:stretch>
              <a:fillRect/>
            </a:stretch>
          </p:blipFill>
          <p:spPr bwMode="auto">
            <a:xfrm rot="5400000">
              <a:off x="4645020" y="4922426"/>
              <a:ext cx="2444760" cy="2743200"/>
            </a:xfrm>
            <a:prstGeom prst="rect">
              <a:avLst/>
            </a:prstGeom>
            <a:noFill/>
            <a:ln w="9525">
              <a:noFill/>
              <a:miter lim="800000"/>
              <a:headEnd/>
              <a:tailEnd/>
            </a:ln>
          </p:spPr>
        </p:pic>
        <p:sp>
          <p:nvSpPr>
            <p:cNvPr id="13" name="Rectangle 12"/>
            <p:cNvSpPr/>
            <p:nvPr/>
          </p:nvSpPr>
          <p:spPr>
            <a:xfrm>
              <a:off x="4876800" y="4995446"/>
              <a:ext cx="1555234" cy="246221"/>
            </a:xfrm>
            <a:prstGeom prst="rect">
              <a:avLst/>
            </a:prstGeom>
          </p:spPr>
          <p:txBody>
            <a:bodyPr wrap="none">
              <a:spAutoFit/>
            </a:bodyPr>
            <a:lstStyle/>
            <a:p>
              <a:r>
                <a:rPr lang="en-US" sz="1000" b="1" dirty="0" smtClean="0">
                  <a:solidFill>
                    <a:schemeClr val="bg1"/>
                  </a:solidFill>
                </a:rPr>
                <a:t>RMS Roughness = 6.6nm</a:t>
              </a:r>
              <a:endParaRPr lang="en-US" sz="1000" b="1" dirty="0">
                <a:solidFill>
                  <a:schemeClr val="bg1"/>
                </a:solidFill>
              </a:endParaRPr>
            </a:p>
          </p:txBody>
        </p:sp>
      </p:grpSp>
      <p:sp>
        <p:nvSpPr>
          <p:cNvPr id="14" name="Title 1"/>
          <p:cNvSpPr txBox="1">
            <a:spLocks/>
          </p:cNvSpPr>
          <p:nvPr/>
        </p:nvSpPr>
        <p:spPr>
          <a:xfrm>
            <a:off x="76200" y="1524000"/>
            <a:ext cx="7987023" cy="765975"/>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150" normalizeH="0" baseline="0" noProof="0" dirty="0" smtClean="0">
                <a:ln>
                  <a:noFill/>
                </a:ln>
                <a:solidFill>
                  <a:srgbClr val="FFC000"/>
                </a:solidFill>
                <a:effectLst/>
                <a:uLnTx/>
                <a:uFillTx/>
                <a:latin typeface="+mj-lt"/>
                <a:ea typeface="+mj-ea"/>
                <a:cs typeface="+mj-cs"/>
              </a:rPr>
              <a:t>Morphology of Nb grown on MgO (100) </a:t>
            </a:r>
            <a:endParaRPr kumimoji="0" lang="en-US" sz="1600" i="0" u="none" strike="noStrike" kern="1200" cap="none" spc="-150" normalizeH="0" baseline="0" noProof="0" dirty="0">
              <a:ln>
                <a:noFill/>
              </a:ln>
              <a:effectLst/>
              <a:uLnTx/>
              <a:uFillTx/>
              <a:latin typeface="+mj-lt"/>
              <a:ea typeface="+mj-ea"/>
              <a:cs typeface="+mj-cs"/>
            </a:endParaRPr>
          </a:p>
        </p:txBody>
      </p:sp>
      <p:sp>
        <p:nvSpPr>
          <p:cNvPr id="16" name="Rectangle 15"/>
          <p:cNvSpPr/>
          <p:nvPr/>
        </p:nvSpPr>
        <p:spPr>
          <a:xfrm>
            <a:off x="609600" y="1908975"/>
            <a:ext cx="1804461" cy="307777"/>
          </a:xfrm>
          <a:prstGeom prst="rect">
            <a:avLst/>
          </a:prstGeom>
        </p:spPr>
        <p:txBody>
          <a:bodyPr wrap="square">
            <a:spAutoFit/>
          </a:bodyPr>
          <a:lstStyle/>
          <a:p>
            <a:r>
              <a:rPr lang="fi-FI" sz="1400" b="1" dirty="0" smtClean="0">
                <a:solidFill>
                  <a:schemeClr val="bg1"/>
                </a:solidFill>
              </a:rPr>
              <a:t>30 nm Nb/MgO</a:t>
            </a:r>
            <a:endParaRPr lang="en-US" sz="1400" b="1" dirty="0">
              <a:solidFill>
                <a:schemeClr val="bg1"/>
              </a:solidFill>
            </a:endParaRPr>
          </a:p>
        </p:txBody>
      </p:sp>
      <p:sp>
        <p:nvSpPr>
          <p:cNvPr id="17" name="TextBox 16"/>
          <p:cNvSpPr txBox="1"/>
          <p:nvPr/>
        </p:nvSpPr>
        <p:spPr>
          <a:xfrm>
            <a:off x="609600" y="5185575"/>
            <a:ext cx="5064208" cy="646331"/>
          </a:xfrm>
          <a:prstGeom prst="rect">
            <a:avLst/>
          </a:prstGeom>
          <a:noFill/>
        </p:spPr>
        <p:txBody>
          <a:bodyPr wrap="square" rtlCol="0">
            <a:spAutoFit/>
          </a:bodyPr>
          <a:lstStyle/>
          <a:p>
            <a:r>
              <a:rPr lang="en-US" dirty="0" smtClean="0"/>
              <a:t>Magnetron sputtering  600nm , </a:t>
            </a:r>
            <a:r>
              <a:rPr lang="en-US" dirty="0"/>
              <a:t>600°C</a:t>
            </a:r>
            <a:r>
              <a:rPr lang="en-US" dirty="0" smtClean="0"/>
              <a:t>, 7h, RRR~47  </a:t>
            </a:r>
          </a:p>
          <a:p>
            <a:r>
              <a:rPr lang="en-US" dirty="0" smtClean="0"/>
              <a:t>ECR  620nm , 360°C, 30’, RRR~50 </a:t>
            </a:r>
            <a:endParaRPr lang="en-US" dirty="0"/>
          </a:p>
        </p:txBody>
      </p:sp>
      <p:sp>
        <p:nvSpPr>
          <p:cNvPr id="18" name="Rectangle 17"/>
          <p:cNvSpPr/>
          <p:nvPr/>
        </p:nvSpPr>
        <p:spPr>
          <a:xfrm>
            <a:off x="6858000" y="1967554"/>
            <a:ext cx="1547218" cy="246221"/>
          </a:xfrm>
          <a:prstGeom prst="rect">
            <a:avLst/>
          </a:prstGeom>
        </p:spPr>
        <p:txBody>
          <a:bodyPr wrap="none">
            <a:spAutoFit/>
          </a:bodyPr>
          <a:lstStyle/>
          <a:p>
            <a:r>
              <a:rPr lang="en-US" sz="1000" b="1" dirty="0" smtClean="0">
                <a:solidFill>
                  <a:schemeClr val="bg1"/>
                </a:solidFill>
              </a:rPr>
              <a:t>RMS Roughness = 6.5nm</a:t>
            </a:r>
            <a:endParaRPr lang="en-US" sz="1000" b="1" dirty="0">
              <a:solidFill>
                <a:schemeClr val="bg1"/>
              </a:solidFill>
            </a:endParaRPr>
          </a:p>
        </p:txBody>
      </p:sp>
      <p:sp>
        <p:nvSpPr>
          <p:cNvPr id="19" name="TextBox 18"/>
          <p:cNvSpPr txBox="1"/>
          <p:nvPr/>
        </p:nvSpPr>
        <p:spPr>
          <a:xfrm>
            <a:off x="3657600" y="1604175"/>
            <a:ext cx="2895473" cy="276999"/>
          </a:xfrm>
          <a:prstGeom prst="rect">
            <a:avLst/>
          </a:prstGeom>
          <a:noFill/>
        </p:spPr>
        <p:txBody>
          <a:bodyPr wrap="none" rtlCol="0">
            <a:spAutoFit/>
          </a:bodyPr>
          <a:lstStyle/>
          <a:p>
            <a:r>
              <a:rPr lang="en-US" sz="1200" dirty="0" smtClean="0"/>
              <a:t>A. Lukaszew  et al., College William &amp; Mary</a:t>
            </a:r>
            <a:endParaRPr lang="en-US" sz="1200" dirty="0"/>
          </a:p>
        </p:txBody>
      </p:sp>
      <p:sp>
        <p:nvSpPr>
          <p:cNvPr id="21" name="TextBox 20"/>
          <p:cNvSpPr txBox="1"/>
          <p:nvPr/>
        </p:nvSpPr>
        <p:spPr>
          <a:xfrm>
            <a:off x="1398440" y="6096000"/>
            <a:ext cx="5688160" cy="369332"/>
          </a:xfrm>
          <a:prstGeom prst="rect">
            <a:avLst/>
          </a:prstGeom>
          <a:noFill/>
        </p:spPr>
        <p:txBody>
          <a:bodyPr wrap="none" rtlCol="0">
            <a:spAutoFit/>
          </a:bodyPr>
          <a:lstStyle/>
          <a:p>
            <a:r>
              <a:rPr lang="en-US" dirty="0" smtClean="0"/>
              <a:t>Similar growth variations for Al2O3, Cu…(different angles)</a:t>
            </a:r>
            <a:endParaRPr lang="en-US" dirty="0"/>
          </a:p>
        </p:txBody>
      </p:sp>
    </p:spTree>
    <p:extLst>
      <p:ext uri="{BB962C8B-B14F-4D97-AF65-F5344CB8AC3E}">
        <p14:creationId xmlns:p14="http://schemas.microsoft.com/office/powerpoint/2010/main" val="3929485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39698" y="1222821"/>
            <a:ext cx="8070902" cy="5439344"/>
            <a:chOff x="552177" y="804446"/>
            <a:chExt cx="8070902" cy="5439344"/>
          </a:xfrm>
        </p:grpSpPr>
        <p:pic>
          <p:nvPicPr>
            <p:cNvPr id="8198" name="Picture 6"/>
            <p:cNvPicPr>
              <a:picLocks noChangeAspect="1" noChangeArrowheads="1"/>
            </p:cNvPicPr>
            <p:nvPr/>
          </p:nvPicPr>
          <p:blipFill>
            <a:blip r:embed="rId3" cstate="print"/>
            <a:srcRect/>
            <a:stretch>
              <a:fillRect/>
            </a:stretch>
          </p:blipFill>
          <p:spPr bwMode="auto">
            <a:xfrm>
              <a:off x="552177" y="1143000"/>
              <a:ext cx="4051078" cy="4023572"/>
            </a:xfrm>
            <a:prstGeom prst="rect">
              <a:avLst/>
            </a:prstGeom>
            <a:noFill/>
            <a:ln w="9525">
              <a:noFill/>
              <a:miter lim="800000"/>
              <a:headEnd/>
              <a:tailEnd/>
            </a:ln>
          </p:spPr>
        </p:pic>
        <p:sp>
          <p:nvSpPr>
            <p:cNvPr id="3" name="TextBox 2"/>
            <p:cNvSpPr txBox="1"/>
            <p:nvPr/>
          </p:nvSpPr>
          <p:spPr>
            <a:xfrm>
              <a:off x="2374679" y="804446"/>
              <a:ext cx="4343996" cy="338554"/>
            </a:xfrm>
            <a:prstGeom prst="rect">
              <a:avLst/>
            </a:prstGeom>
            <a:noFill/>
          </p:spPr>
          <p:txBody>
            <a:bodyPr wrap="square" rtlCol="0">
              <a:spAutoFit/>
            </a:bodyPr>
            <a:lstStyle/>
            <a:p>
              <a:r>
                <a:rPr lang="en-US" sz="1600" dirty="0" smtClean="0"/>
                <a:t>750</a:t>
              </a:r>
              <a:r>
                <a:rPr lang="en-US" sz="1600" dirty="0" smtClean="0">
                  <a:latin typeface="Symbol" pitchFamily="18" charset="2"/>
                </a:rPr>
                <a:t>m</a:t>
              </a:r>
              <a:r>
                <a:rPr lang="en-US" sz="1600" dirty="0" smtClean="0"/>
                <a:t>m x 750</a:t>
              </a:r>
              <a:r>
                <a:rPr lang="en-US" sz="1600" dirty="0" smtClean="0">
                  <a:latin typeface="Symbol" pitchFamily="18" charset="2"/>
                </a:rPr>
                <a:t>m</a:t>
              </a:r>
              <a:r>
                <a:rPr lang="en-US" sz="1600" dirty="0" smtClean="0"/>
                <a:t>m, 10</a:t>
              </a:r>
              <a:r>
                <a:rPr lang="en-US" sz="1600" dirty="0" smtClean="0">
                  <a:latin typeface="Symbol" pitchFamily="18" charset="2"/>
                </a:rPr>
                <a:t>m</a:t>
              </a:r>
              <a:r>
                <a:rPr lang="en-US" sz="1600" dirty="0" smtClean="0"/>
                <a:t>m		100x</a:t>
              </a:r>
              <a:endParaRPr lang="en-US" sz="1600" dirty="0"/>
            </a:p>
          </p:txBody>
        </p:sp>
        <p:sp>
          <p:nvSpPr>
            <p:cNvPr id="12" name="Rectangle 11"/>
            <p:cNvSpPr/>
            <p:nvPr/>
          </p:nvSpPr>
          <p:spPr>
            <a:xfrm>
              <a:off x="1003079" y="5189433"/>
              <a:ext cx="3354036" cy="830997"/>
            </a:xfrm>
            <a:prstGeom prst="rect">
              <a:avLst/>
            </a:prstGeom>
          </p:spPr>
          <p:txBody>
            <a:bodyPr wrap="square">
              <a:spAutoFit/>
            </a:bodyPr>
            <a:lstStyle/>
            <a:p>
              <a:pPr algn="ctr"/>
              <a:r>
                <a:rPr lang="en-US" sz="1600" b="1" dirty="0" smtClean="0"/>
                <a:t>-120V, bake@360°C</a:t>
              </a:r>
            </a:p>
            <a:p>
              <a:pPr algn="ctr"/>
              <a:r>
                <a:rPr lang="en-US" sz="1600" b="1" dirty="0" smtClean="0"/>
                <a:t>CI =0.09</a:t>
              </a:r>
            </a:p>
            <a:p>
              <a:pPr algn="ctr"/>
              <a:r>
                <a:rPr lang="en-US" sz="1600" b="1" dirty="0" smtClean="0"/>
                <a:t>Oxide dissolution in the bulk</a:t>
              </a:r>
            </a:p>
          </p:txBody>
        </p:sp>
        <p:pic>
          <p:nvPicPr>
            <p:cNvPr id="14" name="Picture 5"/>
            <p:cNvPicPr>
              <a:picLocks noChangeAspect="1" noChangeArrowheads="1"/>
            </p:cNvPicPr>
            <p:nvPr/>
          </p:nvPicPr>
          <p:blipFill>
            <a:blip r:embed="rId4" cstate="print"/>
            <a:srcRect/>
            <a:stretch>
              <a:fillRect/>
            </a:stretch>
          </p:blipFill>
          <p:spPr bwMode="auto">
            <a:xfrm>
              <a:off x="4572000" y="1142999"/>
              <a:ext cx="4051079" cy="4023573"/>
            </a:xfrm>
            <a:prstGeom prst="rect">
              <a:avLst/>
            </a:prstGeom>
            <a:noFill/>
            <a:ln w="9525">
              <a:noFill/>
              <a:miter lim="800000"/>
              <a:headEnd/>
              <a:tailEnd/>
            </a:ln>
          </p:spPr>
        </p:pic>
        <p:sp>
          <p:nvSpPr>
            <p:cNvPr id="15" name="Rectangle 14"/>
            <p:cNvSpPr/>
            <p:nvPr/>
          </p:nvSpPr>
          <p:spPr>
            <a:xfrm>
              <a:off x="5090884" y="5166572"/>
              <a:ext cx="2922595" cy="1077218"/>
            </a:xfrm>
            <a:prstGeom prst="rect">
              <a:avLst/>
            </a:prstGeom>
          </p:spPr>
          <p:txBody>
            <a:bodyPr wrap="none">
              <a:spAutoFit/>
            </a:bodyPr>
            <a:lstStyle/>
            <a:p>
              <a:pPr algn="ctr"/>
              <a:r>
                <a:rPr lang="en-US" sz="1600" b="1" dirty="0" smtClean="0"/>
                <a:t>-120V, bake@700°C</a:t>
              </a:r>
            </a:p>
            <a:p>
              <a:pPr algn="ctr"/>
              <a:r>
                <a:rPr lang="en-US" sz="1600" b="1" dirty="0" smtClean="0"/>
                <a:t>CI =0.29</a:t>
              </a:r>
            </a:p>
            <a:p>
              <a:pPr algn="ctr"/>
              <a:r>
                <a:rPr lang="en-US" sz="1600" b="1" dirty="0"/>
                <a:t>Oxide dissolution in the bulk</a:t>
              </a:r>
            </a:p>
            <a:p>
              <a:pPr algn="ctr"/>
              <a:r>
                <a:rPr lang="en-US" sz="1600" b="1" dirty="0" smtClean="0"/>
                <a:t>Annealing of  substrate defects</a:t>
              </a:r>
            </a:p>
          </p:txBody>
        </p:sp>
      </p:grpSp>
      <p:sp>
        <p:nvSpPr>
          <p:cNvPr id="8" name="Rectangle 7"/>
          <p:cNvSpPr/>
          <p:nvPr/>
        </p:nvSpPr>
        <p:spPr>
          <a:xfrm>
            <a:off x="824835" y="756800"/>
            <a:ext cx="7531881" cy="461665"/>
          </a:xfrm>
          <a:prstGeom prst="rect">
            <a:avLst/>
          </a:prstGeom>
        </p:spPr>
        <p:txBody>
          <a:bodyPr wrap="square">
            <a:spAutoFit/>
          </a:bodyPr>
          <a:lstStyle/>
          <a:p>
            <a:pPr algn="ctr"/>
            <a:r>
              <a:rPr lang="en-US" sz="2400" dirty="0" smtClean="0">
                <a:solidFill>
                  <a:srgbClr val="FF0000"/>
                </a:solidFill>
              </a:rPr>
              <a:t>Nb/Cu, fine grain – effect of  temperature pre-treatment	</a:t>
            </a:r>
            <a:endParaRPr lang="en-US" sz="2400" dirty="0">
              <a:solidFill>
                <a:srgbClr val="FF0000"/>
              </a:solidFill>
            </a:endParaRPr>
          </a:p>
        </p:txBody>
      </p:sp>
      <p:sp>
        <p:nvSpPr>
          <p:cNvPr id="10" name="Footer Placeholder 9"/>
          <p:cNvSpPr>
            <a:spLocks noGrp="1"/>
          </p:cNvSpPr>
          <p:nvPr>
            <p:ph type="ftr" sz="quarter" idx="11"/>
          </p:nvPr>
        </p:nvSpPr>
        <p:spPr>
          <a:xfrm>
            <a:off x="1524000" y="6416675"/>
            <a:ext cx="8229600" cy="365125"/>
          </a:xfrm>
        </p:spPr>
        <p:txBody>
          <a:bodyPr/>
          <a:lstStyle/>
          <a:p>
            <a:r>
              <a:rPr lang="en-US" dirty="0" smtClean="0"/>
              <a:t>A-M Valente-Feliciano  - SRF Conference 2011– Chicago, 07/26/2011 </a:t>
            </a:r>
            <a:endParaRPr lang="en-US" dirty="0"/>
          </a:p>
        </p:txBody>
      </p:sp>
      <p:sp>
        <p:nvSpPr>
          <p:cNvPr id="11" name="Title 1"/>
          <p:cNvSpPr txBox="1">
            <a:spLocks/>
          </p:cNvSpPr>
          <p:nvPr/>
        </p:nvSpPr>
        <p:spPr>
          <a:xfrm>
            <a:off x="762000" y="0"/>
            <a:ext cx="77724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b="1" dirty="0" smtClean="0">
                <a:solidFill>
                  <a:srgbClr val="FF0000"/>
                </a:solidFill>
              </a:rPr>
              <a:t>Substrate quality</a:t>
            </a:r>
            <a:endParaRPr lang="en-US" b="1" dirty="0">
              <a:solidFill>
                <a:srgbClr val="FF0000"/>
              </a:solidFill>
            </a:endParaRPr>
          </a:p>
        </p:txBody>
      </p:sp>
      <p:sp>
        <p:nvSpPr>
          <p:cNvPr id="13" name="TextBox 12"/>
          <p:cNvSpPr txBox="1"/>
          <p:nvPr/>
        </p:nvSpPr>
        <p:spPr>
          <a:xfrm>
            <a:off x="5563218" y="156636"/>
            <a:ext cx="3276600" cy="369332"/>
          </a:xfrm>
          <a:prstGeom prst="rect">
            <a:avLst/>
          </a:prstGeom>
          <a:noFill/>
        </p:spPr>
        <p:txBody>
          <a:bodyPr wrap="square" rtlCol="0">
            <a:spAutoFit/>
          </a:bodyPr>
          <a:lstStyle/>
          <a:p>
            <a:r>
              <a:rPr lang="en-US" dirty="0" smtClean="0"/>
              <a:t>Crystallinity or crystal quality</a:t>
            </a:r>
            <a:endParaRPr lang="en-US" dirty="0"/>
          </a:p>
        </p:txBody>
      </p:sp>
      <p:sp>
        <p:nvSpPr>
          <p:cNvPr id="22" name="TextBox 21"/>
          <p:cNvSpPr txBox="1"/>
          <p:nvPr/>
        </p:nvSpPr>
        <p:spPr>
          <a:xfrm>
            <a:off x="289560" y="3733800"/>
            <a:ext cx="8610600" cy="584775"/>
          </a:xfrm>
          <a:prstGeom prst="rect">
            <a:avLst/>
          </a:prstGeom>
          <a:solidFill>
            <a:srgbClr val="FF0000"/>
          </a:solidFill>
        </p:spPr>
        <p:txBody>
          <a:bodyPr wrap="square" rtlCol="0">
            <a:spAutoFit/>
          </a:bodyPr>
          <a:lstStyle/>
          <a:p>
            <a:r>
              <a:rPr lang="en-US" sz="1600" b="1" dirty="0"/>
              <a:t>THPO079 </a:t>
            </a:r>
            <a:r>
              <a:rPr lang="en-US" sz="1600" b="1" dirty="0" smtClean="0"/>
              <a:t>-Surface </a:t>
            </a:r>
            <a:r>
              <a:rPr lang="en-US" sz="1600" b="1" dirty="0"/>
              <a:t>Preparation of Metallic Substrates for Quality SRF Thin Films</a:t>
            </a:r>
          </a:p>
          <a:p>
            <a:r>
              <a:rPr lang="en-US" sz="1600" dirty="0" smtClean="0"/>
              <a:t>Joshua </a:t>
            </a:r>
            <a:r>
              <a:rPr lang="en-US" sz="1600" dirty="0"/>
              <a:t>K. Spradlin, Olga Trofimova, Anne-Marie Valente-Feliciano (</a:t>
            </a:r>
            <a:r>
              <a:rPr lang="en-US" sz="1600" dirty="0" smtClean="0"/>
              <a:t>JLAB, Newport </a:t>
            </a:r>
            <a:r>
              <a:rPr lang="en-US" sz="1600" dirty="0"/>
              <a:t>News, Virginia)</a:t>
            </a:r>
          </a:p>
        </p:txBody>
      </p:sp>
    </p:spTree>
    <p:extLst>
      <p:ext uri="{BB962C8B-B14F-4D97-AF65-F5344CB8AC3E}">
        <p14:creationId xmlns:p14="http://schemas.microsoft.com/office/powerpoint/2010/main" val="923512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466" y="1066735"/>
            <a:ext cx="2275052" cy="3124265"/>
          </a:xfrm>
          <a:prstGeom prst="rect">
            <a:avLst/>
          </a:prstGeom>
        </p:spPr>
      </p:pic>
      <p:sp>
        <p:nvSpPr>
          <p:cNvPr id="2" name="Title 1"/>
          <p:cNvSpPr>
            <a:spLocks noGrp="1"/>
          </p:cNvSpPr>
          <p:nvPr>
            <p:ph type="title"/>
          </p:nvPr>
        </p:nvSpPr>
        <p:spPr>
          <a:xfrm>
            <a:off x="723900" y="0"/>
            <a:ext cx="7772400" cy="914400"/>
          </a:xfrm>
        </p:spPr>
        <p:txBody>
          <a:bodyPr/>
          <a:lstStyle/>
          <a:p>
            <a:r>
              <a:rPr lang="en-US" b="1" dirty="0">
                <a:solidFill>
                  <a:srgbClr val="FF0000"/>
                </a:solidFill>
              </a:rPr>
              <a:t>S</a:t>
            </a:r>
            <a:r>
              <a:rPr lang="en-US" b="1" dirty="0" smtClean="0">
                <a:solidFill>
                  <a:srgbClr val="FF0000"/>
                </a:solidFill>
              </a:rPr>
              <a:t>ubstrate roughness and defects</a:t>
            </a:r>
            <a:endParaRPr lang="en-US" b="1" dirty="0">
              <a:solidFill>
                <a:srgbClr val="FF0000"/>
              </a:solidFill>
            </a:endParaRPr>
          </a:p>
        </p:txBody>
      </p:sp>
      <p:sp>
        <p:nvSpPr>
          <p:cNvPr id="3" name="Footer Placeholder 2"/>
          <p:cNvSpPr>
            <a:spLocks noGrp="1"/>
          </p:cNvSpPr>
          <p:nvPr>
            <p:ph type="ftr" sz="quarter" idx="11"/>
          </p:nvPr>
        </p:nvSpPr>
        <p:spPr>
          <a:xfrm>
            <a:off x="465274" y="6520190"/>
            <a:ext cx="7696200" cy="365125"/>
          </a:xfrm>
        </p:spPr>
        <p:txBody>
          <a:bodyPr/>
          <a:lstStyle/>
          <a:p>
            <a:pPr algn="ctr"/>
            <a:r>
              <a:rPr lang="en-US" dirty="0" smtClean="0"/>
              <a:t>A-M Valente-Feliciano  - SRF Conference 2011– Chicago, 07/26/2011 </a:t>
            </a:r>
            <a:endParaRPr lang="en-US" dirty="0"/>
          </a:p>
        </p:txBody>
      </p:sp>
      <p:grpSp>
        <p:nvGrpSpPr>
          <p:cNvPr id="15" name="Group 14"/>
          <p:cNvGrpSpPr/>
          <p:nvPr/>
        </p:nvGrpSpPr>
        <p:grpSpPr>
          <a:xfrm>
            <a:off x="773652" y="1771775"/>
            <a:ext cx="7379748" cy="2427209"/>
            <a:chOff x="160361" y="3961923"/>
            <a:chExt cx="7379748" cy="242720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4740" y="3988081"/>
              <a:ext cx="2603907" cy="239793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61" y="3961923"/>
              <a:ext cx="2603907" cy="239793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346" y="3962959"/>
              <a:ext cx="2603907" cy="239793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4268" y="3962959"/>
              <a:ext cx="2603907" cy="2397934"/>
            </a:xfrm>
            <a:prstGeom prst="rect">
              <a:avLst/>
            </a:prstGeom>
          </p:spPr>
        </p:pic>
        <p:sp>
          <p:nvSpPr>
            <p:cNvPr id="10" name="Oval 9"/>
            <p:cNvSpPr/>
            <p:nvPr/>
          </p:nvSpPr>
          <p:spPr>
            <a:xfrm>
              <a:off x="6092309" y="4095148"/>
              <a:ext cx="14478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124200" y="5638800"/>
              <a:ext cx="441146" cy="369332"/>
            </a:xfrm>
            <a:prstGeom prst="rect">
              <a:avLst/>
            </a:prstGeom>
            <a:noFill/>
          </p:spPr>
          <p:txBody>
            <a:bodyPr wrap="none" rtlCol="0">
              <a:spAutoFit/>
            </a:bodyPr>
            <a:lstStyle/>
            <a:p>
              <a:r>
                <a:rPr lang="en-US" dirty="0" smtClean="0"/>
                <a:t>Cu</a:t>
              </a:r>
              <a:endParaRPr lang="en-US" dirty="0"/>
            </a:p>
          </p:txBody>
        </p:sp>
        <p:sp>
          <p:nvSpPr>
            <p:cNvPr id="12" name="TextBox 11"/>
            <p:cNvSpPr txBox="1"/>
            <p:nvPr/>
          </p:nvSpPr>
          <p:spPr>
            <a:xfrm>
              <a:off x="3048000" y="4876800"/>
              <a:ext cx="381836" cy="276999"/>
            </a:xfrm>
            <a:prstGeom prst="rect">
              <a:avLst/>
            </a:prstGeom>
            <a:noFill/>
          </p:spPr>
          <p:txBody>
            <a:bodyPr wrap="none" rtlCol="0">
              <a:spAutoFit/>
            </a:bodyPr>
            <a:lstStyle/>
            <a:p>
              <a:r>
                <a:rPr lang="en-US" sz="1200" b="1" dirty="0" smtClean="0"/>
                <a:t>Nb</a:t>
              </a:r>
              <a:endParaRPr lang="en-US" sz="1200" b="1" dirty="0"/>
            </a:p>
          </p:txBody>
        </p:sp>
        <p:sp>
          <p:nvSpPr>
            <p:cNvPr id="13" name="TextBox 12"/>
            <p:cNvSpPr txBox="1"/>
            <p:nvPr/>
          </p:nvSpPr>
          <p:spPr>
            <a:xfrm>
              <a:off x="2895600" y="4572000"/>
              <a:ext cx="1608967" cy="276999"/>
            </a:xfrm>
            <a:prstGeom prst="rect">
              <a:avLst/>
            </a:prstGeom>
            <a:noFill/>
          </p:spPr>
          <p:txBody>
            <a:bodyPr wrap="none" rtlCol="0">
              <a:spAutoFit/>
            </a:bodyPr>
            <a:lstStyle/>
            <a:p>
              <a:r>
                <a:rPr lang="en-US" sz="1200" dirty="0" smtClean="0"/>
                <a:t>E-beam evaporated Pt</a:t>
              </a:r>
              <a:endParaRPr lang="en-US" sz="1200" dirty="0"/>
            </a:p>
          </p:txBody>
        </p:sp>
        <p:sp>
          <p:nvSpPr>
            <p:cNvPr id="14" name="TextBox 13"/>
            <p:cNvSpPr txBox="1"/>
            <p:nvPr/>
          </p:nvSpPr>
          <p:spPr>
            <a:xfrm>
              <a:off x="3733800" y="4419600"/>
              <a:ext cx="1417376" cy="276999"/>
            </a:xfrm>
            <a:prstGeom prst="rect">
              <a:avLst/>
            </a:prstGeom>
            <a:noFill/>
          </p:spPr>
          <p:txBody>
            <a:bodyPr wrap="none" rtlCol="0">
              <a:spAutoFit/>
            </a:bodyPr>
            <a:lstStyle/>
            <a:p>
              <a:r>
                <a:rPr lang="en-US" sz="1200" dirty="0" smtClean="0"/>
                <a:t>Ion beam coated Pt</a:t>
              </a:r>
              <a:endParaRPr lang="en-US" sz="1200" dirty="0"/>
            </a:p>
          </p:txBody>
        </p:sp>
        <p:cxnSp>
          <p:nvCxnSpPr>
            <p:cNvPr id="16" name="Straight Arrow Connector 15"/>
            <p:cNvCxnSpPr/>
            <p:nvPr/>
          </p:nvCxnSpPr>
          <p:spPr>
            <a:xfrm>
              <a:off x="4419600" y="4724400"/>
              <a:ext cx="3048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10200" y="5105400"/>
              <a:ext cx="381836" cy="276999"/>
            </a:xfrm>
            <a:prstGeom prst="rect">
              <a:avLst/>
            </a:prstGeom>
            <a:noFill/>
          </p:spPr>
          <p:txBody>
            <a:bodyPr wrap="none" rtlCol="0">
              <a:spAutoFit/>
            </a:bodyPr>
            <a:lstStyle/>
            <a:p>
              <a:r>
                <a:rPr lang="en-US" sz="1200" b="1" dirty="0" smtClean="0"/>
                <a:t>Nb</a:t>
              </a:r>
              <a:endParaRPr lang="en-US" sz="1200" b="1" dirty="0"/>
            </a:p>
          </p:txBody>
        </p:sp>
        <p:sp>
          <p:nvSpPr>
            <p:cNvPr id="18" name="TextBox 17"/>
            <p:cNvSpPr txBox="1"/>
            <p:nvPr/>
          </p:nvSpPr>
          <p:spPr>
            <a:xfrm>
              <a:off x="5486400" y="6019800"/>
              <a:ext cx="441146" cy="369332"/>
            </a:xfrm>
            <a:prstGeom prst="rect">
              <a:avLst/>
            </a:prstGeom>
            <a:noFill/>
          </p:spPr>
          <p:txBody>
            <a:bodyPr wrap="none" rtlCol="0">
              <a:spAutoFit/>
            </a:bodyPr>
            <a:lstStyle/>
            <a:p>
              <a:r>
                <a:rPr lang="en-US" dirty="0" smtClean="0"/>
                <a:t>Cu</a:t>
              </a:r>
              <a:endParaRPr lang="en-US" dirty="0"/>
            </a:p>
          </p:txBody>
        </p:sp>
        <p:sp>
          <p:nvSpPr>
            <p:cNvPr id="19" name="TextBox 18"/>
            <p:cNvSpPr txBox="1"/>
            <p:nvPr/>
          </p:nvSpPr>
          <p:spPr>
            <a:xfrm>
              <a:off x="228600" y="4648200"/>
              <a:ext cx="1319592" cy="276999"/>
            </a:xfrm>
            <a:prstGeom prst="rect">
              <a:avLst/>
            </a:prstGeom>
            <a:noFill/>
          </p:spPr>
          <p:txBody>
            <a:bodyPr wrap="none" rtlCol="0">
              <a:spAutoFit/>
            </a:bodyPr>
            <a:lstStyle/>
            <a:p>
              <a:r>
                <a:rPr lang="en-US" sz="1200" dirty="0" smtClean="0"/>
                <a:t>Section cut by FIB</a:t>
              </a:r>
              <a:endParaRPr lang="en-US" sz="1200" dirty="0"/>
            </a:p>
          </p:txBody>
        </p:sp>
        <p:cxnSp>
          <p:nvCxnSpPr>
            <p:cNvPr id="20" name="Straight Arrow Connector 19"/>
            <p:cNvCxnSpPr/>
            <p:nvPr/>
          </p:nvCxnSpPr>
          <p:spPr>
            <a:xfrm rot="16200000" flipH="1">
              <a:off x="1219201" y="4953000"/>
              <a:ext cx="304799" cy="1524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6867" y="533400"/>
            <a:ext cx="8915400" cy="2031325"/>
          </a:xfrm>
          <a:prstGeom prst="rect">
            <a:avLst/>
          </a:prstGeom>
          <a:noFill/>
        </p:spPr>
        <p:txBody>
          <a:bodyPr wrap="square" rtlCol="0">
            <a:spAutoFit/>
          </a:bodyPr>
          <a:lstStyle/>
          <a:p>
            <a:r>
              <a:rPr lang="en-US" dirty="0" smtClean="0"/>
              <a:t>Whatever the inherent nature of the film, the roughness of the substrate will dictate the minimum roughness of the film (the final roughness </a:t>
            </a:r>
            <a:r>
              <a:rPr lang="en-US" dirty="0"/>
              <a:t>depends as well on </a:t>
            </a:r>
            <a:r>
              <a:rPr lang="en-US" dirty="0" smtClean="0"/>
              <a:t>the coating technique and other refinements).</a:t>
            </a:r>
            <a:endParaRPr lang="en-US" dirty="0"/>
          </a:p>
          <a:p>
            <a:r>
              <a:rPr lang="en-US" dirty="0" smtClean="0"/>
              <a:t>Any defect (scratch, pin-hole) is duplicated and enhanced in the film as it grows.</a:t>
            </a:r>
          </a:p>
          <a:p>
            <a:endParaRPr lang="en-US" dirty="0"/>
          </a:p>
          <a:p>
            <a:endParaRPr lang="en-US" dirty="0" smtClean="0"/>
          </a:p>
          <a:p>
            <a:endParaRPr lang="en-US" dirty="0"/>
          </a:p>
        </p:txBody>
      </p:sp>
      <p:sp>
        <p:nvSpPr>
          <p:cNvPr id="21" name="Title 1"/>
          <p:cNvSpPr txBox="1">
            <a:spLocks/>
          </p:cNvSpPr>
          <p:nvPr/>
        </p:nvSpPr>
        <p:spPr>
          <a:xfrm>
            <a:off x="597948" y="4114800"/>
            <a:ext cx="77724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b="1" dirty="0">
                <a:solidFill>
                  <a:srgbClr val="FF0000"/>
                </a:solidFill>
              </a:rPr>
              <a:t>S</a:t>
            </a:r>
            <a:r>
              <a:rPr lang="en-US" b="1" dirty="0" smtClean="0">
                <a:solidFill>
                  <a:srgbClr val="FF0000"/>
                </a:solidFill>
              </a:rPr>
              <a:t>ubstrate cleanliness</a:t>
            </a:r>
            <a:endParaRPr lang="en-US" b="1" dirty="0">
              <a:solidFill>
                <a:srgbClr val="FF0000"/>
              </a:solidFill>
            </a:endParaRPr>
          </a:p>
        </p:txBody>
      </p:sp>
      <p:sp>
        <p:nvSpPr>
          <p:cNvPr id="22" name="TextBox 21"/>
          <p:cNvSpPr txBox="1"/>
          <p:nvPr/>
        </p:nvSpPr>
        <p:spPr>
          <a:xfrm>
            <a:off x="216948" y="4648200"/>
            <a:ext cx="8534400" cy="2862322"/>
          </a:xfrm>
          <a:prstGeom prst="rect">
            <a:avLst/>
          </a:prstGeom>
          <a:noFill/>
        </p:spPr>
        <p:txBody>
          <a:bodyPr wrap="square" rtlCol="0">
            <a:spAutoFit/>
          </a:bodyPr>
          <a:lstStyle/>
          <a:p>
            <a:r>
              <a:rPr lang="en-US" dirty="0" smtClean="0"/>
              <a:t>Impurity on the substrate surface will drift into the film  (blemishes on the film surface even if one cannot see them before sample coating).</a:t>
            </a:r>
          </a:p>
          <a:p>
            <a:r>
              <a:rPr lang="en-US" sz="1600" dirty="0" smtClean="0"/>
              <a:t>ECR films grown on MgO side by side: </a:t>
            </a:r>
            <a:r>
              <a:rPr lang="en-US" sz="1600" b="1" dirty="0" smtClean="0"/>
              <a:t>RRR from 348 to 156 </a:t>
            </a:r>
            <a:r>
              <a:rPr lang="en-US" sz="1600" dirty="0" smtClean="0"/>
              <a:t>– SIMS data revealed on </a:t>
            </a:r>
            <a:r>
              <a:rPr lang="en-US" sz="1600" b="1" dirty="0" smtClean="0"/>
              <a:t>H signal 2 orders higher for the lower RRR</a:t>
            </a:r>
            <a:r>
              <a:rPr lang="en-US" sz="1600" dirty="0" smtClean="0"/>
              <a:t>.</a:t>
            </a:r>
          </a:p>
          <a:p>
            <a:r>
              <a:rPr lang="en-US" dirty="0" smtClean="0"/>
              <a:t>Impurities also act as nucleation centers and can alter the nucleation and subsequent crystal growth of the film.</a:t>
            </a:r>
          </a:p>
          <a:p>
            <a:endParaRPr lang="en-US" dirty="0" smtClean="0"/>
          </a:p>
          <a:p>
            <a:endParaRPr lang="en-US" dirty="0" smtClean="0"/>
          </a:p>
          <a:p>
            <a:endParaRPr lang="en-US" dirty="0"/>
          </a:p>
          <a:p>
            <a:endParaRPr lang="en-US" dirty="0"/>
          </a:p>
        </p:txBody>
      </p:sp>
      <p:sp>
        <p:nvSpPr>
          <p:cNvPr id="23" name="TextBox 22"/>
          <p:cNvSpPr txBox="1"/>
          <p:nvPr/>
        </p:nvSpPr>
        <p:spPr>
          <a:xfrm>
            <a:off x="168322" y="6258580"/>
            <a:ext cx="8534400" cy="523220"/>
          </a:xfrm>
          <a:prstGeom prst="rect">
            <a:avLst/>
          </a:prstGeom>
          <a:noFill/>
        </p:spPr>
        <p:txBody>
          <a:bodyPr wrap="square" rtlCol="0">
            <a:spAutoFit/>
          </a:bodyPr>
          <a:lstStyle/>
          <a:p>
            <a:r>
              <a:rPr lang="en-US" sz="1400" dirty="0" smtClean="0"/>
              <a:t>Can be improved by heating or using low energy ion beam to desorbed the impurities from the substrate surface</a:t>
            </a:r>
          </a:p>
          <a:p>
            <a:endParaRPr lang="en-US" sz="1400" dirty="0"/>
          </a:p>
        </p:txBody>
      </p:sp>
    </p:spTree>
    <p:extLst>
      <p:ext uri="{BB962C8B-B14F-4D97-AF65-F5344CB8AC3E}">
        <p14:creationId xmlns:p14="http://schemas.microsoft.com/office/powerpoint/2010/main" val="27601397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roducingPowerPoint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4945</Words>
  <Application>Microsoft Office PowerPoint</Application>
  <PresentationFormat>On-screen Show (4:3)</PresentationFormat>
  <Paragraphs>594</Paragraphs>
  <Slides>44</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IntroducingPowerPoint2007</vt:lpstr>
      <vt:lpstr>Graph</vt:lpstr>
      <vt:lpstr>SRF Niobium  thin films:   Substrates, nucleation &amp; growth</vt:lpstr>
      <vt:lpstr>OUTLINE</vt:lpstr>
      <vt:lpstr>Thin Films: niobium –state of the art</vt:lpstr>
      <vt:lpstr>Substrate, nucleation and crystal growth :  Why do we care?</vt:lpstr>
      <vt:lpstr>Substrate nature &amp; substrate/film interface</vt:lpstr>
      <vt:lpstr>Crystalline vs. Amorphous Substrate</vt:lpstr>
      <vt:lpstr>Growth domains due to substrate</vt:lpstr>
      <vt:lpstr>PowerPoint Presentation</vt:lpstr>
      <vt:lpstr>Substrate roughness and defects</vt:lpstr>
      <vt:lpstr>Substrate</vt:lpstr>
      <vt:lpstr>PowerPoint Presentation</vt:lpstr>
      <vt:lpstr>PowerPoint Presentation</vt:lpstr>
      <vt:lpstr>Thin Film Growth Modes</vt:lpstr>
      <vt:lpstr>PowerPoint Presentation</vt:lpstr>
      <vt:lpstr>PowerPoint Presentation</vt:lpstr>
      <vt:lpstr>Subsequent Film Growth</vt:lpstr>
      <vt:lpstr>Early stages of Nb growth on  Al2O3</vt:lpstr>
      <vt:lpstr>PowerPoint Presentation</vt:lpstr>
      <vt:lpstr>Deposition Techniques</vt:lpstr>
      <vt:lpstr>Deposition Techniques</vt:lpstr>
      <vt:lpstr>Effect of ion energy and substrate temperature</vt:lpstr>
      <vt:lpstr>Effects of energetic condensation</vt:lpstr>
      <vt:lpstr>PowerPoint Presentation</vt:lpstr>
      <vt:lpstr>Film Nucleation</vt:lpstr>
      <vt:lpstr>Nb on MgO(001)  </vt:lpstr>
      <vt:lpstr>Scaling of surface features</vt:lpstr>
      <vt:lpstr>PowerPoint Presentation</vt:lpstr>
      <vt:lpstr>Nb on Cu single crystals</vt:lpstr>
      <vt:lpstr>PowerPoint Presentation</vt:lpstr>
      <vt:lpstr>Concluding Remarks</vt:lpstr>
      <vt:lpstr>Towards Bulk-like Engineered Nb Films</vt:lpstr>
      <vt:lpstr>PowerPoint Presentation</vt:lpstr>
      <vt:lpstr>SRF Thin Films Collaboration</vt:lpstr>
      <vt:lpstr>Backup slides</vt:lpstr>
      <vt:lpstr>Optimum RRR</vt:lpstr>
      <vt:lpstr>Effect of ion energy on film growth</vt:lpstr>
      <vt:lpstr>Effect of ion energy and substrate temperature</vt:lpstr>
      <vt:lpstr>PowerPoint Presentation</vt:lpstr>
      <vt:lpstr>Nb/Al2O3 (11-20), magnetron sputtered @ 600°C</vt:lpstr>
      <vt:lpstr>Rs measurements for Nb/Cu</vt:lpstr>
      <vt:lpstr>Strain Evolution &amp; Structure</vt:lpstr>
      <vt:lpstr>Cu thermal roughening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2010-04-09T22:41:37Z</dcterms:created>
  <dcterms:modified xsi:type="dcterms:W3CDTF">2011-07-26T15:27:52Z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