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5" r:id="rId3"/>
    <p:sldId id="266" r:id="rId4"/>
    <p:sldId id="261" r:id="rId5"/>
    <p:sldId id="267" r:id="rId6"/>
    <p:sldId id="270" r:id="rId7"/>
    <p:sldId id="271" r:id="rId8"/>
    <p:sldId id="268" r:id="rId9"/>
    <p:sldId id="272" r:id="rId10"/>
  </p:sldIdLst>
  <p:sldSz cx="9144000" cy="6858000" type="screen4x3"/>
  <p:notesSz cx="9601200" cy="7315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20" autoAdjust="0"/>
  </p:normalViewPr>
  <p:slideViewPr>
    <p:cSldViewPr>
      <p:cViewPr>
        <p:scale>
          <a:sx n="80" d="100"/>
          <a:sy n="80" d="100"/>
        </p:scale>
        <p:origin x="-127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1140" y="-84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1AC9F0-E674-4D71-879D-6B1BCED4D20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9FF811-4FC3-427E-835A-F44262550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08D0E5-AE94-4227-9519-AE3F7F4142A6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213F2C-AE72-484F-B5B3-35156227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3F2C-AE72-484F-B5B3-3515622731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lide_Background_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3214710"/>
          </a:xfrm>
          <a:prstGeom prst="rect">
            <a:avLst/>
          </a:prstGeom>
        </p:spPr>
      </p:pic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14283" y="4337051"/>
            <a:ext cx="8686800" cy="2378098"/>
            <a:chOff x="0" y="2640"/>
            <a:chExt cx="576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85785" y="500042"/>
            <a:ext cx="7772400" cy="1066800"/>
          </a:xfrm>
        </p:spPr>
        <p:txBody>
          <a:bodyPr/>
          <a:lstStyle>
            <a:lvl1pPr algn="ctr"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7" y="4500571"/>
            <a:ext cx="6572296" cy="1571636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3991BB-D7D3-4F0E-99FD-BFC886215BF0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2004 – 2009 PAVAC Industries Inc. All rights reserved</a:t>
            </a:r>
            <a:endParaRPr lang="en-CA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675E7C-2A12-4DF5-AEE5-952852581688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24" name="Picture 23" descr="PII-LOGO-COL_2009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035" y="5429265"/>
            <a:ext cx="1404939" cy="584455"/>
          </a:xfrm>
          <a:prstGeom prst="rect">
            <a:avLst/>
          </a:prstGeom>
        </p:spPr>
      </p:pic>
      <p:pic>
        <p:nvPicPr>
          <p:cNvPr id="20" name="Picture 19" descr="JET_ENGI_2009062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2438400" cy="1828800"/>
          </a:xfrm>
          <a:prstGeom prst="rect">
            <a:avLst/>
          </a:prstGeom>
        </p:spPr>
      </p:pic>
      <p:pic>
        <p:nvPicPr>
          <p:cNvPr id="27" name="Picture 26" descr="Cavity_Wel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86051" y="2571744"/>
            <a:ext cx="2745312" cy="1828800"/>
          </a:xfrm>
          <a:prstGeom prst="rect">
            <a:avLst/>
          </a:prstGeom>
        </p:spPr>
      </p:pic>
      <p:pic>
        <p:nvPicPr>
          <p:cNvPr id="26" name="Picture 25" descr="PVD_Fron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9453" y="2571744"/>
            <a:ext cx="2214547" cy="1828800"/>
          </a:xfrm>
          <a:prstGeom prst="rect">
            <a:avLst/>
          </a:prstGeom>
        </p:spPr>
      </p:pic>
      <p:pic>
        <p:nvPicPr>
          <p:cNvPr id="25" name="Picture 24" descr="PLANT_SHADOW_20090624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500694" y="2571744"/>
            <a:ext cx="1552463" cy="1828800"/>
          </a:xfrm>
          <a:prstGeom prst="rect">
            <a:avLst/>
          </a:prstGeom>
        </p:spPr>
      </p:pic>
      <p:pic>
        <p:nvPicPr>
          <p:cNvPr id="21" name="Picture 20" descr="BEAM_20090624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928795" y="2571744"/>
            <a:ext cx="999744" cy="1828800"/>
          </a:xfrm>
          <a:prstGeom prst="rect">
            <a:avLst/>
          </a:prstGeom>
        </p:spPr>
      </p:pic>
      <p:sp>
        <p:nvSpPr>
          <p:cNvPr id="22" name="Rectangle 15"/>
          <p:cNvSpPr>
            <a:spLocks noChangeArrowheads="1"/>
          </p:cNvSpPr>
          <p:nvPr userDrawn="1"/>
        </p:nvSpPr>
        <p:spPr bwMode="gray">
          <a:xfrm>
            <a:off x="1588" y="0"/>
            <a:ext cx="9144000" cy="13716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6CF64-BAB8-4EE7-A48F-B88798B77972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808A9-9F97-463B-955F-80BD6FF6AD7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87E0E-433C-4343-A165-9613787DA932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E5940-37DA-491B-8A31-6DAF117086B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1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03760D8-40C2-42E3-BE4B-7274F4A703AD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54379CB-BD54-4F59-9229-6CC20941908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A4CC52-1C55-4BB5-911E-36CE909D0BE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A8A7-E206-4F7A-8FA8-F263AAB6D9BA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56CA-0EC6-4065-9071-77DFAD3E4D26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A668-5FDB-4B67-9669-15C3FC65EDD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1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7E0A2-5FFE-439A-8B87-A4DA0D106CD4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DFD2-6EB0-42BB-9ECC-71581D79C29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2E370-8692-4A0F-B08A-6541FB794466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C6574-AD6C-4D0C-9845-14AE1788F5C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99072-B98B-451D-BF1B-F000E45824F8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E0EAA-6177-4E40-AB32-A3E212228D0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0852C2-DC7F-49B5-9EEA-1ED0CEE92A3A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91BE-A55A-48D8-9B47-90D61FD650D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E1D568-31FF-40EC-B176-7E06858280C0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0757-EEC7-4DB3-8342-737971CC22F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AF827-8030-40F5-BC3C-F118B02781CE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2004 – 2009 PAVAC Industries Inc. All rights reserved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ABFA7-57C2-4966-A814-1BCE2AF807C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" y="1142985"/>
            <a:ext cx="9145588" cy="25084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16" name="Picture 15" descr="Slide_Background_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42852"/>
            <a:ext cx="9144000" cy="1071570"/>
          </a:xfrm>
          <a:prstGeom prst="rect">
            <a:avLst/>
          </a:prstGeom>
        </p:spPr>
      </p:pic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13716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1" y="274638"/>
            <a:ext cx="7039004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C4B750D-77B9-402D-985B-23D6DE00B25A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/>
              <a:t>© 2004 – 2009 PAVAC Industries Inc. All rights reserved</a:t>
            </a: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en-CA" dirty="0" smtClean="0"/>
              <a:t>Slide </a:t>
            </a:r>
            <a:fld id="{AD2B0C43-4DD4-4D32-8AC1-4114F1D5E1D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 descr="PII-LOGO-MOON_2009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4283" y="428605"/>
            <a:ext cx="638175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9" y="285728"/>
            <a:ext cx="7772400" cy="1285884"/>
          </a:xfrm>
        </p:spPr>
        <p:txBody>
          <a:bodyPr/>
          <a:lstStyle/>
          <a:p>
            <a:pPr algn="l"/>
            <a:r>
              <a:rPr lang="en-CA" sz="3600" b="1" dirty="0" err="1" smtClean="0">
                <a:solidFill>
                  <a:srgbClr val="000000"/>
                </a:solidFill>
              </a:rPr>
              <a:t>EBW</a:t>
            </a:r>
            <a:r>
              <a:rPr lang="en-CA" sz="3600" b="1" dirty="0" smtClean="0">
                <a:solidFill>
                  <a:srgbClr val="000000"/>
                </a:solidFill>
              </a:rPr>
              <a:t> Weld preparation and </a:t>
            </a:r>
            <a:br>
              <a:rPr lang="en-CA" sz="3600" b="1" dirty="0" smtClean="0">
                <a:solidFill>
                  <a:srgbClr val="000000"/>
                </a:solidFill>
              </a:rPr>
            </a:br>
            <a:r>
              <a:rPr lang="en-CA" sz="3600" b="1" dirty="0" smtClean="0">
                <a:solidFill>
                  <a:srgbClr val="000000"/>
                </a:solidFill>
              </a:rPr>
              <a:t>Weld Gap Detection</a:t>
            </a:r>
            <a:endParaRPr lang="en-CA" sz="3600" b="1" dirty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Hot Topic </a:t>
            </a:r>
            <a:r>
              <a:rPr lang="en-CA" dirty="0" err="1" smtClean="0"/>
              <a:t>SRF</a:t>
            </a:r>
            <a:r>
              <a:rPr lang="en-CA" dirty="0" smtClean="0"/>
              <a:t> 2011</a:t>
            </a:r>
          </a:p>
          <a:p>
            <a:r>
              <a:rPr lang="en-CA" sz="2000" dirty="0" smtClean="0"/>
              <a:t>By Ralf </a:t>
            </a:r>
            <a:r>
              <a:rPr lang="en-CA" sz="2000" dirty="0" err="1" smtClean="0"/>
              <a:t>Edinger</a:t>
            </a:r>
            <a:r>
              <a:rPr lang="en-CA" sz="2000" dirty="0" smtClean="0"/>
              <a:t>, </a:t>
            </a:r>
            <a:r>
              <a:rPr lang="en-CA" sz="2000" dirty="0" err="1" smtClean="0"/>
              <a:t>PAVAC</a:t>
            </a:r>
            <a:endParaRPr lang="en-CA" sz="2000" dirty="0" smtClean="0"/>
          </a:p>
          <a:p>
            <a:r>
              <a:rPr lang="en-CA" sz="2000" dirty="0" smtClean="0"/>
              <a:t>July 28, 2011, Chicago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3EDAA-DC2D-42AA-A4BB-20636835DC3C}" type="datetime1">
              <a:rPr lang="en-US" smtClean="0"/>
              <a:pPr/>
              <a:t>7/28/2011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675E7C-2A12-4DF5-AEE5-952852581688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2004 – 2009 PAVAC Industries Inc. All rights reserved</a:t>
            </a:r>
            <a:endParaRPr lang="en-CA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ltGray">
          <a:xfrm>
            <a:off x="1000100" y="1500174"/>
            <a:ext cx="7772400" cy="7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5940152" y="1412776"/>
            <a:ext cx="3059832" cy="482453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Electron Beam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SRF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-Cavities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16025" y="1412776"/>
            <a:ext cx="2736304" cy="194421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 smtClean="0">
              <a:latin typeface="Arial Black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79512" y="4293096"/>
            <a:ext cx="2736304" cy="194421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dirty="0" smtClean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7" name="Content Placeholder 6" descr="PEC_Lo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7016" y="4365104"/>
            <a:ext cx="252028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S:\PAVAC-Industries-Inc\Marketing\Marketing-2007\Presentation\Pictures-April\Facility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550283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3059832" y="4293096"/>
            <a:ext cx="2736304" cy="194421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PAVAC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Energy Corp.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204 S. Water Street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Batavia, IL,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60510, USA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Phone 1 (630) 326 9012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Fax 1 (630) 326 9078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059832" y="1412776"/>
            <a:ext cx="2736304" cy="194421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PAVAC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Industries Inc.</a:t>
            </a:r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12371 Horseshoe Way, Unit 105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Richmond, BC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V7A 4X6, Canada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Phone 1 (604) 231 0014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Fax 1 (604) 326 9078</a:t>
            </a:r>
          </a:p>
        </p:txBody>
      </p:sp>
      <p:pic>
        <p:nvPicPr>
          <p:cNvPr id="17" name="Picture 16" descr="NB_SI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365104"/>
            <a:ext cx="1440160" cy="1081228"/>
          </a:xfrm>
          <a:prstGeom prst="rect">
            <a:avLst/>
          </a:prstGeom>
        </p:spPr>
      </p:pic>
      <p:pic>
        <p:nvPicPr>
          <p:cNvPr id="16" name="Picture 15" descr="PII_CAVITY_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05064"/>
            <a:ext cx="1512168" cy="1007337"/>
          </a:xfrm>
          <a:prstGeom prst="rect">
            <a:avLst/>
          </a:prstGeom>
        </p:spPr>
      </p:pic>
      <p:pic>
        <p:nvPicPr>
          <p:cNvPr id="1026" name="Picture 2" descr="S:\2_PROPOSALS\FERMILAB\ILC\FERMI_CAVITY\9-cell cut aw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869160"/>
            <a:ext cx="1512168" cy="1209734"/>
          </a:xfrm>
          <a:prstGeom prst="rect">
            <a:avLst/>
          </a:prstGeom>
          <a:noFill/>
        </p:spPr>
      </p:pic>
      <p:pic>
        <p:nvPicPr>
          <p:cNvPr id="19" name="Content Placeholder 21" descr="EBW_ISO_RE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28184" y="1916832"/>
            <a:ext cx="1553772" cy="11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GU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2348880"/>
            <a:ext cx="755412" cy="1347630"/>
          </a:xfrm>
          <a:prstGeom prst="rect">
            <a:avLst/>
          </a:prstGeom>
        </p:spPr>
      </p:pic>
      <p:pic>
        <p:nvPicPr>
          <p:cNvPr id="22" name="Picture 21" descr="Gun-Open-S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172400" y="1988840"/>
            <a:ext cx="720080" cy="84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323528" y="350100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 smtClean="0">
                <a:solidFill>
                  <a:srgbClr val="000000"/>
                </a:solidFill>
              </a:rPr>
              <a:t>PAVAC</a:t>
            </a:r>
            <a:r>
              <a:rPr lang="en-CA" dirty="0" smtClean="0">
                <a:solidFill>
                  <a:srgbClr val="000000"/>
                </a:solidFill>
              </a:rPr>
              <a:t> produces Electron Beam Machines (</a:t>
            </a:r>
            <a:r>
              <a:rPr lang="en-CA" dirty="0" err="1" smtClean="0">
                <a:solidFill>
                  <a:srgbClr val="000000"/>
                </a:solidFill>
              </a:rPr>
              <a:t>EBW</a:t>
            </a:r>
            <a:r>
              <a:rPr lang="en-CA" dirty="0" smtClean="0">
                <a:solidFill>
                  <a:srgbClr val="000000"/>
                </a:solidFill>
              </a:rPr>
              <a:t>, </a:t>
            </a:r>
            <a:r>
              <a:rPr lang="en-CA" dirty="0" err="1" smtClean="0">
                <a:solidFill>
                  <a:srgbClr val="000000"/>
                </a:solidFill>
              </a:rPr>
              <a:t>EB-PVD</a:t>
            </a:r>
            <a:r>
              <a:rPr lang="en-CA" dirty="0" smtClean="0">
                <a:solidFill>
                  <a:srgbClr val="000000"/>
                </a:solidFill>
              </a:rPr>
              <a:t>...) and fabricates </a:t>
            </a:r>
            <a:r>
              <a:rPr lang="en-CA" dirty="0" err="1" smtClean="0">
                <a:solidFill>
                  <a:srgbClr val="000000"/>
                </a:solidFill>
              </a:rPr>
              <a:t>SRF</a:t>
            </a:r>
            <a:r>
              <a:rPr lang="en-CA" dirty="0" smtClean="0">
                <a:solidFill>
                  <a:srgbClr val="000000"/>
                </a:solidFill>
              </a:rPr>
              <a:t> cavities.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59832" y="6453336"/>
            <a:ext cx="2895600" cy="280119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 2004 – 2011 </a:t>
            </a:r>
            <a:r>
              <a:rPr lang="en-US" sz="800" dirty="0" err="1" smtClean="0"/>
              <a:t>PAVAC</a:t>
            </a:r>
            <a:r>
              <a:rPr lang="en-US" sz="800" dirty="0" smtClean="0"/>
              <a:t> Industries Inc. All rights reserved</a:t>
            </a:r>
            <a:endParaRPr lang="en-CA" sz="8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EBW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Start at defining fabrication tolerances</a:t>
            </a:r>
          </a:p>
          <a:p>
            <a:pPr lvl="1"/>
            <a:r>
              <a:rPr lang="en-CA" sz="2400" dirty="0" smtClean="0"/>
              <a:t>Should allow test assembly before pre-weld etching, but minimizes the weld gap </a:t>
            </a:r>
          </a:p>
          <a:p>
            <a:pPr lvl="1"/>
            <a:r>
              <a:rPr lang="en-CA" sz="2400" dirty="0" smtClean="0"/>
              <a:t>Weld edge after pre-weld etch </a:t>
            </a:r>
          </a:p>
          <a:p>
            <a:pPr lvl="1"/>
            <a:r>
              <a:rPr lang="en-CA" sz="2400" dirty="0" smtClean="0"/>
              <a:t>Difficulty assembling etch parts </a:t>
            </a:r>
          </a:p>
          <a:p>
            <a:r>
              <a:rPr lang="en-CA" sz="2800" dirty="0" smtClean="0"/>
              <a:t>Geometric dimensioning and tolerance (</a:t>
            </a:r>
            <a:r>
              <a:rPr lang="en-CA" sz="2800" dirty="0" err="1" smtClean="0"/>
              <a:t>GD&amp;T</a:t>
            </a:r>
            <a:r>
              <a:rPr lang="en-CA" sz="2800" dirty="0" smtClean="0"/>
              <a:t>) </a:t>
            </a:r>
          </a:p>
          <a:p>
            <a:r>
              <a:rPr lang="en-CA" sz="2800" dirty="0" smtClean="0"/>
              <a:t>Costs related to tolerances</a:t>
            </a:r>
          </a:p>
          <a:p>
            <a:pPr lvl="1"/>
            <a:r>
              <a:rPr lang="en-CA" sz="2400" dirty="0" smtClean="0"/>
              <a:t>0.02mm – 0.05mm – 0.1mm </a:t>
            </a:r>
          </a:p>
          <a:p>
            <a:r>
              <a:rPr lang="en-CA" sz="2800" dirty="0" smtClean="0"/>
              <a:t>Weld Gap detection </a:t>
            </a:r>
          </a:p>
          <a:p>
            <a:r>
              <a:rPr lang="en-CA" sz="2800" dirty="0" smtClean="0"/>
              <a:t>Positioning and  contour accuracy during </a:t>
            </a:r>
            <a:r>
              <a:rPr lang="en-CA" sz="2800" dirty="0" err="1" smtClean="0"/>
              <a:t>EBW</a:t>
            </a:r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2004 – 2009 PAVAC Industries Inc. All rights reserved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 to weld geometry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2004 – 2009 PAVAC Industries Inc. All rights reserved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79512" y="2060848"/>
            <a:ext cx="1857388" cy="1500198"/>
          </a:xfrm>
          <a:prstGeom prst="wedgeRoundRectCallout">
            <a:avLst>
              <a:gd name="adj1" fmla="val 81676"/>
              <a:gd name="adj2" fmla="val 54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Step in Beam tube min 0.8mm; can be achieved without changing the 3mm RRR </a:t>
            </a:r>
            <a:r>
              <a:rPr lang="en-CA" sz="1200" dirty="0" err="1" smtClean="0"/>
              <a:t>Nb</a:t>
            </a:r>
            <a:r>
              <a:rPr lang="en-CA" sz="1200" dirty="0" smtClean="0"/>
              <a:t> Sheet </a:t>
            </a:r>
            <a:endParaRPr lang="en-CA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1082" y="3418170"/>
            <a:ext cx="1643868" cy="1664684"/>
            <a:chOff x="3000364" y="2285992"/>
            <a:chExt cx="1643868" cy="1664684"/>
          </a:xfrm>
        </p:grpSpPr>
        <p:sp>
          <p:nvSpPr>
            <p:cNvPr id="7" name="Rectangle 6"/>
            <p:cNvSpPr/>
            <p:nvPr/>
          </p:nvSpPr>
          <p:spPr>
            <a:xfrm>
              <a:off x="3000364" y="2571744"/>
              <a:ext cx="1428760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29124" y="2571744"/>
              <a:ext cx="71438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4358480" y="2428074"/>
              <a:ext cx="285752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500562" y="2285992"/>
              <a:ext cx="142876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821901" y="3107529"/>
              <a:ext cx="1643074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3929852" y="3499644"/>
              <a:ext cx="857256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4363905" y="3888312"/>
              <a:ext cx="270344" cy="62364"/>
            </a:xfrm>
            <a:custGeom>
              <a:avLst/>
              <a:gdLst>
                <a:gd name="connsiteX0" fmla="*/ 0 w 270344"/>
                <a:gd name="connsiteY0" fmla="*/ 39756 h 62364"/>
                <a:gd name="connsiteX1" fmla="*/ 31805 w 270344"/>
                <a:gd name="connsiteY1" fmla="*/ 23853 h 62364"/>
                <a:gd name="connsiteX2" fmla="*/ 55659 w 270344"/>
                <a:gd name="connsiteY2" fmla="*/ 15902 h 62364"/>
                <a:gd name="connsiteX3" fmla="*/ 79513 w 270344"/>
                <a:gd name="connsiteY3" fmla="*/ 0 h 62364"/>
                <a:gd name="connsiteX4" fmla="*/ 143123 w 270344"/>
                <a:gd name="connsiteY4" fmla="*/ 39756 h 62364"/>
                <a:gd name="connsiteX5" fmla="*/ 198783 w 270344"/>
                <a:gd name="connsiteY5" fmla="*/ 31805 h 62364"/>
                <a:gd name="connsiteX6" fmla="*/ 206734 w 270344"/>
                <a:gd name="connsiteY6" fmla="*/ 55659 h 62364"/>
                <a:gd name="connsiteX7" fmla="*/ 270344 w 270344"/>
                <a:gd name="connsiteY7" fmla="*/ 55659 h 6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4" h="62364">
                  <a:moveTo>
                    <a:pt x="0" y="39756"/>
                  </a:moveTo>
                  <a:cubicBezTo>
                    <a:pt x="10602" y="34455"/>
                    <a:pt x="20910" y="28522"/>
                    <a:pt x="31805" y="23853"/>
                  </a:cubicBezTo>
                  <a:cubicBezTo>
                    <a:pt x="39509" y="20551"/>
                    <a:pt x="48162" y="19650"/>
                    <a:pt x="55659" y="15902"/>
                  </a:cubicBezTo>
                  <a:cubicBezTo>
                    <a:pt x="64206" y="11628"/>
                    <a:pt x="71562" y="5301"/>
                    <a:pt x="79513" y="0"/>
                  </a:cubicBezTo>
                  <a:cubicBezTo>
                    <a:pt x="117380" y="56800"/>
                    <a:pt x="92776" y="52342"/>
                    <a:pt x="143123" y="39756"/>
                  </a:cubicBezTo>
                  <a:cubicBezTo>
                    <a:pt x="162600" y="26771"/>
                    <a:pt x="173109" y="11266"/>
                    <a:pt x="198783" y="31805"/>
                  </a:cubicBezTo>
                  <a:cubicBezTo>
                    <a:pt x="205328" y="37041"/>
                    <a:pt x="198783" y="53009"/>
                    <a:pt x="206734" y="55659"/>
                  </a:cubicBezTo>
                  <a:cubicBezTo>
                    <a:pt x="226849" y="62364"/>
                    <a:pt x="249141" y="55659"/>
                    <a:pt x="270344" y="55659"/>
                  </a:cubicBezTo>
                </a:path>
              </a:pathLst>
            </a:cu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lowchart: Merge 26"/>
            <p:cNvSpPr/>
            <p:nvPr/>
          </p:nvSpPr>
          <p:spPr>
            <a:xfrm>
              <a:off x="4357686" y="2571744"/>
              <a:ext cx="142876" cy="214314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536966" y="5418434"/>
            <a:ext cx="357190" cy="1588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94090" y="5061244"/>
            <a:ext cx="697627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3mm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171448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EBW requires to design a weld geometry which allows better melting of RRR </a:t>
            </a:r>
            <a:r>
              <a:rPr lang="en-CA" dirty="0" err="1" smtClean="0"/>
              <a:t>Nb</a:t>
            </a:r>
            <a:r>
              <a:rPr lang="en-CA" dirty="0" smtClean="0"/>
              <a:t> and </a:t>
            </a:r>
            <a:r>
              <a:rPr lang="en-CA" dirty="0" err="1" smtClean="0"/>
              <a:t>NbTi</a:t>
            </a:r>
            <a:r>
              <a:rPr lang="en-CA" dirty="0" smtClean="0"/>
              <a:t>. The proposed changes can be achieved with existing material selection.</a:t>
            </a:r>
            <a:endParaRPr lang="en-CA" dirty="0"/>
          </a:p>
        </p:txBody>
      </p:sp>
      <p:pic>
        <p:nvPicPr>
          <p:cNvPr id="23" name="Picture 22" descr="CROSS_SECTION_1MMSTEP_2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24944"/>
            <a:ext cx="4104456" cy="3081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179512" y="1484784"/>
            <a:ext cx="2843808" cy="482453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b="1" u="sng" dirty="0" err="1" smtClean="0">
                <a:latin typeface="Arial" pitchFamily="34" charset="0"/>
                <a:cs typeface="Arial" pitchFamily="34" charset="0"/>
              </a:rPr>
              <a:t>CCD</a:t>
            </a:r>
            <a:r>
              <a:rPr lang="en-CA" sz="1400" b="1" u="sng" dirty="0" smtClean="0">
                <a:latin typeface="Arial" pitchFamily="34" charset="0"/>
                <a:cs typeface="Arial" pitchFamily="34" charset="0"/>
              </a:rPr>
              <a:t> Camera + Machine Vision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 Machine Vision System takes real time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CCD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images and processes data and displays key information for user.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203848" y="1484784"/>
            <a:ext cx="2880320" cy="482453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b="1" u="sng" dirty="0" smtClean="0">
                <a:latin typeface="Arial" pitchFamily="34" charset="0"/>
                <a:cs typeface="Arial" pitchFamily="34" charset="0"/>
              </a:rPr>
              <a:t>Reflective Electrons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/>
              <a:t>Seam tracker (electron trap) mounted isolated in chamber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Software analysis the returned electrons and finds the gap.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C52-1C55-4BB5-911E-36CE909D0BE9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10" name="Picture 9" descr="WELD-GAP-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1978424" cy="1368152"/>
          </a:xfrm>
          <a:prstGeom prst="rect">
            <a:avLst/>
          </a:prstGeom>
        </p:spPr>
      </p:pic>
      <p:pic>
        <p:nvPicPr>
          <p:cNvPr id="9" name="Picture 8" descr="LIGHTS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384" y="1988840"/>
            <a:ext cx="2143140" cy="1500198"/>
          </a:xfrm>
          <a:prstGeom prst="rect">
            <a:avLst/>
          </a:prstGeom>
        </p:spPr>
      </p:pic>
      <p:pic>
        <p:nvPicPr>
          <p:cNvPr id="11" name="Picture 10" descr="GUI_SEAM_TRACKER_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384" y="4149080"/>
            <a:ext cx="2154742" cy="139392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401" y="274638"/>
            <a:ext cx="7039004" cy="868362"/>
          </a:xfrm>
        </p:spPr>
        <p:txBody>
          <a:bodyPr/>
          <a:lstStyle/>
          <a:p>
            <a:r>
              <a:rPr lang="en-US" dirty="0" smtClean="0"/>
              <a:t>Weld Gap Detection </a:t>
            </a:r>
            <a:endParaRPr lang="en-US" dirty="0"/>
          </a:p>
        </p:txBody>
      </p:sp>
      <p:pic>
        <p:nvPicPr>
          <p:cNvPr id="19" name="Picture 18" descr="C:\Documents and Settings\xpuser\My Documents\My Pictures\Control_GUI\Machine-Vision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379668" cy="166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owchart: Alternate Process 19"/>
          <p:cNvSpPr/>
          <p:nvPr/>
        </p:nvSpPr>
        <p:spPr>
          <a:xfrm>
            <a:off x="6228184" y="1484784"/>
            <a:ext cx="2699792" cy="4824536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b="1" u="sng" dirty="0" smtClean="0">
                <a:latin typeface="Arial" pitchFamily="34" charset="0"/>
                <a:cs typeface="Arial" pitchFamily="34" charset="0"/>
              </a:rPr>
              <a:t>Under Development </a:t>
            </a:r>
          </a:p>
          <a:p>
            <a:r>
              <a:rPr lang="en-CA" sz="1400" b="1" u="sng" dirty="0" smtClean="0">
                <a:latin typeface="Arial" pitchFamily="34" charset="0"/>
                <a:cs typeface="Arial" pitchFamily="34" charset="0"/>
              </a:rPr>
              <a:t>X-Ray Detection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X-Rays from electron beam show structural changes on X- ray chip below weld parts. X- ray image (array) transferred to Machine Vision software for processing. 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6948264" y="2132856"/>
            <a:ext cx="1368152" cy="2016224"/>
            <a:chOff x="2987824" y="2996952"/>
            <a:chExt cx="1368152" cy="2016224"/>
          </a:xfrm>
        </p:grpSpPr>
        <p:sp>
          <p:nvSpPr>
            <p:cNvPr id="27" name="Rectangle 26"/>
            <p:cNvSpPr/>
            <p:nvPr/>
          </p:nvSpPr>
          <p:spPr>
            <a:xfrm>
              <a:off x="3059832" y="3861048"/>
              <a:ext cx="576064" cy="144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491880" y="2996952"/>
              <a:ext cx="432048" cy="72008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rgbClr val="000000"/>
                  </a:solidFill>
                </a:rPr>
                <a:t>e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07904" y="3861048"/>
              <a:ext cx="576064" cy="144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987824" y="4221088"/>
              <a:ext cx="1368152" cy="79208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X-Ray </a:t>
              </a:r>
              <a:r>
                <a:rPr lang="en-CA" dirty="0" err="1" smtClean="0"/>
                <a:t>CCD</a:t>
              </a:r>
              <a:endParaRPr lang="en-CA" dirty="0"/>
            </a:p>
          </p:txBody>
        </p:sp>
      </p:grpSp>
      <p:sp>
        <p:nvSpPr>
          <p:cNvPr id="1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59832" y="6453336"/>
            <a:ext cx="2895600" cy="280119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 2004 – 2011 </a:t>
            </a:r>
            <a:r>
              <a:rPr lang="en-US" sz="800" dirty="0" err="1" smtClean="0"/>
              <a:t>PAVAC</a:t>
            </a:r>
            <a:r>
              <a:rPr lang="en-US" sz="800" dirty="0" smtClean="0"/>
              <a:t> Industries Inc. All rights reserved</a:t>
            </a:r>
            <a:endParaRPr lang="en-CA" sz="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8" descr="MOTION_COMP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340767"/>
            <a:ext cx="3459929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r"/>
            <a:r>
              <a:rPr lang="en-CA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Accuracy and Repeatability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pic>
        <p:nvPicPr>
          <p:cNvPr id="7" name="Content Placeholder 6" descr="TABLE_DETAILS_SC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340768"/>
            <a:ext cx="3059831" cy="229722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527375" y="298270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chemeClr val="bg1"/>
                </a:solidFill>
              </a:rPr>
              <a:t>Linear Scales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3526952" y="2191037"/>
            <a:ext cx="720080" cy="863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5580112" y="1340768"/>
            <a:ext cx="3312368" cy="4608512"/>
          </a:xfrm>
          <a:prstGeom prst="flowChartAlternateProcess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PAVAC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uses AC linear motors combined with linear scales. Linear motors have no contact and, therefore, lubrication is not required.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Linear scales have a resolution of 0.001mm  and allow a repeatability of less than 0.005mm.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The increased machine accuracy allows a better positioning of the beam for welding.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In order to form a consistent under bead in cavity areas, the beam requires a positioning accuracy of plus/ minus 0.025mm. Therefore the machine requires for control purposes a 10 times higher process resolution, which is 0.0025mm. 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59832" y="6453336"/>
            <a:ext cx="2895600" cy="280119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 2004 – 2011 </a:t>
            </a:r>
            <a:r>
              <a:rPr lang="en-US" sz="800" dirty="0" err="1" smtClean="0"/>
              <a:t>PAVAC</a:t>
            </a:r>
            <a:r>
              <a:rPr lang="en-US" sz="800" dirty="0" smtClean="0"/>
              <a:t> Industries Inc. All rights reserved</a:t>
            </a:r>
            <a:endParaRPr lang="en-CA" sz="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Vacuum Inside Cavity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00474"/>
          </a:xfrm>
        </p:spPr>
        <p:txBody>
          <a:bodyPr/>
          <a:lstStyle/>
          <a:p>
            <a:r>
              <a:rPr lang="en-CA" sz="2000" dirty="0" smtClean="0">
                <a:solidFill>
                  <a:srgbClr val="000000"/>
                </a:solidFill>
              </a:rPr>
              <a:t>Smart fixtures for better alignment and faster weld assembly</a:t>
            </a:r>
          </a:p>
          <a:p>
            <a:r>
              <a:rPr lang="en-CA" sz="2000" dirty="0" smtClean="0">
                <a:solidFill>
                  <a:srgbClr val="000000"/>
                </a:solidFill>
              </a:rPr>
              <a:t>Vacuum pressure inside the cavity during weld procedures requires optimal tool design    </a:t>
            </a:r>
            <a:endParaRPr lang="en-CA" sz="2000" dirty="0">
              <a:solidFill>
                <a:srgbClr val="000000"/>
              </a:solidFill>
            </a:endParaRPr>
          </a:p>
        </p:txBody>
      </p:sp>
      <p:pic>
        <p:nvPicPr>
          <p:cNvPr id="10" name="Content Placeholder 6" descr="DUAL_CENT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44298" y="1268760"/>
            <a:ext cx="46997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UAL_ROT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59"/>
            <a:ext cx="4716016" cy="3540639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59832" y="6453336"/>
            <a:ext cx="2895600" cy="280119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 2004 – 2011 </a:t>
            </a:r>
            <a:r>
              <a:rPr lang="en-US" sz="800" dirty="0" err="1" smtClean="0"/>
              <a:t>PAVAC</a:t>
            </a:r>
            <a:r>
              <a:rPr lang="en-US" sz="800" dirty="0" smtClean="0"/>
              <a:t> Industries Inc. All rights reserved</a:t>
            </a:r>
            <a:endParaRPr lang="en-CA" sz="800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NSIDE_OU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905" y="1196752"/>
            <a:ext cx="4010095" cy="301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EBW &amp; Fixture</a:t>
            </a:r>
            <a:endParaRPr lang="en-US" dirty="0"/>
          </a:p>
        </p:txBody>
      </p:sp>
      <p:pic>
        <p:nvPicPr>
          <p:cNvPr id="7" name="Content Placeholder 6" descr="HALFCELL-ROTA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780928"/>
            <a:ext cx="2771800" cy="20809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2004 – 2009 PAVAC Industries Inc. All rights reserved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00063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EBW fixture to secure half cell close to equator during welding. Integrated dynamic weld preload (springs) for length compensation. </a:t>
            </a:r>
          </a:p>
          <a:p>
            <a:r>
              <a:rPr lang="en-US" dirty="0" smtClean="0"/>
              <a:t>Effect: Colder surfaces (steeper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en-US" dirty="0" smtClean="0">
                <a:latin typeface="Arial"/>
                <a:cs typeface="Arial"/>
              </a:rPr>
              <a:t> T)</a:t>
            </a:r>
            <a:r>
              <a:rPr lang="en-US" dirty="0" smtClean="0"/>
              <a:t> reduces adhesive bonding of weld deposition.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20" y="2000240"/>
            <a:ext cx="132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  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232" y="2000240"/>
            <a:ext cx="132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  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0232" y="3643314"/>
            <a:ext cx="13292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  3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000232" y="2428868"/>
            <a:ext cx="2214578" cy="714380"/>
            <a:chOff x="3143240" y="2607463"/>
            <a:chExt cx="2214578" cy="714380"/>
          </a:xfrm>
        </p:grpSpPr>
        <p:sp>
          <p:nvSpPr>
            <p:cNvPr id="14" name="Oval 13"/>
            <p:cNvSpPr/>
            <p:nvPr/>
          </p:nvSpPr>
          <p:spPr>
            <a:xfrm>
              <a:off x="4357686" y="2964653"/>
              <a:ext cx="1000132" cy="357190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57686" y="2607463"/>
              <a:ext cx="1000132" cy="357190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3240" y="2678901"/>
              <a:ext cx="714380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3"/>
              <a:endCxn id="15" idx="2"/>
            </p:cNvCxnSpPr>
            <p:nvPr/>
          </p:nvCxnSpPr>
          <p:spPr>
            <a:xfrm>
              <a:off x="3857620" y="2786058"/>
              <a:ext cx="500066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  <a:endCxn id="14" idx="5"/>
            </p:cNvCxnSpPr>
            <p:nvPr/>
          </p:nvCxnSpPr>
          <p:spPr>
            <a:xfrm>
              <a:off x="3857620" y="2786058"/>
              <a:ext cx="1353732" cy="48347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"/>
          <p:cNvGrpSpPr/>
          <p:nvPr/>
        </p:nvGrpSpPr>
        <p:grpSpPr>
          <a:xfrm>
            <a:off x="500034" y="2500306"/>
            <a:ext cx="714380" cy="2214578"/>
            <a:chOff x="1000100" y="2428868"/>
            <a:chExt cx="714380" cy="2214578"/>
          </a:xfrm>
        </p:grpSpPr>
        <p:sp>
          <p:nvSpPr>
            <p:cNvPr id="20" name="Oval 19"/>
            <p:cNvSpPr/>
            <p:nvPr/>
          </p:nvSpPr>
          <p:spPr>
            <a:xfrm rot="5400000">
              <a:off x="678629" y="3964785"/>
              <a:ext cx="1000132" cy="357190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1035819" y="3964785"/>
              <a:ext cx="1000132" cy="357190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178695" y="2678901"/>
              <a:ext cx="714380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3"/>
              <a:endCxn id="21" idx="2"/>
            </p:cNvCxnSpPr>
            <p:nvPr/>
          </p:nvCxnSpPr>
          <p:spPr>
            <a:xfrm rot="5400000">
              <a:off x="1285058" y="3392487"/>
              <a:ext cx="500066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  <a:endCxn id="20" idx="5"/>
            </p:cNvCxnSpPr>
            <p:nvPr/>
          </p:nvCxnSpPr>
          <p:spPr>
            <a:xfrm rot="5400000">
              <a:off x="617281" y="3578376"/>
              <a:ext cx="1353732" cy="483476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4"/>
          <p:cNvGrpSpPr/>
          <p:nvPr/>
        </p:nvGrpSpPr>
        <p:grpSpPr>
          <a:xfrm>
            <a:off x="2000232" y="3857628"/>
            <a:ext cx="2214578" cy="928694"/>
            <a:chOff x="6286512" y="2428868"/>
            <a:chExt cx="2214578" cy="928694"/>
          </a:xfrm>
        </p:grpSpPr>
        <p:sp>
          <p:nvSpPr>
            <p:cNvPr id="26" name="Oval 25"/>
            <p:cNvSpPr/>
            <p:nvPr/>
          </p:nvSpPr>
          <p:spPr>
            <a:xfrm>
              <a:off x="7500958" y="2428868"/>
              <a:ext cx="1000132" cy="928694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6512" y="2786058"/>
              <a:ext cx="714380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7000892" y="2893215"/>
              <a:ext cx="500066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2"/>
              <a:endCxn id="26" idx="6"/>
            </p:cNvCxnSpPr>
            <p:nvPr/>
          </p:nvCxnSpPr>
          <p:spPr>
            <a:xfrm rot="10800000" flipH="1">
              <a:off x="7500958" y="2893215"/>
              <a:ext cx="100013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57158" y="1500174"/>
            <a:ext cx="386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BEAM - ARRANGEMENT 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Cell Fabrication </a:t>
            </a:r>
            <a:endParaRPr lang="en-CA" dirty="0"/>
          </a:p>
        </p:txBody>
      </p:sp>
      <p:pic>
        <p:nvPicPr>
          <p:cNvPr id="7" name="Content Placeholder 6" descr="EBW_SMALLCHAMB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3214903" cy="24482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4D3E-50C6-40F8-ABC0-6E318F229CE1}" type="datetime1">
              <a:rPr lang="en-US" smtClean="0"/>
              <a:pPr/>
              <a:t>7/28/2011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8A7-E206-4F7A-8FA8-F263AAB6D9BA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8" name="Picture 7" descr="EBW_SMALLCHAMB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340768"/>
            <a:ext cx="2762807" cy="244827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4437112"/>
            <a:ext cx="8229600" cy="21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for end-cell production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Pump down to weld </a:t>
            </a:r>
            <a:r>
              <a:rPr lang="en-CA" sz="2000" kern="0" dirty="0" smtClean="0">
                <a:latin typeface="+mn-lt"/>
              </a:rPr>
              <a:t>pressure 30 seconds 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2000" kern="0" dirty="0" smtClean="0">
                <a:latin typeface="+mn-lt"/>
              </a:rPr>
              <a:t>Single (simple) task tooling and process controls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</a:t>
            </a:r>
            <a:r>
              <a:rPr kumimoji="0" lang="en-CA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setup is easy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2000" kern="0" baseline="0" dirty="0" smtClean="0">
                <a:latin typeface="+mn-lt"/>
              </a:rPr>
              <a:t>Operation entry user level 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6" descr="200-Mo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1340768"/>
            <a:ext cx="2404553" cy="2448272"/>
          </a:xfrm>
          <a:prstGeom prst="rect">
            <a:avLst/>
          </a:prstGeom>
          <a:noFill/>
        </p:spPr>
      </p:pic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59832" y="6453336"/>
            <a:ext cx="2895600" cy="280119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 2004 – 2011 </a:t>
            </a:r>
            <a:r>
              <a:rPr lang="en-US" sz="800" dirty="0" err="1" smtClean="0"/>
              <a:t>PAVAC</a:t>
            </a:r>
            <a:r>
              <a:rPr lang="en-US" sz="800" dirty="0" smtClean="0"/>
              <a:t> Industries Inc. All rights reserved</a:t>
            </a:r>
            <a:endParaRPr lang="en-CA" sz="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923928" y="3789040"/>
            <a:ext cx="500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u="sng" dirty="0" err="1" smtClean="0"/>
              <a:t>EBW</a:t>
            </a:r>
            <a:r>
              <a:rPr lang="en-CA" i="1" u="sng" dirty="0" smtClean="0"/>
              <a:t>-Medium Chamber for Aerospace Sensors</a:t>
            </a:r>
            <a:endParaRPr lang="en-CA" i="1" u="sng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AVAC_2009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PAVAC_2009</Template>
  <TotalTime>1471</TotalTime>
  <Words>617</Words>
  <Application>Microsoft Office PowerPoint</Application>
  <PresentationFormat>On-screen Show (4:3)</PresentationFormat>
  <Paragraphs>140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PAVAC_2009</vt:lpstr>
      <vt:lpstr>EBW Weld preparation and  Weld Gap Detection</vt:lpstr>
      <vt:lpstr>Introduction</vt:lpstr>
      <vt:lpstr>EBW </vt:lpstr>
      <vt:lpstr>Conclusion to weld geometry</vt:lpstr>
      <vt:lpstr>Weld Gap Detection </vt:lpstr>
      <vt:lpstr>Accuracy and Repeatability </vt:lpstr>
      <vt:lpstr>Vacuum Inside Cavity</vt:lpstr>
      <vt:lpstr>EBW &amp; Fixture</vt:lpstr>
      <vt:lpstr>End Cell Fabrication </vt:lpstr>
    </vt:vector>
  </TitlesOfParts>
  <Company>Theme Gallery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TFIR CAVITY WELDING</dc:title>
  <dc:creator>Ralf Edinegr</dc:creator>
  <cp:lastModifiedBy>Ralf Edinger</cp:lastModifiedBy>
  <cp:revision>149</cp:revision>
  <dcterms:created xsi:type="dcterms:W3CDTF">2009-08-02T19:19:24Z</dcterms:created>
  <dcterms:modified xsi:type="dcterms:W3CDTF">2011-07-28T19:29:16Z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TC011774641033</vt:lpwstr>
  </property>
</Properties>
</file>