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23" r:id="rId2"/>
    <p:sldId id="329" r:id="rId3"/>
    <p:sldId id="327" r:id="rId4"/>
    <p:sldId id="324" r:id="rId5"/>
    <p:sldId id="328" r:id="rId6"/>
    <p:sldId id="326" r:id="rId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C"/>
    <a:srgbClr val="B02A30"/>
    <a:srgbClr val="2E3192"/>
    <a:srgbClr val="006F45"/>
    <a:srgbClr val="ED1C24"/>
    <a:srgbClr val="942977"/>
    <a:srgbClr val="C8C81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7390" autoAdjust="0"/>
  </p:normalViewPr>
  <p:slideViewPr>
    <p:cSldViewPr snapToGrid="0">
      <p:cViewPr>
        <p:scale>
          <a:sx n="125" d="100"/>
          <a:sy n="125" d="100"/>
        </p:scale>
        <p:origin x="-1400" y="-8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8F6338-FD86-4170-B873-454059D8F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7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DA78ABF8-633F-4349-B921-B27369BDC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1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0C288-F4E6-43BA-BCE5-FCF1DBA3B77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left banner-2b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98738" y="701675"/>
            <a:ext cx="5349875" cy="449263"/>
          </a:xfrm>
          <a:ln w="12700"/>
        </p:spPr>
        <p:txBody>
          <a:bodyPr tIns="45720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09850" y="4138613"/>
            <a:ext cx="4506913" cy="390525"/>
          </a:xfrm>
          <a:ln w="12700"/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  <a:defRPr sz="14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29B66-4059-49CE-BA2D-B8CAF7AF2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7138" y="330200"/>
            <a:ext cx="1987550" cy="277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725" y="330200"/>
            <a:ext cx="5815013" cy="277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24DB-0E72-4CB7-A845-A844FD62F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6122-E8B1-4D62-B8E7-09C495133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21BF-04F8-41E1-9174-5C9DADF8D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400175"/>
            <a:ext cx="3890963" cy="170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38" y="1400175"/>
            <a:ext cx="3892550" cy="170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0F6D-0002-4800-B1FD-6719C9148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4D49-0E9C-4577-B52B-71F5B3D4B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23DF-D560-4F05-9BAD-887774F82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2708-F460-4D09-A757-BBF7874C6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69C5-AA9F-465F-84D1-1BD5B74BB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CCA5-2995-46F2-8AA9-697FA9278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bottombar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73800"/>
            <a:ext cx="914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400175"/>
            <a:ext cx="79359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9013" y="6465888"/>
            <a:ext cx="3571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F09C26-957F-4401-AE94-EF4DFF6EC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9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2pPr>
      <a:lvl3pPr marL="968375" indent="-16827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pitchFamily="18" charset="0"/>
        <a:buChar char="•"/>
        <a:defRPr i="1">
          <a:solidFill>
            <a:schemeClr val="tx1"/>
          </a:solidFill>
          <a:latin typeface="+mn-lt"/>
        </a:defRPr>
      </a:lvl3pPr>
      <a:lvl4pPr marL="1363663" indent="-280988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pitchFamily="18" charset="0"/>
        <a:buChar char="–"/>
        <a:defRPr>
          <a:solidFill>
            <a:schemeClr val="tx1"/>
          </a:solidFill>
          <a:latin typeface="+mn-lt"/>
        </a:defRPr>
      </a:lvl4pPr>
      <a:lvl5pPr marL="16525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pitchFamily="18" charset="0"/>
        <a:buChar char="•"/>
        <a:defRPr i="1">
          <a:solidFill>
            <a:schemeClr val="tx1"/>
          </a:solidFill>
          <a:latin typeface="+mn-lt"/>
        </a:defRPr>
      </a:lvl5pPr>
      <a:lvl6pPr marL="21097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pitchFamily="18" charset="0"/>
        <a:buChar char="•"/>
        <a:defRPr i="1">
          <a:solidFill>
            <a:schemeClr val="tx1"/>
          </a:solidFill>
          <a:latin typeface="+mn-lt"/>
        </a:defRPr>
      </a:lvl6pPr>
      <a:lvl7pPr marL="25669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pitchFamily="18" charset="0"/>
        <a:buChar char="•"/>
        <a:defRPr i="1">
          <a:solidFill>
            <a:schemeClr val="tx1"/>
          </a:solidFill>
          <a:latin typeface="+mn-lt"/>
        </a:defRPr>
      </a:lvl7pPr>
      <a:lvl8pPr marL="30241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pitchFamily="18" charset="0"/>
        <a:buChar char="•"/>
        <a:defRPr i="1">
          <a:solidFill>
            <a:schemeClr val="tx1"/>
          </a:solidFill>
          <a:latin typeface="+mn-lt"/>
        </a:defRPr>
      </a:lvl8pPr>
      <a:lvl9pPr marL="34813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pitchFamily="18" charset="0"/>
        <a:buChar char="•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7070" y="150318"/>
            <a:ext cx="8109859" cy="600164"/>
          </a:xfrm>
        </p:spPr>
        <p:txBody>
          <a:bodyPr/>
          <a:lstStyle/>
          <a:p>
            <a:pPr algn="ctr"/>
            <a:r>
              <a:rPr lang="en-US" sz="2000" i="0" u="sng" dirty="0" smtClean="0"/>
              <a:t>EP Process Flow for 1.3 GHz Elliptical Shaped Cavities at the ANL/FNAL SCSPF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857" y="1251679"/>
            <a:ext cx="86450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Cavity arrives at ANL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Cavity inspection, weight measurement, and ultrasonic thickness measurements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Ultrasonic cleaning (1% liquinox, 120°F, 60 min)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Mount cavity on EP tool and leak check system with 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Electropolishing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Ultrasonic cleaning (1% liquinox, 120°F, 60 min)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High pressure rinsing (2 passes)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assembly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High pressure rinsing (3 passes)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Final assembly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Leak check and RGA scan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Cavity leaves ANL for baking, testing, etc.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A6122-E8B1-4D62-B8E7-09C4951330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356508"/>
          </a:xfrm>
        </p:spPr>
        <p:txBody>
          <a:bodyPr/>
          <a:lstStyle/>
          <a:p>
            <a:r>
              <a:rPr lang="en-US" i="0" u="sng" dirty="0" smtClean="0"/>
              <a:t>Evolution of ANL EP Parameters</a:t>
            </a:r>
            <a:endParaRPr lang="en-US" i="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6240" y="1036320"/>
            <a:ext cx="8595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Old ANL EP parameters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Constant voltage EP (18 V)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Acid return temperature 30-35°C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Acid </a:t>
            </a:r>
            <a:r>
              <a:rPr lang="en-US" sz="1600" dirty="0" smtClean="0"/>
              <a:t>recipe (85:10 </a:t>
            </a:r>
            <a:r>
              <a:rPr lang="en-US" sz="1600" dirty="0" err="1" smtClean="0"/>
              <a:t>vol</a:t>
            </a:r>
            <a:r>
              <a:rPr lang="en-US" sz="1600" dirty="0" smtClean="0"/>
              <a:t> </a:t>
            </a:r>
            <a:r>
              <a:rPr lang="en-US" sz="1600" dirty="0" smtClean="0"/>
              <a:t>ratio, old </a:t>
            </a:r>
            <a:r>
              <a:rPr lang="en-US" sz="1600" dirty="0" err="1" smtClean="0"/>
              <a:t>siemens</a:t>
            </a:r>
            <a:r>
              <a:rPr lang="en-US" sz="1600" dirty="0" smtClean="0"/>
              <a:t> recipe) </a:t>
            </a:r>
            <a:r>
              <a:rPr lang="en-US" sz="1600" dirty="0" smtClean="0"/>
              <a:t>and later standard 9:1 </a:t>
            </a:r>
            <a:r>
              <a:rPr lang="en-US" sz="1600" dirty="0" err="1" smtClean="0"/>
              <a:t>vol</a:t>
            </a:r>
            <a:r>
              <a:rPr lang="en-US" sz="1600" dirty="0" smtClean="0"/>
              <a:t> ratio (Feb 2010)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C</a:t>
            </a:r>
            <a:r>
              <a:rPr lang="en-US" sz="1600" dirty="0" smtClean="0"/>
              <a:t>hanges </a:t>
            </a:r>
            <a:r>
              <a:rPr lang="en-US" sz="1600" dirty="0"/>
              <a:t>made to EP parameters beginning March 2010 based on discussions with FNAL, KEK, J-Lab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u="sng" dirty="0"/>
              <a:t>Adjusted ANL EP parameters (April 2010)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Constant voltage EP (14.5 V)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Cavity surface temperature at equator of 30-35°C for bulk EP, 25-30°C for light EP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Standard 9:1 </a:t>
            </a:r>
            <a:r>
              <a:rPr lang="en-US" sz="1600" dirty="0" err="1"/>
              <a:t>vol</a:t>
            </a:r>
            <a:r>
              <a:rPr lang="en-US" sz="1600" dirty="0"/>
              <a:t> ratio </a:t>
            </a:r>
            <a:r>
              <a:rPr lang="en-US" sz="1600" dirty="0" smtClean="0"/>
              <a:t>electrolyte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20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356508"/>
          </a:xfrm>
        </p:spPr>
        <p:txBody>
          <a:bodyPr/>
          <a:lstStyle/>
          <a:p>
            <a:r>
              <a:rPr lang="en-US" i="0" u="sng" dirty="0" smtClean="0"/>
              <a:t>Evolution of ANL EP Parameters</a:t>
            </a:r>
            <a:endParaRPr lang="en-US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A6122-E8B1-4D62-B8E7-09C4951330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3560" r="1852" b="3877"/>
          <a:stretch>
            <a:fillRect/>
          </a:stretch>
        </p:blipFill>
        <p:spPr>
          <a:xfrm>
            <a:off x="83389" y="1239520"/>
            <a:ext cx="9004635" cy="4460240"/>
          </a:xfrm>
          <a:noFill/>
        </p:spPr>
      </p:pic>
      <p:sp>
        <p:nvSpPr>
          <p:cNvPr id="6" name="Down Arrow 5"/>
          <p:cNvSpPr/>
          <p:nvPr/>
        </p:nvSpPr>
        <p:spPr bwMode="auto">
          <a:xfrm>
            <a:off x="5943600" y="3931920"/>
            <a:ext cx="345440" cy="5415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160" y="4490720"/>
            <a:ext cx="237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Decrease in Q</a:t>
            </a:r>
            <a:r>
              <a:rPr lang="en-US" baseline="-25000" dirty="0" smtClean="0">
                <a:solidFill>
                  <a:srgbClr val="FF0000"/>
                </a:solidFill>
              </a:rPr>
              <a:t>o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" y="5811520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Adjusted EP parameters resulted in lower Q values (no longer polishing on plateau of I-V curve) 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79600" y="843280"/>
            <a:ext cx="4866640" cy="2834640"/>
            <a:chOff x="5049520" y="91440"/>
            <a:chExt cx="3921760" cy="2459298"/>
          </a:xfrm>
        </p:grpSpPr>
        <p:pic>
          <p:nvPicPr>
            <p:cNvPr id="8" name="Picture 7" descr="TB9RI029_IV_4-28-201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1" t="19404" r="15445" b="13836"/>
            <a:stretch/>
          </p:blipFill>
          <p:spPr>
            <a:xfrm>
              <a:off x="5049520" y="91440"/>
              <a:ext cx="3921760" cy="245929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8727440" y="91440"/>
              <a:ext cx="10160" cy="23164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8056880" y="101600"/>
              <a:ext cx="10160" cy="23164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Left Arrow 13"/>
            <p:cNvSpPr/>
            <p:nvPr/>
          </p:nvSpPr>
          <p:spPr bwMode="auto">
            <a:xfrm>
              <a:off x="8158480" y="1117600"/>
              <a:ext cx="497840" cy="29464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45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53" y="86694"/>
            <a:ext cx="7560091" cy="328295"/>
          </a:xfrm>
        </p:spPr>
        <p:txBody>
          <a:bodyPr/>
          <a:lstStyle/>
          <a:p>
            <a:r>
              <a:rPr lang="en-US" sz="2000" i="0" u="sng" dirty="0" smtClean="0"/>
              <a:t>Typical EP Process Data Using Current Parameters </a:t>
            </a:r>
            <a:endParaRPr lang="en-US" sz="2000" i="0" u="sng" dirty="0"/>
          </a:p>
        </p:txBody>
      </p:sp>
      <p:pic>
        <p:nvPicPr>
          <p:cNvPr id="13" name="Picture 2" descr="F:\EPlog\1-Cell\Single Cell 2011\TE1CAT003\7-6-2011\TE1CAT003_MAIN_7-6-2011.JPG"/>
          <p:cNvPicPr>
            <a:picLocks noChangeAspect="1" noChangeArrowheads="1"/>
          </p:cNvPicPr>
          <p:nvPr/>
        </p:nvPicPr>
        <p:blipFill>
          <a:blip r:embed="rId2" cstate="print"/>
          <a:srcRect l="44952" t="10765" r="1739" b="6118"/>
          <a:stretch>
            <a:fillRect/>
          </a:stretch>
        </p:blipFill>
        <p:spPr bwMode="auto">
          <a:xfrm>
            <a:off x="329784" y="412902"/>
            <a:ext cx="3904931" cy="3800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921116" y="4599356"/>
            <a:ext cx="300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FF0000"/>
                </a:solidFill>
              </a:rPr>
              <a:t>Current ANL EP Parameters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Constant voltage EP: 18 Volts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Slow acid flow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Cavity equator temperature</a:t>
            </a:r>
          </a:p>
          <a:p>
            <a:pPr lvl="1"/>
            <a:r>
              <a:rPr lang="en-US" sz="1400" dirty="0" smtClean="0"/>
              <a:t>Bulk EP: 30-35°C</a:t>
            </a:r>
          </a:p>
          <a:p>
            <a:pPr lvl="1"/>
            <a:r>
              <a:rPr lang="en-US" sz="1400" dirty="0" smtClean="0"/>
              <a:t>Light EP: 25-30°C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6869" y="636319"/>
            <a:ext cx="21546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Cavity surface temperatures </a:t>
            </a:r>
          </a:p>
          <a:p>
            <a:r>
              <a:rPr lang="en-US" sz="1200" dirty="0" smtClean="0"/>
              <a:t>(equator, iris, beam tubes)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51882" y="1273094"/>
            <a:ext cx="749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Current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69365" y="1724797"/>
            <a:ext cx="75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Voltage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49378" y="2154766"/>
            <a:ext cx="210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Acid dump tank temperature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51882" y="2667054"/>
            <a:ext cx="210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Acid return temperature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754380" y="3262990"/>
            <a:ext cx="2575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chiller temperature (return)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6874" y="3811178"/>
            <a:ext cx="2575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Acid flow rate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4234723" y="861940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4229727" y="1404084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4239720" y="1856287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4227228" y="2286005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4237222" y="2798169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224730" y="3385284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4227228" y="3942418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12709"/>
              </p:ext>
            </p:extLst>
          </p:nvPr>
        </p:nvGraphicFramePr>
        <p:xfrm>
          <a:off x="196745" y="4400682"/>
          <a:ext cx="56512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64"/>
                <a:gridCol w="962583"/>
                <a:gridCol w="962583"/>
                <a:gridCol w="962583"/>
                <a:gridCol w="962583"/>
              </a:tblGrid>
              <a:tr h="22530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1-cell </a:t>
                      </a:r>
                    </a:p>
                    <a:p>
                      <a:pPr algn="ctr"/>
                      <a:r>
                        <a:rPr lang="en-US" sz="800" dirty="0" smtClean="0"/>
                        <a:t>TE1CAT003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9-cell</a:t>
                      </a:r>
                    </a:p>
                    <a:p>
                      <a:pPr algn="ctr"/>
                      <a:r>
                        <a:rPr lang="en-US" sz="800" dirty="0" smtClean="0"/>
                        <a:t>TB9AES013</a:t>
                      </a: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5800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EP Type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Bulk 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Light 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Bulk 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Light EP</a:t>
                      </a:r>
                      <a:endParaRPr lang="en-US" sz="1000" dirty="0"/>
                    </a:p>
                  </a:txBody>
                  <a:tcPr anchor="ctr"/>
                </a:tc>
              </a:tr>
              <a:tr h="15800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Voltage</a:t>
                      </a:r>
                      <a:endParaRPr 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 V</a:t>
                      </a:r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5800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Average Current Density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48 mA/cm</a:t>
                      </a:r>
                      <a:r>
                        <a:rPr lang="en-US" sz="1000" baseline="30000" dirty="0" smtClean="0"/>
                        <a:t>2</a:t>
                      </a: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35 mA/cm</a:t>
                      </a:r>
                      <a:r>
                        <a:rPr lang="en-US" sz="1000" baseline="30000" dirty="0" smtClean="0"/>
                        <a:t>2</a:t>
                      </a: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37 mA/cm</a:t>
                      </a:r>
                      <a:r>
                        <a:rPr lang="en-US" sz="1000" baseline="30000" dirty="0" smtClean="0"/>
                        <a:t>2</a:t>
                      </a: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 27 mA/cm</a:t>
                      </a:r>
                      <a:r>
                        <a:rPr lang="en-US" sz="1000" baseline="30000" dirty="0" smtClean="0"/>
                        <a:t>2</a:t>
                      </a:r>
                      <a:endParaRPr lang="en-US" sz="1000" dirty="0" smtClean="0"/>
                    </a:p>
                  </a:txBody>
                  <a:tcPr anchor="ctr"/>
                </a:tc>
              </a:tr>
              <a:tr h="158002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Nb</a:t>
                      </a:r>
                      <a:r>
                        <a:rPr lang="en-US" sz="1000" dirty="0" smtClean="0"/>
                        <a:t> Concentration of the acid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2.5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3.1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1.9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1.8 g/L</a:t>
                      </a:r>
                    </a:p>
                  </a:txBody>
                  <a:tcPr anchor="ctr"/>
                </a:tc>
              </a:tr>
              <a:tr h="15800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Cavity</a:t>
                      </a:r>
                      <a:r>
                        <a:rPr lang="en-US" sz="1000" baseline="0" dirty="0" smtClean="0"/>
                        <a:t> Equator Temperature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30-35°C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25-30°C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30-35°C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25-30°C</a:t>
                      </a:r>
                    </a:p>
                  </a:txBody>
                  <a:tcPr anchor="ctr"/>
                </a:tc>
              </a:tr>
              <a:tr h="15800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Acid Temperature (Return)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24-26°C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18-21°C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26-29°C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21-23°C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11162" y="4185088"/>
            <a:ext cx="3575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EP monitoring data for the bulk (120 µm) EP of TE1CAT003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27" name="Picture 69" descr="IMG_07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624" y="1146498"/>
            <a:ext cx="1901953" cy="142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1" descr="IMG_07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2979" y="2889982"/>
            <a:ext cx="1908115" cy="143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545881" y="891914"/>
            <a:ext cx="1086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Before bulk EP</a:t>
            </a:r>
            <a:endParaRPr lang="en-US" sz="10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7645815" y="2670748"/>
            <a:ext cx="979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After bulk EP</a:t>
            </a:r>
            <a:endParaRPr lang="en-US" sz="1000" b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" y="167640"/>
            <a:ext cx="7954963" cy="356508"/>
          </a:xfrm>
        </p:spPr>
        <p:txBody>
          <a:bodyPr/>
          <a:lstStyle/>
          <a:p>
            <a:r>
              <a:rPr lang="en-US" i="0" u="sng" dirty="0" smtClean="0"/>
              <a:t>72 MHz QWR EP for ATLAS Intensity Upgrade</a:t>
            </a:r>
            <a:endParaRPr lang="en-US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A6122-E8B1-4D62-B8E7-09C4951330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29683D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3931304"/>
            <a:ext cx="3436025" cy="2282137"/>
          </a:xfrm>
          <a:prstGeom prst="rect">
            <a:avLst/>
          </a:prstGeom>
        </p:spPr>
      </p:pic>
      <p:pic>
        <p:nvPicPr>
          <p:cNvPr id="6" name="Picture 5" descr="72MHz QW1_Main_3-3-20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11662" r="50980" b="27676"/>
          <a:stretch/>
        </p:blipFill>
        <p:spPr>
          <a:xfrm>
            <a:off x="170105" y="636516"/>
            <a:ext cx="3893895" cy="3212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9322" y="1435654"/>
            <a:ext cx="749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Current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06805" y="1887357"/>
            <a:ext cx="75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Voltage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86818" y="2317326"/>
            <a:ext cx="210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Acid dump tank temperature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9322" y="2829614"/>
            <a:ext cx="210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Acid return temperature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91820" y="3425550"/>
            <a:ext cx="2575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chiller temperature (return)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4072163" y="1024500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4067167" y="1566644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4077160" y="2018847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4064668" y="2448565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4074662" y="2960729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4062170" y="3547844"/>
            <a:ext cx="524655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04309" y="890319"/>
            <a:ext cx="21546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Cavity surface temperatures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" y="4378960"/>
            <a:ext cx="461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Benefits of external water cooling: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De-couples temperature control from the acid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Better control of the EP process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Very stable EP</a:t>
            </a:r>
          </a:p>
        </p:txBody>
      </p:sp>
    </p:spTree>
    <p:extLst>
      <p:ext uri="{BB962C8B-B14F-4D97-AF65-F5344CB8AC3E}">
        <p14:creationId xmlns:p14="http://schemas.microsoft.com/office/powerpoint/2010/main" val="317834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A6122-E8B1-4D62-B8E7-09C4951330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357" y="142823"/>
            <a:ext cx="7954963" cy="323165"/>
          </a:xfrm>
        </p:spPr>
        <p:txBody>
          <a:bodyPr/>
          <a:lstStyle/>
          <a:p>
            <a:r>
              <a:rPr lang="en-US" sz="2000" i="0" u="sng" dirty="0" smtClean="0"/>
              <a:t>Recent Cavity Test Results</a:t>
            </a:r>
            <a:endParaRPr lang="en-US" sz="2000" i="0" u="sng" dirty="0"/>
          </a:p>
        </p:txBody>
      </p:sp>
      <p:pic>
        <p:nvPicPr>
          <p:cNvPr id="6" name="Picture 26" descr="TB9RI022 Q vs 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786" y="2852378"/>
            <a:ext cx="2907405" cy="2101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7" descr="TE1ACC002 Q vs 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10" y="2844882"/>
            <a:ext cx="2785781" cy="210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TB9AES002 Q vs E Pl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75" y="2853142"/>
            <a:ext cx="2951799" cy="2107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57" descr="28574D07.JPG"/>
          <p:cNvPicPr>
            <a:picLocks noChangeAspect="1"/>
          </p:cNvPicPr>
          <p:nvPr/>
        </p:nvPicPr>
        <p:blipFill>
          <a:blip r:embed="rId5" cstate="print"/>
          <a:srcRect l="11702"/>
          <a:stretch>
            <a:fillRect/>
          </a:stretch>
        </p:blipFill>
        <p:spPr bwMode="auto">
          <a:xfrm>
            <a:off x="322288" y="927462"/>
            <a:ext cx="2488368" cy="18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5" descr="Temp Box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272" y="929515"/>
            <a:ext cx="2490953" cy="18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0" descr="IMG_044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4574" y="922519"/>
            <a:ext cx="2487534" cy="18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2191" y="629586"/>
            <a:ext cx="2233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1.3 GHz Single Cell Cavity</a:t>
            </a:r>
            <a:endParaRPr lang="en-US" sz="12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517692" y="624589"/>
            <a:ext cx="211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1.3 GHz Bare 9-Cell Cavity</a:t>
            </a:r>
            <a:endParaRPr lang="en-US" sz="12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308361" y="612098"/>
            <a:ext cx="235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1.3 GHz Dressed 9-Cell Cavity</a:t>
            </a:r>
            <a:endParaRPr lang="en-US" sz="12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" y="5113020"/>
            <a:ext cx="4640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Best performing cavities: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Single cell: TE1ACC002 – tumbling + light EP (left)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9-cell: TB9RI022 – light EP (center)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78780" y="5166122"/>
            <a:ext cx="38328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Repair cavity: TB9AES002 (right)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Previous good performing bare cavity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Improved performance after dressed EP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Cavity performance recovered after baking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31313"/>
      </a:dk1>
      <a:lt1>
        <a:srgbClr val="FFFFFF"/>
      </a:lt1>
      <a:dk2>
        <a:srgbClr val="0071BC"/>
      </a:dk2>
      <a:lt2>
        <a:srgbClr val="808080"/>
      </a:lt2>
      <a:accent1>
        <a:srgbClr val="00A650"/>
      </a:accent1>
      <a:accent2>
        <a:srgbClr val="B02A30"/>
      </a:accent2>
      <a:accent3>
        <a:srgbClr val="FFFFFF"/>
      </a:accent3>
      <a:accent4>
        <a:srgbClr val="0E0E0E"/>
      </a:accent4>
      <a:accent5>
        <a:srgbClr val="AAD0B3"/>
      </a:accent5>
      <a:accent6>
        <a:srgbClr val="9F252A"/>
      </a:accent6>
      <a:hlink>
        <a:srgbClr val="00ADEF"/>
      </a:hlink>
      <a:folHlink>
        <a:srgbClr val="69316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131313"/>
        </a:dk1>
        <a:lt1>
          <a:srgbClr val="FFFFFF"/>
        </a:lt1>
        <a:dk2>
          <a:srgbClr val="0071BC"/>
        </a:dk2>
        <a:lt2>
          <a:srgbClr val="808080"/>
        </a:lt2>
        <a:accent1>
          <a:srgbClr val="00A650"/>
        </a:accent1>
        <a:accent2>
          <a:srgbClr val="FFC20E"/>
        </a:accent2>
        <a:accent3>
          <a:srgbClr val="FFFFFF"/>
        </a:accent3>
        <a:accent4>
          <a:srgbClr val="0E0E0E"/>
        </a:accent4>
        <a:accent5>
          <a:srgbClr val="AAD0B3"/>
        </a:accent5>
        <a:accent6>
          <a:srgbClr val="E7B00C"/>
        </a:accent6>
        <a:hlink>
          <a:srgbClr val="00ADEF"/>
        </a:hlink>
        <a:folHlink>
          <a:srgbClr val="6931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15409</TotalTime>
  <Words>574</Words>
  <Application>Microsoft Macintosh PowerPoint</Application>
  <PresentationFormat>On-screen Show (4:3)</PresentationFormat>
  <Paragraphs>107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EP Process Flow for 1.3 GHz Elliptical Shaped Cavities at the ANL/FNAL SCSPF</vt:lpstr>
      <vt:lpstr>Evolution of ANL EP Parameters</vt:lpstr>
      <vt:lpstr>Evolution of ANL EP Parameters</vt:lpstr>
      <vt:lpstr>Typical EP Process Data Using Current Parameters </vt:lpstr>
      <vt:lpstr>72 MHz QWR EP for ATLAS Intensity Upgrade</vt:lpstr>
      <vt:lpstr>Recent Cavity Test Results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Argonne PowerPoint Presentation</dc:title>
  <dc:creator/>
  <cp:lastModifiedBy>T</cp:lastModifiedBy>
  <cp:revision>210</cp:revision>
  <dcterms:created xsi:type="dcterms:W3CDTF">2006-09-09T15:42:12Z</dcterms:created>
  <dcterms:modified xsi:type="dcterms:W3CDTF">2011-07-28T21:04:17Z</dcterms:modified>
</cp:coreProperties>
</file>