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417" r:id="rId2"/>
    <p:sldId id="429" r:id="rId3"/>
    <p:sldId id="280" r:id="rId4"/>
    <p:sldId id="460" r:id="rId5"/>
    <p:sldId id="449" r:id="rId6"/>
    <p:sldId id="431" r:id="rId7"/>
    <p:sldId id="450" r:id="rId8"/>
    <p:sldId id="432" r:id="rId9"/>
    <p:sldId id="433" r:id="rId10"/>
    <p:sldId id="463" r:id="rId11"/>
    <p:sldId id="464" r:id="rId12"/>
    <p:sldId id="465" r:id="rId13"/>
    <p:sldId id="283" r:id="rId14"/>
    <p:sldId id="467" r:id="rId15"/>
    <p:sldId id="447" r:id="rId16"/>
    <p:sldId id="436" r:id="rId17"/>
    <p:sldId id="472" r:id="rId18"/>
    <p:sldId id="474" r:id="rId19"/>
    <p:sldId id="475" r:id="rId20"/>
    <p:sldId id="448" r:id="rId21"/>
    <p:sldId id="453" r:id="rId22"/>
    <p:sldId id="478" r:id="rId23"/>
    <p:sldId id="318" r:id="rId24"/>
    <p:sldId id="468" r:id="rId25"/>
    <p:sldId id="314" r:id="rId26"/>
    <p:sldId id="430" r:id="rId27"/>
    <p:sldId id="441" r:id="rId28"/>
    <p:sldId id="439" r:id="rId29"/>
    <p:sldId id="480" r:id="rId30"/>
    <p:sldId id="479" r:id="rId31"/>
    <p:sldId id="442" r:id="rId32"/>
    <p:sldId id="481" r:id="rId33"/>
    <p:sldId id="457" r:id="rId34"/>
    <p:sldId id="456" r:id="rId35"/>
    <p:sldId id="483" r:id="rId36"/>
    <p:sldId id="485" r:id="rId37"/>
    <p:sldId id="290" r:id="rId38"/>
    <p:sldId id="466" r:id="rId39"/>
    <p:sldId id="286" r:id="rId40"/>
    <p:sldId id="284" r:id="rId41"/>
    <p:sldId id="289" r:id="rId42"/>
    <p:sldId id="285" r:id="rId43"/>
    <p:sldId id="470" r:id="rId44"/>
    <p:sldId id="473" r:id="rId45"/>
    <p:sldId id="471" r:id="rId46"/>
    <p:sldId id="476" r:id="rId47"/>
    <p:sldId id="477" r:id="rId48"/>
    <p:sldId id="443" r:id="rId49"/>
    <p:sldId id="444" r:id="rId50"/>
    <p:sldId id="484" r:id="rId51"/>
    <p:sldId id="437" r:id="rId52"/>
  </p:sldIdLst>
  <p:sldSz cx="9144000" cy="6858000" type="screen4x3"/>
  <p:notesSz cx="6858000" cy="9144000"/>
  <p:defaultTextStyle>
    <a:defPPr>
      <a:defRPr lang="en-US"/>
    </a:defPPr>
    <a:lvl1pPr algn="l" rtl="0" eaLnBrk="0" fontAlgn="ctr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1pPr>
    <a:lvl2pPr marL="457200" algn="l" rtl="0" eaLnBrk="0" fontAlgn="ctr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2pPr>
    <a:lvl3pPr marL="914400" algn="l" rtl="0" eaLnBrk="0" fontAlgn="ctr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3pPr>
    <a:lvl4pPr marL="1371600" algn="l" rtl="0" eaLnBrk="0" fontAlgn="ctr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4pPr>
    <a:lvl5pPr marL="1828800" algn="l" rtl="0" eaLnBrk="0" fontAlgn="ctr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5pPr>
    <a:lvl6pPr marL="2286000" algn="l" defTabSz="457200" rtl="0" eaLnBrk="1" latinLnBrk="0" hangingPunct="1">
      <a:defRPr sz="3600"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6pPr>
    <a:lvl7pPr marL="2743200" algn="l" defTabSz="457200" rtl="0" eaLnBrk="1" latinLnBrk="0" hangingPunct="1">
      <a:defRPr sz="3600"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7pPr>
    <a:lvl8pPr marL="3200400" algn="l" defTabSz="457200" rtl="0" eaLnBrk="1" latinLnBrk="0" hangingPunct="1">
      <a:defRPr sz="3600"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8pPr>
    <a:lvl9pPr marL="3657600" algn="l" defTabSz="457200" rtl="0" eaLnBrk="1" latinLnBrk="0" hangingPunct="1">
      <a:defRPr sz="3600"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holas Walker" initials="NJ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00FF"/>
    <a:srgbClr val="0000FF"/>
    <a:srgbClr val="00FF00"/>
    <a:srgbClr val="00FFFF"/>
    <a:srgbClr val="FFFF00"/>
    <a:srgbClr val="FF99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104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29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commentAuthors" Target="commentAuthors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6B5ED9-0AE4-E14D-BC83-95E47EA8A5F4}" type="doc">
      <dgm:prSet loTypeId="urn:microsoft.com/office/officeart/2005/8/layout/radial4" loCatId="relationship" qsTypeId="urn:microsoft.com/office/officeart/2005/8/quickstyle/simple4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16C24282-B23F-914D-A610-B736F081D02C}">
      <dgm:prSet phldrT="[Text]"/>
      <dgm:spPr/>
      <dgm:t>
        <a:bodyPr/>
        <a:lstStyle/>
        <a:p>
          <a:r>
            <a:rPr lang="en-US" dirty="0" smtClean="0"/>
            <a:t>Full</a:t>
          </a:r>
          <a:r>
            <a:rPr lang="en-US" baseline="0" dirty="0" smtClean="0"/>
            <a:t> systems integration testing</a:t>
          </a:r>
          <a:endParaRPr lang="en-US" dirty="0"/>
        </a:p>
      </dgm:t>
    </dgm:pt>
    <dgm:pt modelId="{BC3B54A1-A795-6149-B2B2-19BCDD93BDF4}" type="parTrans" cxnId="{027FC181-A476-B944-B497-BEFEE6CF0C55}">
      <dgm:prSet/>
      <dgm:spPr/>
      <dgm:t>
        <a:bodyPr/>
        <a:lstStyle/>
        <a:p>
          <a:endParaRPr lang="en-US"/>
        </a:p>
      </dgm:t>
    </dgm:pt>
    <dgm:pt modelId="{D9F85FDD-741A-704C-8BF0-CC7A295D6960}" type="sibTrans" cxnId="{027FC181-A476-B944-B497-BEFEE6CF0C55}">
      <dgm:prSet/>
      <dgm:spPr/>
      <dgm:t>
        <a:bodyPr/>
        <a:lstStyle/>
        <a:p>
          <a:endParaRPr lang="en-US"/>
        </a:p>
      </dgm:t>
    </dgm:pt>
    <dgm:pt modelId="{DC9137F9-7490-5246-B342-580E0798BADA}">
      <dgm:prSet phldrT="[Text]"/>
      <dgm:spPr/>
      <dgm:t>
        <a:bodyPr/>
        <a:lstStyle/>
        <a:p>
          <a:r>
            <a:rPr lang="en-US" dirty="0" smtClean="0"/>
            <a:t>FLASH (DESY)</a:t>
          </a:r>
          <a:endParaRPr lang="en-US" dirty="0"/>
        </a:p>
      </dgm:t>
    </dgm:pt>
    <dgm:pt modelId="{086B3F81-2889-D24E-9B70-A08DF84041F3}" type="parTrans" cxnId="{6CFD02B0-C81F-AE4E-8A69-FB95E61C197D}">
      <dgm:prSet/>
      <dgm:spPr/>
      <dgm:t>
        <a:bodyPr/>
        <a:lstStyle/>
        <a:p>
          <a:endParaRPr lang="en-US"/>
        </a:p>
      </dgm:t>
    </dgm:pt>
    <dgm:pt modelId="{84007EE9-D30B-104F-AB7F-1A252B12F8B7}" type="sibTrans" cxnId="{6CFD02B0-C81F-AE4E-8A69-FB95E61C197D}">
      <dgm:prSet/>
      <dgm:spPr/>
      <dgm:t>
        <a:bodyPr/>
        <a:lstStyle/>
        <a:p>
          <a:endParaRPr lang="en-US"/>
        </a:p>
      </dgm:t>
    </dgm:pt>
    <dgm:pt modelId="{28BE78ED-35C0-3649-8B6C-90B51B8AB742}">
      <dgm:prSet phldrT="[Text]"/>
      <dgm:spPr/>
      <dgm:t>
        <a:bodyPr/>
        <a:lstStyle/>
        <a:p>
          <a:r>
            <a:rPr lang="en-US" dirty="0" smtClean="0"/>
            <a:t>NML (FNAL)</a:t>
          </a:r>
          <a:endParaRPr lang="en-US" dirty="0"/>
        </a:p>
      </dgm:t>
    </dgm:pt>
    <dgm:pt modelId="{A587C9D1-D86A-1741-B73F-59104FF47260}" type="parTrans" cxnId="{9353ADA0-16A4-4946-9C1D-2A5BAB16D0C4}">
      <dgm:prSet/>
      <dgm:spPr/>
      <dgm:t>
        <a:bodyPr/>
        <a:lstStyle/>
        <a:p>
          <a:endParaRPr lang="en-US"/>
        </a:p>
      </dgm:t>
    </dgm:pt>
    <dgm:pt modelId="{244D5028-394C-BF4C-ABCB-8C0A04F1A834}" type="sibTrans" cxnId="{9353ADA0-16A4-4946-9C1D-2A5BAB16D0C4}">
      <dgm:prSet/>
      <dgm:spPr/>
      <dgm:t>
        <a:bodyPr/>
        <a:lstStyle/>
        <a:p>
          <a:endParaRPr lang="en-US"/>
        </a:p>
      </dgm:t>
    </dgm:pt>
    <dgm:pt modelId="{E4FA0DBD-584E-8D47-A750-A074BA8B2256}">
      <dgm:prSet phldrT="[Text]"/>
      <dgm:spPr/>
      <dgm:t>
        <a:bodyPr/>
        <a:lstStyle/>
        <a:p>
          <a:r>
            <a:rPr lang="en-US" dirty="0" smtClean="0"/>
            <a:t>STF (KEK)</a:t>
          </a:r>
          <a:endParaRPr lang="en-US" dirty="0"/>
        </a:p>
      </dgm:t>
    </dgm:pt>
    <dgm:pt modelId="{78910A94-9FB9-C245-8F8F-5EEA80B95E55}" type="parTrans" cxnId="{FBCCC692-A82F-9146-8446-3AFF5C0DA105}">
      <dgm:prSet/>
      <dgm:spPr/>
      <dgm:t>
        <a:bodyPr/>
        <a:lstStyle/>
        <a:p>
          <a:endParaRPr lang="en-US"/>
        </a:p>
      </dgm:t>
    </dgm:pt>
    <dgm:pt modelId="{158307B8-6DA1-944C-BBC7-37688926A605}" type="sibTrans" cxnId="{FBCCC692-A82F-9146-8446-3AFF5C0DA105}">
      <dgm:prSet/>
      <dgm:spPr/>
      <dgm:t>
        <a:bodyPr/>
        <a:lstStyle/>
        <a:p>
          <a:endParaRPr lang="en-US"/>
        </a:p>
      </dgm:t>
    </dgm:pt>
    <dgm:pt modelId="{8D4BDD7B-BBB4-A745-974C-F5D0A35286E8}">
      <dgm:prSet phldrT="[Text]"/>
      <dgm:spPr/>
      <dgm:t>
        <a:bodyPr/>
        <a:lstStyle/>
        <a:p>
          <a:r>
            <a:rPr lang="en-US" dirty="0" smtClean="0"/>
            <a:t>TDP focus</a:t>
          </a:r>
          <a:endParaRPr lang="en-US" dirty="0"/>
        </a:p>
      </dgm:t>
    </dgm:pt>
    <dgm:pt modelId="{04B624F2-B8A4-954A-9AC8-6342F07E2098}" type="parTrans" cxnId="{D02EE1A0-4BB6-F645-A4D4-3467C031AF3C}">
      <dgm:prSet/>
      <dgm:spPr/>
      <dgm:t>
        <a:bodyPr/>
        <a:lstStyle/>
        <a:p>
          <a:endParaRPr lang="en-US"/>
        </a:p>
      </dgm:t>
    </dgm:pt>
    <dgm:pt modelId="{D0E56FE3-D336-EF44-B884-3609282D66E3}" type="sibTrans" cxnId="{D02EE1A0-4BB6-F645-A4D4-3467C031AF3C}">
      <dgm:prSet/>
      <dgm:spPr/>
      <dgm:t>
        <a:bodyPr/>
        <a:lstStyle/>
        <a:p>
          <a:endParaRPr lang="en-US"/>
        </a:p>
      </dgm:t>
    </dgm:pt>
    <dgm:pt modelId="{445DBFBE-B29B-F74A-ABF0-485BDB1EB250}">
      <dgm:prSet phldrT="[Text]"/>
      <dgm:spPr/>
      <dgm:t>
        <a:bodyPr/>
        <a:lstStyle/>
        <a:p>
          <a:r>
            <a:rPr lang="en-US" dirty="0" smtClean="0"/>
            <a:t>Under construction</a:t>
          </a:r>
          <a:endParaRPr lang="en-US" dirty="0"/>
        </a:p>
      </dgm:t>
    </dgm:pt>
    <dgm:pt modelId="{4CFAC067-2FE1-3D43-8AB5-47FEFE706146}" type="parTrans" cxnId="{8D03D31E-0711-5344-9D95-E9963A915344}">
      <dgm:prSet/>
      <dgm:spPr/>
      <dgm:t>
        <a:bodyPr/>
        <a:lstStyle/>
        <a:p>
          <a:endParaRPr lang="en-US"/>
        </a:p>
      </dgm:t>
    </dgm:pt>
    <dgm:pt modelId="{3032CAC5-0637-4746-806C-698A678B7097}" type="sibTrans" cxnId="{8D03D31E-0711-5344-9D95-E9963A915344}">
      <dgm:prSet/>
      <dgm:spPr/>
      <dgm:t>
        <a:bodyPr/>
        <a:lstStyle/>
        <a:p>
          <a:endParaRPr lang="en-US"/>
        </a:p>
      </dgm:t>
    </dgm:pt>
    <dgm:pt modelId="{781A4545-9F12-7D42-9926-9401566246AB}">
      <dgm:prSet phldrT="[Text]"/>
      <dgm:spPr/>
      <dgm:t>
        <a:bodyPr/>
        <a:lstStyle/>
        <a:p>
          <a:r>
            <a:rPr lang="en-US" dirty="0" smtClean="0"/>
            <a:t>Up to 6 cryomodules</a:t>
          </a:r>
          <a:endParaRPr lang="en-US" dirty="0"/>
        </a:p>
      </dgm:t>
    </dgm:pt>
    <dgm:pt modelId="{68FC3194-837C-E649-AF9B-283DBA1C1105}" type="parTrans" cxnId="{A24B7EC7-AB40-8A43-8DAF-DD6782C63C09}">
      <dgm:prSet/>
      <dgm:spPr/>
      <dgm:t>
        <a:bodyPr/>
        <a:lstStyle/>
        <a:p>
          <a:endParaRPr lang="en-US"/>
        </a:p>
      </dgm:t>
    </dgm:pt>
    <dgm:pt modelId="{E2CC5D43-0A03-804B-983E-4E29379877BD}" type="sibTrans" cxnId="{A24B7EC7-AB40-8A43-8DAF-DD6782C63C09}">
      <dgm:prSet/>
      <dgm:spPr/>
      <dgm:t>
        <a:bodyPr/>
        <a:lstStyle/>
        <a:p>
          <a:endParaRPr lang="en-US"/>
        </a:p>
      </dgm:t>
    </dgm:pt>
    <dgm:pt modelId="{D98DFF83-77F8-8744-98D1-8490B10794C3}">
      <dgm:prSet phldrT="[Text]"/>
      <dgm:spPr/>
      <dgm:t>
        <a:bodyPr/>
        <a:lstStyle/>
        <a:p>
          <a:r>
            <a:rPr lang="en-US" dirty="0" smtClean="0"/>
            <a:t>Operation: end 2012</a:t>
          </a:r>
          <a:endParaRPr lang="en-US" dirty="0"/>
        </a:p>
      </dgm:t>
    </dgm:pt>
    <dgm:pt modelId="{CC6DAC79-C4FE-6947-A023-C9F434CCCC92}" type="parTrans" cxnId="{DCE82C67-D6EF-6D4B-9B43-EF6EC4DBC9C5}">
      <dgm:prSet/>
      <dgm:spPr/>
      <dgm:t>
        <a:bodyPr/>
        <a:lstStyle/>
        <a:p>
          <a:endParaRPr lang="en-US"/>
        </a:p>
      </dgm:t>
    </dgm:pt>
    <dgm:pt modelId="{A315C9E1-650D-8C46-8554-CBCC078F49BD}" type="sibTrans" cxnId="{DCE82C67-D6EF-6D4B-9B43-EF6EC4DBC9C5}">
      <dgm:prSet/>
      <dgm:spPr/>
      <dgm:t>
        <a:bodyPr/>
        <a:lstStyle/>
        <a:p>
          <a:endParaRPr lang="en-US"/>
        </a:p>
      </dgm:t>
    </dgm:pt>
    <dgm:pt modelId="{C824A3D2-E579-EB44-91B0-C562B98D499A}">
      <dgm:prSet phldrT="[Text]"/>
      <dgm:spPr/>
      <dgm:t>
        <a:bodyPr/>
        <a:lstStyle/>
        <a:p>
          <a:r>
            <a:rPr lang="en-US" dirty="0" smtClean="0"/>
            <a:t>“Quantum Beam” experiment 2011</a:t>
          </a:r>
          <a:endParaRPr lang="en-US" dirty="0"/>
        </a:p>
      </dgm:t>
    </dgm:pt>
    <dgm:pt modelId="{A23AD029-EA72-A64F-823F-3D385EB1F935}" type="parTrans" cxnId="{9257C4E2-66BC-5C44-BA2C-566E1EDA2E08}">
      <dgm:prSet/>
      <dgm:spPr/>
      <dgm:t>
        <a:bodyPr/>
        <a:lstStyle/>
        <a:p>
          <a:endParaRPr lang="en-US"/>
        </a:p>
      </dgm:t>
    </dgm:pt>
    <dgm:pt modelId="{FF45E3B1-8E6E-0A46-9E40-094DECE38394}" type="sibTrans" cxnId="{9257C4E2-66BC-5C44-BA2C-566E1EDA2E08}">
      <dgm:prSet/>
      <dgm:spPr/>
      <dgm:t>
        <a:bodyPr/>
        <a:lstStyle/>
        <a:p>
          <a:endParaRPr lang="en-US"/>
        </a:p>
      </dgm:t>
    </dgm:pt>
    <dgm:pt modelId="{A85B58C9-B5D4-D346-88FD-A49630B69690}">
      <dgm:prSet phldrT="[Text]"/>
      <dgm:spPr/>
      <dgm:t>
        <a:bodyPr/>
        <a:lstStyle/>
        <a:p>
          <a:r>
            <a:rPr lang="en-US" dirty="0" smtClean="0"/>
            <a:t>1 CM with beam 2013</a:t>
          </a:r>
          <a:endParaRPr lang="en-US" dirty="0"/>
        </a:p>
      </dgm:t>
    </dgm:pt>
    <dgm:pt modelId="{022E71E8-1D19-CC48-B191-1DAF159180D3}" type="parTrans" cxnId="{EB73509E-4BEB-A047-872A-577AE80352A5}">
      <dgm:prSet/>
      <dgm:spPr/>
      <dgm:t>
        <a:bodyPr/>
        <a:lstStyle/>
        <a:p>
          <a:endParaRPr lang="en-US"/>
        </a:p>
      </dgm:t>
    </dgm:pt>
    <dgm:pt modelId="{342C8B4B-1E49-834F-AB0E-DD212B7B5631}" type="sibTrans" cxnId="{EB73509E-4BEB-A047-872A-577AE80352A5}">
      <dgm:prSet/>
      <dgm:spPr/>
      <dgm:t>
        <a:bodyPr/>
        <a:lstStyle/>
        <a:p>
          <a:endParaRPr lang="en-US"/>
        </a:p>
      </dgm:t>
    </dgm:pt>
    <dgm:pt modelId="{D5CF3739-29ED-4941-A5B7-A17342A6BCDA}">
      <dgm:prSet phldrT="[Text]"/>
      <dgm:spPr/>
      <dgm:t>
        <a:bodyPr/>
        <a:lstStyle/>
        <a:p>
          <a:r>
            <a:rPr lang="en-US" dirty="0" smtClean="0"/>
            <a:t>7 CM → 1.2 </a:t>
          </a:r>
          <a:r>
            <a:rPr lang="en-US" dirty="0" err="1" smtClean="0"/>
            <a:t>GeV</a:t>
          </a:r>
          <a:r>
            <a:rPr lang="en-US" dirty="0" smtClean="0"/>
            <a:t> beam</a:t>
          </a:r>
          <a:endParaRPr lang="en-US" dirty="0"/>
        </a:p>
      </dgm:t>
    </dgm:pt>
    <dgm:pt modelId="{7A6257D1-892A-0D49-897A-42B448E61AD5}" type="parTrans" cxnId="{6EA638EB-BF17-B049-8DA2-B3DC9645647B}">
      <dgm:prSet/>
      <dgm:spPr/>
      <dgm:t>
        <a:bodyPr/>
        <a:lstStyle/>
        <a:p>
          <a:endParaRPr lang="en-US"/>
        </a:p>
      </dgm:t>
    </dgm:pt>
    <dgm:pt modelId="{E7A27175-37FE-1E41-8F94-39872839E8B3}" type="sibTrans" cxnId="{6EA638EB-BF17-B049-8DA2-B3DC9645647B}">
      <dgm:prSet/>
      <dgm:spPr/>
      <dgm:t>
        <a:bodyPr/>
        <a:lstStyle/>
        <a:p>
          <a:endParaRPr lang="en-US"/>
        </a:p>
      </dgm:t>
    </dgm:pt>
    <dgm:pt modelId="{086180B2-98FE-5B41-B563-CFD9364C8056}">
      <dgm:prSet phldrT="[Text]"/>
      <dgm:spPr/>
      <dgm:t>
        <a:bodyPr/>
        <a:lstStyle/>
        <a:p>
          <a:r>
            <a:rPr lang="en-US" dirty="0" smtClean="0"/>
            <a:t>photon user facility</a:t>
          </a:r>
          <a:endParaRPr lang="en-US" dirty="0"/>
        </a:p>
      </dgm:t>
    </dgm:pt>
    <dgm:pt modelId="{0762521F-3437-7043-B59B-8A619AAA71D3}" type="parTrans" cxnId="{490F82CC-29A5-EC4E-8B92-87996444690B}">
      <dgm:prSet/>
      <dgm:spPr/>
      <dgm:t>
        <a:bodyPr/>
        <a:lstStyle/>
        <a:p>
          <a:endParaRPr lang="en-US"/>
        </a:p>
      </dgm:t>
    </dgm:pt>
    <dgm:pt modelId="{DB287BD4-306D-E24B-9849-A9D6ABC6C452}" type="sibTrans" cxnId="{490F82CC-29A5-EC4E-8B92-87996444690B}">
      <dgm:prSet/>
      <dgm:spPr/>
      <dgm:t>
        <a:bodyPr/>
        <a:lstStyle/>
        <a:p>
          <a:endParaRPr lang="en-US"/>
        </a:p>
      </dgm:t>
    </dgm:pt>
    <dgm:pt modelId="{D8C11015-9DA1-2E4B-8249-7307A632FAA4}">
      <dgm:prSet phldrT="[Text]"/>
      <dgm:spPr/>
      <dgm:t>
        <a:bodyPr/>
        <a:lstStyle/>
        <a:p>
          <a:r>
            <a:rPr lang="en-US" dirty="0" smtClean="0"/>
            <a:t>(2 CM 2015)</a:t>
          </a:r>
          <a:endParaRPr lang="en-US" dirty="0"/>
        </a:p>
      </dgm:t>
    </dgm:pt>
    <dgm:pt modelId="{C71137EA-8B31-9E4B-8B01-C26F3E21CD74}" type="parTrans" cxnId="{76B7F518-2C68-E841-AFB1-B38167F10F82}">
      <dgm:prSet/>
      <dgm:spPr/>
      <dgm:t>
        <a:bodyPr/>
        <a:lstStyle/>
        <a:p>
          <a:endParaRPr lang="en-US"/>
        </a:p>
      </dgm:t>
    </dgm:pt>
    <dgm:pt modelId="{6DB27CE7-E672-8649-B9C0-5671192B8DAD}" type="sibTrans" cxnId="{76B7F518-2C68-E841-AFB1-B38167F10F82}">
      <dgm:prSet/>
      <dgm:spPr/>
      <dgm:t>
        <a:bodyPr/>
        <a:lstStyle/>
        <a:p>
          <a:endParaRPr lang="en-US"/>
        </a:p>
      </dgm:t>
    </dgm:pt>
    <dgm:pt modelId="{ED578198-A068-D244-808A-7CC2674CC1F6}">
      <dgm:prSet phldrT="[Text]"/>
      <dgm:spPr/>
      <dgm:t>
        <a:bodyPr/>
        <a:lstStyle/>
        <a:p>
          <a:r>
            <a:rPr lang="en-US" dirty="0" smtClean="0"/>
            <a:t>(3 CM)</a:t>
          </a:r>
          <a:endParaRPr lang="en-US" dirty="0"/>
        </a:p>
      </dgm:t>
    </dgm:pt>
    <dgm:pt modelId="{65C2F39C-E0C1-084F-B78F-976AF091CE70}" type="parTrans" cxnId="{DD416C11-0EE7-3E46-BB78-5CB32D190B11}">
      <dgm:prSet/>
      <dgm:spPr/>
      <dgm:t>
        <a:bodyPr/>
        <a:lstStyle/>
        <a:p>
          <a:endParaRPr lang="en-US"/>
        </a:p>
      </dgm:t>
    </dgm:pt>
    <dgm:pt modelId="{74888A7C-FDD6-1F4F-92C9-AB715D82E99C}" type="sibTrans" cxnId="{DD416C11-0EE7-3E46-BB78-5CB32D190B11}">
      <dgm:prSet/>
      <dgm:spPr/>
      <dgm:t>
        <a:bodyPr/>
        <a:lstStyle/>
        <a:p>
          <a:endParaRPr lang="en-US"/>
        </a:p>
      </dgm:t>
    </dgm:pt>
    <dgm:pt modelId="{9AFAE79D-9F43-B548-9DB4-6BAAD643D027}" type="pres">
      <dgm:prSet presAssocID="{416B5ED9-0AE4-E14D-BC83-95E47EA8A5F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D58E9F-AC4C-2349-9DBC-5F48C52469A8}" type="pres">
      <dgm:prSet presAssocID="{16C24282-B23F-914D-A610-B736F081D02C}" presName="centerShape" presStyleLbl="node0" presStyleIdx="0" presStyleCnt="1"/>
      <dgm:spPr/>
      <dgm:t>
        <a:bodyPr/>
        <a:lstStyle/>
        <a:p>
          <a:endParaRPr lang="en-US"/>
        </a:p>
      </dgm:t>
    </dgm:pt>
    <dgm:pt modelId="{8B65363F-9498-9544-8C7B-F908C771B374}" type="pres">
      <dgm:prSet presAssocID="{086B3F81-2889-D24E-9B70-A08DF84041F3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22F2D8E8-ED35-6349-95C7-082DBB9D5DDF}" type="pres">
      <dgm:prSet presAssocID="{DC9137F9-7490-5246-B342-580E0798BADA}" presName="node" presStyleLbl="node1" presStyleIdx="0" presStyleCnt="3" custScaleX="117623" custRadScaleRad="129504" custRadScaleInc="91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04EEAA-D4BE-9645-8FAE-E09CF5160600}" type="pres">
      <dgm:prSet presAssocID="{A587C9D1-D86A-1741-B73F-59104FF47260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5B0B84A9-7803-EE48-BF88-FA70D2D907EA}" type="pres">
      <dgm:prSet presAssocID="{28BE78ED-35C0-3649-8B6C-90B51B8AB742}" presName="node" presStyleLbl="node1" presStyleIdx="1" presStyleCnt="3" custRadScaleRad="100836" custRadScaleInc="121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FB0926-22F4-5C4B-ADBC-C257B84E72FB}" type="pres">
      <dgm:prSet presAssocID="{78910A94-9FB9-C245-8F8F-5EEA80B95E55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C23C4142-EC50-BB44-A521-509D6EEC557B}" type="pres">
      <dgm:prSet presAssocID="{E4FA0DBD-584E-8D47-A750-A074BA8B2256}" presName="node" presStyleLbl="node1" presStyleIdx="2" presStyleCnt="3" custScaleX="102648" custRadScaleRad="110934" custRadScaleInc="266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E82C67-D6EF-6D4B-9B43-EF6EC4DBC9C5}" srcId="{28BE78ED-35C0-3649-8B6C-90B51B8AB742}" destId="{D98DFF83-77F8-8744-98D1-8490B10794C3}" srcOrd="2" destOrd="0" parTransId="{CC6DAC79-C4FE-6947-A023-C9F434CCCC92}" sibTransId="{A315C9E1-650D-8C46-8554-CBCC078F49BD}"/>
    <dgm:cxn modelId="{E9A77FF7-5E96-D442-A420-D04A7FF91236}" type="presOf" srcId="{ED578198-A068-D244-808A-7CC2674CC1F6}" destId="{5B0B84A9-7803-EE48-BF88-FA70D2D907EA}" srcOrd="0" destOrd="4" presId="urn:microsoft.com/office/officeart/2005/8/layout/radial4"/>
    <dgm:cxn modelId="{8FDBD609-8933-634F-8F0D-9636835EF642}" type="presOf" srcId="{781A4545-9F12-7D42-9926-9401566246AB}" destId="{5B0B84A9-7803-EE48-BF88-FA70D2D907EA}" srcOrd="0" destOrd="2" presId="urn:microsoft.com/office/officeart/2005/8/layout/radial4"/>
    <dgm:cxn modelId="{9353ADA0-16A4-4946-9C1D-2A5BAB16D0C4}" srcId="{16C24282-B23F-914D-A610-B736F081D02C}" destId="{28BE78ED-35C0-3649-8B6C-90B51B8AB742}" srcOrd="1" destOrd="0" parTransId="{A587C9D1-D86A-1741-B73F-59104FF47260}" sibTransId="{244D5028-394C-BF4C-ABCB-8C0A04F1A834}"/>
    <dgm:cxn modelId="{9257C4E2-66BC-5C44-BA2C-566E1EDA2E08}" srcId="{E4FA0DBD-584E-8D47-A750-A074BA8B2256}" destId="{C824A3D2-E579-EB44-91B0-C562B98D499A}" srcOrd="0" destOrd="0" parTransId="{A23AD029-EA72-A64F-823F-3D385EB1F935}" sibTransId="{FF45E3B1-8E6E-0A46-9E40-094DECE38394}"/>
    <dgm:cxn modelId="{751902F4-A9E2-FD4E-BD67-01AC0F6BA538}" type="presOf" srcId="{D98DFF83-77F8-8744-98D1-8490B10794C3}" destId="{5B0B84A9-7803-EE48-BF88-FA70D2D907EA}" srcOrd="0" destOrd="3" presId="urn:microsoft.com/office/officeart/2005/8/layout/radial4"/>
    <dgm:cxn modelId="{3D2513FF-67FB-5B44-A02E-EADF40A8282F}" type="presOf" srcId="{E4FA0DBD-584E-8D47-A750-A074BA8B2256}" destId="{C23C4142-EC50-BB44-A521-509D6EEC557B}" srcOrd="0" destOrd="0" presId="urn:microsoft.com/office/officeart/2005/8/layout/radial4"/>
    <dgm:cxn modelId="{F16B952B-A578-E64D-B4A4-BFE2E9F6A198}" type="presOf" srcId="{D8C11015-9DA1-2E4B-8249-7307A632FAA4}" destId="{C23C4142-EC50-BB44-A521-509D6EEC557B}" srcOrd="0" destOrd="3" presId="urn:microsoft.com/office/officeart/2005/8/layout/radial4"/>
    <dgm:cxn modelId="{181DDA5B-9600-C940-B6F0-9A4AD33E99A6}" type="presOf" srcId="{78910A94-9FB9-C245-8F8F-5EEA80B95E55}" destId="{49FB0926-22F4-5C4B-ADBC-C257B84E72FB}" srcOrd="0" destOrd="0" presId="urn:microsoft.com/office/officeart/2005/8/layout/radial4"/>
    <dgm:cxn modelId="{76B7F518-2C68-E841-AFB1-B38167F10F82}" srcId="{E4FA0DBD-584E-8D47-A750-A074BA8B2256}" destId="{D8C11015-9DA1-2E4B-8249-7307A632FAA4}" srcOrd="2" destOrd="0" parTransId="{C71137EA-8B31-9E4B-8B01-C26F3E21CD74}" sibTransId="{6DB27CE7-E672-8649-B9C0-5671192B8DAD}"/>
    <dgm:cxn modelId="{CA711A6D-81D6-374A-8B45-D28771A67F54}" type="presOf" srcId="{A587C9D1-D86A-1741-B73F-59104FF47260}" destId="{1504EEAA-D4BE-9645-8FAE-E09CF5160600}" srcOrd="0" destOrd="0" presId="urn:microsoft.com/office/officeart/2005/8/layout/radial4"/>
    <dgm:cxn modelId="{DD416C11-0EE7-3E46-BB78-5CB32D190B11}" srcId="{D98DFF83-77F8-8744-98D1-8490B10794C3}" destId="{ED578198-A068-D244-808A-7CC2674CC1F6}" srcOrd="0" destOrd="0" parTransId="{65C2F39C-E0C1-084F-B78F-976AF091CE70}" sibTransId="{74888A7C-FDD6-1F4F-92C9-AB715D82E99C}"/>
    <dgm:cxn modelId="{34169A5B-35EC-524C-8F02-7A425BAC6A87}" type="presOf" srcId="{C824A3D2-E579-EB44-91B0-C562B98D499A}" destId="{C23C4142-EC50-BB44-A521-509D6EEC557B}" srcOrd="0" destOrd="1" presId="urn:microsoft.com/office/officeart/2005/8/layout/radial4"/>
    <dgm:cxn modelId="{8B3A636A-E5BA-6D41-AA78-976E2FF03BD1}" type="presOf" srcId="{086180B2-98FE-5B41-B563-CFD9364C8056}" destId="{22F2D8E8-ED35-6349-95C7-082DBB9D5DDF}" srcOrd="0" destOrd="3" presId="urn:microsoft.com/office/officeart/2005/8/layout/radial4"/>
    <dgm:cxn modelId="{6CFD02B0-C81F-AE4E-8A69-FB95E61C197D}" srcId="{16C24282-B23F-914D-A610-B736F081D02C}" destId="{DC9137F9-7490-5246-B342-580E0798BADA}" srcOrd="0" destOrd="0" parTransId="{086B3F81-2889-D24E-9B70-A08DF84041F3}" sibTransId="{84007EE9-D30B-104F-AB7F-1A252B12F8B7}"/>
    <dgm:cxn modelId="{027FC181-A476-B944-B497-BEFEE6CF0C55}" srcId="{416B5ED9-0AE4-E14D-BC83-95E47EA8A5F4}" destId="{16C24282-B23F-914D-A610-B736F081D02C}" srcOrd="0" destOrd="0" parTransId="{BC3B54A1-A795-6149-B2B2-19BCDD93BDF4}" sibTransId="{D9F85FDD-741A-704C-8BF0-CC7A295D6960}"/>
    <dgm:cxn modelId="{FBCCC692-A82F-9146-8446-3AFF5C0DA105}" srcId="{16C24282-B23F-914D-A610-B736F081D02C}" destId="{E4FA0DBD-584E-8D47-A750-A074BA8B2256}" srcOrd="2" destOrd="0" parTransId="{78910A94-9FB9-C245-8F8F-5EEA80B95E55}" sibTransId="{158307B8-6DA1-944C-BBC7-37688926A605}"/>
    <dgm:cxn modelId="{490F82CC-29A5-EC4E-8B92-87996444690B}" srcId="{DC9137F9-7490-5246-B342-580E0798BADA}" destId="{086180B2-98FE-5B41-B563-CFD9364C8056}" srcOrd="2" destOrd="0" parTransId="{0762521F-3437-7043-B59B-8A619AAA71D3}" sibTransId="{DB287BD4-306D-E24B-9849-A9D6ABC6C452}"/>
    <dgm:cxn modelId="{D4C03CD3-50AC-D14F-99AD-3E6A6A753208}" type="presOf" srcId="{416B5ED9-0AE4-E14D-BC83-95E47EA8A5F4}" destId="{9AFAE79D-9F43-B548-9DB4-6BAAD643D027}" srcOrd="0" destOrd="0" presId="urn:microsoft.com/office/officeart/2005/8/layout/radial4"/>
    <dgm:cxn modelId="{12F7B83F-00A4-6443-AFF0-85B65954D86C}" type="presOf" srcId="{086B3F81-2889-D24E-9B70-A08DF84041F3}" destId="{8B65363F-9498-9544-8C7B-F908C771B374}" srcOrd="0" destOrd="0" presId="urn:microsoft.com/office/officeart/2005/8/layout/radial4"/>
    <dgm:cxn modelId="{6D43001A-2592-F347-B828-3E02F15D4551}" type="presOf" srcId="{16C24282-B23F-914D-A610-B736F081D02C}" destId="{A4D58E9F-AC4C-2349-9DBC-5F48C52469A8}" srcOrd="0" destOrd="0" presId="urn:microsoft.com/office/officeart/2005/8/layout/radial4"/>
    <dgm:cxn modelId="{A24B7EC7-AB40-8A43-8DAF-DD6782C63C09}" srcId="{28BE78ED-35C0-3649-8B6C-90B51B8AB742}" destId="{781A4545-9F12-7D42-9926-9401566246AB}" srcOrd="1" destOrd="0" parTransId="{68FC3194-837C-E649-AF9B-283DBA1C1105}" sibTransId="{E2CC5D43-0A03-804B-983E-4E29379877BD}"/>
    <dgm:cxn modelId="{2CCDA6BF-BABD-214A-A66E-A7A9370C7C69}" type="presOf" srcId="{28BE78ED-35C0-3649-8B6C-90B51B8AB742}" destId="{5B0B84A9-7803-EE48-BF88-FA70D2D907EA}" srcOrd="0" destOrd="0" presId="urn:microsoft.com/office/officeart/2005/8/layout/radial4"/>
    <dgm:cxn modelId="{358781D3-D27D-D944-83DC-B2C1CF90A705}" type="presOf" srcId="{A85B58C9-B5D4-D346-88FD-A49630B69690}" destId="{C23C4142-EC50-BB44-A521-509D6EEC557B}" srcOrd="0" destOrd="2" presId="urn:microsoft.com/office/officeart/2005/8/layout/radial4"/>
    <dgm:cxn modelId="{6EA638EB-BF17-B049-8DA2-B3DC9645647B}" srcId="{DC9137F9-7490-5246-B342-580E0798BADA}" destId="{D5CF3739-29ED-4941-A5B7-A17342A6BCDA}" srcOrd="1" destOrd="0" parTransId="{7A6257D1-892A-0D49-897A-42B448E61AD5}" sibTransId="{E7A27175-37FE-1E41-8F94-39872839E8B3}"/>
    <dgm:cxn modelId="{D02EE1A0-4BB6-F645-A4D4-3467C031AF3C}" srcId="{DC9137F9-7490-5246-B342-580E0798BADA}" destId="{8D4BDD7B-BBB4-A745-974C-F5D0A35286E8}" srcOrd="0" destOrd="0" parTransId="{04B624F2-B8A4-954A-9AC8-6342F07E2098}" sibTransId="{D0E56FE3-D336-EF44-B884-3609282D66E3}"/>
    <dgm:cxn modelId="{7B5BC4BC-4F60-A64A-9BE3-6D42FCCA6E3A}" type="presOf" srcId="{8D4BDD7B-BBB4-A745-974C-F5D0A35286E8}" destId="{22F2D8E8-ED35-6349-95C7-082DBB9D5DDF}" srcOrd="0" destOrd="1" presId="urn:microsoft.com/office/officeart/2005/8/layout/radial4"/>
    <dgm:cxn modelId="{A8933DE3-EBE0-1D46-B7CB-9247336B1A3C}" type="presOf" srcId="{445DBFBE-B29B-F74A-ABF0-485BDB1EB250}" destId="{5B0B84A9-7803-EE48-BF88-FA70D2D907EA}" srcOrd="0" destOrd="1" presId="urn:microsoft.com/office/officeart/2005/8/layout/radial4"/>
    <dgm:cxn modelId="{8D03D31E-0711-5344-9D95-E9963A915344}" srcId="{28BE78ED-35C0-3649-8B6C-90B51B8AB742}" destId="{445DBFBE-B29B-F74A-ABF0-485BDB1EB250}" srcOrd="0" destOrd="0" parTransId="{4CFAC067-2FE1-3D43-8AB5-47FEFE706146}" sibTransId="{3032CAC5-0637-4746-806C-698A678B7097}"/>
    <dgm:cxn modelId="{EB73509E-4BEB-A047-872A-577AE80352A5}" srcId="{E4FA0DBD-584E-8D47-A750-A074BA8B2256}" destId="{A85B58C9-B5D4-D346-88FD-A49630B69690}" srcOrd="1" destOrd="0" parTransId="{022E71E8-1D19-CC48-B191-1DAF159180D3}" sibTransId="{342C8B4B-1E49-834F-AB0E-DD212B7B5631}"/>
    <dgm:cxn modelId="{5BEC4C94-7019-E74B-B80F-7C8FFA9628B7}" type="presOf" srcId="{D5CF3739-29ED-4941-A5B7-A17342A6BCDA}" destId="{22F2D8E8-ED35-6349-95C7-082DBB9D5DDF}" srcOrd="0" destOrd="2" presId="urn:microsoft.com/office/officeart/2005/8/layout/radial4"/>
    <dgm:cxn modelId="{B8DBA56C-5733-DE41-BCCB-B77587F37694}" type="presOf" srcId="{DC9137F9-7490-5246-B342-580E0798BADA}" destId="{22F2D8E8-ED35-6349-95C7-082DBB9D5DDF}" srcOrd="0" destOrd="0" presId="urn:microsoft.com/office/officeart/2005/8/layout/radial4"/>
    <dgm:cxn modelId="{78B0D585-D5CD-8340-97CB-1195A9ED7C56}" type="presParOf" srcId="{9AFAE79D-9F43-B548-9DB4-6BAAD643D027}" destId="{A4D58E9F-AC4C-2349-9DBC-5F48C52469A8}" srcOrd="0" destOrd="0" presId="urn:microsoft.com/office/officeart/2005/8/layout/radial4"/>
    <dgm:cxn modelId="{A06345A7-9B51-2941-8856-FB4725EF176D}" type="presParOf" srcId="{9AFAE79D-9F43-B548-9DB4-6BAAD643D027}" destId="{8B65363F-9498-9544-8C7B-F908C771B374}" srcOrd="1" destOrd="0" presId="urn:microsoft.com/office/officeart/2005/8/layout/radial4"/>
    <dgm:cxn modelId="{A2356A13-58CD-D047-BC9C-9A57CE93D4F3}" type="presParOf" srcId="{9AFAE79D-9F43-B548-9DB4-6BAAD643D027}" destId="{22F2D8E8-ED35-6349-95C7-082DBB9D5DDF}" srcOrd="2" destOrd="0" presId="urn:microsoft.com/office/officeart/2005/8/layout/radial4"/>
    <dgm:cxn modelId="{77627784-A577-624E-95C4-EFBB07626A2B}" type="presParOf" srcId="{9AFAE79D-9F43-B548-9DB4-6BAAD643D027}" destId="{1504EEAA-D4BE-9645-8FAE-E09CF5160600}" srcOrd="3" destOrd="0" presId="urn:microsoft.com/office/officeart/2005/8/layout/radial4"/>
    <dgm:cxn modelId="{564A092E-B284-B147-BD13-1FFCC171BF04}" type="presParOf" srcId="{9AFAE79D-9F43-B548-9DB4-6BAAD643D027}" destId="{5B0B84A9-7803-EE48-BF88-FA70D2D907EA}" srcOrd="4" destOrd="0" presId="urn:microsoft.com/office/officeart/2005/8/layout/radial4"/>
    <dgm:cxn modelId="{71789CF8-E1CF-0946-B8EA-3B770CDEB5CA}" type="presParOf" srcId="{9AFAE79D-9F43-B548-9DB4-6BAAD643D027}" destId="{49FB0926-22F4-5C4B-ADBC-C257B84E72FB}" srcOrd="5" destOrd="0" presId="urn:microsoft.com/office/officeart/2005/8/layout/radial4"/>
    <dgm:cxn modelId="{610097E3-729E-3543-8019-8B72BECC932D}" type="presParOf" srcId="{9AFAE79D-9F43-B548-9DB4-6BAAD643D027}" destId="{C23C4142-EC50-BB44-A521-509D6EEC557B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D58E9F-AC4C-2349-9DBC-5F48C52469A8}">
      <dsp:nvSpPr>
        <dsp:cNvPr id="0" name=""/>
        <dsp:cNvSpPr/>
      </dsp:nvSpPr>
      <dsp:spPr>
        <a:xfrm>
          <a:off x="3255397" y="2609924"/>
          <a:ext cx="2189992" cy="2189992"/>
        </a:xfrm>
        <a:prstGeom prst="ellipse">
          <a:avLst/>
        </a:prstGeom>
        <a:gradFill rotWithShape="0">
          <a:gsLst>
            <a:gs pos="0">
              <a:schemeClr val="accent2">
                <a:shade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Full</a:t>
          </a:r>
          <a:r>
            <a:rPr lang="en-US" sz="2500" kern="1200" baseline="0" dirty="0" smtClean="0"/>
            <a:t> systems integration testing</a:t>
          </a:r>
          <a:endParaRPr lang="en-US" sz="2500" kern="1200" dirty="0"/>
        </a:p>
      </dsp:txBody>
      <dsp:txXfrm>
        <a:off x="3576114" y="2930641"/>
        <a:ext cx="1548558" cy="1548558"/>
      </dsp:txXfrm>
    </dsp:sp>
    <dsp:sp modelId="{8B65363F-9498-9544-8C7B-F908C771B374}">
      <dsp:nvSpPr>
        <dsp:cNvPr id="0" name=""/>
        <dsp:cNvSpPr/>
      </dsp:nvSpPr>
      <dsp:spPr>
        <a:xfrm rot="13229940">
          <a:off x="1225000" y="1782655"/>
          <a:ext cx="2480068" cy="6241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F2D8E8-ED35-6349-95C7-082DBB9D5DDF}">
      <dsp:nvSpPr>
        <dsp:cNvPr id="0" name=""/>
        <dsp:cNvSpPr/>
      </dsp:nvSpPr>
      <dsp:spPr>
        <a:xfrm>
          <a:off x="298522" y="457210"/>
          <a:ext cx="2447138" cy="16643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FLASH (DESY)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TDP focus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7 CM → 1.2 </a:t>
          </a:r>
          <a:r>
            <a:rPr lang="en-US" sz="1500" kern="1200" dirty="0" err="1" smtClean="0"/>
            <a:t>GeV</a:t>
          </a:r>
          <a:r>
            <a:rPr lang="en-US" sz="1500" kern="1200" dirty="0" smtClean="0"/>
            <a:t> beam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photon user facility</a:t>
          </a:r>
          <a:endParaRPr lang="en-US" sz="1500" kern="1200" dirty="0"/>
        </a:p>
      </dsp:txBody>
      <dsp:txXfrm>
        <a:off x="347270" y="505958"/>
        <a:ext cx="2349642" cy="1566898"/>
      </dsp:txXfrm>
    </dsp:sp>
    <dsp:sp modelId="{1504EEAA-D4BE-9645-8FAE-E09CF5160600}">
      <dsp:nvSpPr>
        <dsp:cNvPr id="0" name=""/>
        <dsp:cNvSpPr/>
      </dsp:nvSpPr>
      <dsp:spPr>
        <a:xfrm rot="16638624">
          <a:off x="3759617" y="1364417"/>
          <a:ext cx="1701996" cy="6241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-19999"/>
                <a:lumOff val="27237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-19999"/>
                <a:lumOff val="27237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-19999"/>
                <a:lumOff val="272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0B84A9-7803-EE48-BF88-FA70D2D907EA}">
      <dsp:nvSpPr>
        <dsp:cNvPr id="0" name=""/>
        <dsp:cNvSpPr/>
      </dsp:nvSpPr>
      <dsp:spPr>
        <a:xfrm>
          <a:off x="3678653" y="213"/>
          <a:ext cx="2080492" cy="16643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-21688"/>
                <a:lumOff val="35185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-21688"/>
                <a:lumOff val="35185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-21688"/>
                <a:lumOff val="3518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NML (FNAL)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Under construction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Up to 6 cryomodules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Operation: end 2012</a:t>
          </a:r>
          <a:endParaRPr lang="en-US" sz="150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(3 CM)</a:t>
          </a:r>
          <a:endParaRPr lang="en-US" sz="1500" kern="1200" dirty="0"/>
        </a:p>
      </dsp:txBody>
      <dsp:txXfrm>
        <a:off x="3727401" y="48961"/>
        <a:ext cx="1982996" cy="1566898"/>
      </dsp:txXfrm>
    </dsp:sp>
    <dsp:sp modelId="{49FB0926-22F4-5C4B-ADBC-C257B84E72FB}">
      <dsp:nvSpPr>
        <dsp:cNvPr id="0" name=""/>
        <dsp:cNvSpPr/>
      </dsp:nvSpPr>
      <dsp:spPr>
        <a:xfrm rot="20458896">
          <a:off x="5440416" y="2676568"/>
          <a:ext cx="1976064" cy="6241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-19999"/>
                <a:lumOff val="27237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-19999"/>
                <a:lumOff val="27237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-19999"/>
                <a:lumOff val="272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3C4142-EC50-BB44-A521-509D6EEC557B}">
      <dsp:nvSpPr>
        <dsp:cNvPr id="0" name=""/>
        <dsp:cNvSpPr/>
      </dsp:nvSpPr>
      <dsp:spPr>
        <a:xfrm>
          <a:off x="6294755" y="1834473"/>
          <a:ext cx="2135584" cy="16643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-21688"/>
                <a:lumOff val="35185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-21688"/>
                <a:lumOff val="35185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-21688"/>
                <a:lumOff val="3518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STF (KEK)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“Quantum Beam” experiment 2011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1 CM with beam 2013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(2 CM 2015)</a:t>
          </a:r>
          <a:endParaRPr lang="en-US" sz="1500" kern="1200" dirty="0"/>
        </a:p>
      </dsp:txBody>
      <dsp:txXfrm>
        <a:off x="6343503" y="1883221"/>
        <a:ext cx="2038088" cy="1566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74480-0A59-0F48-8B19-29854DFAFF6E}" type="datetimeFigureOut">
              <a:rPr kumimoji="1" lang="ja-JP" altLang="en-US" smtClean="0"/>
              <a:t>11/07/25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AC87E-5D16-734F-8BA9-6B29548A18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83043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base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base">
              <a:defRPr sz="1200" smtClean="0"/>
            </a:lvl1pPr>
          </a:lstStyle>
          <a:p>
            <a:pPr>
              <a:defRPr/>
            </a:pPr>
            <a:fld id="{4E7C2DE8-57DE-1046-9E17-D9F0D287C51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693860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Arial Unicode MS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42ADA0-9038-FF48-ACF9-426B725702C8}" type="slidenum">
              <a:rPr lang="en-US" altLang="ja-JP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pPr/>
              <a:t>2</a:t>
            </a:fld>
            <a:endParaRPr lang="en-US" altLang="ja-JP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0" lang="ja-JP" altLang="en-US" smtClean="0">
              <a:latin typeface="Times" pitchFamily="-112" charset="0"/>
              <a:ea typeface="Osaka" pitchFamily="-112" charset="-128"/>
              <a:cs typeface="Osaka" pitchFamily="-112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42ADA0-9038-FF48-ACF9-426B725702C8}" type="slidenum">
              <a:rPr lang="en-US" altLang="ja-JP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pPr/>
              <a:t>27</a:t>
            </a:fld>
            <a:endParaRPr lang="en-US" altLang="ja-JP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0" lang="ja-JP" altLang="en-US" smtClean="0">
              <a:latin typeface="Times" pitchFamily="-112" charset="0"/>
              <a:ea typeface="Osaka" pitchFamily="-112" charset="-128"/>
              <a:cs typeface="Osaka" pitchFamily="-112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AE83A72E-AAFA-A543-AF19-5D89DD46B73E}" type="slidenum">
              <a:rPr kumimoji="0" lang="en-US" altLang="ja-JP" sz="1200"/>
              <a:pPr/>
              <a:t>38</a:t>
            </a:fld>
            <a:endParaRPr kumimoji="0" lang="en-US" altLang="ja-JP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903E7B09-BEC0-D64B-BCF9-2156BA1EE6F9}" type="slidenum">
              <a:rPr lang="en-US" altLang="ja-JP" sz="1200"/>
              <a:pPr/>
              <a:t>43</a:t>
            </a:fld>
            <a:endParaRPr lang="en-US" altLang="ja-JP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C2F6F1-5145-4D5A-9350-7DDC159EA2D9}" type="slidenum">
              <a:rPr lang="ja-JP" altLang="en-US" smtClean="0"/>
              <a:pPr>
                <a:defRPr/>
              </a:pPr>
              <a:t>44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17FDF-8A0F-46E3-8A46-EDF985C960B8}" type="slidenum">
              <a:rPr lang="en-GB" smtClean="0"/>
              <a:pPr/>
              <a:t>45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CFFFD-854A-2742-B862-7CCC9F017356}" type="slidenum">
              <a:rPr lang="ja-JP" altLang="en-US" smtClean="0"/>
              <a:pPr/>
              <a:t>47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16145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2C0A8-A073-4C4E-B5AE-C39213BA23F6}" type="slidenum">
              <a:rPr lang="en-US" altLang="ja-JP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51</a:t>
            </a:fld>
            <a:endParaRPr lang="en-US" altLang="ja-JP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A016FF21-A8DA-B245-A2CC-16E55FA1A2BF}" type="slidenum">
              <a:rPr kumimoji="0" lang="ja-JP" altLang="en-US" sz="1200"/>
              <a:pPr/>
              <a:t>5</a:t>
            </a:fld>
            <a:endParaRPr kumimoji="0" lang="en-US" altLang="ja-JP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cs typeface="ＭＳ Ｐゴシック" charset="0"/>
            </a:endParaRPr>
          </a:p>
        </p:txBody>
      </p:sp>
      <p:sp>
        <p:nvSpPr>
          <p:cNvPr id="30723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70A48719-D061-9344-8BA6-09D8F1846EBB}" type="slidenum">
              <a:rPr kumimoji="0" lang="en-US" altLang="ja-JP" sz="1200">
                <a:solidFill>
                  <a:prstClr val="black"/>
                </a:solidFill>
                <a:cs typeface="ＭＳ Ｐゴシック" charset="0"/>
              </a:rPr>
              <a:pPr/>
              <a:t>6</a:t>
            </a:fld>
            <a:endParaRPr kumimoji="0" lang="en-US" altLang="ja-JP" sz="1200">
              <a:solidFill>
                <a:prstClr val="black"/>
              </a:solidFill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2C0A8-A073-4C4E-B5AE-C39213BA23F6}" type="slidenum">
              <a:rPr lang="en-US" altLang="ja-JP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14</a:t>
            </a:fld>
            <a:endParaRPr lang="en-US" altLang="ja-JP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6CFAE0-FDAF-DD4A-9568-8CC73F4D8228}" type="slidenum">
              <a:rPr lang="en-US" altLang="ja-JP" smtClean="0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pPr/>
              <a:t>16</a:t>
            </a:fld>
            <a:endParaRPr lang="en-US" altLang="ja-JP" smtClean="0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C2F6F1-5145-4D5A-9350-7DDC159EA2D9}" type="slidenum">
              <a:rPr lang="ja-JP" altLang="en-US" smtClean="0"/>
              <a:pPr>
                <a:defRPr/>
              </a:pPr>
              <a:t>17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C2F6F1-5145-4D5A-9350-7DDC159EA2D9}" type="slidenum">
              <a:rPr lang="ja-JP" altLang="en-US" smtClean="0"/>
              <a:pPr>
                <a:defRPr/>
              </a:pPr>
              <a:t>18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buFont typeface="Times New Roman" charset="0"/>
              <a:buNone/>
            </a:pPr>
            <a:r>
              <a:rPr kumimoji="0" lang="en-US" altLang="ja-JP" sz="1200">
                <a:latin typeface="Times New Roman" charset="0"/>
                <a:cs typeface="ＭＳ Ｐゴシック" charset="0"/>
              </a:rPr>
              <a:t>777</a:t>
            </a:r>
          </a:p>
        </p:txBody>
      </p:sp>
      <p:sp>
        <p:nvSpPr>
          <p:cNvPr id="67587" name="Rectangle 7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buFont typeface="Times New Roman" charset="0"/>
              <a:buNone/>
            </a:pPr>
            <a:r>
              <a:rPr kumimoji="0" lang="en-US" altLang="ja-JP" sz="1200">
                <a:latin typeface="Times New Roman" charset="0"/>
                <a:cs typeface="ＭＳ Ｐゴシック" charset="0"/>
              </a:rPr>
              <a:t>888</a:t>
            </a:r>
          </a:p>
        </p:txBody>
      </p:sp>
      <p:sp>
        <p:nvSpPr>
          <p:cNvPr id="67588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buFont typeface="Times New Roman" charset="0"/>
              <a:buNone/>
            </a:pPr>
            <a:fld id="{6E635BE4-B5F9-D243-B214-02B312726282}" type="slidenum">
              <a:rPr kumimoji="0" lang="en-US" altLang="ja-JP" sz="1200">
                <a:latin typeface="Times New Roman" charset="0"/>
                <a:cs typeface="ＭＳ Ｐゴシック" charset="0"/>
              </a:rPr>
              <a:pPr>
                <a:buFont typeface="Times New Roman" charset="0"/>
                <a:buNone/>
              </a:pPr>
              <a:t>21</a:t>
            </a:fld>
            <a:endParaRPr kumimoji="0" lang="en-US" altLang="ja-JP" sz="1200">
              <a:latin typeface="Times New Roman" charset="0"/>
              <a:cs typeface="ＭＳ Ｐゴシック" charset="0"/>
            </a:endParaRPr>
          </a:p>
        </p:txBody>
      </p:sp>
      <p:sp>
        <p:nvSpPr>
          <p:cNvPr id="67589" name="Text Box 1"/>
          <p:cNvSpPr txBox="1">
            <a:spLocks noChangeArrowheads="1"/>
          </p:cNvSpPr>
          <p:nvPr/>
        </p:nvSpPr>
        <p:spPr bwMode="auto">
          <a:xfrm>
            <a:off x="3886200" y="1"/>
            <a:ext cx="2970610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r"/>
            <a:r>
              <a:rPr lang="en-US" altLang="ja-JP" sz="1400">
                <a:solidFill>
                  <a:srgbClr val="000000"/>
                </a:solidFill>
                <a:cs typeface="ＭＳ Ｐゴシック" charset="0"/>
              </a:rPr>
              <a:t>777</a:t>
            </a:r>
          </a:p>
        </p:txBody>
      </p:sp>
      <p:sp>
        <p:nvSpPr>
          <p:cNvPr id="67590" name="Text Box 2"/>
          <p:cNvSpPr txBox="1">
            <a:spLocks noChangeArrowheads="1"/>
          </p:cNvSpPr>
          <p:nvPr/>
        </p:nvSpPr>
        <p:spPr bwMode="auto">
          <a:xfrm>
            <a:off x="0" y="8686801"/>
            <a:ext cx="2970610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400">
                <a:solidFill>
                  <a:srgbClr val="000000"/>
                </a:solidFill>
                <a:cs typeface="ＭＳ Ｐゴシック" charset="0"/>
              </a:rPr>
              <a:t>888</a:t>
            </a:r>
          </a:p>
        </p:txBody>
      </p:sp>
      <p:sp>
        <p:nvSpPr>
          <p:cNvPr id="67591" name="Text Box 3"/>
          <p:cNvSpPr txBox="1">
            <a:spLocks noChangeArrowheads="1"/>
          </p:cNvSpPr>
          <p:nvPr/>
        </p:nvSpPr>
        <p:spPr bwMode="auto">
          <a:xfrm>
            <a:off x="3886200" y="8686801"/>
            <a:ext cx="2970610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r"/>
            <a:fld id="{28CC480F-C585-5840-BAD1-A79E3EB395C9}" type="slidenum">
              <a:rPr lang="en-US" altLang="ja-JP" sz="1400">
                <a:solidFill>
                  <a:srgbClr val="000000"/>
                </a:solidFill>
                <a:cs typeface="ＭＳ Ｐゴシック" charset="0"/>
              </a:rPr>
              <a:pPr algn="r"/>
              <a:t>21</a:t>
            </a:fld>
            <a:endParaRPr lang="en-US" altLang="ja-JP" sz="140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67592" name="Text Box 4"/>
          <p:cNvSpPr txBox="1">
            <a:spLocks noChangeArrowheads="1"/>
          </p:cNvSpPr>
          <p:nvPr/>
        </p:nvSpPr>
        <p:spPr bwMode="auto">
          <a:xfrm>
            <a:off x="958453" y="683685"/>
            <a:ext cx="4948238" cy="343323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endParaRPr lang="ja-JP" altLang="en-US">
              <a:cs typeface="ＭＳ Ｐゴシック" charset="0"/>
            </a:endParaRPr>
          </a:p>
        </p:txBody>
      </p:sp>
      <p:sp>
        <p:nvSpPr>
          <p:cNvPr id="67593" name="Text Box 5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8010" cy="420158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kumimoji="0" lang="ja-JP" altLang="en-US">
              <a:latin typeface="Times New Roman" charset="0"/>
              <a:cs typeface="ＭＳ Ｐゴシック" charset="0"/>
            </a:endParaRPr>
          </a:p>
        </p:txBody>
      </p:sp>
      <p:sp>
        <p:nvSpPr>
          <p:cNvPr id="67594" name="Text Box 6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r"/>
            <a:r>
              <a:rPr lang="en-US" altLang="ja-JP" sz="1400">
                <a:solidFill>
                  <a:srgbClr val="000000"/>
                </a:solidFill>
                <a:cs typeface="ＭＳ Ｐゴシック" charset="0"/>
              </a:rPr>
              <a:t>777</a:t>
            </a:r>
          </a:p>
        </p:txBody>
      </p:sp>
      <p:sp>
        <p:nvSpPr>
          <p:cNvPr id="67595" name="Text Box 7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r"/>
            <a:fld id="{54B82EFE-34C5-5847-AB9F-70BF32525EF7}" type="slidenum">
              <a:rPr lang="en-US" altLang="ja-JP" sz="1400">
                <a:solidFill>
                  <a:srgbClr val="000000"/>
                </a:solidFill>
                <a:cs typeface="ＭＳ Ｐゴシック" charset="0"/>
              </a:rPr>
              <a:pPr algn="r"/>
              <a:t>21</a:t>
            </a:fld>
            <a:endParaRPr lang="en-US" altLang="ja-JP" sz="140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67596" name="Text Box 8"/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400">
                <a:solidFill>
                  <a:srgbClr val="000000"/>
                </a:solidFill>
                <a:cs typeface="ＭＳ Ｐゴシック" charset="0"/>
              </a:rPr>
              <a:t>888</a:t>
            </a:r>
          </a:p>
        </p:txBody>
      </p:sp>
      <p:sp>
        <p:nvSpPr>
          <p:cNvPr id="67597" name="Text Box 9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2C0A8-A073-4C4E-B5AE-C39213BA23F6}" type="slidenum">
              <a:rPr lang="en-US" altLang="ja-JP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26</a:t>
            </a:fld>
            <a:endParaRPr lang="en-US" altLang="ja-JP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:\Fermi\ILCRedesign\ilccolor.ti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:\Documents and Settings\kevin\My Documents\1024_greendot_divider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5800"/>
            <a:ext cx="78486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kumimoji="0" lang="ja-JP" altLang="en-US" sz="2400" smtClean="0"/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kumimoji="0" lang="ja-JP" altLang="en-US" sz="2400" smtClean="0"/>
          </a:p>
        </p:txBody>
      </p:sp>
      <p:pic>
        <p:nvPicPr>
          <p:cNvPr id="8" name="Picture 12" descr="C:\Documents and Settings\kevin\My Documents\1024_greendot_divider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241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Yamamoto, SRF-110725</a:t>
            </a:r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Advances in ILC-SRF</a:t>
            </a: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3CCE72-6417-E64F-B60A-7C5F924D988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28016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Yamamoto, SRF-110725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Advances in ILC-SRF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E798C-EBAE-DB4D-AED9-531C1D8F7D2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90177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Yamamoto, SRF-110725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Advances in ILC-SRF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F1F89-335C-4749-9A5A-886F5512CB5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82115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8975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A. Yamamoto, SRF-110725</a:t>
            </a: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Advances in ILC-SRF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CD77F-553A-4B49-A5ED-7E9689A904C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99635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Yamamoto, SRF-110725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Advances in ILC-SRF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D2495-D900-764B-95D8-E6F04B5A7C4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56008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Yamamoto, SRF-110725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Advances in ILC-SRF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31B92-5C4D-C24C-A6CD-31B9E8640C0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55955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906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Yamamoto, SRF-110725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Advances in ILC-SRF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E10D8-2820-BE49-8165-02187F20291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93601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Yamamoto, SRF-110725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Advances in ILC-SRF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70883-D785-6540-8684-92BF532C49F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5056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Yamamoto, SRF-110725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Advances in ILC-SRF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FB015-077B-8847-8958-F6785EEB66E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24556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Yamamoto, SRF-110725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Advances in ILC-SRF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C49DB-5A73-DA4F-9C14-AB7F3DBA4DE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37056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Yamamoto, SRF-110725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Advances in ILC-SRF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ACDA8-3E30-844F-9809-0DC1DB8091D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9224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Yamamoto, SRF-110725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Advances in ILC-SRF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E95FF-BF2B-AC46-967C-0C5ACEC1FBE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2254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90600"/>
            <a:ext cx="7772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defRPr sz="1200"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A. Yamamoto, SRF-110725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defRPr sz="1600" b="1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Advances in ILC-SRF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defRPr sz="1400" smtClean="0"/>
            </a:lvl1pPr>
          </a:lstStyle>
          <a:p>
            <a:pPr>
              <a:defRPr/>
            </a:pPr>
            <a:fld id="{9A81A493-DE6C-C14D-B399-5F614C0865D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pic>
        <p:nvPicPr>
          <p:cNvPr id="2" name="Picture 15" descr="N:\Fermi\ILCRedesign\ilccolor.tif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6" descr="C:\Documents and Settings\kevin\My Documents\1024_greendot_divider.jp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5800"/>
            <a:ext cx="78486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1" name="Text Box 17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kumimoji="0" lang="ja-JP" altLang="en-US" sz="2400" smtClean="0"/>
          </a:p>
        </p:txBody>
      </p:sp>
      <p:sp>
        <p:nvSpPr>
          <p:cNvPr id="1042" name="Text Box 18"/>
          <p:cNvSpPr txBox="1">
            <a:spLocks noChangeArrowheads="1"/>
          </p:cNvSpPr>
          <p:nvPr userDrawn="1"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kumimoji="0" lang="ja-JP" altLang="en-US" sz="2400" smtClean="0"/>
          </a:p>
        </p:txBody>
      </p:sp>
      <p:sp>
        <p:nvSpPr>
          <p:cNvPr id="103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0"/>
            <a:ext cx="7086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pic>
        <p:nvPicPr>
          <p:cNvPr id="1035" name="Picture 21" descr="C:\Documents and Settings\kevin\My Documents\1024_greendot_divider.jp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4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Arial" charset="0"/>
          <a:ea typeface="ＭＳ Ｐゴシック" charset="0"/>
          <a:cs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Arial" charset="0"/>
          <a:ea typeface="ＭＳ Ｐゴシック" charset="0"/>
          <a:cs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Arial" charset="0"/>
          <a:ea typeface="ＭＳ Ｐゴシック" charset="0"/>
          <a:cs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Arial" charset="0"/>
          <a:ea typeface="ＭＳ Ｐゴシック" charset="0"/>
          <a:cs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rgbClr val="23346C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???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png"/><Relationship Id="rId7" Type="http://schemas.openxmlformats.org/officeDocument/2006/relationships/image" Target="../media/image39.jpeg"/><Relationship Id="rId8" Type="http://schemas.openxmlformats.org/officeDocument/2006/relationships/image" Target="../media/image40.jpeg"/><Relationship Id="rId9" Type="http://schemas.openxmlformats.org/officeDocument/2006/relationships/image" Target="../media/image41.jpeg"/><Relationship Id="rId10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jpeg"/><Relationship Id="rId8" Type="http://schemas.openxmlformats.org/officeDocument/2006/relationships/image" Target="../media/image20.png"/><Relationship Id="rId9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54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???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19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8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Microsoft_Excel_97_-_2004_______1.xls"/><Relationship Id="rId5" Type="http://schemas.openxmlformats.org/officeDocument/2006/relationships/image" Target="../media/image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ubtitle 1"/>
          <p:cNvSpPr>
            <a:spLocks noGrp="1"/>
          </p:cNvSpPr>
          <p:nvPr>
            <p:ph type="subTitle" idx="1"/>
          </p:nvPr>
        </p:nvSpPr>
        <p:spPr>
          <a:xfrm>
            <a:off x="609600" y="3124200"/>
            <a:ext cx="7696200" cy="2819400"/>
          </a:xfrm>
        </p:spPr>
        <p:txBody>
          <a:bodyPr/>
          <a:lstStyle/>
          <a:p>
            <a:r>
              <a:rPr lang="en-GB" altLang="ja-JP" sz="2400" u="sng" dirty="0" smtClean="0">
                <a:latin typeface="Arial" charset="0"/>
                <a:cs typeface="Arial Unicode MS" charset="0"/>
              </a:rPr>
              <a:t>Akira </a:t>
            </a:r>
            <a:r>
              <a:rPr lang="en-GB" altLang="ja-JP" sz="2400" u="sng" dirty="0">
                <a:latin typeface="Arial" charset="0"/>
                <a:cs typeface="Arial Unicode MS" charset="0"/>
              </a:rPr>
              <a:t>Yamamoto</a:t>
            </a:r>
            <a:endParaRPr lang="en-GB" altLang="ja-JP" sz="2400" dirty="0">
              <a:latin typeface="Arial" charset="0"/>
              <a:cs typeface="Arial Unicode MS" charset="0"/>
            </a:endParaRPr>
          </a:p>
          <a:p>
            <a:r>
              <a:rPr lang="en-GB" altLang="ja-JP" sz="2400" dirty="0">
                <a:latin typeface="Arial" charset="0"/>
                <a:cs typeface="Arial Unicode MS" charset="0"/>
              </a:rPr>
              <a:t>ILC-GDE and KEK</a:t>
            </a:r>
          </a:p>
          <a:p>
            <a:endParaRPr lang="en-GB" altLang="ja-JP" sz="2000" dirty="0">
              <a:latin typeface="Arial" charset="0"/>
              <a:cs typeface="Arial Unicode MS" charset="0"/>
            </a:endParaRPr>
          </a:p>
          <a:p>
            <a:r>
              <a:rPr lang="en-GB" altLang="ja-JP" sz="2000" dirty="0">
                <a:latin typeface="Arial" charset="0"/>
                <a:cs typeface="Arial Unicode MS" charset="0"/>
              </a:rPr>
              <a:t>Prepared for SRF2011, Chicago, July 25, </a:t>
            </a:r>
            <a:r>
              <a:rPr lang="en-GB" altLang="ja-JP" sz="2000" dirty="0" smtClean="0">
                <a:latin typeface="Arial" charset="0"/>
                <a:cs typeface="Arial Unicode MS" charset="0"/>
              </a:rPr>
              <a:t>2011</a:t>
            </a:r>
            <a:endParaRPr lang="en-GB" altLang="ja-JP" sz="2000" dirty="0">
              <a:latin typeface="Arial" charset="0"/>
              <a:cs typeface="Arial Unicode MS" charset="0"/>
            </a:endParaRPr>
          </a:p>
          <a:p>
            <a:r>
              <a:rPr lang="en-GB" altLang="ja-JP" sz="2000" i="1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With sincere </a:t>
            </a:r>
            <a:r>
              <a:rPr lang="en-GB" altLang="ja-JP" sz="2000" i="1" dirty="0">
                <a:solidFill>
                  <a:srgbClr val="3366FF"/>
                </a:solidFill>
                <a:latin typeface="Arial" charset="0"/>
                <a:cs typeface="Arial Unicode MS" charset="0"/>
              </a:rPr>
              <a:t>a</a:t>
            </a:r>
            <a:r>
              <a:rPr lang="en-GB" altLang="ja-JP" sz="2000" i="1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cknowledgment for all</a:t>
            </a:r>
          </a:p>
          <a:p>
            <a:r>
              <a:rPr lang="en-GB" altLang="ja-JP" sz="2000" i="1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ILC-GDE SCRF collaborators and global SCRF industrial partners</a:t>
            </a:r>
          </a:p>
          <a:p>
            <a:r>
              <a:rPr lang="en-GB" altLang="ja-JP" sz="2000" i="1" dirty="0" smtClean="0">
                <a:solidFill>
                  <a:srgbClr val="008000"/>
                </a:solidFill>
                <a:latin typeface="Arial" charset="0"/>
                <a:cs typeface="Arial Unicode MS" charset="0"/>
              </a:rPr>
              <a:t>Special thanks for M. Ross, N. Walker, and R. </a:t>
            </a:r>
            <a:r>
              <a:rPr lang="en-GB" altLang="ja-JP" sz="2000" i="1" dirty="0" err="1" smtClean="0">
                <a:solidFill>
                  <a:srgbClr val="008000"/>
                </a:solidFill>
                <a:latin typeface="Arial" charset="0"/>
                <a:cs typeface="Arial Unicode MS" charset="0"/>
              </a:rPr>
              <a:t>Geng</a:t>
            </a:r>
            <a:r>
              <a:rPr lang="en-GB" altLang="ja-JP" sz="2000" i="1" dirty="0" smtClean="0">
                <a:solidFill>
                  <a:srgbClr val="008000"/>
                </a:solidFill>
                <a:latin typeface="Arial" charset="0"/>
                <a:cs typeface="Arial Unicode MS" charset="0"/>
              </a:rPr>
              <a:t> </a:t>
            </a:r>
            <a:endParaRPr lang="en-GB" altLang="ja-JP" sz="2000" i="1" dirty="0">
              <a:solidFill>
                <a:srgbClr val="008000"/>
              </a:solidFill>
              <a:latin typeface="Arial" charset="0"/>
              <a:cs typeface="Arial Unicode MS" charset="0"/>
            </a:endParaRPr>
          </a:p>
          <a:p>
            <a:pPr algn="r"/>
            <a:endParaRPr lang="en-GB" altLang="ja-JP" dirty="0">
              <a:solidFill>
                <a:srgbClr val="008000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7772400" cy="1735812"/>
          </a:xfrm>
          <a:solidFill>
            <a:srgbClr val="CCFFCC"/>
          </a:solidFill>
          <a:ln>
            <a:solidFill>
              <a:srgbClr val="3366FF"/>
            </a:solidFill>
          </a:ln>
          <a:extLst/>
        </p:spPr>
        <p:txBody>
          <a:bodyPr/>
          <a:lstStyle/>
          <a:p>
            <a:pPr>
              <a:defRPr/>
            </a:pPr>
            <a:r>
              <a:rPr lang="en-GB" dirty="0" smtClean="0">
                <a:ln>
                  <a:solidFill>
                    <a:schemeClr val="tx1"/>
                  </a:solidFill>
                </a:ln>
              </a:rPr>
              <a:t>Advances in SRF Development for ILC </a:t>
            </a:r>
            <a:endParaRPr lang="en-GB" dirty="0"/>
          </a:p>
        </p:txBody>
      </p:sp>
      <p:sp>
        <p:nvSpPr>
          <p:cNvPr id="67587" name="日付プレースホル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>
                <a:solidFill>
                  <a:srgbClr val="000000"/>
                </a:solidFill>
              </a:rPr>
              <a:t>A. Yamamoto, SRF-110725</a:t>
            </a:r>
            <a:endParaRPr kumimoji="0" lang="en-US" altLang="ja-JP" sz="1200">
              <a:solidFill>
                <a:srgbClr val="000000"/>
              </a:solidFill>
            </a:endParaRPr>
          </a:p>
        </p:txBody>
      </p:sp>
      <p:sp>
        <p:nvSpPr>
          <p:cNvPr id="67588" name="スライド番号プレースホルダ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2D784DED-EBD2-A14A-AF06-6E5515EABFF4}" type="slidenum">
              <a:rPr kumimoji="0" lang="en-US" altLang="ja-JP" sz="1400">
                <a:solidFill>
                  <a:srgbClr val="000000"/>
                </a:solidFill>
              </a:rPr>
              <a:pPr/>
              <a:t>1</a:t>
            </a:fld>
            <a:endParaRPr kumimoji="0" lang="en-US" altLang="ja-JP" sz="1400">
              <a:solidFill>
                <a:srgbClr val="000000"/>
              </a:solidFill>
            </a:endParaRPr>
          </a:p>
        </p:txBody>
      </p:sp>
      <p:sp>
        <p:nvSpPr>
          <p:cNvPr id="67589" name="フッター プレースホルダ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Advances in ILC-SRF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ja-JP" sz="3200" b="1" dirty="0">
                <a:latin typeface="Arial" charset="0"/>
                <a:cs typeface="Arial Unicode MS" charset="0"/>
              </a:rPr>
              <a:t>Impact of Mechanical Polishing</a:t>
            </a:r>
            <a:br>
              <a:rPr kumimoji="0" lang="en-US" altLang="ja-JP" sz="3200" b="1" dirty="0">
                <a:latin typeface="Arial" charset="0"/>
                <a:cs typeface="Arial Unicode MS" charset="0"/>
              </a:rPr>
            </a:br>
            <a:r>
              <a:rPr kumimoji="0" lang="en-US" altLang="ja-JP" sz="2000" dirty="0">
                <a:solidFill>
                  <a:srgbClr val="3366FF"/>
                </a:solidFill>
                <a:latin typeface="Arial" charset="0"/>
                <a:cs typeface="Arial Unicode MS" charset="0"/>
              </a:rPr>
              <a:t>p</a:t>
            </a:r>
            <a:r>
              <a:rPr kumimoji="0" lang="en-US" altLang="ja-JP" sz="2000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rogress in</a:t>
            </a:r>
            <a:r>
              <a:rPr kumimoji="0" lang="en-US" altLang="ja-JP" sz="2000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 Nov, 2010 ~ May, 2011</a:t>
            </a:r>
            <a:endParaRPr kumimoji="0" lang="en-US" altLang="ja-JP" sz="2000" dirty="0">
              <a:solidFill>
                <a:srgbClr val="3366FF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A. Yamamoto, SRF-110725</a:t>
            </a:r>
            <a:endParaRPr kumimoji="0" lang="en-US" altLang="ja-JP" sz="1200"/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Advances in ILC-SRF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C8228CF6-FB92-6344-B95C-6BC15264FFB5}" type="slidenum">
              <a:rPr kumimoji="0" lang="en-US" altLang="ja-JP" sz="1400"/>
              <a:pPr/>
              <a:t>10</a:t>
            </a:fld>
            <a:endParaRPr kumimoji="0" lang="en-US" altLang="ja-JP" sz="1400"/>
          </a:p>
        </p:txBody>
      </p:sp>
      <p:pic>
        <p:nvPicPr>
          <p:cNvPr id="2458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7696200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406525" y="3987800"/>
            <a:ext cx="3546475" cy="1625600"/>
            <a:chOff x="1406525" y="3987800"/>
            <a:chExt cx="3546475" cy="1625600"/>
          </a:xfrm>
        </p:grpSpPr>
        <p:sp>
          <p:nvSpPr>
            <p:cNvPr id="24595" name="Rectangle 7"/>
            <p:cNvSpPr>
              <a:spLocks noChangeArrowheads="1"/>
            </p:cNvSpPr>
            <p:nvPr/>
          </p:nvSpPr>
          <p:spPr bwMode="auto">
            <a:xfrm>
              <a:off x="4800600" y="4767263"/>
              <a:ext cx="152400" cy="838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596" name="Rectangle 8"/>
            <p:cNvSpPr>
              <a:spLocks noChangeArrowheads="1"/>
            </p:cNvSpPr>
            <p:nvPr/>
          </p:nvSpPr>
          <p:spPr bwMode="auto">
            <a:xfrm>
              <a:off x="4114800" y="4775200"/>
              <a:ext cx="152400" cy="838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597" name="Rectangle 9"/>
            <p:cNvSpPr>
              <a:spLocks noChangeArrowheads="1"/>
            </p:cNvSpPr>
            <p:nvPr/>
          </p:nvSpPr>
          <p:spPr bwMode="auto">
            <a:xfrm>
              <a:off x="1752600" y="4749800"/>
              <a:ext cx="228600" cy="83820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598" name="Rectangle 10"/>
            <p:cNvSpPr>
              <a:spLocks noChangeArrowheads="1"/>
            </p:cNvSpPr>
            <p:nvPr/>
          </p:nvSpPr>
          <p:spPr bwMode="auto">
            <a:xfrm>
              <a:off x="2057400" y="4749800"/>
              <a:ext cx="228600" cy="83820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599" name="Rectangle 11"/>
            <p:cNvSpPr>
              <a:spLocks noChangeArrowheads="1"/>
            </p:cNvSpPr>
            <p:nvPr/>
          </p:nvSpPr>
          <p:spPr bwMode="auto">
            <a:xfrm>
              <a:off x="1406525" y="4002088"/>
              <a:ext cx="57467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0000"/>
                  </a:solidFill>
                  <a:latin typeface="Zapf Dingbats" charset="0"/>
                </a:rPr>
                <a:t>✔</a:t>
              </a:r>
              <a:endParaRPr lang="en-US" altLang="ja-JP">
                <a:solidFill>
                  <a:srgbClr val="FF0000"/>
                </a:solidFill>
              </a:endParaRPr>
            </a:p>
          </p:txBody>
        </p:sp>
        <p:sp>
          <p:nvSpPr>
            <p:cNvPr id="24600" name="Rectangle 12"/>
            <p:cNvSpPr>
              <a:spLocks noChangeArrowheads="1"/>
            </p:cNvSpPr>
            <p:nvPr/>
          </p:nvSpPr>
          <p:spPr bwMode="auto">
            <a:xfrm>
              <a:off x="1846263" y="3987800"/>
              <a:ext cx="57467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0000"/>
                  </a:solidFill>
                  <a:latin typeface="Zapf Dingbats" charset="0"/>
                </a:rPr>
                <a:t>✔</a:t>
              </a:r>
              <a:endParaRPr lang="en-US" altLang="ja-JP">
                <a:solidFill>
                  <a:srgbClr val="FF0000"/>
                </a:solidFill>
              </a:endParaRPr>
            </a:p>
          </p:txBody>
        </p:sp>
        <p:sp>
          <p:nvSpPr>
            <p:cNvPr id="24601" name="TextBox 13"/>
            <p:cNvSpPr txBox="1">
              <a:spLocks noChangeArrowheads="1"/>
            </p:cNvSpPr>
            <p:nvPr/>
          </p:nvSpPr>
          <p:spPr bwMode="auto">
            <a:xfrm>
              <a:off x="3327400" y="3990975"/>
              <a:ext cx="7112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kumimoji="0" lang="en-US" altLang="ja-JP" sz="800"/>
                <a:t>AES5 After</a:t>
              </a:r>
            </a:p>
            <a:p>
              <a:r>
                <a:rPr kumimoji="0" lang="en-US" altLang="ja-JP" sz="800"/>
                <a:t>Mechanical</a:t>
              </a:r>
            </a:p>
            <a:p>
              <a:r>
                <a:rPr kumimoji="0" lang="en-US" altLang="ja-JP" sz="800"/>
                <a:t>Polishing</a:t>
              </a:r>
            </a:p>
            <a:p>
              <a:r>
                <a:rPr kumimoji="0" lang="en-US" altLang="ja-JP" sz="800"/>
                <a:t>at Cornell </a:t>
              </a:r>
            </a:p>
          </p:txBody>
        </p:sp>
        <p:cxnSp>
          <p:nvCxnSpPr>
            <p:cNvPr id="24602" name="Straight Arrow Connector 15"/>
            <p:cNvCxnSpPr>
              <a:cxnSpLocks noChangeShapeType="1"/>
            </p:cNvCxnSpPr>
            <p:nvPr/>
          </p:nvCxnSpPr>
          <p:spPr bwMode="auto">
            <a:xfrm rot="16200000" flipH="1">
              <a:off x="3860800" y="4445000"/>
              <a:ext cx="3556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603" name="TextBox 16"/>
            <p:cNvSpPr txBox="1">
              <a:spLocks noChangeArrowheads="1"/>
            </p:cNvSpPr>
            <p:nvPr/>
          </p:nvSpPr>
          <p:spPr bwMode="auto">
            <a:xfrm>
              <a:off x="4127500" y="3987800"/>
              <a:ext cx="7493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kumimoji="0" lang="en-US" altLang="ja-JP" sz="800"/>
                <a:t>ACC15 after</a:t>
              </a:r>
            </a:p>
            <a:p>
              <a:r>
                <a:rPr kumimoji="0" lang="en-US" altLang="ja-JP" sz="800"/>
                <a:t>Mechanical</a:t>
              </a:r>
            </a:p>
            <a:p>
              <a:r>
                <a:rPr kumimoji="0" lang="en-US" altLang="ja-JP" sz="800"/>
                <a:t>Polishing</a:t>
              </a:r>
            </a:p>
            <a:p>
              <a:r>
                <a:rPr kumimoji="0" lang="en-US" altLang="ja-JP" sz="800"/>
                <a:t>at FNAL </a:t>
              </a:r>
            </a:p>
          </p:txBody>
        </p:sp>
        <p:cxnSp>
          <p:nvCxnSpPr>
            <p:cNvPr id="24604" name="Straight Arrow Connector 19"/>
            <p:cNvCxnSpPr>
              <a:cxnSpLocks noChangeShapeType="1"/>
            </p:cNvCxnSpPr>
            <p:nvPr/>
          </p:nvCxnSpPr>
          <p:spPr bwMode="auto">
            <a:xfrm rot="16200000" flipH="1">
              <a:off x="4572000" y="4495800"/>
              <a:ext cx="304800" cy="152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227013" y="4438650"/>
            <a:ext cx="2135187" cy="1200150"/>
            <a:chOff x="227365" y="4438471"/>
            <a:chExt cx="2134835" cy="1200329"/>
          </a:xfrm>
        </p:grpSpPr>
        <p:cxnSp>
          <p:nvCxnSpPr>
            <p:cNvPr id="24593" name="Straight Arrow Connector 21"/>
            <p:cNvCxnSpPr>
              <a:cxnSpLocks noChangeShapeType="1"/>
            </p:cNvCxnSpPr>
            <p:nvPr/>
          </p:nvCxnSpPr>
          <p:spPr bwMode="auto">
            <a:xfrm rot="10800000" flipV="1">
              <a:off x="1143000" y="4772607"/>
              <a:ext cx="1219200" cy="152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594" name="TextBox 24"/>
            <p:cNvSpPr txBox="1">
              <a:spLocks noChangeArrowheads="1"/>
            </p:cNvSpPr>
            <p:nvPr/>
          </p:nvSpPr>
          <p:spPr bwMode="auto">
            <a:xfrm>
              <a:off x="227365" y="4438471"/>
              <a:ext cx="915635" cy="12003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kumimoji="0" lang="en-US" altLang="ja-JP" sz="800"/>
                <a:t>This cavity</a:t>
              </a:r>
            </a:p>
            <a:p>
              <a:r>
                <a:rPr kumimoji="0" lang="en-US" altLang="ja-JP" sz="800"/>
                <a:t>AES6 is being</a:t>
              </a:r>
            </a:p>
            <a:p>
              <a:r>
                <a:rPr kumimoji="0" lang="en-US" altLang="ja-JP" sz="800"/>
                <a:t>treated with</a:t>
              </a:r>
            </a:p>
            <a:p>
              <a:r>
                <a:rPr kumimoji="0" lang="en-US" altLang="ja-JP" sz="800"/>
                <a:t>mechanical </a:t>
              </a:r>
            </a:p>
            <a:p>
              <a:r>
                <a:rPr kumimoji="0" lang="en-US" altLang="ja-JP" sz="800"/>
                <a:t>polishing at </a:t>
              </a:r>
            </a:p>
            <a:p>
              <a:r>
                <a:rPr kumimoji="0" lang="en-US" altLang="ja-JP" sz="800"/>
                <a:t>FNAL and will</a:t>
              </a:r>
            </a:p>
            <a:p>
              <a:r>
                <a:rPr kumimoji="0" lang="en-US" altLang="ja-JP" sz="800"/>
                <a:t>be then EP</a:t>
              </a:r>
            </a:p>
            <a:p>
              <a:r>
                <a:rPr kumimoji="0" lang="en-US" altLang="ja-JP" sz="800"/>
                <a:t>processed and</a:t>
              </a:r>
            </a:p>
            <a:p>
              <a:r>
                <a:rPr kumimoji="0" lang="en-US" altLang="ja-JP" sz="800"/>
                <a:t>tested at JLAB  </a:t>
              </a: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609600" y="981075"/>
            <a:ext cx="7507288" cy="831850"/>
            <a:chOff x="609600" y="981456"/>
            <a:chExt cx="7507224" cy="831469"/>
          </a:xfrm>
        </p:grpSpPr>
        <p:sp>
          <p:nvSpPr>
            <p:cNvPr id="24590" name="TextBox 26"/>
            <p:cNvSpPr txBox="1">
              <a:spLocks noChangeArrowheads="1"/>
            </p:cNvSpPr>
            <p:nvPr/>
          </p:nvSpPr>
          <p:spPr bwMode="auto">
            <a:xfrm>
              <a:off x="609600" y="990600"/>
              <a:ext cx="1371600" cy="707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kumimoji="0" lang="en-US" altLang="ja-JP" sz="4000" dirty="0">
                  <a:solidFill>
                    <a:srgbClr val="FF0000"/>
                  </a:solidFill>
                </a:rPr>
                <a:t>88%</a:t>
              </a:r>
            </a:p>
          </p:txBody>
        </p:sp>
        <p:sp>
          <p:nvSpPr>
            <p:cNvPr id="24591" name="TextBox 27"/>
            <p:cNvSpPr txBox="1">
              <a:spLocks noChangeArrowheads="1"/>
            </p:cNvSpPr>
            <p:nvPr/>
          </p:nvSpPr>
          <p:spPr bwMode="auto">
            <a:xfrm flipH="1">
              <a:off x="5791200" y="981456"/>
              <a:ext cx="2325624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kumimoji="0" lang="en-US" altLang="ja-JP" sz="2400"/>
                <a:t>JLAB + FNAL </a:t>
              </a:r>
            </a:p>
          </p:txBody>
        </p:sp>
        <p:sp>
          <p:nvSpPr>
            <p:cNvPr id="24592" name="TextBox 21"/>
            <p:cNvSpPr txBox="1">
              <a:spLocks noChangeArrowheads="1"/>
            </p:cNvSpPr>
            <p:nvPr/>
          </p:nvSpPr>
          <p:spPr bwMode="auto">
            <a:xfrm>
              <a:off x="1944688" y="1412875"/>
              <a:ext cx="4303712" cy="400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kumimoji="0" lang="en-US" altLang="ja-JP" sz="2000" dirty="0">
                  <a:solidFill>
                    <a:srgbClr val="FF0000"/>
                  </a:solidFill>
                </a:rPr>
                <a:t>Average gradient 39 MV/m</a:t>
              </a: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5562600" y="1755775"/>
            <a:ext cx="3581400" cy="1292225"/>
            <a:chOff x="5562600" y="1755338"/>
            <a:chExt cx="3581400" cy="1292662"/>
          </a:xfrm>
        </p:grpSpPr>
        <p:sp>
          <p:nvSpPr>
            <p:cNvPr id="24586" name="TextBox 28"/>
            <p:cNvSpPr txBox="1">
              <a:spLocks noChangeArrowheads="1"/>
            </p:cNvSpPr>
            <p:nvPr/>
          </p:nvSpPr>
          <p:spPr bwMode="auto">
            <a:xfrm>
              <a:off x="5562600" y="1755338"/>
              <a:ext cx="3581400" cy="129266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kumimoji="0" lang="en-US" altLang="ja-JP" sz="2400" dirty="0">
                  <a:solidFill>
                    <a:srgbClr val="FFFF00"/>
                  </a:solidFill>
                </a:rPr>
                <a:t>94% yield at ≥31 MV/m</a:t>
              </a:r>
              <a:r>
                <a:rPr kumimoji="0" lang="en-US" altLang="ja-JP" sz="1800" dirty="0">
                  <a:solidFill>
                    <a:srgbClr val="FFFF00"/>
                  </a:solidFill>
                </a:rPr>
                <a:t>  </a:t>
              </a:r>
            </a:p>
            <a:p>
              <a:r>
                <a:rPr kumimoji="0" lang="en-US" altLang="ja-JP" sz="1800" dirty="0">
                  <a:solidFill>
                    <a:srgbClr val="FFFF00"/>
                  </a:solidFill>
                </a:rPr>
                <a:t>                +                     +    </a:t>
              </a:r>
            </a:p>
            <a:p>
              <a:endParaRPr kumimoji="0" lang="en-US" altLang="ja-JP" sz="1800" dirty="0">
                <a:solidFill>
                  <a:srgbClr val="FFFF00"/>
                </a:solidFill>
              </a:endParaRPr>
            </a:p>
            <a:p>
              <a:r>
                <a:rPr kumimoji="0" lang="en-US" altLang="ja-JP" sz="1800" dirty="0">
                  <a:solidFill>
                    <a:srgbClr val="FFFF00"/>
                  </a:solidFill>
                </a:rPr>
                <a:t>Average gradient 38.8 MV/m</a:t>
              </a:r>
            </a:p>
          </p:txBody>
        </p:sp>
        <p:pic>
          <p:nvPicPr>
            <p:cNvPr id="2458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2209800"/>
              <a:ext cx="990600" cy="287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8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132" y="2209800"/>
              <a:ext cx="1301306" cy="24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9" name="Picture 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2155651"/>
              <a:ext cx="838200" cy="557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Box 16"/>
          <p:cNvSpPr txBox="1">
            <a:spLocks noChangeArrowheads="1"/>
          </p:cNvSpPr>
          <p:nvPr/>
        </p:nvSpPr>
        <p:spPr bwMode="auto">
          <a:xfrm>
            <a:off x="7175500" y="5921931"/>
            <a:ext cx="19685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dirty="0" smtClean="0">
                <a:latin typeface="Calibri" charset="0"/>
              </a:rPr>
              <a:t>Courtesy: R. </a:t>
            </a:r>
            <a:r>
              <a:rPr lang="en-US" altLang="ja-JP" sz="1800" dirty="0" err="1" smtClean="0">
                <a:latin typeface="Calibri" charset="0"/>
              </a:rPr>
              <a:t>Geng</a:t>
            </a:r>
            <a:r>
              <a:rPr lang="en-US" altLang="ja-JP" sz="1800" dirty="0" smtClean="0">
                <a:latin typeface="Calibri" charset="0"/>
              </a:rPr>
              <a:t> </a:t>
            </a:r>
            <a:endParaRPr lang="ja-JP" altLang="en-US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3256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ja-JP" sz="3200" b="1" dirty="0">
                <a:latin typeface="Arial" charset="0"/>
                <a:cs typeface="Arial Unicode MS" charset="0"/>
              </a:rPr>
              <a:t>Impact of Mechanical Polishing</a:t>
            </a:r>
            <a:br>
              <a:rPr kumimoji="0" lang="en-US" altLang="ja-JP" sz="3200" b="1" dirty="0">
                <a:latin typeface="Arial" charset="0"/>
                <a:cs typeface="Arial Unicode MS" charset="0"/>
              </a:rPr>
            </a:br>
            <a:r>
              <a:rPr kumimoji="0" lang="en-US" altLang="ja-JP" sz="2000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as of </a:t>
            </a:r>
            <a:r>
              <a:rPr kumimoji="0" lang="en-US" altLang="ja-JP" sz="2000" dirty="0" smtClean="0">
                <a:solidFill>
                  <a:srgbClr val="FF6600"/>
                </a:solidFill>
                <a:latin typeface="Arial" charset="0"/>
                <a:cs typeface="Arial Unicode MS" charset="0"/>
              </a:rPr>
              <a:t>July</a:t>
            </a:r>
            <a:r>
              <a:rPr kumimoji="0" lang="en-US" altLang="ja-JP" sz="2000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, 2011</a:t>
            </a:r>
            <a:endParaRPr kumimoji="0" lang="en-US" altLang="ja-JP" sz="2000" dirty="0">
              <a:solidFill>
                <a:srgbClr val="3366FF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A. Yamamoto, SRF-110725</a:t>
            </a:r>
            <a:endParaRPr kumimoji="0" lang="en-US" altLang="ja-JP" sz="1200"/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Advances in ILC-SRF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C8228CF6-FB92-6344-B95C-6BC15264FFB5}" type="slidenum">
              <a:rPr kumimoji="0" lang="en-US" altLang="ja-JP" sz="1400"/>
              <a:pPr/>
              <a:t>11</a:t>
            </a:fld>
            <a:endParaRPr kumimoji="0" lang="en-US" altLang="ja-JP" sz="1400"/>
          </a:p>
        </p:txBody>
      </p:sp>
      <p:pic>
        <p:nvPicPr>
          <p:cNvPr id="2458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7696200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406525" y="3987800"/>
            <a:ext cx="3546475" cy="1625600"/>
            <a:chOff x="1406525" y="3987800"/>
            <a:chExt cx="3546475" cy="1625600"/>
          </a:xfrm>
        </p:grpSpPr>
        <p:sp>
          <p:nvSpPr>
            <p:cNvPr id="24595" name="Rectangle 7"/>
            <p:cNvSpPr>
              <a:spLocks noChangeArrowheads="1"/>
            </p:cNvSpPr>
            <p:nvPr/>
          </p:nvSpPr>
          <p:spPr bwMode="auto">
            <a:xfrm>
              <a:off x="4800600" y="4767263"/>
              <a:ext cx="152400" cy="838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596" name="Rectangle 8"/>
            <p:cNvSpPr>
              <a:spLocks noChangeArrowheads="1"/>
            </p:cNvSpPr>
            <p:nvPr/>
          </p:nvSpPr>
          <p:spPr bwMode="auto">
            <a:xfrm>
              <a:off x="4114800" y="4775200"/>
              <a:ext cx="152400" cy="838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597" name="Rectangle 9"/>
            <p:cNvSpPr>
              <a:spLocks noChangeArrowheads="1"/>
            </p:cNvSpPr>
            <p:nvPr/>
          </p:nvSpPr>
          <p:spPr bwMode="auto">
            <a:xfrm>
              <a:off x="1752600" y="4749800"/>
              <a:ext cx="228600" cy="83820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598" name="Rectangle 10"/>
            <p:cNvSpPr>
              <a:spLocks noChangeArrowheads="1"/>
            </p:cNvSpPr>
            <p:nvPr/>
          </p:nvSpPr>
          <p:spPr bwMode="auto">
            <a:xfrm>
              <a:off x="2057400" y="4749800"/>
              <a:ext cx="228600" cy="83820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599" name="Rectangle 11"/>
            <p:cNvSpPr>
              <a:spLocks noChangeArrowheads="1"/>
            </p:cNvSpPr>
            <p:nvPr/>
          </p:nvSpPr>
          <p:spPr bwMode="auto">
            <a:xfrm>
              <a:off x="1406525" y="4002088"/>
              <a:ext cx="57467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0000"/>
                  </a:solidFill>
                  <a:latin typeface="Zapf Dingbats" charset="0"/>
                </a:rPr>
                <a:t>✔</a:t>
              </a:r>
              <a:endParaRPr lang="en-US" altLang="ja-JP">
                <a:solidFill>
                  <a:srgbClr val="FF0000"/>
                </a:solidFill>
              </a:endParaRPr>
            </a:p>
          </p:txBody>
        </p:sp>
        <p:sp>
          <p:nvSpPr>
            <p:cNvPr id="24600" name="Rectangle 12"/>
            <p:cNvSpPr>
              <a:spLocks noChangeArrowheads="1"/>
            </p:cNvSpPr>
            <p:nvPr/>
          </p:nvSpPr>
          <p:spPr bwMode="auto">
            <a:xfrm>
              <a:off x="1846263" y="3987800"/>
              <a:ext cx="57467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0000"/>
                  </a:solidFill>
                  <a:latin typeface="Zapf Dingbats" charset="0"/>
                </a:rPr>
                <a:t>✔</a:t>
              </a:r>
              <a:endParaRPr lang="en-US" altLang="ja-JP">
                <a:solidFill>
                  <a:srgbClr val="FF0000"/>
                </a:solidFill>
              </a:endParaRPr>
            </a:p>
          </p:txBody>
        </p:sp>
        <p:sp>
          <p:nvSpPr>
            <p:cNvPr id="24601" name="TextBox 13"/>
            <p:cNvSpPr txBox="1">
              <a:spLocks noChangeArrowheads="1"/>
            </p:cNvSpPr>
            <p:nvPr/>
          </p:nvSpPr>
          <p:spPr bwMode="auto">
            <a:xfrm>
              <a:off x="3327400" y="3990975"/>
              <a:ext cx="7112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kumimoji="0" lang="en-US" altLang="ja-JP" sz="800"/>
                <a:t>AES5 After</a:t>
              </a:r>
            </a:p>
            <a:p>
              <a:r>
                <a:rPr kumimoji="0" lang="en-US" altLang="ja-JP" sz="800"/>
                <a:t>Mechanical</a:t>
              </a:r>
            </a:p>
            <a:p>
              <a:r>
                <a:rPr kumimoji="0" lang="en-US" altLang="ja-JP" sz="800"/>
                <a:t>Polishing</a:t>
              </a:r>
            </a:p>
            <a:p>
              <a:r>
                <a:rPr kumimoji="0" lang="en-US" altLang="ja-JP" sz="800"/>
                <a:t>at Cornell </a:t>
              </a:r>
            </a:p>
          </p:txBody>
        </p:sp>
        <p:cxnSp>
          <p:nvCxnSpPr>
            <p:cNvPr id="24602" name="Straight Arrow Connector 15"/>
            <p:cNvCxnSpPr>
              <a:cxnSpLocks noChangeShapeType="1"/>
            </p:cNvCxnSpPr>
            <p:nvPr/>
          </p:nvCxnSpPr>
          <p:spPr bwMode="auto">
            <a:xfrm rot="16200000" flipH="1">
              <a:off x="3860800" y="4445000"/>
              <a:ext cx="3556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603" name="TextBox 16"/>
            <p:cNvSpPr txBox="1">
              <a:spLocks noChangeArrowheads="1"/>
            </p:cNvSpPr>
            <p:nvPr/>
          </p:nvSpPr>
          <p:spPr bwMode="auto">
            <a:xfrm>
              <a:off x="4127500" y="3987800"/>
              <a:ext cx="7493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kumimoji="0" lang="en-US" altLang="ja-JP" sz="800"/>
                <a:t>ACC15 after</a:t>
              </a:r>
            </a:p>
            <a:p>
              <a:r>
                <a:rPr kumimoji="0" lang="en-US" altLang="ja-JP" sz="800"/>
                <a:t>Mechanical</a:t>
              </a:r>
            </a:p>
            <a:p>
              <a:r>
                <a:rPr kumimoji="0" lang="en-US" altLang="ja-JP" sz="800"/>
                <a:t>Polishing</a:t>
              </a:r>
            </a:p>
            <a:p>
              <a:r>
                <a:rPr kumimoji="0" lang="en-US" altLang="ja-JP" sz="800"/>
                <a:t>at FNAL </a:t>
              </a:r>
            </a:p>
          </p:txBody>
        </p:sp>
        <p:cxnSp>
          <p:nvCxnSpPr>
            <p:cNvPr id="24604" name="Straight Arrow Connector 19"/>
            <p:cNvCxnSpPr>
              <a:cxnSpLocks noChangeShapeType="1"/>
            </p:cNvCxnSpPr>
            <p:nvPr/>
          </p:nvCxnSpPr>
          <p:spPr bwMode="auto">
            <a:xfrm rot="16200000" flipH="1">
              <a:off x="4572000" y="4495800"/>
              <a:ext cx="304800" cy="152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227013" y="4438650"/>
            <a:ext cx="2135187" cy="1200150"/>
            <a:chOff x="227365" y="4438471"/>
            <a:chExt cx="2134835" cy="1200329"/>
          </a:xfrm>
        </p:grpSpPr>
        <p:cxnSp>
          <p:nvCxnSpPr>
            <p:cNvPr id="24593" name="Straight Arrow Connector 21"/>
            <p:cNvCxnSpPr>
              <a:cxnSpLocks noChangeShapeType="1"/>
            </p:cNvCxnSpPr>
            <p:nvPr/>
          </p:nvCxnSpPr>
          <p:spPr bwMode="auto">
            <a:xfrm rot="10800000" flipV="1">
              <a:off x="1143000" y="4772607"/>
              <a:ext cx="1219200" cy="152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594" name="TextBox 24"/>
            <p:cNvSpPr txBox="1">
              <a:spLocks noChangeArrowheads="1"/>
            </p:cNvSpPr>
            <p:nvPr/>
          </p:nvSpPr>
          <p:spPr bwMode="auto">
            <a:xfrm>
              <a:off x="227365" y="4438471"/>
              <a:ext cx="915635" cy="12003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kumimoji="0" lang="en-US" altLang="ja-JP" sz="800"/>
                <a:t>This cavity</a:t>
              </a:r>
            </a:p>
            <a:p>
              <a:r>
                <a:rPr kumimoji="0" lang="en-US" altLang="ja-JP" sz="800"/>
                <a:t>AES6 is being</a:t>
              </a:r>
            </a:p>
            <a:p>
              <a:r>
                <a:rPr kumimoji="0" lang="en-US" altLang="ja-JP" sz="800"/>
                <a:t>treated with</a:t>
              </a:r>
            </a:p>
            <a:p>
              <a:r>
                <a:rPr kumimoji="0" lang="en-US" altLang="ja-JP" sz="800"/>
                <a:t>mechanical </a:t>
              </a:r>
            </a:p>
            <a:p>
              <a:r>
                <a:rPr kumimoji="0" lang="en-US" altLang="ja-JP" sz="800"/>
                <a:t>polishing at </a:t>
              </a:r>
            </a:p>
            <a:p>
              <a:r>
                <a:rPr kumimoji="0" lang="en-US" altLang="ja-JP" sz="800"/>
                <a:t>FNAL and will</a:t>
              </a:r>
            </a:p>
            <a:p>
              <a:r>
                <a:rPr kumimoji="0" lang="en-US" altLang="ja-JP" sz="800"/>
                <a:t>be then EP</a:t>
              </a:r>
            </a:p>
            <a:p>
              <a:r>
                <a:rPr kumimoji="0" lang="en-US" altLang="ja-JP" sz="800"/>
                <a:t>processed and</a:t>
              </a:r>
            </a:p>
            <a:p>
              <a:r>
                <a:rPr kumimoji="0" lang="en-US" altLang="ja-JP" sz="800"/>
                <a:t>tested at JLAB  </a:t>
              </a: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609600" y="981075"/>
            <a:ext cx="7507288" cy="831850"/>
            <a:chOff x="609600" y="981456"/>
            <a:chExt cx="7507224" cy="831469"/>
          </a:xfrm>
        </p:grpSpPr>
        <p:sp>
          <p:nvSpPr>
            <p:cNvPr id="24590" name="TextBox 26"/>
            <p:cNvSpPr txBox="1">
              <a:spLocks noChangeArrowheads="1"/>
            </p:cNvSpPr>
            <p:nvPr/>
          </p:nvSpPr>
          <p:spPr bwMode="auto">
            <a:xfrm>
              <a:off x="609600" y="990600"/>
              <a:ext cx="1371600" cy="707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kumimoji="0" lang="en-US" altLang="ja-JP" sz="4000" dirty="0">
                  <a:solidFill>
                    <a:srgbClr val="FF0000"/>
                  </a:solidFill>
                </a:rPr>
                <a:t>88%</a:t>
              </a:r>
            </a:p>
          </p:txBody>
        </p:sp>
        <p:sp>
          <p:nvSpPr>
            <p:cNvPr id="24591" name="TextBox 27"/>
            <p:cNvSpPr txBox="1">
              <a:spLocks noChangeArrowheads="1"/>
            </p:cNvSpPr>
            <p:nvPr/>
          </p:nvSpPr>
          <p:spPr bwMode="auto">
            <a:xfrm flipH="1">
              <a:off x="5791200" y="981456"/>
              <a:ext cx="2325624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kumimoji="0" lang="en-US" altLang="ja-JP" sz="2400"/>
                <a:t>JLAB + FNAL </a:t>
              </a:r>
            </a:p>
          </p:txBody>
        </p:sp>
        <p:sp>
          <p:nvSpPr>
            <p:cNvPr id="24592" name="TextBox 21"/>
            <p:cNvSpPr txBox="1">
              <a:spLocks noChangeArrowheads="1"/>
            </p:cNvSpPr>
            <p:nvPr/>
          </p:nvSpPr>
          <p:spPr bwMode="auto">
            <a:xfrm>
              <a:off x="1944688" y="1412875"/>
              <a:ext cx="4303712" cy="400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kumimoji="0" lang="en-US" altLang="ja-JP" sz="2000" dirty="0">
                  <a:solidFill>
                    <a:srgbClr val="FF0000"/>
                  </a:solidFill>
                </a:rPr>
                <a:t>Average gradient 39 MV/m</a:t>
              </a: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5562600" y="1755775"/>
            <a:ext cx="3581400" cy="1292225"/>
            <a:chOff x="5562600" y="1755338"/>
            <a:chExt cx="3581400" cy="1292662"/>
          </a:xfrm>
        </p:grpSpPr>
        <p:sp>
          <p:nvSpPr>
            <p:cNvPr id="24586" name="TextBox 28"/>
            <p:cNvSpPr txBox="1">
              <a:spLocks noChangeArrowheads="1"/>
            </p:cNvSpPr>
            <p:nvPr/>
          </p:nvSpPr>
          <p:spPr bwMode="auto">
            <a:xfrm>
              <a:off x="5562600" y="1755338"/>
              <a:ext cx="3581400" cy="129266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742950" indent="-28575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 marL="11430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 marL="16002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 marL="2057400" indent="-228600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kumimoji="0" lang="en-US" altLang="ja-JP" sz="2400" dirty="0">
                  <a:solidFill>
                    <a:srgbClr val="FFFF00"/>
                  </a:solidFill>
                </a:rPr>
                <a:t>94% yield at ≥31 MV/m</a:t>
              </a:r>
              <a:r>
                <a:rPr kumimoji="0" lang="en-US" altLang="ja-JP" sz="1800" dirty="0">
                  <a:solidFill>
                    <a:srgbClr val="FFFF00"/>
                  </a:solidFill>
                </a:rPr>
                <a:t>  </a:t>
              </a:r>
            </a:p>
            <a:p>
              <a:r>
                <a:rPr kumimoji="0" lang="en-US" altLang="ja-JP" sz="1800" dirty="0">
                  <a:solidFill>
                    <a:srgbClr val="FFFF00"/>
                  </a:solidFill>
                </a:rPr>
                <a:t>                +                     +    </a:t>
              </a:r>
            </a:p>
            <a:p>
              <a:endParaRPr kumimoji="0" lang="en-US" altLang="ja-JP" sz="1800" dirty="0">
                <a:solidFill>
                  <a:srgbClr val="FFFF00"/>
                </a:solidFill>
              </a:endParaRPr>
            </a:p>
            <a:p>
              <a:r>
                <a:rPr kumimoji="0" lang="en-US" altLang="ja-JP" sz="1800" dirty="0">
                  <a:solidFill>
                    <a:srgbClr val="FFFF00"/>
                  </a:solidFill>
                </a:rPr>
                <a:t>Average gradient 38.8 MV/m</a:t>
              </a:r>
            </a:p>
          </p:txBody>
        </p:sp>
        <p:pic>
          <p:nvPicPr>
            <p:cNvPr id="2458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2209800"/>
              <a:ext cx="990600" cy="287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8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132" y="2209800"/>
              <a:ext cx="1301306" cy="24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9" name="Picture 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2155651"/>
              <a:ext cx="838200" cy="557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55" y="939249"/>
            <a:ext cx="7674945" cy="530915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800" y="1672770"/>
            <a:ext cx="3886200" cy="1387929"/>
          </a:xfrm>
          <a:prstGeom prst="rect">
            <a:avLst/>
          </a:prstGeom>
        </p:spPr>
      </p:pic>
      <p:sp>
        <p:nvSpPr>
          <p:cNvPr id="30" name="TextBox 16"/>
          <p:cNvSpPr txBox="1">
            <a:spLocks noChangeArrowheads="1"/>
          </p:cNvSpPr>
          <p:nvPr/>
        </p:nvSpPr>
        <p:spPr bwMode="auto">
          <a:xfrm>
            <a:off x="7175500" y="5921931"/>
            <a:ext cx="19685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dirty="0" smtClean="0">
                <a:latin typeface="Calibri" charset="0"/>
              </a:rPr>
              <a:t>Courtesy: R. </a:t>
            </a:r>
            <a:r>
              <a:rPr lang="en-US" altLang="ja-JP" sz="1800" dirty="0" err="1" smtClean="0">
                <a:latin typeface="Calibri" charset="0"/>
              </a:rPr>
              <a:t>Geng</a:t>
            </a:r>
            <a:r>
              <a:rPr lang="en-US" altLang="ja-JP" sz="1800" dirty="0" smtClean="0">
                <a:latin typeface="Calibri" charset="0"/>
              </a:rPr>
              <a:t> </a:t>
            </a:r>
            <a:endParaRPr lang="ja-JP" altLang="en-US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134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086600" cy="1066800"/>
          </a:xfrm>
        </p:spPr>
        <p:txBody>
          <a:bodyPr/>
          <a:lstStyle/>
          <a:p>
            <a:r>
              <a:rPr lang="en-US" altLang="ja-JP" b="1" dirty="0">
                <a:latin typeface="Arial" charset="0"/>
                <a:cs typeface="Arial Unicode MS" charset="0"/>
              </a:rPr>
              <a:t>SCRF 9-Cell Cavity  </a:t>
            </a:r>
            <a:r>
              <a:rPr lang="en-US" altLang="ja-JP" dirty="0">
                <a:latin typeface="Arial" charset="0"/>
                <a:cs typeface="Arial Unicode MS" charset="0"/>
              </a:rPr>
              <a:t/>
            </a:r>
            <a:br>
              <a:rPr lang="en-US" altLang="ja-JP" dirty="0">
                <a:latin typeface="Arial" charset="0"/>
                <a:cs typeface="Arial Unicode MS" charset="0"/>
              </a:rPr>
            </a:br>
            <a:r>
              <a:rPr lang="en-US" altLang="ja-JP" sz="3200" dirty="0">
                <a:latin typeface="Arial" charset="0"/>
                <a:cs typeface="Arial Unicode MS" charset="0"/>
              </a:rPr>
              <a:t>Highlight: </a:t>
            </a:r>
            <a:r>
              <a:rPr lang="en-US" altLang="ja-JP" sz="3200" dirty="0" smtClean="0">
                <a:latin typeface="Arial" charset="0"/>
                <a:cs typeface="Arial Unicode MS" charset="0"/>
              </a:rPr>
              <a:t>in </a:t>
            </a:r>
            <a:r>
              <a:rPr lang="en-US" altLang="ja-JP" sz="3200" dirty="0">
                <a:latin typeface="Arial" charset="0"/>
                <a:cs typeface="Arial Unicode MS" charset="0"/>
              </a:rPr>
              <a:t>2010</a:t>
            </a:r>
            <a:endParaRPr lang="en-US" altLang="ja-JP" dirty="0">
              <a:latin typeface="Arial" charset="0"/>
              <a:cs typeface="Arial Unicode MS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8915400" cy="4572000"/>
          </a:xfrm>
        </p:spPr>
        <p:txBody>
          <a:bodyPr>
            <a:normAutofit fontScale="70000" lnSpcReduction="20000"/>
          </a:bodyPr>
          <a:lstStyle/>
          <a:p>
            <a:pPr>
              <a:buFontTx/>
              <a:buNone/>
              <a:defRPr/>
            </a:pPr>
            <a:r>
              <a:rPr lang="en-US" sz="3400" dirty="0" smtClean="0">
                <a:ea typeface="+mn-ea"/>
              </a:rPr>
              <a:t>Americas:</a:t>
            </a:r>
          </a:p>
          <a:p>
            <a:pPr>
              <a:defRPr/>
            </a:pPr>
            <a:r>
              <a:rPr lang="en-US" b="1" dirty="0" err="1" smtClean="0">
                <a:solidFill>
                  <a:srgbClr val="3366FF"/>
                </a:solidFill>
                <a:ea typeface="+mn-ea"/>
              </a:rPr>
              <a:t>Niowave</a:t>
            </a:r>
            <a:r>
              <a:rPr lang="en-US" b="1" dirty="0" smtClean="0">
                <a:solidFill>
                  <a:srgbClr val="3366FF"/>
                </a:solidFill>
                <a:ea typeface="+mn-ea"/>
              </a:rPr>
              <a:t>-Roark-FNAL: </a:t>
            </a:r>
            <a:r>
              <a:rPr lang="en-US" b="1" dirty="0" smtClean="0">
                <a:solidFill>
                  <a:srgbClr val="000090"/>
                </a:solidFill>
                <a:ea typeface="+mn-ea"/>
              </a:rPr>
              <a:t>1</a:t>
            </a:r>
            <a:r>
              <a:rPr lang="en-US" b="1" baseline="30000" dirty="0" smtClean="0">
                <a:solidFill>
                  <a:srgbClr val="000090"/>
                </a:solidFill>
                <a:ea typeface="+mn-ea"/>
              </a:rPr>
              <a:t>st</a:t>
            </a:r>
            <a:r>
              <a:rPr lang="en-US" b="1" dirty="0" smtClean="0">
                <a:solidFill>
                  <a:srgbClr val="000090"/>
                </a:solidFill>
                <a:ea typeface="+mn-ea"/>
              </a:rPr>
              <a:t> </a:t>
            </a:r>
            <a:r>
              <a:rPr lang="en-US" dirty="0" smtClean="0">
                <a:ea typeface="+mn-ea"/>
              </a:rPr>
              <a:t>cavity reached </a:t>
            </a:r>
            <a:r>
              <a:rPr lang="en-US" dirty="0" smtClean="0">
                <a:solidFill>
                  <a:srgbClr val="FF0000"/>
                </a:solidFill>
                <a:ea typeface="+mn-ea"/>
              </a:rPr>
              <a:t>28.8</a:t>
            </a:r>
            <a:r>
              <a:rPr lang="en-US" dirty="0" smtClean="0">
                <a:ea typeface="+mn-ea"/>
              </a:rPr>
              <a:t> MV/</a:t>
            </a:r>
            <a:r>
              <a:rPr lang="en-US" dirty="0" err="1" smtClean="0">
                <a:ea typeface="+mn-ea"/>
              </a:rPr>
              <a:t>m</a:t>
            </a:r>
            <a:r>
              <a:rPr lang="en-US" dirty="0" smtClean="0">
                <a:ea typeface="+mn-ea"/>
              </a:rPr>
              <a:t>.</a:t>
            </a:r>
          </a:p>
          <a:p>
            <a:pPr>
              <a:defRPr/>
            </a:pPr>
            <a:r>
              <a:rPr lang="en-US" b="1" dirty="0" err="1" smtClean="0">
                <a:solidFill>
                  <a:srgbClr val="3366FF"/>
                </a:solidFill>
                <a:ea typeface="+mn-ea"/>
              </a:rPr>
              <a:t>Jlab</a:t>
            </a:r>
            <a:r>
              <a:rPr lang="en-US" dirty="0" smtClean="0">
                <a:ea typeface="+mn-ea"/>
              </a:rPr>
              <a:t> </a:t>
            </a:r>
            <a:r>
              <a:rPr lang="en-US" dirty="0" smtClean="0">
                <a:ea typeface="+mn-ea"/>
              </a:rPr>
              <a:t>set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 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~ </a:t>
            </a:r>
            <a:r>
              <a:rPr lang="en-US" dirty="0" smtClean="0">
                <a:solidFill>
                  <a:srgbClr val="FF0000"/>
                </a:solidFill>
                <a:ea typeface="+mn-ea"/>
              </a:rPr>
              <a:t>90% </a:t>
            </a:r>
            <a:r>
              <a:rPr lang="en-US" b="1" dirty="0" smtClean="0">
                <a:solidFill>
                  <a:srgbClr val="FF0000"/>
                </a:solidFill>
                <a:ea typeface="+mn-ea"/>
              </a:rPr>
              <a:t>yield </a:t>
            </a:r>
            <a:r>
              <a:rPr lang="en-US" b="1" dirty="0" smtClean="0">
                <a:solidFill>
                  <a:srgbClr val="000000"/>
                </a:solidFill>
                <a:ea typeface="+mn-ea"/>
              </a:rPr>
              <a:t>@ </a:t>
            </a:r>
            <a:r>
              <a:rPr lang="en-US" b="1" dirty="0" smtClean="0">
                <a:solidFill>
                  <a:srgbClr val="FF0000"/>
                </a:solidFill>
                <a:ea typeface="+mn-ea"/>
              </a:rPr>
              <a:t>35</a:t>
            </a:r>
            <a:r>
              <a:rPr lang="en-US" dirty="0" smtClean="0">
                <a:solidFill>
                  <a:srgbClr val="FF0000"/>
                </a:solidFill>
                <a:ea typeface="+mn-ea"/>
              </a:rPr>
              <a:t> 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MV/m (1 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vendor, process 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at </a:t>
            </a:r>
            <a:r>
              <a:rPr lang="en-US" dirty="0" err="1" smtClean="0">
                <a:solidFill>
                  <a:srgbClr val="000000"/>
                </a:solidFill>
                <a:ea typeface="+mn-ea"/>
              </a:rPr>
              <a:t>JLab</a:t>
            </a:r>
            <a:endParaRPr lang="en-US" dirty="0" smtClean="0">
              <a:solidFill>
                <a:srgbClr val="000000"/>
              </a:solidFill>
              <a:ea typeface="+mn-ea"/>
            </a:endParaRPr>
          </a:p>
          <a:p>
            <a:pPr>
              <a:defRPr/>
            </a:pPr>
            <a:r>
              <a:rPr lang="en-US" b="1" dirty="0" smtClean="0">
                <a:solidFill>
                  <a:srgbClr val="3366FF"/>
                </a:solidFill>
                <a:ea typeface="+mn-ea"/>
              </a:rPr>
              <a:t>FNAL-KEK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: Cavity 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repaired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, G improved from </a:t>
            </a:r>
            <a:r>
              <a:rPr lang="en-US" b="1" dirty="0" smtClean="0">
                <a:solidFill>
                  <a:srgbClr val="3366FF"/>
                </a:solidFill>
                <a:ea typeface="+mn-ea"/>
              </a:rPr>
              <a:t>11 to </a:t>
            </a:r>
            <a:r>
              <a:rPr lang="en-US" b="1" dirty="0" smtClean="0">
                <a:solidFill>
                  <a:srgbClr val="FF0000"/>
                </a:solidFill>
                <a:ea typeface="+mn-ea"/>
              </a:rPr>
              <a:t>30 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MV/m    </a:t>
            </a:r>
          </a:p>
          <a:p>
            <a:pPr marL="0" indent="0">
              <a:buNone/>
              <a:defRPr/>
            </a:pPr>
            <a:endParaRPr lang="en-US" dirty="0" smtClean="0">
              <a:ea typeface="+mn-ea"/>
            </a:endParaRPr>
          </a:p>
          <a:p>
            <a:pPr>
              <a:buFontTx/>
              <a:buNone/>
              <a:defRPr/>
            </a:pPr>
            <a:r>
              <a:rPr lang="en-US" sz="3400" dirty="0" smtClean="0">
                <a:solidFill>
                  <a:srgbClr val="000090"/>
                </a:solidFill>
                <a:ea typeface="+mn-ea"/>
              </a:rPr>
              <a:t>Asia:</a:t>
            </a:r>
            <a:endParaRPr lang="en-US" sz="3400" dirty="0" smtClean="0">
              <a:solidFill>
                <a:srgbClr val="000090"/>
              </a:solidFill>
              <a:ea typeface="+mn-ea"/>
            </a:endParaRPr>
          </a:p>
          <a:p>
            <a:pPr>
              <a:defRPr/>
            </a:pPr>
            <a:r>
              <a:rPr lang="en-US" b="1" dirty="0" smtClean="0">
                <a:solidFill>
                  <a:srgbClr val="3366FF"/>
                </a:solidFill>
                <a:ea typeface="+mn-ea"/>
              </a:rPr>
              <a:t>IHEP-KEK</a:t>
            </a:r>
            <a:r>
              <a:rPr lang="en-US" dirty="0" smtClean="0">
                <a:ea typeface="+mn-ea"/>
              </a:rPr>
              <a:t>:  1</a:t>
            </a:r>
            <a:r>
              <a:rPr lang="en-US" baseline="30000" dirty="0" smtClean="0">
                <a:ea typeface="+mn-ea"/>
              </a:rPr>
              <a:t>st </a:t>
            </a:r>
            <a:r>
              <a:rPr lang="en-US" dirty="0" smtClean="0">
                <a:ea typeface="+mn-ea"/>
              </a:rPr>
              <a:t> cavity (LL, large-grain, no-end)  reached </a:t>
            </a:r>
            <a:r>
              <a:rPr lang="en-US" dirty="0" smtClean="0">
                <a:solidFill>
                  <a:srgbClr val="FF0000"/>
                </a:solidFill>
                <a:ea typeface="+mn-ea"/>
              </a:rPr>
              <a:t>20 </a:t>
            </a:r>
            <a:r>
              <a:rPr lang="en-US" dirty="0" smtClean="0">
                <a:solidFill>
                  <a:schemeClr val="tx1"/>
                </a:solidFill>
                <a:ea typeface="+mn-ea"/>
              </a:rPr>
              <a:t>MV/</a:t>
            </a:r>
            <a:r>
              <a:rPr lang="en-US" dirty="0" err="1" smtClean="0">
                <a:solidFill>
                  <a:schemeClr val="tx1"/>
                </a:solidFill>
                <a:ea typeface="+mn-ea"/>
              </a:rPr>
              <a:t>m</a:t>
            </a:r>
            <a:r>
              <a:rPr lang="en-US" dirty="0" smtClean="0">
                <a:solidFill>
                  <a:srgbClr val="FF0000"/>
                </a:solidFill>
                <a:ea typeface="+mn-ea"/>
              </a:rPr>
              <a:t>, </a:t>
            </a:r>
          </a:p>
          <a:p>
            <a:pPr>
              <a:defRPr/>
            </a:pPr>
            <a:r>
              <a:rPr lang="en-US" b="1" dirty="0" smtClean="0">
                <a:solidFill>
                  <a:srgbClr val="3366FF"/>
                </a:solidFill>
                <a:ea typeface="+mn-ea"/>
              </a:rPr>
              <a:t>PKU-</a:t>
            </a:r>
            <a:r>
              <a:rPr lang="en-US" b="1" dirty="0" err="1" smtClean="0">
                <a:solidFill>
                  <a:srgbClr val="3366FF"/>
                </a:solidFill>
                <a:ea typeface="+mn-ea"/>
              </a:rPr>
              <a:t>JLab</a:t>
            </a:r>
            <a:r>
              <a:rPr lang="en-US" dirty="0" smtClean="0">
                <a:solidFill>
                  <a:srgbClr val="3366FF"/>
                </a:solidFill>
                <a:ea typeface="+mn-ea"/>
              </a:rPr>
              <a:t>: </a:t>
            </a:r>
            <a:r>
              <a:rPr lang="en-US" dirty="0" smtClean="0">
                <a:ea typeface="+mn-ea"/>
              </a:rPr>
              <a:t>Cavity (Tesla, fine-grain) reached </a:t>
            </a:r>
            <a:r>
              <a:rPr lang="en-US" dirty="0" smtClean="0">
                <a:solidFill>
                  <a:srgbClr val="FF0000"/>
                </a:solidFill>
                <a:ea typeface="+mn-ea"/>
              </a:rPr>
              <a:t>28 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MV/</a:t>
            </a:r>
            <a:r>
              <a:rPr lang="en-US" dirty="0" err="1" smtClean="0">
                <a:solidFill>
                  <a:srgbClr val="000000"/>
                </a:solidFill>
                <a:ea typeface="+mn-ea"/>
              </a:rPr>
              <a:t>m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, </a:t>
            </a:r>
          </a:p>
          <a:p>
            <a:pPr>
              <a:defRPr/>
            </a:pPr>
            <a:r>
              <a:rPr lang="en-US" b="1" dirty="0" smtClean="0">
                <a:solidFill>
                  <a:srgbClr val="3366FF"/>
                </a:solidFill>
                <a:ea typeface="+mn-ea"/>
              </a:rPr>
              <a:t>Hitachi-KEK</a:t>
            </a:r>
            <a:r>
              <a:rPr lang="en-US" dirty="0" smtClean="0">
                <a:solidFill>
                  <a:srgbClr val="3366FF"/>
                </a:solidFill>
                <a:ea typeface="+mn-ea"/>
              </a:rPr>
              <a:t>:  </a:t>
            </a:r>
            <a:r>
              <a:rPr lang="en-US" dirty="0" smtClean="0">
                <a:ea typeface="+mn-ea"/>
              </a:rPr>
              <a:t>1</a:t>
            </a:r>
            <a:r>
              <a:rPr lang="en-US" baseline="30000" dirty="0" smtClean="0">
                <a:ea typeface="+mn-ea"/>
              </a:rPr>
              <a:t>st</a:t>
            </a:r>
            <a:r>
              <a:rPr lang="en-US" dirty="0" smtClean="0">
                <a:ea typeface="+mn-ea"/>
              </a:rPr>
              <a:t> cavity (Tesla-like, no-end) reached </a:t>
            </a:r>
            <a:r>
              <a:rPr lang="en-US" dirty="0" smtClean="0">
                <a:solidFill>
                  <a:srgbClr val="FF0000"/>
                </a:solidFill>
                <a:ea typeface="+mn-ea"/>
              </a:rPr>
              <a:t>35 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MV/</a:t>
            </a:r>
            <a:r>
              <a:rPr lang="en-US" dirty="0" err="1" smtClean="0">
                <a:solidFill>
                  <a:srgbClr val="000000"/>
                </a:solidFill>
                <a:ea typeface="+mn-ea"/>
              </a:rPr>
              <a:t>m</a:t>
            </a:r>
            <a:endParaRPr lang="en-US" dirty="0" smtClean="0">
              <a:solidFill>
                <a:srgbClr val="000000"/>
              </a:solidFill>
              <a:ea typeface="+mn-ea"/>
            </a:endParaRPr>
          </a:p>
          <a:p>
            <a:pPr>
              <a:defRPr/>
            </a:pPr>
            <a:r>
              <a:rPr lang="en-US" b="1" dirty="0" smtClean="0">
                <a:solidFill>
                  <a:srgbClr val="3366FF"/>
                </a:solidFill>
                <a:ea typeface="+mn-ea"/>
              </a:rPr>
              <a:t>MHI-KEK</a:t>
            </a:r>
            <a:r>
              <a:rPr lang="en-US" dirty="0" smtClean="0">
                <a:solidFill>
                  <a:srgbClr val="3366FF"/>
                </a:solidFill>
                <a:ea typeface="+mn-ea"/>
              </a:rPr>
              <a:t>: </a:t>
            </a:r>
            <a:r>
              <a:rPr lang="en-US" dirty="0">
                <a:solidFill>
                  <a:schemeClr val="tx1"/>
                </a:solidFill>
                <a:ea typeface="+mn-ea"/>
              </a:rPr>
              <a:t>C</a:t>
            </a:r>
            <a:r>
              <a:rPr lang="en-US" dirty="0" smtClean="0">
                <a:solidFill>
                  <a:schemeClr val="tx1"/>
                </a:solidFill>
                <a:ea typeface="+mn-ea"/>
              </a:rPr>
              <a:t>avity </a:t>
            </a:r>
            <a:r>
              <a:rPr lang="en-US" dirty="0" smtClean="0">
                <a:solidFill>
                  <a:schemeClr val="tx1"/>
                </a:solidFill>
                <a:ea typeface="+mn-ea"/>
              </a:rPr>
              <a:t>(Tesla-like w/ end-HOM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) reached </a:t>
            </a:r>
            <a:r>
              <a:rPr lang="en-US" dirty="0" smtClean="0">
                <a:solidFill>
                  <a:srgbClr val="FF0000"/>
                </a:solidFill>
                <a:ea typeface="+mn-ea"/>
              </a:rPr>
              <a:t>37 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MV/m</a:t>
            </a:r>
            <a:r>
              <a:rPr lang="en-US" dirty="0" smtClean="0">
                <a:solidFill>
                  <a:srgbClr val="000000"/>
                </a:solidFill>
                <a:ea typeface="+mn-ea"/>
              </a:rPr>
              <a:t>,</a:t>
            </a:r>
            <a:endParaRPr lang="en-US" i="1" dirty="0" smtClean="0">
              <a:solidFill>
                <a:srgbClr val="3366FF"/>
              </a:solidFill>
              <a:ea typeface="+mn-ea"/>
            </a:endParaRPr>
          </a:p>
          <a:p>
            <a:pPr>
              <a:defRPr/>
            </a:pPr>
            <a:r>
              <a:rPr lang="en-US" b="1" i="1" dirty="0" smtClean="0">
                <a:solidFill>
                  <a:srgbClr val="3366FF"/>
                </a:solidFill>
                <a:ea typeface="+mn-ea"/>
              </a:rPr>
              <a:t>MHI-KEK-</a:t>
            </a:r>
            <a:r>
              <a:rPr lang="en-US" b="1" i="1" u="sng" dirty="0" smtClean="0">
                <a:solidFill>
                  <a:srgbClr val="339966"/>
                </a:solidFill>
                <a:ea typeface="+mn-ea"/>
              </a:rPr>
              <a:t>S1-Global</a:t>
            </a:r>
            <a:r>
              <a:rPr lang="en-US" i="1" dirty="0" smtClean="0">
                <a:solidFill>
                  <a:srgbClr val="3366FF"/>
                </a:solidFill>
                <a:ea typeface="+mn-ea"/>
              </a:rPr>
              <a:t>:</a:t>
            </a:r>
            <a:r>
              <a:rPr lang="en-US" i="1" dirty="0" smtClean="0">
                <a:solidFill>
                  <a:schemeClr val="tx1"/>
                </a:solidFill>
                <a:ea typeface="+mn-ea"/>
              </a:rPr>
              <a:t> cavity (Tesla-like) reached </a:t>
            </a:r>
            <a:r>
              <a:rPr lang="en-US" i="1" dirty="0" smtClean="0">
                <a:solidFill>
                  <a:srgbClr val="FF0000"/>
                </a:solidFill>
                <a:ea typeface="+mn-ea"/>
              </a:rPr>
              <a:t>&gt; 35 </a:t>
            </a:r>
            <a:r>
              <a:rPr lang="en-US" i="1" dirty="0" smtClean="0">
                <a:solidFill>
                  <a:srgbClr val="000090"/>
                </a:solidFill>
                <a:ea typeface="+mn-ea"/>
              </a:rPr>
              <a:t>(40) </a:t>
            </a:r>
            <a:r>
              <a:rPr lang="en-US" i="1" dirty="0" smtClean="0">
                <a:solidFill>
                  <a:srgbClr val="000000"/>
                </a:solidFill>
                <a:ea typeface="+mn-ea"/>
              </a:rPr>
              <a:t>MV/</a:t>
            </a:r>
            <a:r>
              <a:rPr lang="en-US" i="1" dirty="0" err="1" smtClean="0">
                <a:solidFill>
                  <a:srgbClr val="000000"/>
                </a:solidFill>
                <a:ea typeface="+mn-ea"/>
              </a:rPr>
              <a:t>m</a:t>
            </a:r>
            <a:r>
              <a:rPr lang="en-US" i="1" dirty="0" smtClean="0">
                <a:solidFill>
                  <a:srgbClr val="339966"/>
                </a:solidFill>
                <a:ea typeface="+mn-ea"/>
              </a:rPr>
              <a:t> </a:t>
            </a:r>
          </a:p>
          <a:p>
            <a:pPr lvl="1">
              <a:defRPr/>
            </a:pPr>
            <a:endParaRPr lang="en-US" dirty="0" smtClean="0"/>
          </a:p>
          <a:p>
            <a:pPr>
              <a:buFontTx/>
              <a:buNone/>
              <a:defRPr/>
            </a:pPr>
            <a:r>
              <a:rPr lang="en-US" sz="3400" dirty="0" smtClean="0">
                <a:ea typeface="+mn-ea"/>
              </a:rPr>
              <a:t>Europe:</a:t>
            </a:r>
          </a:p>
          <a:p>
            <a:pPr>
              <a:defRPr/>
            </a:pPr>
            <a:r>
              <a:rPr lang="en-US" b="1" dirty="0" smtClean="0">
                <a:solidFill>
                  <a:srgbClr val="3366FF"/>
                </a:solidFill>
                <a:ea typeface="+mn-ea"/>
              </a:rPr>
              <a:t>E-XFEL / HG-FP7</a:t>
            </a:r>
            <a:r>
              <a:rPr lang="en-US" dirty="0" smtClean="0">
                <a:solidFill>
                  <a:srgbClr val="3366FF"/>
                </a:solidFill>
                <a:ea typeface="+mn-ea"/>
              </a:rPr>
              <a:t>:  </a:t>
            </a:r>
            <a:r>
              <a:rPr lang="en-US" dirty="0" smtClean="0">
                <a:ea typeface="+mn-ea"/>
              </a:rPr>
              <a:t>600 cavity production order placed (2 vendors)</a:t>
            </a:r>
          </a:p>
        </p:txBody>
      </p:sp>
      <p:sp>
        <p:nvSpPr>
          <p:cNvPr id="36868" name="日付プレースホル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A. Yamamoto, SRF-110725</a:t>
            </a:r>
            <a:endParaRPr kumimoji="0" lang="en-US" altLang="ja-JP" sz="1200"/>
          </a:p>
        </p:txBody>
      </p:sp>
      <p:sp>
        <p:nvSpPr>
          <p:cNvPr id="36869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3DE1E067-5EC3-1F4E-B8D3-CE046F1EFEDB}" type="slidenum">
              <a:rPr kumimoji="0" lang="en-US" altLang="ja-JP" sz="1400"/>
              <a:pPr/>
              <a:t>12</a:t>
            </a:fld>
            <a:endParaRPr kumimoji="0" lang="en-US" altLang="ja-JP" sz="1400" dirty="0"/>
          </a:p>
        </p:txBody>
      </p:sp>
      <p:sp>
        <p:nvSpPr>
          <p:cNvPr id="36870" name="フッター プレースホルダ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Advances in ILC-SRF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pic>
        <p:nvPicPr>
          <p:cNvPr id="7" name="図 25" descr="20081111Di-0213.jpg"/>
          <p:cNvPicPr>
            <a:picLocks noChangeAspect="1"/>
          </p:cNvPicPr>
          <p:nvPr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50" y="2133600"/>
            <a:ext cx="1644650" cy="1096433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508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1676400" y="228600"/>
            <a:ext cx="7086600" cy="914400"/>
          </a:xfrm>
        </p:spPr>
        <p:txBody>
          <a:bodyPr/>
          <a:lstStyle/>
          <a:p>
            <a:r>
              <a:rPr kumimoji="0" lang="en-US" altLang="ja-JP" sz="3200" b="1" dirty="0">
                <a:latin typeface="Arial" charset="0"/>
                <a:cs typeface="Arial Unicode MS" charset="0"/>
              </a:rPr>
              <a:t>SRF Cavity and Gradient Highlights </a:t>
            </a:r>
            <a:r>
              <a:rPr kumimoji="0" lang="en-US" altLang="ja-JP" sz="3200" b="1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2010~</a:t>
            </a:r>
            <a:r>
              <a:rPr kumimoji="0" lang="en-US" altLang="ja-JP" sz="3200" b="1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 2011</a:t>
            </a:r>
            <a:endParaRPr kumimoji="0" lang="en-US" altLang="ja-JP" sz="3200" b="1" dirty="0">
              <a:solidFill>
                <a:srgbClr val="3366FF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7239000" cy="5334000"/>
          </a:xfrm>
        </p:spPr>
        <p:txBody>
          <a:bodyPr/>
          <a:lstStyle/>
          <a:p>
            <a:r>
              <a:rPr kumimoji="0" lang="en-US" altLang="ja-JP" sz="2400" b="1" u="sng" dirty="0">
                <a:latin typeface="Arial" charset="0"/>
                <a:cs typeface="Arial Unicode MS" charset="0"/>
              </a:rPr>
              <a:t>Americas</a:t>
            </a:r>
          </a:p>
          <a:p>
            <a:pPr lvl="1"/>
            <a:r>
              <a:rPr lang="en-US" altLang="ja-JP" sz="1800" dirty="0" smtClean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FNAL</a:t>
            </a:r>
            <a:r>
              <a:rPr lang="en-US" altLang="ja-JP" sz="1800" dirty="0" smtClean="0">
                <a:latin typeface="Arial" charset="0"/>
                <a:ea typeface="Arial Unicode MS" charset="0"/>
                <a:cs typeface="Arial Unicode MS" charset="0"/>
              </a:rPr>
              <a:t> </a:t>
            </a:r>
            <a:r>
              <a:rPr lang="en-US" altLang="ja-JP" sz="1800" u="sng" dirty="0">
                <a:latin typeface="Arial" charset="0"/>
                <a:ea typeface="Arial Unicode MS" charset="0"/>
                <a:cs typeface="Arial Unicode MS" charset="0"/>
              </a:rPr>
              <a:t>mechanical polishing 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improved 9-cell cavity </a:t>
            </a:r>
            <a:r>
              <a:rPr lang="en-US" altLang="ja-JP" sz="1800" u="sng" dirty="0">
                <a:latin typeface="Arial" charset="0"/>
                <a:ea typeface="Arial Unicode MS" charset="0"/>
                <a:cs typeface="Arial Unicode MS" charset="0"/>
              </a:rPr>
              <a:t>ACC15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 gradient from 19 MV/m to </a:t>
            </a:r>
            <a:r>
              <a:rPr lang="en-US" altLang="ja-JP" sz="1800" dirty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35 MV/m</a:t>
            </a:r>
          </a:p>
          <a:p>
            <a:pPr lvl="1"/>
            <a:r>
              <a:rPr lang="en-US" altLang="ja-JP" sz="1800" dirty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JLAB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 started processing and testing </a:t>
            </a:r>
            <a:r>
              <a:rPr lang="en-US" altLang="ja-JP" sz="1800" dirty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DESY </a:t>
            </a:r>
            <a:r>
              <a:rPr lang="en-US" altLang="ja-JP" sz="1800" u="sng" dirty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seamless 9-cel</a:t>
            </a:r>
            <a:r>
              <a:rPr lang="en-US" altLang="ja-JP" sz="1800" u="sng" dirty="0">
                <a:latin typeface="Arial" charset="0"/>
                <a:ea typeface="Arial Unicode MS" charset="0"/>
                <a:cs typeface="Arial Unicode MS" charset="0"/>
              </a:rPr>
              <a:t>l 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cavity built from DESY 3-cell seamless units</a:t>
            </a:r>
          </a:p>
          <a:p>
            <a:pPr lvl="1"/>
            <a:r>
              <a:rPr lang="en-US" altLang="ja-JP" sz="1800" dirty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6 </a:t>
            </a:r>
            <a:r>
              <a:rPr lang="en-US" altLang="ja-JP" sz="1800" dirty="0" smtClean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of </a:t>
            </a:r>
            <a:r>
              <a:rPr lang="en-US" altLang="ja-JP" sz="1800" dirty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AES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 3</a:t>
            </a:r>
            <a:r>
              <a:rPr lang="en-US" altLang="ja-JP" sz="1800" baseline="30000" dirty="0">
                <a:latin typeface="Arial" charset="0"/>
                <a:ea typeface="Arial Unicode MS" charset="0"/>
                <a:cs typeface="Arial Unicode MS" charset="0"/>
              </a:rPr>
              <a:t>rd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 production &amp; </a:t>
            </a:r>
            <a:r>
              <a:rPr lang="en-US" altLang="ja-JP" sz="1800" dirty="0" smtClean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4 </a:t>
            </a:r>
            <a:r>
              <a:rPr lang="en-US" altLang="ja-JP" sz="1800" dirty="0" err="1" smtClean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Niowave</a:t>
            </a:r>
            <a:r>
              <a:rPr lang="en-US" altLang="ja-JP" sz="1800" dirty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-Roark 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1</a:t>
            </a:r>
            <a:r>
              <a:rPr lang="en-US" altLang="ja-JP" sz="1800" baseline="30000" dirty="0">
                <a:latin typeface="Arial" charset="0"/>
                <a:ea typeface="Arial Unicode MS" charset="0"/>
                <a:cs typeface="Arial Unicode MS" charset="0"/>
              </a:rPr>
              <a:t>st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 production received by FNAL </a:t>
            </a:r>
          </a:p>
          <a:p>
            <a:r>
              <a:rPr kumimoji="0" lang="en-US" altLang="ja-JP" sz="2400" b="1" u="sng" dirty="0">
                <a:latin typeface="Arial" charset="0"/>
                <a:cs typeface="Arial Unicode MS" charset="0"/>
              </a:rPr>
              <a:t>Asia</a:t>
            </a:r>
          </a:p>
          <a:p>
            <a:pPr lvl="1"/>
            <a:r>
              <a:rPr lang="en-US" altLang="ja-JP" sz="1800" u="sng" dirty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KEK MHI</a:t>
            </a:r>
            <a:r>
              <a:rPr lang="en-US" altLang="ja-JP" sz="1800" u="sng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-12 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reached </a:t>
            </a:r>
            <a:r>
              <a:rPr lang="en-US" altLang="ja-JP" sz="1800" dirty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40.7 MV/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m gradient at Q0 6.2E9</a:t>
            </a:r>
          </a:p>
          <a:p>
            <a:pPr lvl="1"/>
            <a:r>
              <a:rPr lang="en-US" altLang="ja-JP" sz="1800" dirty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KEK-JLAB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: ACD shape cavity </a:t>
            </a:r>
            <a:r>
              <a:rPr lang="en-US" altLang="ja-JP" sz="1800" u="sng" dirty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ICHIRO7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 reached </a:t>
            </a:r>
            <a:r>
              <a:rPr lang="en-US" altLang="ja-JP" sz="1800" dirty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40 MV/m 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gradient at Q0 8E9 </a:t>
            </a:r>
          </a:p>
          <a:p>
            <a:r>
              <a:rPr kumimoji="0" lang="en-US" altLang="ja-JP" sz="2400" b="1" u="sng" dirty="0">
                <a:latin typeface="Arial" charset="0"/>
                <a:cs typeface="Arial Unicode MS" charset="0"/>
              </a:rPr>
              <a:t>Europe</a:t>
            </a:r>
          </a:p>
          <a:p>
            <a:pPr lvl="1"/>
            <a:r>
              <a:rPr lang="en-US" altLang="ja-JP" sz="1800" dirty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DESY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 </a:t>
            </a:r>
            <a:r>
              <a:rPr lang="en-US" altLang="ja-JP" sz="1800" u="sng" dirty="0">
                <a:latin typeface="Arial" charset="0"/>
                <a:ea typeface="Arial Unicode MS" charset="0"/>
                <a:cs typeface="Arial Unicode MS" charset="0"/>
              </a:rPr>
              <a:t>large-grain 9-cell 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cavity </a:t>
            </a:r>
            <a:r>
              <a:rPr lang="en-US" altLang="ja-JP" sz="1800" dirty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AC155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 reached </a:t>
            </a:r>
            <a:r>
              <a:rPr lang="en-US" altLang="ja-JP" sz="1800" dirty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45 MV/m </a:t>
            </a:r>
            <a:r>
              <a:rPr lang="en-US" altLang="ja-JP" sz="1800" dirty="0" smtClean="0">
                <a:latin typeface="Arial" charset="0"/>
                <a:ea typeface="Arial Unicode MS" charset="0"/>
                <a:cs typeface="Arial Unicode MS" charset="0"/>
              </a:rPr>
              <a:t>at </a:t>
            </a:r>
            <a:r>
              <a:rPr lang="en-US" altLang="ja-JP" sz="1800" dirty="0">
                <a:latin typeface="Arial" charset="0"/>
                <a:ea typeface="Arial Unicode MS" charset="0"/>
                <a:cs typeface="Arial Unicode MS" charset="0"/>
              </a:rPr>
              <a:t>Q0 &gt; </a:t>
            </a:r>
            <a:r>
              <a:rPr lang="en-US" altLang="ja-JP" sz="1800" dirty="0" smtClean="0">
                <a:latin typeface="Arial" charset="0"/>
                <a:ea typeface="Arial Unicode MS" charset="0"/>
                <a:cs typeface="Arial Unicode MS" charset="0"/>
              </a:rPr>
              <a:t>1E10, and more reached in the next, …</a:t>
            </a:r>
            <a:endParaRPr lang="en-US" altLang="ja-JP" sz="1800" dirty="0">
              <a:latin typeface="Arial" charset="0"/>
              <a:ea typeface="Arial Unicode MS" charset="0"/>
              <a:cs typeface="Arial Unicode MS" charset="0"/>
            </a:endParaRPr>
          </a:p>
        </p:txBody>
      </p:sp>
      <p:sp>
        <p:nvSpPr>
          <p:cNvPr id="21507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A. Yamamoto, SRF-110725</a:t>
            </a:r>
            <a:endParaRPr kumimoji="0" lang="en-US" altLang="ja-JP" sz="1200"/>
          </a:p>
        </p:txBody>
      </p:sp>
      <p:sp>
        <p:nvSpPr>
          <p:cNvPr id="21508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Advances in ILC-SRF</a:t>
            </a:r>
            <a:endParaRPr kumimoji="0" lang="en-US" altLang="ja-JP" sz="1600" dirty="0">
              <a:solidFill>
                <a:srgbClr val="23346C"/>
              </a:solidFill>
            </a:endParaRPr>
          </a:p>
        </p:txBody>
      </p:sp>
      <p:sp>
        <p:nvSpPr>
          <p:cNvPr id="2150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7A3320B-D603-594B-B3AD-6804465E9637}" type="slidenum">
              <a:rPr kumimoji="0" lang="en-US" altLang="ja-JP" sz="1400"/>
              <a:pPr/>
              <a:t>13</a:t>
            </a:fld>
            <a:endParaRPr kumimoji="0" lang="en-US" altLang="ja-JP" sz="1400"/>
          </a:p>
        </p:txBody>
      </p:sp>
      <p:pic>
        <p:nvPicPr>
          <p:cNvPr id="7" name="Picture 2" descr="C:\Documents and Settings\ccooper\Desktop\Tumbling Paper\9CellTumbling 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368343"/>
            <a:ext cx="1219200" cy="122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43400"/>
            <a:ext cx="2667000" cy="6250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201591"/>
            <a:ext cx="2133600" cy="60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4" r="11989"/>
          <a:stretch/>
        </p:blipFill>
        <p:spPr bwMode="auto">
          <a:xfrm>
            <a:off x="7775235" y="5181600"/>
            <a:ext cx="984864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7467600" y="0"/>
            <a:ext cx="16764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dirty="0" smtClean="0">
                <a:latin typeface="Calibri" charset="0"/>
              </a:rPr>
              <a:t> R. </a:t>
            </a:r>
            <a:r>
              <a:rPr lang="en-US" altLang="ja-JP" sz="1800" dirty="0" err="1" smtClean="0">
                <a:latin typeface="Calibri" charset="0"/>
              </a:rPr>
              <a:t>Geng</a:t>
            </a:r>
            <a:endParaRPr lang="ja-JP" altLang="en-US" sz="18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7315200" cy="762000"/>
          </a:xfrm>
        </p:spPr>
        <p:txBody>
          <a:bodyPr/>
          <a:lstStyle/>
          <a:p>
            <a:r>
              <a:rPr lang="en-US" altLang="ja-JP" sz="4300" b="1">
                <a:solidFill>
                  <a:srgbClr val="000090"/>
                </a:solidFill>
                <a:latin typeface="Century Gothic" pitchFamily="-112" charset="0"/>
                <a:ea typeface="Century Gothic" pitchFamily="-112" charset="0"/>
                <a:cs typeface="Century Gothic" pitchFamily="-112" charset="0"/>
              </a:rPr>
              <a:t>Global Plan for SCRF R&amp;D</a:t>
            </a:r>
            <a:endParaRPr lang="en-US" altLang="ja-JP" sz="3200" b="1">
              <a:solidFill>
                <a:srgbClr val="000090"/>
              </a:solidFill>
              <a:latin typeface="Century Gothic" pitchFamily="-112" charset="0"/>
              <a:ea typeface="Century Gothic" pitchFamily="-112" charset="0"/>
              <a:cs typeface="Century Gothic" pitchFamily="-112" charset="0"/>
            </a:endParaRPr>
          </a:p>
        </p:txBody>
      </p:sp>
      <p:graphicFrame>
        <p:nvGraphicFramePr>
          <p:cNvPr id="9113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568413"/>
              </p:ext>
            </p:extLst>
          </p:nvPr>
        </p:nvGraphicFramePr>
        <p:xfrm>
          <a:off x="381001" y="914400"/>
          <a:ext cx="8610599" cy="5361241"/>
        </p:xfrm>
        <a:graphic>
          <a:graphicData uri="http://schemas.openxmlformats.org/drawingml/2006/table">
            <a:tbl>
              <a:tblPr/>
              <a:tblGrid>
                <a:gridCol w="2514600"/>
                <a:gridCol w="820876"/>
                <a:gridCol w="648869"/>
                <a:gridCol w="463951"/>
                <a:gridCol w="478864"/>
                <a:gridCol w="520288"/>
                <a:gridCol w="457323"/>
                <a:gridCol w="613078"/>
                <a:gridCol w="1057146"/>
                <a:gridCol w="1035604"/>
              </a:tblGrid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Year</a:t>
                      </a:r>
                      <a:endParaRPr kumimoji="0" lang="en-US" altLang="ja-JP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2010</a:t>
                      </a:r>
                      <a:endParaRPr kumimoji="0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Phase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TDP-1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3366FF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TDP-2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66FF"/>
                        </a:gs>
                        <a:gs pos="100000">
                          <a:srgbClr val="000090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Cavity Gradient in </a:t>
                      </a:r>
                      <a:r>
                        <a:rPr kumimoji="0" lang="en-US" altLang="ja-JP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v</a:t>
                      </a: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. 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test to </a:t>
                      </a: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reach 35 MV/</a:t>
                      </a:r>
                      <a:r>
                        <a:rPr kumimoji="0" lang="en-US" altLang="ja-JP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m</a:t>
                      </a:r>
                      <a:endParaRPr kumimoji="0" lang="en-US" altLang="ja-JP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  <a:sym typeface="Wingdings" pitchFamily="-107" charset="2"/>
                        </a:rPr>
                        <a:t></a:t>
                      </a:r>
                      <a:r>
                        <a:rPr kumimoji="0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Yield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50%</a:t>
                      </a:r>
                      <a:endParaRPr kumimoji="0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>
                            <a:alpha val="50999"/>
                          </a:srgbClr>
                        </a:gs>
                        <a:gs pos="2000">
                          <a:srgbClr val="FFFFFF">
                            <a:alpha val="50999"/>
                          </a:srgbClr>
                        </a:gs>
                        <a:gs pos="100000">
                          <a:srgbClr val="FFFF00">
                            <a:alpha val="50999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  <a:sym typeface="Wingdings" pitchFamily="-107" charset="2"/>
                        </a:rPr>
                        <a:t></a:t>
                      </a:r>
                      <a:r>
                        <a:rPr kumimoji="0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Yield</a:t>
                      </a:r>
                      <a:r>
                        <a:rPr kumimoji="0" lang="en-US" altLang="ja-JP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90%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>
                            <a:alpha val="62000"/>
                          </a:srgbClr>
                        </a:gs>
                        <a:gs pos="999">
                          <a:srgbClr val="FFFF00">
                            <a:alpha val="62000"/>
                          </a:srgbClr>
                        </a:gs>
                        <a:gs pos="100000">
                          <a:srgbClr val="FF6600">
                            <a:alpha val="6200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Cavity-string  to reach 31.5 MV/m, with one-cryomodule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Global effort for string assembly and test</a:t>
                      </a:r>
                      <a:endParaRPr kumimoji="0" lang="en-US" altLang="ja-JP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(DESY, FNAL, INFN, KEK)</a:t>
                      </a:r>
                      <a:endParaRPr kumimoji="0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System Test with beam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acceleration  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FLASH (DESY) , NML (FNAL)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     STF2 (KEK, </a:t>
                      </a:r>
                      <a:r>
                        <a:rPr kumimoji="0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test start in 2013</a:t>
                      </a: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Preparation for Industrialization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Production Technology R&amp;D   </a:t>
                      </a:r>
                      <a:endParaRPr kumimoji="1" lang="ja-JP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>
                            <a:alpha val="81000"/>
                          </a:srgbClr>
                        </a:gs>
                        <a:gs pos="92000">
                          <a:srgbClr val="3366FF">
                            <a:alpha val="81000"/>
                          </a:srgbClr>
                        </a:gs>
                        <a:gs pos="100000">
                          <a:srgbClr val="3366FF">
                            <a:alpha val="8100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Communication with industry: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2009: 1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st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step:  Visit Vender (2009)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2010:  2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nd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step: Organize Workshop (2010)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2011:  3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rd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step:  Send specification &amp; receive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>
                            <a:alpha val="81000"/>
                          </a:srgbClr>
                        </a:gs>
                        <a:gs pos="92000">
                          <a:srgbClr val="3366FF">
                            <a:alpha val="81000"/>
                          </a:srgbClr>
                        </a:gs>
                        <a:gs pos="100000">
                          <a:srgbClr val="3366FF">
                            <a:alpha val="8100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747" name="正方形/長方形 6"/>
          <p:cNvSpPr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山形 8"/>
          <p:cNvSpPr>
            <a:spLocks noChangeArrowheads="1"/>
          </p:cNvSpPr>
          <p:nvPr/>
        </p:nvSpPr>
        <p:spPr bwMode="auto">
          <a:xfrm>
            <a:off x="-16063" y="2743200"/>
            <a:ext cx="533400" cy="304800"/>
          </a:xfrm>
          <a:prstGeom prst="chevron">
            <a:avLst>
              <a:gd name="adj" fmla="val 4999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ctr" hangingPunct="0"/>
            <a:endParaRPr kumimoji="0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A. Yamamoto, SRF-110725</a:t>
            </a:r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E37E2-33CB-034B-AFDB-6541EBF5F31A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Advances in ILC-SRF</a:t>
            </a:r>
            <a:endParaRPr lang="en-US" altLang="ja-JP"/>
          </a:p>
        </p:txBody>
      </p:sp>
      <p:cxnSp>
        <p:nvCxnSpPr>
          <p:cNvPr id="11" name="直線コネクタ 10"/>
          <p:cNvCxnSpPr/>
          <p:nvPr/>
        </p:nvCxnSpPr>
        <p:spPr bwMode="auto">
          <a:xfrm rot="5400000">
            <a:off x="4639733" y="3589869"/>
            <a:ext cx="5621866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テキスト ボックス 13"/>
          <p:cNvSpPr txBox="1"/>
          <p:nvPr/>
        </p:nvSpPr>
        <p:spPr>
          <a:xfrm>
            <a:off x="7007562" y="2829469"/>
            <a:ext cx="187262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We are here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 bwMode="auto">
          <a:xfrm rot="16200000" flipH="1">
            <a:off x="7264388" y="812819"/>
            <a:ext cx="338693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2" name="山形 8"/>
          <p:cNvSpPr>
            <a:spLocks noChangeArrowheads="1"/>
          </p:cNvSpPr>
          <p:nvPr/>
        </p:nvSpPr>
        <p:spPr bwMode="auto">
          <a:xfrm>
            <a:off x="6749" y="3657600"/>
            <a:ext cx="533400" cy="304800"/>
          </a:xfrm>
          <a:prstGeom prst="chevron">
            <a:avLst>
              <a:gd name="adj" fmla="val 4999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ctr" hangingPunct="0"/>
            <a:endParaRPr kumimoji="0" lang="ja-JP" altLang="en-US"/>
          </a:p>
        </p:txBody>
      </p:sp>
    </p:spTree>
    <p:extLst>
      <p:ext uri="{BB962C8B-B14F-4D97-AF65-F5344CB8AC3E}">
        <p14:creationId xmlns:p14="http://schemas.microsoft.com/office/powerpoint/2010/main" val="41659191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3" name="TextBox 8"/>
          <p:cNvSpPr txBox="1">
            <a:spLocks noChangeArrowheads="1"/>
          </p:cNvSpPr>
          <p:nvPr/>
        </p:nvSpPr>
        <p:spPr bwMode="auto">
          <a:xfrm>
            <a:off x="311150" y="3959225"/>
            <a:ext cx="3194050" cy="203041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defTabSz="45720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defTabSz="4572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800" dirty="0">
                <a:solidFill>
                  <a:srgbClr val="000000"/>
                </a:solidFill>
              </a:rPr>
              <a:t>“9mA experiment”</a:t>
            </a:r>
          </a:p>
          <a:p>
            <a:r>
              <a:rPr kumimoji="0" lang="en-US" altLang="ja-JP" sz="1800" dirty="0">
                <a:solidFill>
                  <a:srgbClr val="000000"/>
                </a:solidFill>
              </a:rPr>
              <a:t>achieved ~1800 bunches at 9mA in 09.2009</a:t>
            </a:r>
          </a:p>
          <a:p>
            <a:endParaRPr kumimoji="0" lang="en-US" altLang="ja-JP" sz="1800" dirty="0">
              <a:solidFill>
                <a:srgbClr val="000000"/>
              </a:solidFill>
            </a:endParaRPr>
          </a:p>
          <a:p>
            <a:r>
              <a:rPr kumimoji="0" lang="en-US" altLang="ja-JP" sz="1800" dirty="0">
                <a:solidFill>
                  <a:srgbClr val="000000"/>
                </a:solidFill>
                <a:latin typeface="Symbol" charset="0"/>
                <a:cs typeface="Symbol" charset="0"/>
              </a:rPr>
              <a:t>D</a:t>
            </a:r>
            <a:r>
              <a:rPr kumimoji="0" lang="en-US" altLang="ja-JP" sz="1800" dirty="0">
                <a:solidFill>
                  <a:srgbClr val="000000"/>
                </a:solidFill>
              </a:rPr>
              <a:t>E/E</a:t>
            </a:r>
            <a:r>
              <a:rPr kumimoji="0" lang="en-US" altLang="ja-JP" sz="1800" baseline="-25000" dirty="0">
                <a:solidFill>
                  <a:srgbClr val="000000"/>
                </a:solidFill>
              </a:rPr>
              <a:t>RMS</a:t>
            </a:r>
            <a:r>
              <a:rPr kumimoji="0" lang="en-US" altLang="ja-JP" sz="1800" dirty="0">
                <a:solidFill>
                  <a:srgbClr val="000000"/>
                </a:solidFill>
              </a:rPr>
              <a:t> 	~0.5% (@ 0.8 </a:t>
            </a:r>
            <a:r>
              <a:rPr kumimoji="0" lang="en-US" altLang="ja-JP" sz="1800" dirty="0" err="1">
                <a:solidFill>
                  <a:srgbClr val="000000"/>
                </a:solidFill>
              </a:rPr>
              <a:t>GeV</a:t>
            </a:r>
            <a:r>
              <a:rPr kumimoji="0" lang="en-US" altLang="ja-JP" sz="1800" dirty="0">
                <a:solidFill>
                  <a:srgbClr val="000000"/>
                </a:solidFill>
              </a:rPr>
              <a:t>)</a:t>
            </a:r>
          </a:p>
          <a:p>
            <a:r>
              <a:rPr kumimoji="0" lang="en-US" altLang="ja-JP" sz="1800" dirty="0">
                <a:solidFill>
                  <a:srgbClr val="000000"/>
                </a:solidFill>
              </a:rPr>
              <a:t>	</a:t>
            </a:r>
            <a:r>
              <a:rPr kumimoji="0" lang="en-US" altLang="ja-JP" sz="1400" dirty="0">
                <a:solidFill>
                  <a:srgbClr val="000090"/>
                </a:solidFill>
              </a:rPr>
              <a:t>~0.1% within pulse</a:t>
            </a:r>
            <a:endParaRPr kumimoji="0" lang="en-US" altLang="ja-JP" sz="1800" dirty="0">
              <a:solidFill>
                <a:srgbClr val="000090"/>
              </a:solidFill>
            </a:endParaRPr>
          </a:p>
          <a:p>
            <a:endParaRPr kumimoji="0" lang="en-US" altLang="ja-JP" sz="1800" dirty="0">
              <a:solidFill>
                <a:srgbClr val="000000"/>
              </a:solidFill>
            </a:endParaRPr>
          </a:p>
        </p:txBody>
      </p:sp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086600" cy="914400"/>
          </a:xfrm>
        </p:spPr>
        <p:txBody>
          <a:bodyPr/>
          <a:lstStyle/>
          <a:p>
            <a:r>
              <a:rPr kumimoji="0" lang="en-US" altLang="ja-JP" b="1" dirty="0">
                <a:latin typeface="Arial" charset="0"/>
                <a:cs typeface="Arial Unicode MS" charset="0"/>
              </a:rPr>
              <a:t>Integrated Systems </a:t>
            </a:r>
            <a:r>
              <a:rPr kumimoji="0" lang="en-US" altLang="ja-JP" b="1" dirty="0" smtClean="0">
                <a:latin typeface="Arial" charset="0"/>
                <a:cs typeface="Arial Unicode MS" charset="0"/>
              </a:rPr>
              <a:t>Tests</a:t>
            </a:r>
            <a:r>
              <a:rPr kumimoji="0" lang="en-US" altLang="ja-JP" sz="2800" b="1" i="1" dirty="0">
                <a:solidFill>
                  <a:srgbClr val="FF0000"/>
                </a:solidFill>
                <a:latin typeface="Arial" charset="0"/>
                <a:cs typeface="Arial Unicode MS" charset="0"/>
              </a:rPr>
              <a:t/>
            </a:r>
            <a:br>
              <a:rPr kumimoji="0" lang="en-US" altLang="ja-JP" sz="2800" b="1" i="1" dirty="0">
                <a:solidFill>
                  <a:srgbClr val="FF0000"/>
                </a:solidFill>
                <a:latin typeface="Arial" charset="0"/>
                <a:cs typeface="Arial Unicode MS" charset="0"/>
              </a:rPr>
            </a:br>
            <a:r>
              <a:rPr kumimoji="0" lang="en-US" altLang="ja-JP" sz="2800" b="1" i="1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2009 ~ </a:t>
            </a:r>
            <a:r>
              <a:rPr kumimoji="0" lang="en-US" altLang="ja-JP" sz="2800" b="1" i="1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 </a:t>
            </a:r>
            <a:endParaRPr kumimoji="0" lang="en-US" altLang="ja-JP" b="1" i="1" dirty="0">
              <a:solidFill>
                <a:srgbClr val="3366FF"/>
              </a:solidFill>
              <a:latin typeface="Arial" charset="0"/>
              <a:cs typeface="Arial Unicode MS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3671904"/>
              </p:ext>
            </p:extLst>
          </p:nvPr>
        </p:nvGraphicFramePr>
        <p:xfrm>
          <a:off x="323537" y="1371600"/>
          <a:ext cx="854501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6" descr="IMG_3065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50075" y="1047750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IMG_2625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53150" y="1849438"/>
            <a:ext cx="1519238" cy="113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8675" y="5011738"/>
            <a:ext cx="3013075" cy="128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784" name="日付プレースホルダ 9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200" smtClean="0">
                <a:solidFill>
                  <a:srgbClr val="000000"/>
                </a:solidFill>
              </a:rPr>
              <a:t>A. Yamamoto, SRF-110725</a:t>
            </a:r>
            <a:endParaRPr lang="en-US" altLang="ja-JP" sz="1200">
              <a:solidFill>
                <a:srgbClr val="000000"/>
              </a:solidFill>
            </a:endParaRPr>
          </a:p>
        </p:txBody>
      </p:sp>
      <p:sp>
        <p:nvSpPr>
          <p:cNvPr id="75785" name="スライド番号プレースホルダ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EDD1BDE-30FC-9040-BC56-AB05D3E3BAA1}" type="slidenum">
              <a:rPr lang="en-US" altLang="ja-JP" sz="1400">
                <a:solidFill>
                  <a:srgbClr val="000000"/>
                </a:solidFill>
              </a:rPr>
              <a:pPr/>
              <a:t>15</a:t>
            </a:fld>
            <a:endParaRPr lang="en-US" altLang="ja-JP" sz="1400">
              <a:solidFill>
                <a:srgbClr val="000000"/>
              </a:solidFill>
            </a:endParaRPr>
          </a:p>
        </p:txBody>
      </p:sp>
      <p:sp>
        <p:nvSpPr>
          <p:cNvPr id="12" name="フッター プレースホルダ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Advances in ILC-SRF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7658626" cy="705373"/>
          </a:xfrm>
        </p:spPr>
        <p:txBody>
          <a:bodyPr/>
          <a:lstStyle/>
          <a:p>
            <a:r>
              <a:rPr lang="en-US" altLang="ja-JP" b="1" dirty="0" err="1" smtClean="0"/>
              <a:t>Cryomodule</a:t>
            </a:r>
            <a:r>
              <a:rPr lang="en-US" altLang="ja-JP" b="1" dirty="0" smtClean="0"/>
              <a:t> Development &amp; Test</a:t>
            </a:r>
          </a:p>
        </p:txBody>
      </p:sp>
      <p:sp>
        <p:nvSpPr>
          <p:cNvPr id="38916" name="Content Placeholder 2"/>
          <p:cNvSpPr>
            <a:spLocks noGrp="1"/>
          </p:cNvSpPr>
          <p:nvPr>
            <p:ph idx="1"/>
          </p:nvPr>
        </p:nvSpPr>
        <p:spPr>
          <a:xfrm>
            <a:off x="203201" y="1223960"/>
            <a:ext cx="3403599" cy="5100639"/>
          </a:xfrm>
          <a:solidFill>
            <a:srgbClr val="CCFFCC"/>
          </a:solidFill>
          <a:ln>
            <a:noFill/>
          </a:ln>
        </p:spPr>
        <p:txBody>
          <a:bodyPr/>
          <a:lstStyle/>
          <a:p>
            <a:r>
              <a:rPr lang="en-US" altLang="ja-JP" sz="2400" dirty="0" smtClean="0"/>
              <a:t>FLASH (DESY)</a:t>
            </a:r>
            <a:endParaRPr lang="en-US" altLang="ja-JP" sz="2400" dirty="0"/>
          </a:p>
          <a:p>
            <a:pPr lvl="1"/>
            <a:r>
              <a:rPr lang="en-US" altLang="ja-JP" sz="2000" dirty="0">
                <a:solidFill>
                  <a:srgbClr val="FF0000"/>
                </a:solidFill>
              </a:rPr>
              <a:t>&lt;32 MV/m</a:t>
            </a:r>
            <a:r>
              <a:rPr lang="en-US" altLang="ja-JP" sz="2000" dirty="0" smtClean="0">
                <a:solidFill>
                  <a:srgbClr val="FF0000"/>
                </a:solidFill>
              </a:rPr>
              <a:t>&gt; </a:t>
            </a:r>
            <a:r>
              <a:rPr lang="en-US" altLang="ja-JP" sz="2000" dirty="0" smtClean="0"/>
              <a:t>in CM operation, PXFEL-1 </a:t>
            </a:r>
          </a:p>
          <a:p>
            <a:pPr lvl="1"/>
            <a:r>
              <a:rPr lang="en-US" altLang="ja-JP" sz="2000" b="1" dirty="0" smtClean="0">
                <a:solidFill>
                  <a:srgbClr val="008000"/>
                </a:solidFill>
              </a:rPr>
              <a:t>&lt; 30 MV/m&gt; </a:t>
            </a:r>
            <a:r>
              <a:rPr lang="en-US" altLang="ja-JP" sz="2000" dirty="0" smtClean="0"/>
              <a:t>in FLASH operation</a:t>
            </a:r>
            <a:endParaRPr lang="en-US" altLang="ja-JP" sz="2400" dirty="0" smtClean="0"/>
          </a:p>
          <a:p>
            <a:r>
              <a:rPr lang="en-US" altLang="ja-JP" sz="2400" dirty="0" smtClean="0"/>
              <a:t>NML-CM1 (Fermi)</a:t>
            </a:r>
          </a:p>
          <a:p>
            <a:pPr lvl="1"/>
            <a:r>
              <a:rPr lang="en-US" altLang="ja-JP" sz="2000" dirty="0" smtClean="0"/>
              <a:t>In progress</a:t>
            </a:r>
            <a:endParaRPr lang="en-US" altLang="ja-JP" sz="2400" dirty="0" smtClean="0"/>
          </a:p>
          <a:p>
            <a:r>
              <a:rPr lang="en-US" altLang="ja-JP" sz="2400" dirty="0" smtClean="0"/>
              <a:t>STF: S1</a:t>
            </a:r>
            <a:r>
              <a:rPr lang="en-US" altLang="ja-JP" sz="2400" dirty="0"/>
              <a:t>-</a:t>
            </a:r>
            <a:r>
              <a:rPr lang="en-US" altLang="ja-JP" sz="2400" dirty="0" smtClean="0"/>
              <a:t>Global (KEK)</a:t>
            </a:r>
          </a:p>
          <a:p>
            <a:pPr lvl="1"/>
            <a:r>
              <a:rPr lang="en-US" altLang="ja-JP" sz="2000" dirty="0" smtClean="0"/>
              <a:t>Global effort</a:t>
            </a:r>
          </a:p>
          <a:p>
            <a:pPr lvl="2"/>
            <a:r>
              <a:rPr lang="en-US" altLang="ja-JP" sz="1600" dirty="0" smtClean="0"/>
              <a:t>DESY/INFN/FNAL/SLAC/KEK</a:t>
            </a:r>
          </a:p>
          <a:p>
            <a:pPr lvl="1"/>
            <a:r>
              <a:rPr lang="en-US" altLang="ja-JP" sz="2000" dirty="0" smtClean="0"/>
              <a:t>&lt;26 MV/m&gt; in CM operation </a:t>
            </a:r>
          </a:p>
          <a:p>
            <a:endParaRPr lang="en-US" altLang="ja-JP" sz="2400" dirty="0"/>
          </a:p>
          <a:p>
            <a:endParaRPr lang="en-US" altLang="ja-JP" sz="2400" dirty="0"/>
          </a:p>
          <a:p>
            <a:pPr>
              <a:buFontTx/>
              <a:buNone/>
            </a:pPr>
            <a:endParaRPr lang="en-US" altLang="ja-JP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974" y="4671532"/>
            <a:ext cx="2058988" cy="1373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6657" y="781573"/>
            <a:ext cx="2797291" cy="2012427"/>
          </a:xfrm>
          <a:prstGeom prst="rect">
            <a:avLst/>
          </a:prstGeom>
          <a:ln>
            <a:solidFill>
              <a:srgbClr val="3366FF"/>
            </a:solidFill>
          </a:ln>
          <a:effectLst/>
        </p:spPr>
      </p:pic>
      <p:sp>
        <p:nvSpPr>
          <p:cNvPr id="38922" name="スライド番号プレースホルダ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E43BECF-ED99-4145-BFB6-09D138255B5B}" type="slidenum">
              <a:rPr lang="en-US" altLang="ja-JP" smtClean="0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pPr/>
              <a:t>16</a:t>
            </a:fld>
            <a:endParaRPr lang="en-US" altLang="ja-JP" dirty="0" smtClean="0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pic>
        <p:nvPicPr>
          <p:cNvPr id="38924" name="Picture 7" descr="IMG_454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1400" y="2900862"/>
            <a:ext cx="1628774" cy="122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4700" y="4327667"/>
            <a:ext cx="3099326" cy="2030718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0" name="Picture 2" descr="part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2315" r="32890" b="19816"/>
          <a:stretch/>
        </p:blipFill>
        <p:spPr bwMode="auto">
          <a:xfrm>
            <a:off x="3277124" y="2642893"/>
            <a:ext cx="2383369" cy="1506664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rcRect t="20375" r="20529"/>
          <a:stretch>
            <a:fillRect/>
          </a:stretch>
        </p:blipFill>
        <p:spPr>
          <a:xfrm>
            <a:off x="3482974" y="938214"/>
            <a:ext cx="1941180" cy="1233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A. Yamamoto, SRF-110725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Advances in ILC-SRF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459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457200" rtl="0"/>
            <a:r>
              <a:rPr lang="en-US" sz="12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SRF-110725</a:t>
            </a:r>
            <a:endParaRPr lang="en-US" sz="12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57200" rtl="0" fontAlgn="base"/>
            <a:r>
              <a:rPr lang="en-US" sz="1600" b="1" kern="1200" smtClean="0">
                <a:solidFill>
                  <a:srgbClr val="23346C"/>
                </a:solidFill>
                <a:latin typeface="Arial"/>
                <a:ea typeface="Arial Unicode MS"/>
                <a:cs typeface="Arial Unicode MS"/>
              </a:rPr>
              <a:t>Advances in ILC-SRF</a:t>
            </a:r>
            <a:endParaRPr lang="en-US" sz="1600" b="1" kern="1200">
              <a:solidFill>
                <a:srgbClr val="23346C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457200" rtl="0"/>
            <a:fld id="{C64E1E01-CFF9-374C-90C0-378C39CD55E6}" type="slidenum">
              <a:rPr lang="en-US" sz="14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algn="r" defTabSz="457200" rtl="0"/>
              <a:t>17</a:t>
            </a:fld>
            <a:endParaRPr lang="en-US" sz="14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9" name="Content Placeholder 6" descr="Pages from 243-Slides-carwardine-ALCPG_carwardine_9mA_summary_final-2_Page_4.tiff"/>
          <p:cNvPicPr>
            <a:picLocks noGrp="1" noChangeAspect="1"/>
          </p:cNvPicPr>
          <p:nvPr>
            <p:ph idx="1"/>
          </p:nvPr>
        </p:nvPicPr>
        <p:blipFill>
          <a:blip r:embed="rId3"/>
          <a:srcRect l="5118" t="5297" r="4413" b="7032"/>
          <a:stretch>
            <a:fillRect/>
          </a:stretch>
        </p:blipFill>
        <p:spPr>
          <a:xfrm>
            <a:off x="22133" y="21929"/>
            <a:ext cx="9099734" cy="6814141"/>
          </a:xfrm>
        </p:spPr>
      </p:pic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7696200" y="0"/>
            <a:ext cx="14478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dirty="0" smtClean="0">
                <a:latin typeface="Calibri" charset="0"/>
              </a:rPr>
              <a:t>M. Ross</a:t>
            </a:r>
            <a:endParaRPr lang="ja-JP" altLang="en-US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955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457200" rtl="0"/>
            <a:r>
              <a:rPr lang="en-US" sz="12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SRF-110725</a:t>
            </a:r>
            <a:endParaRPr lang="en-US" sz="12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57200" rtl="0" fontAlgn="base"/>
            <a:r>
              <a:rPr lang="en-US" sz="1600" b="1" kern="1200" smtClean="0">
                <a:solidFill>
                  <a:srgbClr val="23346C"/>
                </a:solidFill>
                <a:latin typeface="Arial"/>
                <a:ea typeface="Arial Unicode MS"/>
                <a:cs typeface="Arial Unicode MS"/>
              </a:rPr>
              <a:t>Advances in ILC-SRF</a:t>
            </a:r>
            <a:endParaRPr lang="en-US" sz="1600" b="1" kern="1200">
              <a:solidFill>
                <a:srgbClr val="23346C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457200" rtl="0"/>
            <a:fld id="{C64E1E01-CFF9-374C-90C0-378C39CD55E6}" type="slidenum">
              <a:rPr lang="en-US" sz="14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algn="r" defTabSz="457200" rtl="0"/>
              <a:t>18</a:t>
            </a:fld>
            <a:endParaRPr lang="en-US" sz="14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9" name="Content Placeholder 6" descr="Pages from 243-Slides-carwardine-ALCPG_carwardine_9mA_summary_final-2_Page_4.tif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7106" y="0"/>
            <a:ext cx="9049787" cy="6858000"/>
          </a:xfrm>
        </p:spPr>
      </p:pic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7696200" y="0"/>
            <a:ext cx="14478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dirty="0" smtClean="0">
                <a:latin typeface="Calibri" charset="0"/>
              </a:rPr>
              <a:t>M. Ross</a:t>
            </a:r>
            <a:endParaRPr lang="ja-JP" altLang="en-US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221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Cryomodule-1 </a:t>
            </a:r>
            <a:r>
              <a:rPr lang="en-US" sz="3200" b="1" dirty="0" smtClean="0"/>
              <a:t>Testing </a:t>
            </a:r>
            <a:r>
              <a:rPr lang="en-US" sz="3200" b="1" dirty="0" smtClean="0"/>
              <a:t>at </a:t>
            </a:r>
            <a:r>
              <a:rPr lang="en-US" sz="3200" b="1" dirty="0" err="1" smtClean="0"/>
              <a:t>Fermilab</a:t>
            </a:r>
            <a:endParaRPr lang="en-US" sz="32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Advances in ILC-SRF</a:t>
            </a:r>
            <a:endParaRPr lang="en-US" dirty="0"/>
          </a:p>
        </p:txBody>
      </p:sp>
      <p:pic>
        <p:nvPicPr>
          <p:cNvPr id="1026" name="Picture 2" descr="part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7"/>
          <a:stretch/>
        </p:blipFill>
        <p:spPr bwMode="auto">
          <a:xfrm>
            <a:off x="76200" y="914400"/>
            <a:ext cx="8001000" cy="437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15000" y="1343561"/>
            <a:ext cx="2954655" cy="1323439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7 of 8 cavities powered,</a:t>
            </a:r>
          </a:p>
          <a:p>
            <a:r>
              <a:rPr lang="en-US" sz="2000" dirty="0" smtClean="0"/>
              <a:t>2 with high heat; no FE? </a:t>
            </a:r>
          </a:p>
          <a:p>
            <a:r>
              <a:rPr lang="en-US" sz="2000" dirty="0" smtClean="0"/>
              <a:t>1 tuner motor failure</a:t>
            </a:r>
          </a:p>
          <a:p>
            <a:r>
              <a:rPr lang="en-US" sz="2000" dirty="0" smtClean="0"/>
              <a:t>Calibrations under study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 rot="18890959">
            <a:off x="804955" y="1381235"/>
            <a:ext cx="1723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Preliminary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Yamamoto, SRF-110725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9FACD-4466-414C-8F79-FA87C0B94749}" type="slidenum">
              <a:rPr lang="en-US" smtClean="0"/>
              <a:pPr/>
              <a:t>19</a:t>
            </a:fld>
            <a:endParaRPr lang="en-US">
              <a:solidFill>
                <a:schemeClr val="tx1"/>
              </a:solidFill>
              <a:latin typeface="Times" pitchFamily="18" charset="0"/>
            </a:endParaRPr>
          </a:p>
        </p:txBody>
      </p:sp>
      <p:pic>
        <p:nvPicPr>
          <p:cNvPr id="12" name="図 2" descr="CM-1_for_TTC_03-1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68" y="3276600"/>
            <a:ext cx="3989331" cy="2819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217954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タイトル 7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467600" cy="609600"/>
          </a:xfrm>
        </p:spPr>
        <p:txBody>
          <a:bodyPr/>
          <a:lstStyle/>
          <a:p>
            <a:r>
              <a:rPr lang="en-US" altLang="ja-JP" b="1" dirty="0" smtClean="0">
                <a:solidFill>
                  <a:srgbClr val="000090"/>
                </a:solidFill>
              </a:rPr>
              <a:t>Design Update in SB2009</a:t>
            </a:r>
            <a:endParaRPr kumimoji="0" lang="ja-JP" altLang="en-US" b="1" dirty="0" smtClean="0">
              <a:solidFill>
                <a:srgbClr val="000090"/>
              </a:solidFill>
            </a:endParaRPr>
          </a:p>
        </p:txBody>
      </p:sp>
      <p:sp>
        <p:nvSpPr>
          <p:cNvPr id="25639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2B317A-387A-A64A-8604-D8065BCF9A73}" type="slidenum">
              <a:rPr lang="en-US" altLang="ja-JP" smtClean="0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pPr/>
              <a:t>2</a:t>
            </a:fld>
            <a:endParaRPr lang="en-US" altLang="ja-JP" smtClean="0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25640" name="日付プレースホルダ 10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t>A. Yamamoto, SRF-110725</a:t>
            </a:r>
            <a:endParaRPr lang="en-US" altLang="ja-JP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7926610"/>
              </p:ext>
            </p:extLst>
          </p:nvPr>
        </p:nvGraphicFramePr>
        <p:xfrm>
          <a:off x="5943600" y="4876800"/>
          <a:ext cx="2347913" cy="1257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04" name="Word 文書" r:id="rId4" imgW="2679601" imgH="1435047" progId="Word.Document.12">
                  <p:link updateAutomatic="1"/>
                </p:oleObj>
              </mc:Choice>
              <mc:Fallback>
                <p:oleObj name="Word 文書" r:id="rId4" imgW="2679601" imgH="1435047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876800"/>
                        <a:ext cx="2347913" cy="12574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42" name="図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5562600"/>
            <a:ext cx="240665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43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447800"/>
            <a:ext cx="3752703" cy="32004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5715000" y="914400"/>
            <a:ext cx="259022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3366FF"/>
                </a:solidFill>
              </a:rPr>
              <a:t>RDR</a:t>
            </a:r>
            <a:r>
              <a:rPr kumimoji="1" lang="en-US" altLang="ja-JP" sz="2400" dirty="0" smtClean="0"/>
              <a:t>  </a:t>
            </a:r>
            <a:r>
              <a:rPr kumimoji="1" lang="ja-JP" altLang="en-US" sz="2400" dirty="0" smtClean="0">
                <a:sym typeface="Wingdings"/>
              </a:rPr>
              <a:t></a:t>
            </a:r>
            <a:r>
              <a:rPr kumimoji="1" lang="en-US" altLang="ja-JP" sz="2400" dirty="0" smtClean="0"/>
              <a:t>  </a:t>
            </a:r>
            <a:r>
              <a:rPr kumimoji="1" lang="en-US" altLang="ja-JP" sz="2400" b="1" dirty="0" smtClean="0"/>
              <a:t>SB2009</a:t>
            </a:r>
            <a:endParaRPr kumimoji="1" lang="ja-JP" altLang="en-US" sz="2400" b="1" dirty="0"/>
          </a:p>
        </p:txBody>
      </p:sp>
      <p:sp>
        <p:nvSpPr>
          <p:cNvPr id="11" name="フッター プレースホル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Advances in ILC-SRF</a:t>
            </a:r>
            <a:endParaRPr lang="en-US" altLang="ja-JP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sz="half" idx="2"/>
          </p:nvPr>
        </p:nvSpPr>
        <p:spPr>
          <a:xfrm>
            <a:off x="203200" y="1109364"/>
            <a:ext cx="4902200" cy="4288136"/>
          </a:xfrm>
          <a:ln>
            <a:solidFill>
              <a:srgbClr val="3366FF"/>
            </a:solidFill>
          </a:ln>
        </p:spPr>
        <p:txBody>
          <a:bodyPr/>
          <a:lstStyle/>
          <a:p>
            <a:pPr marL="0" indent="0">
              <a:buNone/>
            </a:pPr>
            <a:r>
              <a:rPr kumimoji="1" lang="en-US" altLang="ja-JP" u="sng" dirty="0" smtClean="0">
                <a:solidFill>
                  <a:schemeClr val="bg1">
                    <a:lumMod val="50000"/>
                  </a:schemeClr>
                </a:solidFill>
              </a:rPr>
              <a:t>Motivation: Cost containment</a:t>
            </a:r>
          </a:p>
          <a:p>
            <a:r>
              <a:rPr kumimoji="1"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Single </a:t>
            </a:r>
            <a:r>
              <a:rPr kumimoji="1" lang="en-US" altLang="ja-JP" sz="2400" dirty="0">
                <a:solidFill>
                  <a:schemeClr val="bg1">
                    <a:lumMod val="50000"/>
                  </a:schemeClr>
                </a:solidFill>
              </a:rPr>
              <a:t>accelerator tunnel</a:t>
            </a:r>
          </a:p>
          <a:p>
            <a:r>
              <a:rPr kumimoji="1" lang="en-US" altLang="ja-JP" sz="2400" dirty="0">
                <a:solidFill>
                  <a:schemeClr val="bg1">
                    <a:lumMod val="50000"/>
                  </a:schemeClr>
                </a:solidFill>
              </a:rPr>
              <a:t>Smaller damping ring</a:t>
            </a:r>
          </a:p>
          <a:p>
            <a:r>
              <a:rPr kumimoji="1"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e+ </a:t>
            </a:r>
            <a:r>
              <a:rPr kumimoji="1" lang="en-US" altLang="ja-JP" sz="2400" dirty="0">
                <a:solidFill>
                  <a:schemeClr val="bg1">
                    <a:lumMod val="50000"/>
                  </a:schemeClr>
                </a:solidFill>
              </a:rPr>
              <a:t>target </a:t>
            </a:r>
            <a:r>
              <a:rPr kumimoji="1"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location </a:t>
            </a:r>
            <a:r>
              <a:rPr kumimoji="1" lang="en-US" altLang="ja-JP" sz="2400" dirty="0">
                <a:solidFill>
                  <a:schemeClr val="bg1">
                    <a:lumMod val="50000"/>
                  </a:schemeClr>
                </a:solidFill>
              </a:rPr>
              <a:t>at high-energy </a:t>
            </a:r>
            <a:r>
              <a:rPr kumimoji="1"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end, </a:t>
            </a:r>
            <a:endParaRPr kumimoji="1" lang="en-US" altLang="ja-JP" sz="2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SCRF: </a:t>
            </a:r>
            <a:r>
              <a:rPr kumimoji="1" lang="en-US" altLang="ja-JP" sz="2400" dirty="0" smtClean="0"/>
              <a:t>Gradient variation of 31.5 MV/m +/- 20 %, </a:t>
            </a:r>
          </a:p>
          <a:p>
            <a:r>
              <a:rPr kumimoji="1" lang="en-US" altLang="ja-JP" sz="2400" b="1" dirty="0" smtClean="0">
                <a:solidFill>
                  <a:srgbClr val="3366FF"/>
                </a:solidFill>
              </a:rPr>
              <a:t>HLRF: </a:t>
            </a:r>
            <a:r>
              <a:rPr kumimoji="1" lang="en-US" altLang="ja-JP" sz="2400" dirty="0" smtClean="0"/>
              <a:t>KCS and DRFS with RDR-RF unit as  backu</a:t>
            </a:r>
            <a:r>
              <a:rPr kumimoji="1" lang="en-US" altLang="ja-JP" sz="2400" dirty="0"/>
              <a:t>p</a:t>
            </a:r>
            <a:r>
              <a:rPr kumimoji="1" lang="en-US" altLang="ja-JP" sz="2400" dirty="0" smtClean="0"/>
              <a:t> 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802181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タイトル 1"/>
          <p:cNvSpPr>
            <a:spLocks noGrp="1"/>
          </p:cNvSpPr>
          <p:nvPr>
            <p:ph type="title"/>
          </p:nvPr>
        </p:nvSpPr>
        <p:spPr>
          <a:xfrm>
            <a:off x="1295400" y="-76200"/>
            <a:ext cx="7696200" cy="914400"/>
          </a:xfrm>
        </p:spPr>
        <p:txBody>
          <a:bodyPr/>
          <a:lstStyle/>
          <a:p>
            <a:r>
              <a:rPr lang="en-US" altLang="ja-JP" sz="2800" b="1">
                <a:latin typeface="Arial" charset="0"/>
                <a:cs typeface="ＭＳ Ｐゴシック" charset="0"/>
              </a:rPr>
              <a:t>S1-Global  Assembly/Test with Global Effort</a:t>
            </a:r>
            <a:endParaRPr lang="ja-JP" altLang="en-US" sz="2800" b="1">
              <a:latin typeface="Arial" charset="0"/>
              <a:cs typeface="ＭＳ Ｐゴシック" charset="0"/>
            </a:endParaRPr>
          </a:p>
        </p:txBody>
      </p:sp>
      <p:sp>
        <p:nvSpPr>
          <p:cNvPr id="59395" name="日付プレースホルダ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buFont typeface="Times New Roman" charset="0"/>
              <a:buNone/>
            </a:pPr>
            <a:r>
              <a:rPr kumimoji="0" lang="en-US" altLang="ja-JP" sz="900" smtClean="0">
                <a:solidFill>
                  <a:srgbClr val="000000"/>
                </a:solidFill>
                <a:latin typeface="Times New Roman" charset="0"/>
                <a:cs typeface="ＭＳ Ｐゴシック" charset="0"/>
              </a:rPr>
              <a:t>A. Yamamoto, SRF-110725</a:t>
            </a:r>
            <a:endParaRPr kumimoji="0" lang="en-US" altLang="ja-JP" sz="900">
              <a:solidFill>
                <a:srgbClr val="000000"/>
              </a:solidFill>
              <a:latin typeface="Times New Roman" charset="0"/>
              <a:cs typeface="ＭＳ Ｐゴシック" charset="0"/>
            </a:endParaRPr>
          </a:p>
        </p:txBody>
      </p:sp>
      <p:sp>
        <p:nvSpPr>
          <p:cNvPr id="36868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Font typeface="Times New Roman" pitchFamily="-106" charset="0"/>
              <a:buNone/>
              <a:defRPr/>
            </a:pPr>
            <a:r>
              <a:rPr lang="en-US" altLang="ja-JP" sz="1050" smtClean="0">
                <a:latin typeface="Times New Roman" pitchFamily="-106" charset="0"/>
                <a:ea typeface="ＭＳ Ｐゴシック" pitchFamily="-106" charset="-128"/>
                <a:cs typeface="ＭＳ Ｐゴシック" pitchFamily="-106" charset="-128"/>
              </a:rPr>
              <a:t>Advances in ILC-SRF</a:t>
            </a:r>
            <a:endParaRPr lang="en-US" altLang="ja-JP" sz="1050" dirty="0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59397" name="図 5" descr="20100119Di-07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22098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図 7" descr="20100209Di-05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7"/>
          <a:stretch>
            <a:fillRect/>
          </a:stretch>
        </p:blipFill>
        <p:spPr bwMode="auto">
          <a:xfrm>
            <a:off x="228600" y="2819400"/>
            <a:ext cx="18288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図 9" descr="20100308Di-014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70400"/>
            <a:ext cx="2438400" cy="16256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0" name="図 11" descr="20100319Di-013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495800"/>
            <a:ext cx="24003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667000"/>
            <a:ext cx="3939540" cy="16764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2" name="図 13" descr="IMG_059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8" b="14172"/>
          <a:stretch>
            <a:fillRect/>
          </a:stretch>
        </p:blipFill>
        <p:spPr bwMode="auto">
          <a:xfrm>
            <a:off x="2819400" y="838200"/>
            <a:ext cx="2884488" cy="1447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03" name="テキスト ボックス 14"/>
          <p:cNvSpPr txBox="1">
            <a:spLocks noChangeArrowheads="1"/>
          </p:cNvSpPr>
          <p:nvPr/>
        </p:nvSpPr>
        <p:spPr bwMode="auto">
          <a:xfrm>
            <a:off x="228600" y="2362200"/>
            <a:ext cx="24277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DESY, FNAL, </a:t>
            </a:r>
            <a:r>
              <a:rPr lang="en-US" altLang="ja-JP" sz="1600" dirty="0">
                <a:solidFill>
                  <a:srgbClr val="000090"/>
                </a:solidFill>
              </a:rPr>
              <a:t>Jan.,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4" name="テキスト ボックス 15"/>
          <p:cNvSpPr txBox="1">
            <a:spLocks noChangeArrowheads="1"/>
          </p:cNvSpPr>
          <p:nvPr/>
        </p:nvSpPr>
        <p:spPr bwMode="auto">
          <a:xfrm>
            <a:off x="76200" y="4887913"/>
            <a:ext cx="7015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INFN</a:t>
            </a:r>
          </a:p>
          <a:p>
            <a:r>
              <a:rPr lang="en-US" altLang="ja-JP" sz="1600" dirty="0">
                <a:solidFill>
                  <a:srgbClr val="3366FF"/>
                </a:solidFill>
              </a:rPr>
              <a:t>and </a:t>
            </a:r>
          </a:p>
          <a:p>
            <a:r>
              <a:rPr lang="en-US" altLang="ja-JP" sz="1600" dirty="0">
                <a:solidFill>
                  <a:srgbClr val="3366FF"/>
                </a:solidFill>
              </a:rPr>
              <a:t>FNAL</a:t>
            </a:r>
          </a:p>
          <a:p>
            <a:r>
              <a:rPr lang="en-US" altLang="ja-JP" sz="1600" dirty="0">
                <a:solidFill>
                  <a:srgbClr val="000090"/>
                </a:solidFill>
              </a:rPr>
              <a:t>Feb. </a:t>
            </a:r>
          </a:p>
          <a:p>
            <a:r>
              <a:rPr lang="en-US" altLang="ja-JP" sz="1600" dirty="0">
                <a:solidFill>
                  <a:srgbClr val="000090"/>
                </a:solidFill>
              </a:rPr>
              <a:t>2010</a:t>
            </a:r>
            <a:endParaRPr lang="ja-JP" altLang="en-US" sz="18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5" name="テキスト ボックス 16"/>
          <p:cNvSpPr txBox="1">
            <a:spLocks noChangeArrowheads="1"/>
          </p:cNvSpPr>
          <p:nvPr/>
        </p:nvSpPr>
        <p:spPr bwMode="auto">
          <a:xfrm>
            <a:off x="6248400" y="4114800"/>
            <a:ext cx="24652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FNAL &amp; INFN, </a:t>
            </a:r>
            <a:r>
              <a:rPr lang="en-US" altLang="ja-JP" sz="1600" dirty="0">
                <a:solidFill>
                  <a:srgbClr val="000090"/>
                </a:solidFill>
              </a:rPr>
              <a:t>July,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6" name="テキスト ボックス 17"/>
          <p:cNvSpPr txBox="1">
            <a:spLocks noChangeArrowheads="1"/>
          </p:cNvSpPr>
          <p:nvPr/>
        </p:nvSpPr>
        <p:spPr bwMode="auto">
          <a:xfrm>
            <a:off x="3657600" y="6030913"/>
            <a:ext cx="17738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DESY, </a:t>
            </a:r>
            <a:r>
              <a:rPr lang="en-US" altLang="ja-JP" sz="1600" dirty="0">
                <a:solidFill>
                  <a:srgbClr val="000090"/>
                </a:solidFill>
              </a:rPr>
              <a:t>May,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7" name="テキスト ボックス 18"/>
          <p:cNvSpPr txBox="1">
            <a:spLocks noChangeArrowheads="1"/>
          </p:cNvSpPr>
          <p:nvPr/>
        </p:nvSpPr>
        <p:spPr bwMode="auto">
          <a:xfrm>
            <a:off x="1295400" y="6019800"/>
            <a:ext cx="13252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000090"/>
                </a:solidFill>
              </a:rPr>
              <a:t>March,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8" name="テキスト ボックス 19"/>
          <p:cNvSpPr txBox="1">
            <a:spLocks noChangeArrowheads="1"/>
          </p:cNvSpPr>
          <p:nvPr/>
        </p:nvSpPr>
        <p:spPr bwMode="auto">
          <a:xfrm>
            <a:off x="6858000" y="6030913"/>
            <a:ext cx="13768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June, </a:t>
            </a:r>
            <a:r>
              <a:rPr lang="en-US" altLang="ja-JP" sz="1600" dirty="0">
                <a:solidFill>
                  <a:srgbClr val="000090"/>
                </a:solidFill>
              </a:rPr>
              <a:t>2010 ~ 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9" name="テキスト ボックス 20"/>
          <p:cNvSpPr txBox="1">
            <a:spLocks noChangeArrowheads="1"/>
          </p:cNvSpPr>
          <p:nvPr/>
        </p:nvSpPr>
        <p:spPr bwMode="auto">
          <a:xfrm>
            <a:off x="6324600" y="2286000"/>
            <a:ext cx="18235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DESY, </a:t>
            </a:r>
            <a:r>
              <a:rPr lang="en-US" altLang="ja-JP" sz="1600" dirty="0">
                <a:solidFill>
                  <a:srgbClr val="000090"/>
                </a:solidFill>
              </a:rPr>
              <a:t>Sept.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pic>
        <p:nvPicPr>
          <p:cNvPr id="59410" name="Picture 2"/>
          <p:cNvPicPr>
            <a:picLocks noChangeAspect="1" noChangeArrowheads="1"/>
          </p:cNvPicPr>
          <p:nvPr/>
        </p:nvPicPr>
        <p:blipFill>
          <a:blip r:embed="rId8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14400"/>
            <a:ext cx="24177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941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95800"/>
            <a:ext cx="23955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9412" name="図 22" descr="20100706Di-0319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16200"/>
            <a:ext cx="23622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13" name="スライド番号プレースホルダ 2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buFont typeface="Times New Roman" charset="0"/>
              <a:buNone/>
            </a:pPr>
            <a:fld id="{3EF1845B-EEC8-DC40-84A6-C2B2E4B14BAB}" type="slidenum">
              <a:rPr kumimoji="0" lang="en-US" altLang="ja-JP" sz="1000">
                <a:latin typeface="Times New Roman" charset="0"/>
                <a:cs typeface="ＭＳ Ｐゴシック" charset="0"/>
              </a:rPr>
              <a:pPr>
                <a:buFont typeface="Times New Roman" charset="0"/>
                <a:buNone/>
              </a:pPr>
              <a:t>20</a:t>
            </a:fld>
            <a:endParaRPr kumimoji="0" lang="en-US" altLang="ja-JP" sz="1000"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47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/>
          <p:cNvSpPr txBox="1">
            <a:spLocks noChangeArrowheads="1"/>
          </p:cNvSpPr>
          <p:nvPr/>
        </p:nvSpPr>
        <p:spPr bwMode="auto">
          <a:xfrm>
            <a:off x="1447800" y="101600"/>
            <a:ext cx="744537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/>
            <a:r>
              <a:rPr lang="en-US" altLang="ja-JP" sz="4000" b="1" dirty="0" smtClean="0">
                <a:solidFill>
                  <a:srgbClr val="000090"/>
                </a:solidFill>
                <a:cs typeface="ＭＳ Ｐゴシック" charset="0"/>
              </a:rPr>
              <a:t>S1</a:t>
            </a:r>
            <a:r>
              <a:rPr lang="en-US" altLang="ja-JP" sz="4000" b="1" dirty="0">
                <a:solidFill>
                  <a:srgbClr val="000090"/>
                </a:solidFill>
                <a:cs typeface="ＭＳ Ｐゴシック" charset="0"/>
              </a:rPr>
              <a:t>-Global High Power Test </a:t>
            </a:r>
            <a:endParaRPr lang="en-US" altLang="ja-JP" sz="4000" b="1" dirty="0" smtClean="0">
              <a:solidFill>
                <a:srgbClr val="000090"/>
              </a:solidFill>
              <a:cs typeface="ＭＳ Ｐゴシック" charset="0"/>
            </a:endParaRPr>
          </a:p>
          <a:p>
            <a:pPr algn="ctr"/>
            <a:r>
              <a:rPr lang="en-US" altLang="ja-JP" sz="2000" dirty="0" smtClean="0">
                <a:solidFill>
                  <a:srgbClr val="000090"/>
                </a:solidFill>
                <a:cs typeface="ＭＳ Ｐゴシック" charset="0"/>
              </a:rPr>
              <a:t>at </a:t>
            </a:r>
            <a:r>
              <a:rPr lang="en-US" altLang="ja-JP" sz="2000" dirty="0">
                <a:solidFill>
                  <a:srgbClr val="000090"/>
                </a:solidFill>
                <a:cs typeface="ＭＳ Ｐゴシック" charset="0"/>
              </a:rPr>
              <a:t>STF/KEK, Sep</a:t>
            </a:r>
            <a:r>
              <a:rPr lang="en-US" altLang="ja-JP" sz="2000" dirty="0" smtClean="0">
                <a:solidFill>
                  <a:srgbClr val="000090"/>
                </a:solidFill>
                <a:cs typeface="ＭＳ Ｐゴシック" charset="0"/>
              </a:rPr>
              <a:t>., 2010 ~ </a:t>
            </a:r>
            <a:endParaRPr lang="en-US" altLang="ja-JP" sz="2000" dirty="0">
              <a:solidFill>
                <a:srgbClr val="000090"/>
              </a:solidFill>
              <a:cs typeface="ＭＳ Ｐゴシック" charset="0"/>
            </a:endParaRP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1295400"/>
            <a:ext cx="3990975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6564" name="日付プレースホルダ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A. Yamamoto, SRF-110725</a:t>
            </a:r>
            <a:endParaRPr kumimoji="0" lang="en-US" altLang="ja-JP" sz="1200"/>
          </a:p>
        </p:txBody>
      </p:sp>
      <p:sp>
        <p:nvSpPr>
          <p:cNvPr id="66565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C70FF394-45FA-9447-9A48-1F31FA455737}" type="slidenum">
              <a:rPr kumimoji="0" lang="en-US" altLang="ja-JP" sz="1400"/>
              <a:pPr/>
              <a:t>21</a:t>
            </a:fld>
            <a:endParaRPr kumimoji="0" lang="en-US" altLang="ja-JP" sz="1400"/>
          </a:p>
        </p:txBody>
      </p:sp>
      <p:sp>
        <p:nvSpPr>
          <p:cNvPr id="66566" name="フッター プレースホルダ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Advances in ILC-SRF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pic>
        <p:nvPicPr>
          <p:cNvPr id="66567" name="図 5" descr="P102086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4267200" cy="28511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8" name="図 8" descr="IMG_072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81400"/>
            <a:ext cx="3759200" cy="2819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9" name="テキスト ボックス 9"/>
          <p:cNvSpPr txBox="1">
            <a:spLocks noChangeArrowheads="1"/>
          </p:cNvSpPr>
          <p:nvPr/>
        </p:nvSpPr>
        <p:spPr bwMode="auto">
          <a:xfrm>
            <a:off x="152400" y="2438400"/>
            <a:ext cx="2362200" cy="10156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2000" dirty="0" smtClean="0"/>
              <a:t>With</a:t>
            </a:r>
          </a:p>
          <a:p>
            <a:r>
              <a:rPr lang="en-US" altLang="ja-JP" sz="2000" i="1" dirty="0" smtClean="0"/>
              <a:t> Denis </a:t>
            </a:r>
            <a:r>
              <a:rPr lang="en-US" altLang="ja-JP" sz="2000" i="1" dirty="0" err="1"/>
              <a:t>Kostin</a:t>
            </a:r>
            <a:r>
              <a:rPr lang="en-US" altLang="ja-JP" sz="2000" i="1" dirty="0"/>
              <a:t> </a:t>
            </a:r>
          </a:p>
          <a:p>
            <a:r>
              <a:rPr lang="en-US" altLang="ja-JP" sz="2000" dirty="0"/>
              <a:t>(DESY) Sept. 2010</a:t>
            </a:r>
            <a:endParaRPr lang="ja-JP" altLang="en-US" sz="2000" dirty="0"/>
          </a:p>
        </p:txBody>
      </p:sp>
      <p:sp>
        <p:nvSpPr>
          <p:cNvPr id="66570" name="テキスト ボックス 10"/>
          <p:cNvSpPr txBox="1">
            <a:spLocks noChangeArrowheads="1"/>
          </p:cNvSpPr>
          <p:nvPr/>
        </p:nvSpPr>
        <p:spPr bwMode="auto">
          <a:xfrm>
            <a:off x="6781800" y="2286000"/>
            <a:ext cx="2133600" cy="1200329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dirty="0" smtClean="0"/>
              <a:t>With </a:t>
            </a:r>
          </a:p>
          <a:p>
            <a:r>
              <a:rPr lang="en-US" altLang="ja-JP" sz="1800" i="1" dirty="0" err="1" smtClean="0"/>
              <a:t>Yuriy</a:t>
            </a:r>
            <a:r>
              <a:rPr lang="en-US" altLang="ja-JP" sz="1800" i="1" dirty="0" smtClean="0"/>
              <a:t> </a:t>
            </a:r>
            <a:r>
              <a:rPr lang="en-US" altLang="ja-JP" sz="1800" i="1" dirty="0" err="1"/>
              <a:t>Pischalnikov</a:t>
            </a:r>
            <a:endParaRPr lang="en-US" altLang="ja-JP" sz="1800" i="1" dirty="0"/>
          </a:p>
          <a:p>
            <a:r>
              <a:rPr lang="en-US" altLang="ja-JP" sz="1800" i="1" dirty="0"/>
              <a:t>Warren </a:t>
            </a:r>
            <a:r>
              <a:rPr lang="en-US" altLang="ja-JP" sz="1800" i="1" dirty="0" err="1"/>
              <a:t>Schappert</a:t>
            </a:r>
            <a:endParaRPr lang="en-US" altLang="ja-JP" sz="1800" i="1" dirty="0"/>
          </a:p>
          <a:p>
            <a:r>
              <a:rPr lang="en-US" altLang="ja-JP" sz="1800" dirty="0"/>
              <a:t>(FNAL) Oct. 2010</a:t>
            </a: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0981922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492184"/>
            <a:ext cx="2132012" cy="1714816"/>
          </a:xfrm>
          <a:prstGeom prst="rect">
            <a:avLst/>
          </a:prstGeom>
          <a:noFill/>
          <a:ln w="12700" cmpd="sng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5400" y="0"/>
            <a:ext cx="7772400" cy="914400"/>
          </a:xfrm>
        </p:spPr>
        <p:txBody>
          <a:bodyPr/>
          <a:lstStyle/>
          <a:p>
            <a:r>
              <a:rPr lang="en-US" altLang="ja-JP" sz="3200" b="1" dirty="0" smtClean="0"/>
              <a:t>S1-Global: Demonstrations/evaluation </a:t>
            </a:r>
            <a:r>
              <a:rPr lang="en-US" altLang="ja-JP" sz="2800" b="1" dirty="0" smtClean="0">
                <a:solidFill>
                  <a:srgbClr val="3366FF"/>
                </a:solidFill>
              </a:rPr>
              <a:t>of Various </a:t>
            </a:r>
            <a:r>
              <a:rPr kumimoji="1" lang="en-US" altLang="ja-JP" sz="2800" b="1" dirty="0" smtClean="0">
                <a:solidFill>
                  <a:srgbClr val="3366FF"/>
                </a:solidFill>
              </a:rPr>
              <a:t>Couplers</a:t>
            </a:r>
            <a:r>
              <a:rPr lang="en-US" altLang="ja-JP" sz="2800" b="1" dirty="0" smtClean="0">
                <a:solidFill>
                  <a:srgbClr val="3366FF"/>
                </a:solidFill>
              </a:rPr>
              <a:t> and </a:t>
            </a:r>
            <a:r>
              <a:rPr kumimoji="1" lang="en-US" altLang="ja-JP" sz="2800" b="1" dirty="0" smtClean="0">
                <a:solidFill>
                  <a:srgbClr val="3366FF"/>
                </a:solidFill>
              </a:rPr>
              <a:t>Tuners</a:t>
            </a:r>
            <a:endParaRPr kumimoji="1" lang="ja-JP" altLang="en-US" sz="2800" b="1" dirty="0">
              <a:solidFill>
                <a:srgbClr val="3366FF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3400" y="5334000"/>
            <a:ext cx="7772400" cy="1066800"/>
          </a:xfrm>
          <a:solidFill>
            <a:srgbClr val="CCFFCC"/>
          </a:solidFill>
        </p:spPr>
        <p:txBody>
          <a:bodyPr/>
          <a:lstStyle/>
          <a:p>
            <a:r>
              <a:rPr lang="en-US" altLang="ja-JP" sz="2000" dirty="0" smtClean="0"/>
              <a:t>Every </a:t>
            </a:r>
            <a:r>
              <a:rPr lang="en-US" altLang="ja-JP" sz="2000" dirty="0" smtClean="0"/>
              <a:t>coupler and tuner demonstrated, as expected, and be </a:t>
            </a:r>
            <a:r>
              <a:rPr lang="en-US" altLang="ja-JP" sz="2000" dirty="0" smtClean="0">
                <a:solidFill>
                  <a:srgbClr val="FF0000"/>
                </a:solidFill>
              </a:rPr>
              <a:t>applicable </a:t>
            </a:r>
            <a:r>
              <a:rPr lang="en-US" altLang="ja-JP" sz="2000" dirty="0" smtClean="0">
                <a:solidFill>
                  <a:schemeClr val="tx1"/>
                </a:solidFill>
              </a:rPr>
              <a:t>for ILC cavities </a:t>
            </a:r>
          </a:p>
          <a:p>
            <a:r>
              <a:rPr kumimoji="1" lang="en-US" altLang="ja-JP" sz="2000" dirty="0" smtClean="0">
                <a:solidFill>
                  <a:srgbClr val="3366FF"/>
                </a:solidFill>
              </a:rPr>
              <a:t>Finding various subjects to be further investigated and settled</a:t>
            </a:r>
            <a:endParaRPr kumimoji="1" lang="ja-JP" altLang="en-US" sz="2000" dirty="0">
              <a:solidFill>
                <a:srgbClr val="3366FF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A. Yamamoto, SRF-110725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Advances in ILC-SRF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43" descr="Photo 005"/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t="1627" r="8543" b="8525"/>
          <a:stretch>
            <a:fillRect/>
          </a:stretch>
        </p:blipFill>
        <p:spPr bwMode="auto">
          <a:xfrm>
            <a:off x="800100" y="1739900"/>
            <a:ext cx="1981200" cy="1543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4" descr="20090424Di-00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2927350"/>
            <a:ext cx="2286000" cy="1524000"/>
          </a:xfrm>
          <a:prstGeom prst="rect">
            <a:avLst/>
          </a:prstGeom>
          <a:noFill/>
          <a:ln w="9525" cmpd="sng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0" descr="Blade Tuner 20100209Di-05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2263775"/>
            <a:ext cx="13874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2" descr="Piezo Tuner 20100324Di-00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0"/>
            <a:ext cx="22098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0" descr="TESLA cavity 20100627_top_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054101"/>
            <a:ext cx="3581400" cy="596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990600"/>
            <a:ext cx="2882900" cy="82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05000"/>
            <a:ext cx="1219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0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B6D652AF-19DA-2E46-944B-85B89013625E}" type="slidenum">
              <a:rPr kumimoji="0" lang="ja-JP" altLang="en-US" sz="1400"/>
              <a:pPr/>
              <a:t>23</a:t>
            </a:fld>
            <a:endParaRPr kumimoji="0" lang="en-US" altLang="ja-JP" sz="1400"/>
          </a:p>
        </p:txBody>
      </p:sp>
      <p:pic>
        <p:nvPicPr>
          <p:cNvPr id="75779" name="Picture 95" descr="plot-Eacc,max VT&amp;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875"/>
            <a:ext cx="8305800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74"/>
          <p:cNvSpPr txBox="1">
            <a:spLocks noChangeArrowheads="1"/>
          </p:cNvSpPr>
          <p:nvPr/>
        </p:nvSpPr>
        <p:spPr bwMode="auto">
          <a:xfrm>
            <a:off x="7239000" y="5715000"/>
            <a:ext cx="1436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80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MHI-09</a:t>
            </a:r>
          </a:p>
        </p:txBody>
      </p:sp>
      <p:sp>
        <p:nvSpPr>
          <p:cNvPr id="75781" name="Text Box 75"/>
          <p:cNvSpPr txBox="1">
            <a:spLocks noChangeArrowheads="1"/>
          </p:cNvSpPr>
          <p:nvPr/>
        </p:nvSpPr>
        <p:spPr bwMode="auto">
          <a:xfrm>
            <a:off x="6553200" y="5486400"/>
            <a:ext cx="1436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80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MHI-07</a:t>
            </a:r>
          </a:p>
        </p:txBody>
      </p:sp>
      <p:sp>
        <p:nvSpPr>
          <p:cNvPr id="75782" name="Text Box 76"/>
          <p:cNvSpPr txBox="1">
            <a:spLocks noChangeArrowheads="1"/>
          </p:cNvSpPr>
          <p:nvPr/>
        </p:nvSpPr>
        <p:spPr bwMode="auto">
          <a:xfrm>
            <a:off x="5715000" y="5715000"/>
            <a:ext cx="1436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80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MHI-06</a:t>
            </a:r>
          </a:p>
        </p:txBody>
      </p:sp>
      <p:sp>
        <p:nvSpPr>
          <p:cNvPr id="75783" name="Text Box 77"/>
          <p:cNvSpPr txBox="1">
            <a:spLocks noChangeArrowheads="1"/>
          </p:cNvSpPr>
          <p:nvPr/>
        </p:nvSpPr>
        <p:spPr bwMode="auto">
          <a:xfrm>
            <a:off x="4953000" y="5486400"/>
            <a:ext cx="1436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80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MHI-05</a:t>
            </a:r>
          </a:p>
        </p:txBody>
      </p:sp>
      <p:sp>
        <p:nvSpPr>
          <p:cNvPr id="75784" name="Text Box 78"/>
          <p:cNvSpPr txBox="1">
            <a:spLocks noChangeArrowheads="1"/>
          </p:cNvSpPr>
          <p:nvPr/>
        </p:nvSpPr>
        <p:spPr bwMode="auto">
          <a:xfrm>
            <a:off x="1371600" y="5486400"/>
            <a:ext cx="1662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800">
                <a:solidFill>
                  <a:srgbClr val="FF6600"/>
                </a:solidFill>
                <a:latin typeface="Arial Rounded MT Bold" charset="0"/>
                <a:cs typeface="ＭＳ Ｐゴシック" charset="0"/>
              </a:rPr>
              <a:t>AES004</a:t>
            </a:r>
          </a:p>
        </p:txBody>
      </p:sp>
      <p:sp>
        <p:nvSpPr>
          <p:cNvPr id="75785" name="Text Box 79"/>
          <p:cNvSpPr txBox="1">
            <a:spLocks noChangeArrowheads="1"/>
          </p:cNvSpPr>
          <p:nvPr/>
        </p:nvSpPr>
        <p:spPr bwMode="auto">
          <a:xfrm>
            <a:off x="2362200" y="5486400"/>
            <a:ext cx="16621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800">
                <a:solidFill>
                  <a:srgbClr val="FF6600"/>
                </a:solidFill>
                <a:latin typeface="Arial Rounded MT Bold" charset="0"/>
                <a:cs typeface="ＭＳ Ｐゴシック" charset="0"/>
              </a:rPr>
              <a:t>ACC011</a:t>
            </a:r>
          </a:p>
        </p:txBody>
      </p:sp>
      <p:sp>
        <p:nvSpPr>
          <p:cNvPr id="75786" name="Text Box 80"/>
          <p:cNvSpPr txBox="1">
            <a:spLocks noChangeArrowheads="1"/>
          </p:cNvSpPr>
          <p:nvPr/>
        </p:nvSpPr>
        <p:spPr bwMode="auto">
          <a:xfrm>
            <a:off x="3352800" y="54864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80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Z108</a:t>
            </a:r>
          </a:p>
        </p:txBody>
      </p:sp>
      <p:sp>
        <p:nvSpPr>
          <p:cNvPr id="75787" name="Text Box 81"/>
          <p:cNvSpPr txBox="1">
            <a:spLocks noChangeArrowheads="1"/>
          </p:cNvSpPr>
          <p:nvPr/>
        </p:nvSpPr>
        <p:spPr bwMode="auto">
          <a:xfrm>
            <a:off x="4114800" y="54864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80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Z109</a:t>
            </a:r>
          </a:p>
        </p:txBody>
      </p:sp>
      <p:sp>
        <p:nvSpPr>
          <p:cNvPr id="75788" name="Text Box 82"/>
          <p:cNvSpPr txBox="1">
            <a:spLocks noChangeArrowheads="1"/>
          </p:cNvSpPr>
          <p:nvPr/>
        </p:nvSpPr>
        <p:spPr bwMode="auto">
          <a:xfrm>
            <a:off x="1981200" y="5867400"/>
            <a:ext cx="1246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000">
                <a:solidFill>
                  <a:srgbClr val="FF0000"/>
                </a:solidFill>
                <a:latin typeface="Arial Rounded MT Bold" charset="0"/>
                <a:cs typeface="ＭＳ Ｐゴシック" charset="0"/>
              </a:rPr>
              <a:t>FNAL</a:t>
            </a:r>
          </a:p>
        </p:txBody>
      </p:sp>
      <p:sp>
        <p:nvSpPr>
          <p:cNvPr id="75789" name="Text Box 83"/>
          <p:cNvSpPr txBox="1">
            <a:spLocks noChangeArrowheads="1"/>
          </p:cNvSpPr>
          <p:nvPr/>
        </p:nvSpPr>
        <p:spPr bwMode="auto">
          <a:xfrm>
            <a:off x="3581400" y="5867400"/>
            <a:ext cx="1246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000">
                <a:solidFill>
                  <a:srgbClr val="FF0000"/>
                </a:solidFill>
                <a:latin typeface="Arial Rounded MT Bold" charset="0"/>
                <a:cs typeface="ＭＳ Ｐゴシック" charset="0"/>
              </a:rPr>
              <a:t>DESY</a:t>
            </a:r>
          </a:p>
        </p:txBody>
      </p:sp>
      <p:sp>
        <p:nvSpPr>
          <p:cNvPr id="75790" name="Text Box 84"/>
          <p:cNvSpPr txBox="1">
            <a:spLocks noChangeArrowheads="1"/>
          </p:cNvSpPr>
          <p:nvPr/>
        </p:nvSpPr>
        <p:spPr bwMode="auto">
          <a:xfrm>
            <a:off x="6553200" y="5867400"/>
            <a:ext cx="1246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000">
                <a:solidFill>
                  <a:srgbClr val="FF0000"/>
                </a:solidFill>
                <a:latin typeface="Arial Rounded MT Bold" charset="0"/>
                <a:cs typeface="ＭＳ Ｐゴシック" charset="0"/>
              </a:rPr>
              <a:t>KEK</a:t>
            </a:r>
          </a:p>
        </p:txBody>
      </p:sp>
      <p:sp>
        <p:nvSpPr>
          <p:cNvPr id="75791" name="Text Box 86"/>
          <p:cNvSpPr txBox="1">
            <a:spLocks noChangeArrowheads="1"/>
          </p:cNvSpPr>
          <p:nvPr/>
        </p:nvSpPr>
        <p:spPr bwMode="auto">
          <a:xfrm>
            <a:off x="1524000" y="152400"/>
            <a:ext cx="7013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fontAlgn="base" hangingPunct="1"/>
            <a:r>
              <a:rPr lang="en-US" altLang="ja-JP" sz="3200">
                <a:solidFill>
                  <a:srgbClr val="0000CC"/>
                </a:solidFill>
                <a:latin typeface="Arial Rounded MT Bold" charset="0"/>
                <a:cs typeface="ＭＳ Ｐゴシック" charset="0"/>
              </a:rPr>
              <a:t>Comparison of cavity performance</a:t>
            </a:r>
          </a:p>
        </p:txBody>
      </p:sp>
      <p:sp>
        <p:nvSpPr>
          <p:cNvPr id="75792" name="Text Box 87"/>
          <p:cNvSpPr txBox="1">
            <a:spLocks noChangeArrowheads="1"/>
          </p:cNvSpPr>
          <p:nvPr/>
        </p:nvSpPr>
        <p:spPr bwMode="auto">
          <a:xfrm>
            <a:off x="6934200" y="762000"/>
            <a:ext cx="2092325" cy="1311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00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 </a:t>
            </a:r>
            <a:r>
              <a:rPr kumimoji="0" lang="en-US" altLang="ja-JP" sz="2000">
                <a:solidFill>
                  <a:srgbClr val="009900"/>
                </a:solidFill>
                <a:latin typeface="Arial Rounded MT Bold" charset="0"/>
                <a:cs typeface="ＭＳ Ｐゴシック" charset="0"/>
              </a:rPr>
              <a:t>ave. Eacc,max</a:t>
            </a:r>
          </a:p>
          <a:p>
            <a:r>
              <a:rPr kumimoji="0" lang="en-US" altLang="ja-JP" sz="200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   VT   : 30 MV/m</a:t>
            </a:r>
          </a:p>
          <a:p>
            <a:r>
              <a:rPr kumimoji="0" lang="en-US" altLang="ja-JP" sz="2000">
                <a:solidFill>
                  <a:srgbClr val="FF0000"/>
                </a:solidFill>
                <a:latin typeface="Arial Rounded MT Bold" charset="0"/>
                <a:cs typeface="ＭＳ Ｐゴシック" charset="0"/>
              </a:rPr>
              <a:t>1 cav : 27 MV/m</a:t>
            </a:r>
          </a:p>
          <a:p>
            <a:r>
              <a:rPr kumimoji="0" lang="en-US" altLang="ja-JP" sz="2000">
                <a:solidFill>
                  <a:srgbClr val="00CCFF"/>
                </a:solidFill>
                <a:latin typeface="Arial Rounded MT Bold" charset="0"/>
                <a:cs typeface="ＭＳ Ｐゴシック" charset="0"/>
              </a:rPr>
              <a:t>7 cav : 26 MV/m</a:t>
            </a:r>
          </a:p>
        </p:txBody>
      </p:sp>
      <p:sp>
        <p:nvSpPr>
          <p:cNvPr id="75793" name="Rectangle 88"/>
          <p:cNvSpPr>
            <a:spLocks noChangeArrowheads="1"/>
          </p:cNvSpPr>
          <p:nvPr/>
        </p:nvSpPr>
        <p:spPr bwMode="auto">
          <a:xfrm>
            <a:off x="6934200" y="762000"/>
            <a:ext cx="2057400" cy="1295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cs typeface="ＭＳ Ｐゴシック" charset="0"/>
            </a:endParaRPr>
          </a:p>
        </p:txBody>
      </p:sp>
      <p:sp>
        <p:nvSpPr>
          <p:cNvPr id="75794" name="Text Box 92"/>
          <p:cNvSpPr txBox="1">
            <a:spLocks noChangeArrowheads="1"/>
          </p:cNvSpPr>
          <p:nvPr/>
        </p:nvSpPr>
        <p:spPr bwMode="auto">
          <a:xfrm>
            <a:off x="2438400" y="4572000"/>
            <a:ext cx="371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000">
                <a:solidFill>
                  <a:srgbClr val="FF0000"/>
                </a:solidFill>
                <a:latin typeface="Arial Rounded MT Bold" charset="0"/>
                <a:cs typeface="ＭＳ Ｐゴシック" charset="0"/>
              </a:rPr>
              <a:t>D</a:t>
            </a:r>
          </a:p>
        </p:txBody>
      </p:sp>
      <p:sp>
        <p:nvSpPr>
          <p:cNvPr id="75795" name="Text Box 93"/>
          <p:cNvSpPr txBox="1">
            <a:spLocks noChangeArrowheads="1"/>
          </p:cNvSpPr>
          <p:nvPr/>
        </p:nvSpPr>
        <p:spPr bwMode="auto">
          <a:xfrm>
            <a:off x="5105400" y="3505200"/>
            <a:ext cx="371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000">
                <a:solidFill>
                  <a:srgbClr val="FF0000"/>
                </a:solidFill>
                <a:latin typeface="Arial Rounded MT Bold" charset="0"/>
                <a:cs typeface="ＭＳ Ｐゴシック" charset="0"/>
              </a:rPr>
              <a:t>C</a:t>
            </a:r>
          </a:p>
        </p:txBody>
      </p:sp>
      <p:sp>
        <p:nvSpPr>
          <p:cNvPr id="75796" name="Text Box 94"/>
          <p:cNvSpPr txBox="1">
            <a:spLocks noChangeArrowheads="1"/>
          </p:cNvSpPr>
          <p:nvPr/>
        </p:nvSpPr>
        <p:spPr bwMode="auto">
          <a:xfrm>
            <a:off x="0" y="5546725"/>
            <a:ext cx="14271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800">
                <a:solidFill>
                  <a:srgbClr val="FF0000"/>
                </a:solidFill>
                <a:latin typeface="Arial Rounded MT Bold" charset="0"/>
                <a:cs typeface="ＭＳ Ｐゴシック" charset="0"/>
              </a:rPr>
              <a:t>D : </a:t>
            </a:r>
            <a:r>
              <a:rPr kumimoji="0" lang="en-US" altLang="ja-JP" sz="180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Detune</a:t>
            </a:r>
          </a:p>
          <a:p>
            <a:r>
              <a:rPr kumimoji="0" lang="en-US" altLang="ja-JP" sz="1800">
                <a:solidFill>
                  <a:srgbClr val="FF0000"/>
                </a:solidFill>
                <a:latin typeface="Arial Rounded MT Bold" charset="0"/>
                <a:cs typeface="ＭＳ Ｐゴシック" charset="0"/>
              </a:rPr>
              <a:t>C : </a:t>
            </a:r>
            <a:r>
              <a:rPr kumimoji="0" lang="en-US" altLang="ja-JP" sz="180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Coupler</a:t>
            </a:r>
          </a:p>
        </p:txBody>
      </p:sp>
      <p:sp>
        <p:nvSpPr>
          <p:cNvPr id="75797" name="Text Box 96"/>
          <p:cNvSpPr txBox="1">
            <a:spLocks noChangeArrowheads="1"/>
          </p:cNvSpPr>
          <p:nvPr/>
        </p:nvSpPr>
        <p:spPr bwMode="auto">
          <a:xfrm>
            <a:off x="7848600" y="4495800"/>
            <a:ext cx="371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000">
                <a:solidFill>
                  <a:srgbClr val="FF0000"/>
                </a:solidFill>
                <a:latin typeface="Arial Rounded MT Bold" charset="0"/>
                <a:cs typeface="ＭＳ Ｐゴシック" charset="0"/>
              </a:rPr>
              <a:t>D</a:t>
            </a:r>
          </a:p>
        </p:txBody>
      </p:sp>
      <p:sp>
        <p:nvSpPr>
          <p:cNvPr id="75798" name="Line 97"/>
          <p:cNvSpPr>
            <a:spLocks noChangeShapeType="1"/>
          </p:cNvSpPr>
          <p:nvPr/>
        </p:nvSpPr>
        <p:spPr bwMode="auto">
          <a:xfrm>
            <a:off x="1219200" y="2514600"/>
            <a:ext cx="700087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5799" name="Line 98"/>
          <p:cNvSpPr>
            <a:spLocks noChangeShapeType="1"/>
          </p:cNvSpPr>
          <p:nvPr/>
        </p:nvSpPr>
        <p:spPr bwMode="auto">
          <a:xfrm>
            <a:off x="1219200" y="2895600"/>
            <a:ext cx="7000875" cy="0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5800" name="Line 99"/>
          <p:cNvSpPr>
            <a:spLocks noChangeShapeType="1"/>
          </p:cNvSpPr>
          <p:nvPr/>
        </p:nvSpPr>
        <p:spPr bwMode="auto">
          <a:xfrm>
            <a:off x="1219200" y="2743200"/>
            <a:ext cx="70008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5801" name="テキスト ボックス 1"/>
          <p:cNvSpPr txBox="1">
            <a:spLocks noChangeArrowheads="1"/>
          </p:cNvSpPr>
          <p:nvPr/>
        </p:nvSpPr>
        <p:spPr bwMode="auto">
          <a:xfrm>
            <a:off x="2359025" y="6264275"/>
            <a:ext cx="62005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b="1" dirty="0"/>
              <a:t>Performance reduction in two cavities and one coupler</a:t>
            </a:r>
          </a:p>
          <a:p>
            <a:r>
              <a:rPr kumimoji="0" lang="en-US" altLang="ja-JP" sz="1800" b="1" dirty="0"/>
              <a:t>Tuner mechanics trouble in two cavities</a:t>
            </a:r>
            <a:endParaRPr lang="ja-JP" altLang="en-US" sz="1800" b="1" dirty="0"/>
          </a:p>
        </p:txBody>
      </p:sp>
      <p:sp>
        <p:nvSpPr>
          <p:cNvPr id="3" name="円/楕円 2"/>
          <p:cNvSpPr/>
          <p:nvPr/>
        </p:nvSpPr>
        <p:spPr>
          <a:xfrm>
            <a:off x="4827588" y="3340100"/>
            <a:ext cx="1001712" cy="10541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8" name="円/楕円 27"/>
          <p:cNvSpPr/>
          <p:nvPr/>
        </p:nvSpPr>
        <p:spPr>
          <a:xfrm>
            <a:off x="3009900" y="3054350"/>
            <a:ext cx="1001713" cy="10541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9" name="円/楕円 28"/>
          <p:cNvSpPr/>
          <p:nvPr/>
        </p:nvSpPr>
        <p:spPr>
          <a:xfrm>
            <a:off x="2032000" y="2527300"/>
            <a:ext cx="1001713" cy="10541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30" name="円/楕円 29"/>
          <p:cNvSpPr/>
          <p:nvPr/>
        </p:nvSpPr>
        <p:spPr>
          <a:xfrm>
            <a:off x="2147888" y="4660900"/>
            <a:ext cx="1001712" cy="105410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31" name="円/楕円 30"/>
          <p:cNvSpPr/>
          <p:nvPr/>
        </p:nvSpPr>
        <p:spPr>
          <a:xfrm>
            <a:off x="7394575" y="4492625"/>
            <a:ext cx="1001713" cy="105410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2206625" y="6405563"/>
            <a:ext cx="157163" cy="14922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33" name="円/楕円 32"/>
          <p:cNvSpPr/>
          <p:nvPr/>
        </p:nvSpPr>
        <p:spPr>
          <a:xfrm>
            <a:off x="2206625" y="6646863"/>
            <a:ext cx="157163" cy="149225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TextBox 6"/>
          <p:cNvSpPr txBox="1">
            <a:spLocks noChangeArrowheads="1"/>
          </p:cNvSpPr>
          <p:nvPr/>
        </p:nvSpPr>
        <p:spPr bwMode="auto">
          <a:xfrm>
            <a:off x="5334000" y="1182469"/>
            <a:ext cx="2594080" cy="6463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2000" dirty="0"/>
              <a:t>Stability in 6300 sec</a:t>
            </a:r>
            <a:r>
              <a:rPr lang="en-US" altLang="ja-JP" dirty="0"/>
              <a:t>.</a:t>
            </a:r>
            <a:endParaRPr lang="ja-JP" altLang="en-US" dirty="0"/>
          </a:p>
        </p:txBody>
      </p:sp>
      <p:pic>
        <p:nvPicPr>
          <p:cNvPr id="82945" name="図 5" descr="data101215FBcPCI2BA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00188"/>
            <a:ext cx="45720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6" name="図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28788"/>
            <a:ext cx="4648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正方形/長方形 4"/>
          <p:cNvSpPr>
            <a:spLocks noChangeArrowheads="1"/>
          </p:cNvSpPr>
          <p:nvPr/>
        </p:nvSpPr>
        <p:spPr bwMode="auto">
          <a:xfrm>
            <a:off x="1722438" y="762000"/>
            <a:ext cx="6659562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altLang="ja-JP" sz="2000" dirty="0"/>
              <a:t>LLRF stability study with 7 cavities operation at </a:t>
            </a:r>
            <a:r>
              <a:rPr lang="en-US" altLang="ja-JP" sz="2000" u="sng" dirty="0">
                <a:solidFill>
                  <a:srgbClr val="FF0000"/>
                </a:solidFill>
              </a:rPr>
              <a:t>25MV/m</a:t>
            </a:r>
            <a:endParaRPr lang="ja-JP" altLang="en-US" sz="2000" dirty="0"/>
          </a:p>
        </p:txBody>
      </p:sp>
      <p:sp>
        <p:nvSpPr>
          <p:cNvPr id="82949" name="TextBox 7"/>
          <p:cNvSpPr txBox="1">
            <a:spLocks noChangeArrowheads="1"/>
          </p:cNvSpPr>
          <p:nvPr/>
        </p:nvSpPr>
        <p:spPr bwMode="auto">
          <a:xfrm>
            <a:off x="685800" y="1295400"/>
            <a:ext cx="3610333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2000" dirty="0"/>
              <a:t>Field Waveform of each cavity</a:t>
            </a:r>
            <a:endParaRPr lang="ja-JP" altLang="en-US" sz="2000" dirty="0"/>
          </a:p>
        </p:txBody>
      </p:sp>
      <p:sp>
        <p:nvSpPr>
          <p:cNvPr id="82950" name="正方形/長方形 8"/>
          <p:cNvSpPr>
            <a:spLocks noChangeArrowheads="1"/>
          </p:cNvSpPr>
          <p:nvPr/>
        </p:nvSpPr>
        <p:spPr bwMode="auto">
          <a:xfrm>
            <a:off x="838200" y="5105400"/>
            <a:ext cx="7772400" cy="1015663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altLang="ja-JP" sz="2000" b="1" dirty="0" smtClean="0"/>
              <a:t>- Vector</a:t>
            </a:r>
            <a:r>
              <a:rPr lang="en-US" altLang="ja-JP" sz="2000" b="1" dirty="0"/>
              <a:t>-sum stability: </a:t>
            </a:r>
            <a:r>
              <a:rPr lang="en-US" altLang="ja-JP" sz="2000" b="1" dirty="0" smtClean="0"/>
              <a:t> </a:t>
            </a:r>
            <a:r>
              <a:rPr lang="en-US" altLang="ja-JP" sz="2000" b="1" dirty="0" smtClean="0">
                <a:solidFill>
                  <a:srgbClr val="3366FF"/>
                </a:solidFill>
              </a:rPr>
              <a:t>24.995MV</a:t>
            </a:r>
            <a:r>
              <a:rPr lang="en-US" altLang="ja-JP" sz="2000" b="1" dirty="0">
                <a:solidFill>
                  <a:srgbClr val="3366FF"/>
                </a:solidFill>
              </a:rPr>
              <a:t>/m ~ 24.988MV/m (~0.03%)</a:t>
            </a:r>
          </a:p>
          <a:p>
            <a:r>
              <a:rPr lang="en-US" altLang="ja-JP" sz="2000" b="1" dirty="0" smtClean="0"/>
              <a:t>- A</a:t>
            </a:r>
            <a:r>
              <a:rPr lang="en-US" altLang="ja-JP" sz="2000" b="1" dirty="0" smtClean="0"/>
              <a:t>mplitude </a:t>
            </a:r>
            <a:r>
              <a:rPr lang="en-US" altLang="ja-JP" sz="2000" b="1" dirty="0"/>
              <a:t>stability in pulse flat-top: </a:t>
            </a:r>
            <a:r>
              <a:rPr lang="en-US" altLang="ja-JP" sz="2000" b="1" dirty="0" smtClean="0"/>
              <a:t> </a:t>
            </a:r>
            <a:r>
              <a:rPr lang="en-US" altLang="ja-JP" sz="2000" b="1" dirty="0" smtClean="0">
                <a:solidFill>
                  <a:srgbClr val="3366FF"/>
                </a:solidFill>
              </a:rPr>
              <a:t>&lt; </a:t>
            </a:r>
            <a:r>
              <a:rPr lang="en-US" altLang="ja-JP" sz="2000" b="1" dirty="0">
                <a:solidFill>
                  <a:srgbClr val="3366FF"/>
                </a:solidFill>
              </a:rPr>
              <a:t>60ppm=0.006%rms</a:t>
            </a:r>
          </a:p>
          <a:p>
            <a:r>
              <a:rPr lang="en-US" altLang="ja-JP" sz="2000" b="1" dirty="0" smtClean="0"/>
              <a:t>- P</a:t>
            </a:r>
            <a:r>
              <a:rPr lang="en-US" altLang="ja-JP" sz="2000" b="1" dirty="0" smtClean="0"/>
              <a:t>hase </a:t>
            </a:r>
            <a:r>
              <a:rPr lang="en-US" altLang="ja-JP" sz="2000" b="1" dirty="0"/>
              <a:t>stability in pulse flat-top: </a:t>
            </a:r>
            <a:r>
              <a:rPr lang="en-US" altLang="ja-JP" sz="2000" b="1" dirty="0" smtClean="0"/>
              <a:t> </a:t>
            </a:r>
            <a:r>
              <a:rPr lang="en-US" altLang="ja-JP" sz="2000" b="1" dirty="0" smtClean="0">
                <a:solidFill>
                  <a:srgbClr val="3366FF"/>
                </a:solidFill>
              </a:rPr>
              <a:t>&lt; </a:t>
            </a:r>
            <a:r>
              <a:rPr lang="en-US" altLang="ja-JP" sz="2000" b="1" dirty="0">
                <a:solidFill>
                  <a:srgbClr val="3366FF"/>
                </a:solidFill>
              </a:rPr>
              <a:t>0.0017 </a:t>
            </a:r>
            <a:r>
              <a:rPr lang="en-US" altLang="ja-JP" sz="2000" b="1" dirty="0" err="1">
                <a:solidFill>
                  <a:srgbClr val="3366FF"/>
                </a:solidFill>
              </a:rPr>
              <a:t>degree.rms</a:t>
            </a:r>
            <a:r>
              <a:rPr lang="ja-JP" altLang="en-US" sz="2000" b="1" dirty="0">
                <a:solidFill>
                  <a:srgbClr val="3366FF"/>
                </a:solidFill>
              </a:rPr>
              <a:t> </a:t>
            </a:r>
          </a:p>
        </p:txBody>
      </p:sp>
      <p:sp>
        <p:nvSpPr>
          <p:cNvPr id="82951" name="TextBox 9"/>
          <p:cNvSpPr txBox="1">
            <a:spLocks noChangeArrowheads="1"/>
          </p:cNvSpPr>
          <p:nvPr/>
        </p:nvSpPr>
        <p:spPr bwMode="auto">
          <a:xfrm>
            <a:off x="6915150" y="1728788"/>
            <a:ext cx="1771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400">
                <a:latin typeface="Helvetica" charset="0"/>
                <a:cs typeface="Helvetica" charset="0"/>
              </a:rPr>
              <a:t>vector-sum gradient</a:t>
            </a:r>
            <a:endParaRPr lang="ja-JP" altLang="en-US" sz="1400">
              <a:latin typeface="Helvetica" charset="0"/>
              <a:cs typeface="Helvetica" charset="0"/>
            </a:endParaRPr>
          </a:p>
        </p:txBody>
      </p:sp>
      <p:sp>
        <p:nvSpPr>
          <p:cNvPr id="82952" name="TextBox 10"/>
          <p:cNvSpPr txBox="1">
            <a:spLocks noChangeArrowheads="1"/>
          </p:cNvSpPr>
          <p:nvPr/>
        </p:nvSpPr>
        <p:spPr bwMode="auto">
          <a:xfrm>
            <a:off x="6497638" y="2859088"/>
            <a:ext cx="24939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>
                <a:latin typeface="Helvetica" charset="0"/>
                <a:cs typeface="Helvetica" charset="0"/>
              </a:rPr>
              <a:t>amplitude stability in pulse flat-top</a:t>
            </a:r>
            <a:endParaRPr lang="ja-JP" altLang="en-US" sz="1200">
              <a:latin typeface="Helvetica" charset="0"/>
              <a:cs typeface="Helvetica" charset="0"/>
            </a:endParaRPr>
          </a:p>
        </p:txBody>
      </p:sp>
      <p:sp>
        <p:nvSpPr>
          <p:cNvPr id="82953" name="TextBox 11"/>
          <p:cNvSpPr txBox="1">
            <a:spLocks noChangeArrowheads="1"/>
          </p:cNvSpPr>
          <p:nvPr/>
        </p:nvSpPr>
        <p:spPr bwMode="auto">
          <a:xfrm>
            <a:off x="6497638" y="3849688"/>
            <a:ext cx="2249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>
                <a:latin typeface="Helvetica" charset="0"/>
                <a:cs typeface="Helvetica" charset="0"/>
              </a:rPr>
              <a:t>phase stability in pulse flat-top</a:t>
            </a:r>
            <a:endParaRPr lang="ja-JP" altLang="en-US" sz="1200">
              <a:latin typeface="Helvetica" charset="0"/>
              <a:cs typeface="Helvetica" charset="0"/>
            </a:endParaRPr>
          </a:p>
        </p:txBody>
      </p:sp>
      <p:sp>
        <p:nvSpPr>
          <p:cNvPr id="82954" name="Rectangle 2"/>
          <p:cNvSpPr txBox="1">
            <a:spLocks noChangeArrowheads="1"/>
          </p:cNvSpPr>
          <p:nvPr/>
        </p:nvSpPr>
        <p:spPr bwMode="auto">
          <a:xfrm>
            <a:off x="1420812" y="139700"/>
            <a:ext cx="7570788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fontAlgn="base"/>
            <a:r>
              <a:rPr kumimoji="0" lang="en-US" altLang="ja-JP" dirty="0">
                <a:solidFill>
                  <a:srgbClr val="0000CC"/>
                </a:solidFill>
                <a:latin typeface="Arial Rounded MT Bold" charset="0"/>
                <a:cs typeface="ＭＳ Ｐゴシック" charset="0"/>
              </a:rPr>
              <a:t>7-cavity operation by digital LLRF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Yamamoto, SRF-110725</a:t>
            </a:r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Advances in ILC-SRF</a:t>
            </a:r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1C49DB-5A73-DA4F-9C14-AB7F3DBA4DE9}" type="slidenum">
              <a:rPr lang="en-US" altLang="ja-JP" smtClean="0"/>
              <a:pPr>
                <a:defRPr/>
              </a:pPr>
              <a:t>24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00329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CC13259F-36D3-074B-8277-7EA3790F6A01}" type="slidenum">
              <a:rPr kumimoji="0" lang="ja-JP" altLang="en-US" sz="1400"/>
              <a:pPr/>
              <a:t>25</a:t>
            </a:fld>
            <a:endParaRPr kumimoji="0" lang="en-US" altLang="ja-JP" sz="1400"/>
          </a:p>
        </p:txBody>
      </p:sp>
      <p:sp>
        <p:nvSpPr>
          <p:cNvPr id="72706" name="Text Box 14"/>
          <p:cNvSpPr txBox="1">
            <a:spLocks noChangeArrowheads="1"/>
          </p:cNvSpPr>
          <p:nvPr/>
        </p:nvSpPr>
        <p:spPr bwMode="auto">
          <a:xfrm>
            <a:off x="0" y="1271587"/>
            <a:ext cx="514667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/>
            <a:r>
              <a:rPr kumimoji="0" lang="it-IT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A. </a:t>
            </a:r>
            <a:r>
              <a:rPr kumimoji="0" lang="it-IT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Bosotti</a:t>
            </a:r>
            <a:r>
              <a:rPr kumimoji="0" lang="it-IT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C. Pagani, </a:t>
            </a:r>
            <a:r>
              <a:rPr kumimoji="0" lang="it-IT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R</a:t>
            </a:r>
            <a:r>
              <a:rPr kumimoji="0" lang="it-IT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. Paparella, P. Pierini, </a:t>
            </a:r>
          </a:p>
          <a:p>
            <a:pPr algn="ctr"/>
            <a:r>
              <a:rPr kumimoji="0" lang="it-IT" altLang="ja-JP" sz="1400" dirty="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INFN (</a:t>
            </a:r>
            <a:r>
              <a:rPr kumimoji="0" lang="it-IT" altLang="ja-JP" sz="1400" dirty="0" err="1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Italy</a:t>
            </a:r>
            <a:r>
              <a:rPr kumimoji="0" lang="it-IT" altLang="ja-JP" sz="1400" dirty="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)</a:t>
            </a:r>
          </a:p>
          <a:p>
            <a:pPr algn="ctr"/>
            <a:r>
              <a:rPr kumimoji="0" lang="it-IT" altLang="ja-JP" sz="1400" dirty="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 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K. </a:t>
            </a:r>
            <a:r>
              <a:rPr kumimoji="0" lang="de-DE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Jensch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D. </a:t>
            </a:r>
            <a:r>
              <a:rPr kumimoji="0" lang="de-DE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Kostin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L. </a:t>
            </a:r>
            <a:r>
              <a:rPr kumimoji="0" lang="de-DE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Lilje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A. </a:t>
            </a:r>
            <a:r>
              <a:rPr kumimoji="0" lang="de-DE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Matheisen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W.-D. Moeller, </a:t>
            </a:r>
          </a:p>
          <a:p>
            <a:pPr algn="ctr"/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M. </a:t>
            </a:r>
            <a:r>
              <a:rPr kumimoji="0" lang="de-DE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Schmoekel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P. Schilling, </a:t>
            </a:r>
            <a:r>
              <a:rPr kumimoji="0" lang="de-DE" altLang="ja-JP" sz="1400" dirty="0" smtClean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N. Walker, H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. Weise, </a:t>
            </a:r>
          </a:p>
          <a:p>
            <a:pPr algn="ctr"/>
            <a:r>
              <a:rPr kumimoji="0" lang="de-DE" altLang="ja-JP" sz="1400" dirty="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DESY (Germany)</a:t>
            </a:r>
          </a:p>
          <a:p>
            <a:pPr algn="ctr"/>
            <a:r>
              <a:rPr kumimoji="0" lang="de-DE" altLang="ja-JP" sz="1400" dirty="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  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T. </a:t>
            </a:r>
            <a:r>
              <a:rPr kumimoji="0" lang="de-DE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Arkan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S. </a:t>
            </a:r>
            <a:r>
              <a:rPr kumimoji="0" lang="de-DE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Barbanotti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M. </a:t>
            </a:r>
            <a:r>
              <a:rPr kumimoji="0" lang="de-DE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Battistoni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H. Carter, </a:t>
            </a:r>
          </a:p>
          <a:p>
            <a:pPr algn="ctr"/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M. Champion, A. Hocker, R. </a:t>
            </a:r>
            <a:r>
              <a:rPr kumimoji="0" lang="de-DE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Kephart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J. </a:t>
            </a:r>
            <a:r>
              <a:rPr kumimoji="0" lang="de-DE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Kerby</a:t>
            </a:r>
            <a:r>
              <a:rPr kumimoji="0" lang="de-DE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</a:t>
            </a:r>
            <a:r>
              <a:rPr kumimoji="0" lang="en-GB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D. Mitchell, </a:t>
            </a:r>
          </a:p>
          <a:p>
            <a:pPr algn="ctr"/>
            <a:r>
              <a:rPr kumimoji="0" lang="en-GB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Y. </a:t>
            </a:r>
            <a:r>
              <a:rPr kumimoji="0" lang="en-GB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Pischalnikov</a:t>
            </a:r>
            <a:r>
              <a:rPr kumimoji="0" lang="en-GB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T.J. Peterson, M. Ross, W. </a:t>
            </a:r>
            <a:r>
              <a:rPr kumimoji="0" lang="en-GB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Schappert</a:t>
            </a:r>
            <a:r>
              <a:rPr kumimoji="0" lang="en-GB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</a:t>
            </a:r>
            <a:endParaRPr kumimoji="0" lang="en-GB" altLang="ja-JP" sz="1400" dirty="0" smtClean="0">
              <a:solidFill>
                <a:srgbClr val="008000"/>
              </a:solidFill>
              <a:latin typeface="Arial Rounded MT Bold" charset="0"/>
              <a:cs typeface="ＭＳ Ｐゴシック" charset="0"/>
            </a:endParaRPr>
          </a:p>
          <a:p>
            <a:pPr algn="ctr"/>
            <a:r>
              <a:rPr kumimoji="0" lang="en-GB" altLang="ja-JP" sz="1400" dirty="0" smtClean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B</a:t>
            </a:r>
            <a:r>
              <a:rPr kumimoji="0" lang="en-GB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. </a:t>
            </a:r>
            <a:r>
              <a:rPr kumimoji="0" lang="en-GB" altLang="ja-JP" sz="1400" dirty="0" smtClean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Smith</a:t>
            </a:r>
            <a:endParaRPr kumimoji="0" lang="en-GB" altLang="ja-JP" sz="1400" dirty="0">
              <a:solidFill>
                <a:srgbClr val="008000"/>
              </a:solidFill>
              <a:latin typeface="Arial Rounded MT Bold" charset="0"/>
              <a:cs typeface="ＭＳ Ｐゴシック" charset="0"/>
            </a:endParaRPr>
          </a:p>
          <a:p>
            <a:pPr algn="ctr"/>
            <a:r>
              <a:rPr kumimoji="0" lang="en-GB" altLang="ja-JP" sz="1400" dirty="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FNAL (USA)</a:t>
            </a:r>
          </a:p>
          <a:p>
            <a:pPr algn="ctr"/>
            <a:r>
              <a:rPr kumimoji="0" lang="en-GB" altLang="ja-JP" sz="1400" dirty="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  </a:t>
            </a:r>
            <a:r>
              <a:rPr kumimoji="0" lang="en-GB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C. </a:t>
            </a:r>
            <a:r>
              <a:rPr kumimoji="0" lang="en-GB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Adolphsen</a:t>
            </a:r>
            <a:r>
              <a:rPr kumimoji="0" lang="en-GB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C. </a:t>
            </a:r>
            <a:r>
              <a:rPr kumimoji="0" lang="en-GB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Nantista</a:t>
            </a:r>
            <a:r>
              <a:rPr kumimoji="0" lang="en-GB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</a:t>
            </a:r>
            <a:r>
              <a:rPr kumimoji="0" lang="en-GB" altLang="ja-JP" sz="1400" dirty="0">
                <a:solidFill>
                  <a:srgbClr val="FF0000"/>
                </a:solidFill>
                <a:latin typeface="Arial Rounded MT Bold" charset="0"/>
                <a:cs typeface="ＭＳ Ｐゴシック" charset="0"/>
              </a:rPr>
              <a:t> </a:t>
            </a:r>
            <a:r>
              <a:rPr kumimoji="0" lang="en-GB" altLang="ja-JP" sz="1400" dirty="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SLAC (USA)</a:t>
            </a:r>
          </a:p>
        </p:txBody>
      </p:sp>
      <p:sp>
        <p:nvSpPr>
          <p:cNvPr id="72707" name="テキスト ボックス 10"/>
          <p:cNvSpPr txBox="1">
            <a:spLocks noChangeArrowheads="1"/>
          </p:cNvSpPr>
          <p:nvPr/>
        </p:nvSpPr>
        <p:spPr bwMode="auto">
          <a:xfrm>
            <a:off x="5178425" y="1133475"/>
            <a:ext cx="39655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/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M. </a:t>
            </a:r>
            <a:r>
              <a:rPr lang="en-US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Akemoto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S. Fukuda, K. Hara, H. </a:t>
            </a:r>
            <a:r>
              <a:rPr lang="en-US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Hayano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N. Higashi,  E. </a:t>
            </a:r>
            <a:r>
              <a:rPr lang="en-US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Kako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</a:t>
            </a:r>
          </a:p>
          <a:p>
            <a:pPr algn="ctr"/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H. </a:t>
            </a:r>
            <a:r>
              <a:rPr lang="en-US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Katagiri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Y. Kojima, Y. Kondo, T. Matsumoto, S. </a:t>
            </a:r>
            <a:r>
              <a:rPr lang="en-US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Michizono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T. Miura,</a:t>
            </a:r>
          </a:p>
          <a:p>
            <a:pPr algn="ctr"/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 H. </a:t>
            </a:r>
            <a:r>
              <a:rPr lang="en-US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Nakai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H. Nakajima, K. Nakanishi, S. Noguchi, N. Ohuchi, T. Saeki,</a:t>
            </a:r>
          </a:p>
          <a:p>
            <a:pPr algn="ctr"/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M. Satoh, T. </a:t>
            </a:r>
            <a:r>
              <a:rPr lang="en-US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Shishido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T. </a:t>
            </a:r>
            <a:r>
              <a:rPr lang="en-US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Shidara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T. </a:t>
            </a:r>
            <a:r>
              <a:rPr lang="en-US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Takenaka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A. </a:t>
            </a:r>
            <a:r>
              <a:rPr lang="en-US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Terashima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</a:t>
            </a:r>
          </a:p>
          <a:p>
            <a:pPr algn="ctr"/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N. </a:t>
            </a:r>
            <a:r>
              <a:rPr lang="en-US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Toge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K. Tsuchiya, K.</a:t>
            </a:r>
            <a:r>
              <a:rPr lang="ja-JP" altLang="en-US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 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Watanabe, S. Yamaguchi, </a:t>
            </a:r>
          </a:p>
          <a:p>
            <a:pPr algn="ctr"/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A. Yamamoto, Y. Yamamoto, K. </a:t>
            </a:r>
            <a:r>
              <a:rPr lang="en-US" altLang="ja-JP" sz="1400" dirty="0" err="1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Yokoya</a:t>
            </a:r>
            <a:r>
              <a:rPr lang="en-US" altLang="ja-JP" sz="1400" dirty="0">
                <a:solidFill>
                  <a:srgbClr val="008000"/>
                </a:solidFill>
                <a:latin typeface="Arial Rounded MT Bold" charset="0"/>
                <a:cs typeface="ＭＳ Ｐゴシック" charset="0"/>
              </a:rPr>
              <a:t>, </a:t>
            </a:r>
          </a:p>
          <a:p>
            <a:pPr algn="ctr"/>
            <a:r>
              <a:rPr lang="en-US" altLang="ja-JP" sz="1400" dirty="0">
                <a:solidFill>
                  <a:srgbClr val="0000FF"/>
                </a:solidFill>
                <a:latin typeface="Arial Rounded MT Bold" charset="0"/>
                <a:cs typeface="ＭＳ Ｐゴシック" charset="0"/>
              </a:rPr>
              <a:t>KEK (Japan) </a:t>
            </a:r>
            <a:endParaRPr lang="ja-JP" altLang="en-US" sz="1400" dirty="0">
              <a:solidFill>
                <a:srgbClr val="0000FF"/>
              </a:solidFill>
              <a:latin typeface="Arial Rounded MT Bold" charset="0"/>
              <a:cs typeface="ＭＳ Ｐゴシック" charset="0"/>
            </a:endParaRPr>
          </a:p>
        </p:txBody>
      </p:sp>
      <p:sp>
        <p:nvSpPr>
          <p:cNvPr id="72708" name="Text Box 7"/>
          <p:cNvSpPr txBox="1">
            <a:spLocks noChangeArrowheads="1"/>
          </p:cNvSpPr>
          <p:nvPr/>
        </p:nvSpPr>
        <p:spPr bwMode="auto">
          <a:xfrm>
            <a:off x="1447800" y="0"/>
            <a:ext cx="7467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/>
            <a:r>
              <a:rPr kumimoji="0" lang="en-US" altLang="ja-JP" sz="3200" i="1" dirty="0" smtClean="0">
                <a:solidFill>
                  <a:srgbClr val="FF0000"/>
                </a:solidFill>
                <a:latin typeface="Arial Rounded MT Bold" charset="0"/>
                <a:cs typeface="ＭＳ Ｐゴシック" charset="0"/>
              </a:rPr>
              <a:t>Many Thanks for </a:t>
            </a:r>
          </a:p>
          <a:p>
            <a:pPr algn="ctr"/>
            <a:r>
              <a:rPr kumimoji="0" lang="en-US" altLang="ja-JP" sz="3200" dirty="0" smtClean="0">
                <a:solidFill>
                  <a:schemeClr val="accent2"/>
                </a:solidFill>
                <a:latin typeface="Arial Rounded MT Bold" charset="0"/>
                <a:cs typeface="ＭＳ Ｐゴシック" charset="0"/>
              </a:rPr>
              <a:t>Global</a:t>
            </a:r>
            <a:r>
              <a:rPr kumimoji="0" lang="en-US" altLang="ja-JP" sz="3200" dirty="0" smtClean="0">
                <a:solidFill>
                  <a:schemeClr val="accent2"/>
                </a:solidFill>
                <a:latin typeface="Arial Rounded MT Bold" charset="0"/>
                <a:cs typeface="ＭＳ Ｐゴシック" charset="0"/>
              </a:rPr>
              <a:t> Collaboration  </a:t>
            </a:r>
            <a:r>
              <a:rPr kumimoji="0" lang="en-US" altLang="ja-JP" sz="3200" dirty="0">
                <a:solidFill>
                  <a:schemeClr val="accent2"/>
                </a:solidFill>
                <a:latin typeface="Arial Rounded MT Bold" charset="0"/>
                <a:cs typeface="ＭＳ Ｐゴシック" charset="0"/>
              </a:rPr>
              <a:t>for </a:t>
            </a:r>
            <a:r>
              <a:rPr kumimoji="0" lang="en-US" altLang="ja-JP" sz="3200" dirty="0">
                <a:solidFill>
                  <a:srgbClr val="3366FF"/>
                </a:solidFill>
                <a:latin typeface="Arial Rounded MT Bold" charset="0"/>
                <a:cs typeface="ＭＳ Ｐゴシック" charset="0"/>
              </a:rPr>
              <a:t>S1-Global</a:t>
            </a:r>
          </a:p>
        </p:txBody>
      </p:sp>
      <p:pic>
        <p:nvPicPr>
          <p:cNvPr id="72709" name="図 7" descr="20110129Di-00520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797300"/>
            <a:ext cx="7310438" cy="255905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0" name="日付プレースホルダ 3"/>
          <p:cNvSpPr>
            <a:spLocks noGrp="1"/>
          </p:cNvSpPr>
          <p:nvPr>
            <p:ph type="dt" sz="quarter" idx="10"/>
          </p:nvPr>
        </p:nvSpPr>
        <p:spPr>
          <a:xfrm>
            <a:off x="0" y="649287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>
                <a:cs typeface="ＭＳ Ｐゴシック" charset="0"/>
              </a:rPr>
              <a:t>A. Yamamoto, SRF-110725</a:t>
            </a:r>
            <a:endParaRPr kumimoji="0" lang="en-US" altLang="ja-JP" sz="1200">
              <a:cs typeface="ＭＳ Ｐゴシック" charset="0"/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Advances in ILC-SRF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7315200" cy="762000"/>
          </a:xfrm>
        </p:spPr>
        <p:txBody>
          <a:bodyPr/>
          <a:lstStyle/>
          <a:p>
            <a:r>
              <a:rPr lang="en-US" altLang="ja-JP" sz="4300" b="1">
                <a:solidFill>
                  <a:srgbClr val="000090"/>
                </a:solidFill>
                <a:latin typeface="Century Gothic" pitchFamily="-112" charset="0"/>
                <a:ea typeface="Century Gothic" pitchFamily="-112" charset="0"/>
                <a:cs typeface="Century Gothic" pitchFamily="-112" charset="0"/>
              </a:rPr>
              <a:t>Global Plan for SCRF R&amp;D</a:t>
            </a:r>
            <a:endParaRPr lang="en-US" altLang="ja-JP" sz="3200" b="1">
              <a:solidFill>
                <a:srgbClr val="000090"/>
              </a:solidFill>
              <a:latin typeface="Century Gothic" pitchFamily="-112" charset="0"/>
              <a:ea typeface="Century Gothic" pitchFamily="-112" charset="0"/>
              <a:cs typeface="Century Gothic" pitchFamily="-112" charset="0"/>
            </a:endParaRPr>
          </a:p>
        </p:txBody>
      </p:sp>
      <p:graphicFrame>
        <p:nvGraphicFramePr>
          <p:cNvPr id="9113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502724"/>
              </p:ext>
            </p:extLst>
          </p:nvPr>
        </p:nvGraphicFramePr>
        <p:xfrm>
          <a:off x="381001" y="914400"/>
          <a:ext cx="8610599" cy="5361241"/>
        </p:xfrm>
        <a:graphic>
          <a:graphicData uri="http://schemas.openxmlformats.org/drawingml/2006/table">
            <a:tbl>
              <a:tblPr/>
              <a:tblGrid>
                <a:gridCol w="2514600"/>
                <a:gridCol w="820876"/>
                <a:gridCol w="648869"/>
                <a:gridCol w="463951"/>
                <a:gridCol w="478864"/>
                <a:gridCol w="520288"/>
                <a:gridCol w="457323"/>
                <a:gridCol w="613078"/>
                <a:gridCol w="1057146"/>
                <a:gridCol w="1035604"/>
              </a:tblGrid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Year</a:t>
                      </a:r>
                      <a:endParaRPr kumimoji="0" lang="en-US" altLang="ja-JP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2010</a:t>
                      </a:r>
                      <a:endParaRPr kumimoji="0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Phase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TDP-1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3366FF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TDP-2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66FF"/>
                        </a:gs>
                        <a:gs pos="100000">
                          <a:srgbClr val="000090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Cavity Gradient in </a:t>
                      </a:r>
                      <a:r>
                        <a:rPr kumimoji="0" lang="en-US" altLang="ja-JP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v</a:t>
                      </a: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. 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test to </a:t>
                      </a: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reach 35 MV/</a:t>
                      </a:r>
                      <a:r>
                        <a:rPr kumimoji="0" lang="en-US" altLang="ja-JP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m</a:t>
                      </a:r>
                      <a:endParaRPr kumimoji="0" lang="en-US" altLang="ja-JP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  <a:sym typeface="Wingdings" pitchFamily="-107" charset="2"/>
                        </a:rPr>
                        <a:t></a:t>
                      </a:r>
                      <a:r>
                        <a:rPr kumimoji="0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Yield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50%</a:t>
                      </a:r>
                      <a:endParaRPr kumimoji="0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>
                            <a:alpha val="50999"/>
                          </a:srgbClr>
                        </a:gs>
                        <a:gs pos="2000">
                          <a:srgbClr val="FFFFFF">
                            <a:alpha val="50999"/>
                          </a:srgbClr>
                        </a:gs>
                        <a:gs pos="100000">
                          <a:srgbClr val="FFFF00">
                            <a:alpha val="50999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  <a:sym typeface="Wingdings" pitchFamily="-107" charset="2"/>
                        </a:rPr>
                        <a:t></a:t>
                      </a:r>
                      <a:r>
                        <a:rPr kumimoji="0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Yield</a:t>
                      </a:r>
                      <a:r>
                        <a:rPr kumimoji="0" lang="en-US" altLang="ja-JP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90%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>
                            <a:alpha val="62000"/>
                          </a:srgbClr>
                        </a:gs>
                        <a:gs pos="999">
                          <a:srgbClr val="FFFF00">
                            <a:alpha val="62000"/>
                          </a:srgbClr>
                        </a:gs>
                        <a:gs pos="100000">
                          <a:srgbClr val="FF6600">
                            <a:alpha val="6200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Cavity-string  to reach 31.5 MV/m, with one-cryomodule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Global effort for string assembly and test</a:t>
                      </a:r>
                      <a:endParaRPr kumimoji="0" lang="en-US" altLang="ja-JP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(DESY, FNAL, INFN, KEK)</a:t>
                      </a:r>
                      <a:endParaRPr kumimoji="0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System Test with beam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acceleration  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FLASH (DESY) , NML (FNAL)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     STF2 (KEK, </a:t>
                      </a:r>
                      <a:r>
                        <a:rPr kumimoji="0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test start in 2013</a:t>
                      </a: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Preparation for Industrialization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Production Technology R&amp;D   </a:t>
                      </a:r>
                      <a:endParaRPr kumimoji="1" lang="ja-JP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>
                            <a:alpha val="81000"/>
                          </a:srgbClr>
                        </a:gs>
                        <a:gs pos="92000">
                          <a:srgbClr val="3366FF">
                            <a:alpha val="81000"/>
                          </a:srgbClr>
                        </a:gs>
                        <a:gs pos="100000">
                          <a:srgbClr val="3366FF">
                            <a:alpha val="8100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Communication with industry: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2009: 1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st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step:  Visit Vender (2009)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2010:  2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nd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step: Organize Workshop (2010)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2011:  3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rd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step:  Send specification &amp; receive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>
                            <a:alpha val="81000"/>
                          </a:srgbClr>
                        </a:gs>
                        <a:gs pos="92000">
                          <a:srgbClr val="3366FF">
                            <a:alpha val="81000"/>
                          </a:srgbClr>
                        </a:gs>
                        <a:gs pos="100000">
                          <a:srgbClr val="3366FF">
                            <a:alpha val="8100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747" name="正方形/長方形 6"/>
          <p:cNvSpPr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山形 8"/>
          <p:cNvSpPr>
            <a:spLocks noChangeArrowheads="1"/>
          </p:cNvSpPr>
          <p:nvPr/>
        </p:nvSpPr>
        <p:spPr bwMode="auto">
          <a:xfrm>
            <a:off x="0" y="4648200"/>
            <a:ext cx="533400" cy="304800"/>
          </a:xfrm>
          <a:prstGeom prst="chevron">
            <a:avLst>
              <a:gd name="adj" fmla="val 4999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ctr" hangingPunct="0"/>
            <a:endParaRPr kumimoji="0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A. Yamamoto, SRF-110725</a:t>
            </a:r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E37E2-33CB-034B-AFDB-6541EBF5F31A}" type="slidenum">
              <a:rPr lang="en-US" altLang="ja-JP" smtClean="0"/>
              <a:pPr>
                <a:defRPr/>
              </a:pPr>
              <a:t>26</a:t>
            </a:fld>
            <a:endParaRPr lang="en-US" altLang="ja-JP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Advances in ILC-SRF</a:t>
            </a:r>
            <a:endParaRPr lang="en-US" altLang="ja-JP"/>
          </a:p>
        </p:txBody>
      </p:sp>
      <p:cxnSp>
        <p:nvCxnSpPr>
          <p:cNvPr id="11" name="直線コネクタ 10"/>
          <p:cNvCxnSpPr/>
          <p:nvPr/>
        </p:nvCxnSpPr>
        <p:spPr bwMode="auto">
          <a:xfrm rot="5400000">
            <a:off x="4639733" y="3589869"/>
            <a:ext cx="5621866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テキスト ボックス 13"/>
          <p:cNvSpPr txBox="1"/>
          <p:nvPr/>
        </p:nvSpPr>
        <p:spPr>
          <a:xfrm>
            <a:off x="7007562" y="2829469"/>
            <a:ext cx="187262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We are here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 bwMode="auto">
          <a:xfrm rot="16200000" flipH="1">
            <a:off x="7264388" y="812819"/>
            <a:ext cx="338693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338778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タイトル 7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467600" cy="609600"/>
          </a:xfrm>
        </p:spPr>
        <p:txBody>
          <a:bodyPr/>
          <a:lstStyle/>
          <a:p>
            <a:r>
              <a:rPr kumimoji="0" lang="en-US" altLang="ja-JP" b="1" dirty="0" smtClean="0">
                <a:solidFill>
                  <a:srgbClr val="000090"/>
                </a:solidFill>
              </a:rPr>
              <a:t>SCRF-ML Technology Required</a:t>
            </a:r>
            <a:endParaRPr kumimoji="0" lang="ja-JP" altLang="en-US" b="1" dirty="0" smtClean="0">
              <a:solidFill>
                <a:srgbClr val="000090"/>
              </a:solidFill>
            </a:endParaRPr>
          </a:p>
        </p:txBody>
      </p:sp>
      <p:graphicFrame>
        <p:nvGraphicFramePr>
          <p:cNvPr id="10" name="コンテンツ プレースホルダ 9"/>
          <p:cNvGraphicFramePr>
            <a:graphicFrameLocks noGrp="1"/>
          </p:cNvGraphicFramePr>
          <p:nvPr>
            <p:ph sz="half" idx="2"/>
          </p:nvPr>
        </p:nvGraphicFramePr>
        <p:xfrm>
          <a:off x="381000" y="990600"/>
          <a:ext cx="4572000" cy="4460879"/>
        </p:xfrm>
        <a:graphic>
          <a:graphicData uri="http://schemas.openxmlformats.org/drawingml/2006/table">
            <a:tbl>
              <a:tblPr/>
              <a:tblGrid>
                <a:gridCol w="2678113"/>
                <a:gridCol w="1893887"/>
              </a:tblGrid>
              <a:tr h="439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RDR</a:t>
                      </a: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 </a:t>
                      </a:r>
                      <a:r>
                        <a:rPr kumimoji="1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Parameters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Value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C.M.  Energy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500 GeV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Peak luminosity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2x10</a:t>
                      </a:r>
                      <a:r>
                        <a:rPr kumimoji="1" lang="en-US" altLang="ja-JP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34</a:t>
                      </a: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 cm</a:t>
                      </a:r>
                      <a:r>
                        <a:rPr kumimoji="1" lang="en-US" altLang="ja-JP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-2</a:t>
                      </a: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s</a:t>
                      </a:r>
                      <a:r>
                        <a:rPr kumimoji="1" lang="en-US" altLang="ja-JP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-1</a:t>
                      </a:r>
                      <a:endParaRPr kumimoji="1" lang="ja-JP" altLang="en-US" sz="1800" b="0" i="0" u="none" strike="noStrike" cap="none" normalizeH="0" baseline="3000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Beam Rep. rate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5 Hz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Pulse time duration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1 ms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Average beam current 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9 mA 　</a:t>
                      </a: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(in pulse)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Av. field gradient</a:t>
                      </a:r>
                      <a:endParaRPr kumimoji="1" lang="ja-JP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31.5 MV/m</a:t>
                      </a:r>
                      <a:endParaRPr kumimoji="1" lang="ja-JP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# 9-cell cavity</a:t>
                      </a:r>
                      <a:endParaRPr kumimoji="1" lang="ja-JP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14,560</a:t>
                      </a:r>
                      <a:endParaRPr kumimoji="1" lang="ja-JP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# cryomodule</a:t>
                      </a:r>
                      <a:endParaRPr kumimoji="1" lang="ja-JP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1,680</a:t>
                      </a:r>
                      <a:endParaRPr kumimoji="1" lang="ja-JP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4397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# RF units</a:t>
                      </a:r>
                      <a:endParaRPr kumimoji="1" lang="ja-JP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560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</a:tbl>
          </a:graphicData>
        </a:graphic>
      </p:graphicFrame>
      <p:sp>
        <p:nvSpPr>
          <p:cNvPr id="25639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2B317A-387A-A64A-8604-D8065BCF9A73}" type="slidenum">
              <a:rPr lang="en-US" altLang="ja-JP" smtClean="0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pPr/>
              <a:t>27</a:t>
            </a:fld>
            <a:endParaRPr lang="en-US" altLang="ja-JP" smtClean="0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25640" name="日付プレースホルダ 10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t>A. Yamamoto, SRF-110725</a:t>
            </a:r>
            <a:endParaRPr lang="en-US" altLang="ja-JP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639580"/>
              </p:ext>
            </p:extLst>
          </p:nvPr>
        </p:nvGraphicFramePr>
        <p:xfrm>
          <a:off x="5729287" y="4822280"/>
          <a:ext cx="2805113" cy="1502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28" name="Word 文書" r:id="rId4" imgW="2679601" imgH="1435047" progId="Word.Document.12">
                  <p:link updateAutomatic="1"/>
                </p:oleObj>
              </mc:Choice>
              <mc:Fallback>
                <p:oleObj name="Word 文書" r:id="rId4" imgW="2679601" imgH="1435047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9287" y="4822280"/>
                        <a:ext cx="2805113" cy="1502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42" name="図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5562600"/>
            <a:ext cx="240665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43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1447800"/>
            <a:ext cx="3752703" cy="32004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5715000" y="914400"/>
            <a:ext cx="259022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3366FF"/>
                </a:solidFill>
              </a:rPr>
              <a:t>RDR</a:t>
            </a:r>
            <a:r>
              <a:rPr kumimoji="1" lang="en-US" altLang="ja-JP" sz="2400" dirty="0" smtClean="0"/>
              <a:t>  </a:t>
            </a:r>
            <a:r>
              <a:rPr kumimoji="1" lang="ja-JP" altLang="en-US" sz="2400" dirty="0" smtClean="0">
                <a:sym typeface="Wingdings"/>
              </a:rPr>
              <a:t></a:t>
            </a:r>
            <a:r>
              <a:rPr kumimoji="1" lang="en-US" altLang="ja-JP" sz="2400" dirty="0" smtClean="0"/>
              <a:t>  </a:t>
            </a:r>
            <a:r>
              <a:rPr kumimoji="1" lang="en-US" altLang="ja-JP" sz="2400" b="1" dirty="0" smtClean="0"/>
              <a:t>SB2009</a:t>
            </a:r>
            <a:endParaRPr kumimoji="1" lang="ja-JP" altLang="en-US" sz="2400" b="1" dirty="0"/>
          </a:p>
        </p:txBody>
      </p:sp>
      <p:sp>
        <p:nvSpPr>
          <p:cNvPr id="11" name="フッター プレースホル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Advances in ILC-SRF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720896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線矢印コネクタ 50"/>
          <p:cNvCxnSpPr/>
          <p:nvPr/>
        </p:nvCxnSpPr>
        <p:spPr>
          <a:xfrm>
            <a:off x="4852318" y="1311545"/>
            <a:ext cx="0" cy="1376763"/>
          </a:xfrm>
          <a:prstGeom prst="straightConnector1">
            <a:avLst/>
          </a:prstGeom>
          <a:ln w="57150" cmpd="sng">
            <a:solidFill>
              <a:srgbClr val="000090"/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endCxn id="6" idx="3"/>
          </p:cNvCxnSpPr>
          <p:nvPr/>
        </p:nvCxnSpPr>
        <p:spPr>
          <a:xfrm flipV="1">
            <a:off x="6515899" y="2771144"/>
            <a:ext cx="676256" cy="210896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0247" y="125892"/>
            <a:ext cx="8003020" cy="509172"/>
          </a:xfrm>
        </p:spPr>
        <p:txBody>
          <a:bodyPr>
            <a:noAutofit/>
          </a:bodyPr>
          <a:lstStyle/>
          <a:p>
            <a:r>
              <a:rPr kumimoji="1" lang="en-US" altLang="ja-JP" sz="2800" b="1" dirty="0"/>
              <a:t> </a:t>
            </a:r>
            <a:r>
              <a:rPr kumimoji="1" lang="en-US" altLang="ja-JP" sz="2800" b="1" dirty="0" smtClean="0"/>
              <a:t>     SCRF Procurement/Manufacturing Model </a:t>
            </a:r>
            <a:endParaRPr kumimoji="1" lang="ja-JP" altLang="en-US" sz="28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5390" y="5329033"/>
            <a:ext cx="3088750" cy="955667"/>
          </a:xfrm>
          <a:solidFill>
            <a:schemeClr val="accent5">
              <a:lumMod val="40000"/>
              <a:lumOff val="60000"/>
            </a:schemeClr>
          </a:solidFill>
          <a:ln>
            <a:solidFill>
              <a:srgbClr val="3366FF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400" dirty="0" smtClean="0"/>
              <a:t>Regional hub-laboratories responsible to regional procurements to be </a:t>
            </a:r>
            <a:r>
              <a:rPr kumimoji="1" lang="en-US" altLang="ja-JP" sz="1400" dirty="0" smtClean="0">
                <a:solidFill>
                  <a:srgbClr val="FF6600"/>
                </a:solidFill>
              </a:rPr>
              <a:t>open </a:t>
            </a:r>
            <a:r>
              <a:rPr kumimoji="1" lang="en-US" altLang="ja-JP" sz="1400" dirty="0" smtClean="0">
                <a:solidFill>
                  <a:srgbClr val="000000"/>
                </a:solidFill>
              </a:rPr>
              <a:t>for</a:t>
            </a:r>
            <a:r>
              <a:rPr kumimoji="1" lang="en-US" altLang="ja-JP" sz="1400" dirty="0" smtClean="0">
                <a:solidFill>
                  <a:srgbClr val="FF6600"/>
                </a:solidFill>
              </a:rPr>
              <a:t> any world-wide </a:t>
            </a:r>
            <a:r>
              <a:rPr kumimoji="1" lang="en-US" altLang="ja-JP" sz="1400" dirty="0" smtClean="0">
                <a:solidFill>
                  <a:srgbClr val="000000"/>
                </a:solidFill>
              </a:rPr>
              <a:t>industry participation </a:t>
            </a:r>
          </a:p>
          <a:p>
            <a:pPr marL="0" indent="0">
              <a:buNone/>
            </a:pPr>
            <a:endParaRPr kumimoji="1" lang="ja-JP" altLang="en-US" sz="1400" dirty="0"/>
          </a:p>
        </p:txBody>
      </p:sp>
      <p:sp>
        <p:nvSpPr>
          <p:cNvPr id="4" name="円/楕円 3"/>
          <p:cNvSpPr/>
          <p:nvPr/>
        </p:nvSpPr>
        <p:spPr>
          <a:xfrm>
            <a:off x="2001707" y="1860403"/>
            <a:ext cx="5673801" cy="3273594"/>
          </a:xfrm>
          <a:prstGeom prst="ellipse">
            <a:avLst/>
          </a:prstGeom>
          <a:noFill/>
          <a:ln w="19050" cmpd="sng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ローチャート: 結合子 5"/>
          <p:cNvSpPr/>
          <p:nvPr/>
        </p:nvSpPr>
        <p:spPr>
          <a:xfrm>
            <a:off x="6945943" y="1931361"/>
            <a:ext cx="1681244" cy="983867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800" dirty="0" smtClean="0">
                <a:solidFill>
                  <a:srgbClr val="000000"/>
                </a:solidFill>
              </a:rPr>
              <a:t>Regional Hub-Lab:</a:t>
            </a:r>
          </a:p>
          <a:p>
            <a:pPr algn="ctr"/>
            <a:r>
              <a:rPr lang="en-US" altLang="ja-JP" sz="1800" dirty="0" smtClean="0">
                <a:solidFill>
                  <a:srgbClr val="000000"/>
                </a:solidFill>
              </a:rPr>
              <a:t>E, &amp; … </a:t>
            </a:r>
            <a:endParaRPr kumimoji="1"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7" name="フローチャート: 結合子 6"/>
          <p:cNvSpPr/>
          <p:nvPr/>
        </p:nvSpPr>
        <p:spPr>
          <a:xfrm>
            <a:off x="1153928" y="1876137"/>
            <a:ext cx="1681244" cy="983867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800" dirty="0" smtClean="0">
                <a:solidFill>
                  <a:schemeClr val="tx1"/>
                </a:solidFill>
              </a:rPr>
              <a:t>Regional Hub-Lab:</a:t>
            </a:r>
          </a:p>
          <a:p>
            <a:pPr algn="ctr"/>
            <a:r>
              <a:rPr lang="en-US" altLang="ja-JP" sz="1800" dirty="0">
                <a:solidFill>
                  <a:schemeClr val="tx1"/>
                </a:solidFill>
              </a:rPr>
              <a:t>A</a:t>
            </a:r>
            <a:r>
              <a:rPr lang="en-US" altLang="ja-JP" sz="1800" dirty="0" smtClean="0">
                <a:solidFill>
                  <a:schemeClr val="tx1"/>
                </a:solidFill>
              </a:rPr>
              <a:t> </a:t>
            </a:r>
            <a:endParaRPr kumimoji="1" lang="ja-JP" altLang="en-US" sz="1800" dirty="0">
              <a:solidFill>
                <a:schemeClr val="tx1"/>
              </a:solidFill>
            </a:endParaRPr>
          </a:p>
        </p:txBody>
      </p:sp>
      <p:sp>
        <p:nvSpPr>
          <p:cNvPr id="8" name="フローチャート: 結合子 7"/>
          <p:cNvSpPr/>
          <p:nvPr/>
        </p:nvSpPr>
        <p:spPr>
          <a:xfrm>
            <a:off x="1153928" y="4087487"/>
            <a:ext cx="1681244" cy="983867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800" dirty="0" smtClean="0">
                <a:solidFill>
                  <a:srgbClr val="000000"/>
                </a:solidFill>
              </a:rPr>
              <a:t>Regional Hub-Lab:</a:t>
            </a:r>
          </a:p>
          <a:p>
            <a:pPr algn="ctr"/>
            <a:r>
              <a:rPr lang="en-US" altLang="ja-JP" sz="1800" dirty="0">
                <a:solidFill>
                  <a:srgbClr val="000000"/>
                </a:solidFill>
              </a:rPr>
              <a:t>B</a:t>
            </a:r>
            <a:r>
              <a:rPr lang="en-US" altLang="ja-JP" sz="1800" dirty="0" smtClean="0">
                <a:solidFill>
                  <a:srgbClr val="000000"/>
                </a:solidFill>
              </a:rPr>
              <a:t> </a:t>
            </a:r>
            <a:endParaRPr kumimoji="1"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9" name="フローチャート: 結合子 8"/>
          <p:cNvSpPr/>
          <p:nvPr/>
        </p:nvSpPr>
        <p:spPr>
          <a:xfrm>
            <a:off x="6988218" y="3963233"/>
            <a:ext cx="1681244" cy="983867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800" dirty="0" smtClean="0">
                <a:solidFill>
                  <a:srgbClr val="000000"/>
                </a:solidFill>
              </a:rPr>
              <a:t>Regional Hub-Lab:</a:t>
            </a:r>
          </a:p>
          <a:p>
            <a:pPr algn="ctr"/>
            <a:r>
              <a:rPr lang="en-US" altLang="ja-JP" sz="1800" dirty="0">
                <a:solidFill>
                  <a:srgbClr val="000000"/>
                </a:solidFill>
              </a:rPr>
              <a:t>D</a:t>
            </a:r>
            <a:r>
              <a:rPr lang="en-US" altLang="ja-JP" sz="1800" dirty="0" smtClean="0">
                <a:solidFill>
                  <a:srgbClr val="000000"/>
                </a:solidFill>
              </a:rPr>
              <a:t> </a:t>
            </a:r>
            <a:endParaRPr kumimoji="1" lang="ja-JP" altLang="en-US" sz="1800" dirty="0">
              <a:solidFill>
                <a:srgbClr val="000000"/>
              </a:solidFill>
            </a:endParaRPr>
          </a:p>
        </p:txBody>
      </p:sp>
      <p:sp>
        <p:nvSpPr>
          <p:cNvPr id="15" name="フローチャート: 結合子 14"/>
          <p:cNvSpPr/>
          <p:nvPr/>
        </p:nvSpPr>
        <p:spPr>
          <a:xfrm>
            <a:off x="2788585" y="2623092"/>
            <a:ext cx="4017217" cy="1780940"/>
          </a:xfrm>
          <a:prstGeom prst="flowChartConnector">
            <a:avLst/>
          </a:prstGeom>
          <a:solidFill>
            <a:srgbClr val="008000">
              <a:alpha val="15000"/>
            </a:srgbClr>
          </a:solidFill>
          <a:ln w="28575" cmpd="sng">
            <a:solidFill>
              <a:srgbClr val="008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rgbClr val="000000"/>
                </a:solidFill>
              </a:rPr>
              <a:t>World-wide</a:t>
            </a:r>
          </a:p>
          <a:p>
            <a:pPr algn="ctr"/>
            <a:r>
              <a:rPr lang="en-US" altLang="ja-JP" sz="2000" dirty="0" smtClean="0">
                <a:solidFill>
                  <a:srgbClr val="000000"/>
                </a:solidFill>
              </a:rPr>
              <a:t>Industry responsible to</a:t>
            </a:r>
          </a:p>
          <a:p>
            <a:pPr algn="ctr"/>
            <a:r>
              <a:rPr kumimoji="1" lang="en-US" altLang="ja-JP" sz="2000" b="1" dirty="0" smtClean="0">
                <a:solidFill>
                  <a:srgbClr val="FF0000"/>
                </a:solidFill>
              </a:rPr>
              <a:t>‘Build-to-Print’ manufacturing</a:t>
            </a:r>
          </a:p>
        </p:txBody>
      </p:sp>
      <p:sp>
        <p:nvSpPr>
          <p:cNvPr id="20" name="角丸四角形 19"/>
          <p:cNvSpPr/>
          <p:nvPr/>
        </p:nvSpPr>
        <p:spPr>
          <a:xfrm>
            <a:off x="2862782" y="730265"/>
            <a:ext cx="3768729" cy="567474"/>
          </a:xfrm>
          <a:prstGeom prst="roundRect">
            <a:avLst/>
          </a:prstGeom>
          <a:solidFill>
            <a:srgbClr val="FF6600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 smtClean="0">
                <a:solidFill>
                  <a:srgbClr val="FFFF00"/>
                </a:solidFill>
              </a:rPr>
              <a:t>ILC Host-Lab</a:t>
            </a:r>
            <a:r>
              <a:rPr kumimoji="1" lang="en-US" altLang="ja-JP" dirty="0" smtClean="0">
                <a:solidFill>
                  <a:srgbClr val="FFFF00"/>
                </a:solidFill>
              </a:rPr>
              <a:t>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2" name="フローチャート: 結合子 21"/>
          <p:cNvSpPr/>
          <p:nvPr/>
        </p:nvSpPr>
        <p:spPr>
          <a:xfrm>
            <a:off x="3242240" y="4786100"/>
            <a:ext cx="3285560" cy="1614700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solidFill>
                  <a:srgbClr val="000000"/>
                </a:solidFill>
              </a:rPr>
              <a:t>Regional Hub-Lab:</a:t>
            </a:r>
          </a:p>
          <a:p>
            <a:pPr algn="ctr"/>
            <a:r>
              <a:rPr lang="en-US" altLang="ja-JP" sz="1600" dirty="0" smtClean="0">
                <a:solidFill>
                  <a:srgbClr val="000000"/>
                </a:solidFill>
              </a:rPr>
              <a:t>C: </a:t>
            </a:r>
            <a:r>
              <a:rPr lang="en-US" altLang="ja-JP" sz="1600" b="1" dirty="0" smtClean="0">
                <a:solidFill>
                  <a:srgbClr val="000000"/>
                </a:solidFill>
              </a:rPr>
              <a:t>responsible to </a:t>
            </a:r>
          </a:p>
          <a:p>
            <a:pPr algn="ctr"/>
            <a:r>
              <a:rPr lang="en-US" altLang="ja-JP" sz="1600" b="1" dirty="0" smtClean="0">
                <a:solidFill>
                  <a:srgbClr val="000000"/>
                </a:solidFill>
              </a:rPr>
              <a:t>Hosting System Test  and </a:t>
            </a:r>
            <a:r>
              <a:rPr lang="en-US" altLang="ja-JP" sz="1600" b="1" dirty="0" smtClean="0">
                <a:solidFill>
                  <a:srgbClr val="FF6600"/>
                </a:solidFill>
              </a:rPr>
              <a:t>Gradient Performance</a:t>
            </a:r>
          </a:p>
        </p:txBody>
      </p:sp>
      <p:sp>
        <p:nvSpPr>
          <p:cNvPr id="24" name="角丸四角形 23"/>
          <p:cNvSpPr/>
          <p:nvPr/>
        </p:nvSpPr>
        <p:spPr>
          <a:xfrm>
            <a:off x="3409802" y="1505362"/>
            <a:ext cx="2595315" cy="731165"/>
          </a:xfrm>
          <a:prstGeom prst="roundRect">
            <a:avLst>
              <a:gd name="adj" fmla="val 21532"/>
            </a:avLst>
          </a:prstGeom>
          <a:solidFill>
            <a:srgbClr val="FFFF00">
              <a:alpha val="35000"/>
            </a:srgbClr>
          </a:solidFill>
          <a:ln w="19050" cmpd="sng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800" dirty="0" smtClean="0">
                <a:solidFill>
                  <a:srgbClr val="3366FF"/>
                </a:solidFill>
              </a:rPr>
              <a:t>Technical Coordination</a:t>
            </a:r>
          </a:p>
          <a:p>
            <a:pPr algn="ctr"/>
            <a:r>
              <a:rPr lang="en-US" altLang="ja-JP" sz="1800" dirty="0" smtClean="0">
                <a:solidFill>
                  <a:srgbClr val="3366FF"/>
                </a:solidFill>
              </a:rPr>
              <a:t>for Lab-Consortium </a:t>
            </a:r>
          </a:p>
        </p:txBody>
      </p:sp>
      <p:cxnSp>
        <p:nvCxnSpPr>
          <p:cNvPr id="31" name="直線矢印コネクタ 30"/>
          <p:cNvCxnSpPr/>
          <p:nvPr/>
        </p:nvCxnSpPr>
        <p:spPr>
          <a:xfrm flipV="1">
            <a:off x="2708889" y="4087487"/>
            <a:ext cx="676256" cy="210896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2664343" y="2688308"/>
            <a:ext cx="671135" cy="209403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>
            <a:endCxn id="9" idx="1"/>
          </p:cNvCxnSpPr>
          <p:nvPr/>
        </p:nvCxnSpPr>
        <p:spPr>
          <a:xfrm>
            <a:off x="6631511" y="3865606"/>
            <a:ext cx="602919" cy="241711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>
            <a:off x="4845509" y="4395025"/>
            <a:ext cx="0" cy="391075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>
            <a:off x="4312109" y="1311545"/>
            <a:ext cx="0" cy="215264"/>
          </a:xfrm>
          <a:prstGeom prst="straightConnector1">
            <a:avLst/>
          </a:prstGeom>
          <a:ln w="12700" cmpd="sng">
            <a:solidFill>
              <a:srgbClr val="00009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/>
          <p:cNvCxnSpPr/>
          <p:nvPr/>
        </p:nvCxnSpPr>
        <p:spPr>
          <a:xfrm>
            <a:off x="6795447" y="6074705"/>
            <a:ext cx="687290" cy="13805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テキスト ボックス 77"/>
          <p:cNvSpPr txBox="1"/>
          <p:nvPr/>
        </p:nvSpPr>
        <p:spPr>
          <a:xfrm>
            <a:off x="7512737" y="5521174"/>
            <a:ext cx="16466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: Technical </a:t>
            </a:r>
          </a:p>
          <a:p>
            <a:r>
              <a:rPr lang="en-US" altLang="ja-JP" sz="1400" dirty="0"/>
              <a:t> </a:t>
            </a:r>
            <a:r>
              <a:rPr lang="en-US" altLang="ja-JP" sz="1400" dirty="0" smtClean="0"/>
              <a:t>  c</a:t>
            </a:r>
            <a:r>
              <a:rPr kumimoji="1" lang="en-US" altLang="ja-JP" sz="1400" dirty="0" smtClean="0"/>
              <a:t>oordination link </a:t>
            </a:r>
          </a:p>
          <a:p>
            <a:r>
              <a:rPr kumimoji="1" lang="en-US" altLang="ja-JP" sz="1400" dirty="0" smtClean="0"/>
              <a:t>: Procurement link </a:t>
            </a:r>
            <a:endParaRPr kumimoji="1" lang="ja-JP" altLang="en-US" sz="1400" dirty="0"/>
          </a:p>
        </p:txBody>
      </p:sp>
      <p:cxnSp>
        <p:nvCxnSpPr>
          <p:cNvPr id="79" name="直線矢印コネクタ 78"/>
          <p:cNvCxnSpPr/>
          <p:nvPr/>
        </p:nvCxnSpPr>
        <p:spPr>
          <a:xfrm>
            <a:off x="6805802" y="5729562"/>
            <a:ext cx="687290" cy="13805"/>
          </a:xfrm>
          <a:prstGeom prst="straightConnector1">
            <a:avLst/>
          </a:prstGeom>
          <a:ln w="12700" cmpd="sng">
            <a:solidFill>
              <a:srgbClr val="00009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A. Yamamoto, SRF-110725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Advances in ILC-SRF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5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7543800" cy="9144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 </a:t>
            </a:r>
            <a:r>
              <a:rPr lang="en-US" altLang="ja-JP" b="1" dirty="0" smtClean="0"/>
              <a:t>Communication with Industry in 2011</a:t>
            </a:r>
            <a:endParaRPr lang="ja-JP" altLang="en-US" b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2794" y="1248308"/>
            <a:ext cx="8618447" cy="4708525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Visit factories, and Request for information</a:t>
            </a:r>
          </a:p>
          <a:p>
            <a:pPr lvl="1"/>
            <a:r>
              <a:rPr lang="en-US" altLang="ja-JP" dirty="0"/>
              <a:t>B</a:t>
            </a:r>
            <a:r>
              <a:rPr lang="en-US" altLang="ja-JP" dirty="0" smtClean="0"/>
              <a:t>ased on currently available manufacturing technology and available information with worldwide industry</a:t>
            </a:r>
          </a:p>
          <a:p>
            <a:pPr lvl="2"/>
            <a:r>
              <a:rPr lang="en-US" altLang="ja-JP" dirty="0" smtClean="0"/>
              <a:t>Assume the </a:t>
            </a:r>
            <a:r>
              <a:rPr lang="en-US" altLang="ja-JP" u="sng" dirty="0" smtClean="0"/>
              <a:t>EXFEL ‘build-to-print’ specifications </a:t>
            </a:r>
            <a:r>
              <a:rPr lang="en-US" altLang="ja-JP" dirty="0" smtClean="0"/>
              <a:t>as  a common reference, and </a:t>
            </a:r>
          </a:p>
          <a:p>
            <a:pPr lvl="2"/>
            <a:r>
              <a:rPr lang="en-US" altLang="ja-JP" u="sng" dirty="0" smtClean="0"/>
              <a:t>Allow ‘plug-compatible</a:t>
            </a:r>
            <a:r>
              <a:rPr lang="en-US" altLang="ja-JP" dirty="0" smtClean="0"/>
              <a:t>’ alternate designs with the cost equivalent or more effective production and/or better performance   </a:t>
            </a:r>
          </a:p>
          <a:p>
            <a:r>
              <a:rPr lang="en-US" altLang="ja-JP" dirty="0" smtClean="0"/>
              <a:t> Requests for information to companies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ja-JP" dirty="0" smtClean="0"/>
              <a:t>Cost comparisons</a:t>
            </a:r>
            <a:r>
              <a:rPr lang="en-US" altLang="ja-JP" u="sng" dirty="0" smtClean="0">
                <a:solidFill>
                  <a:srgbClr val="FF0000"/>
                </a:solidFill>
              </a:rPr>
              <a:t>:  20/50/100 % </a:t>
            </a:r>
            <a:r>
              <a:rPr lang="en-US" altLang="ja-JP" dirty="0" smtClean="0"/>
              <a:t>in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lang="en-US" altLang="ja-JP" u="sng" dirty="0" smtClean="0">
                <a:solidFill>
                  <a:schemeClr val="tx1"/>
                </a:solidFill>
              </a:rPr>
              <a:t>3 or 6 year </a:t>
            </a:r>
            <a:r>
              <a:rPr lang="en-US" altLang="ja-JP" dirty="0" smtClean="0"/>
              <a:t>production 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ja-JP" dirty="0" smtClean="0"/>
              <a:t>Factory-site </a:t>
            </a:r>
            <a:r>
              <a:rPr lang="en-US" altLang="ja-JP" u="sng" dirty="0" smtClean="0">
                <a:solidFill>
                  <a:srgbClr val="000000"/>
                </a:solidFill>
              </a:rPr>
              <a:t>location</a:t>
            </a:r>
            <a:r>
              <a:rPr lang="en-US" altLang="ja-JP" dirty="0" smtClean="0"/>
              <a:t>: company or laboratory 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ja-JP" dirty="0" smtClean="0"/>
              <a:t>Sharing responsibilities for the </a:t>
            </a:r>
            <a:r>
              <a:rPr lang="en-US" altLang="ja-JP" u="sng" dirty="0" smtClean="0"/>
              <a:t>cost-effective </a:t>
            </a:r>
            <a:r>
              <a:rPr lang="en-US" altLang="ja-JP" dirty="0" smtClean="0"/>
              <a:t>production 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ja-JP" dirty="0" smtClean="0"/>
              <a:t>Deliverables with </a:t>
            </a:r>
            <a:r>
              <a:rPr lang="en-US" altLang="ja-JP" u="sng" dirty="0" smtClean="0"/>
              <a:t>‘build-to-print’ </a:t>
            </a:r>
            <a:r>
              <a:rPr lang="en-US" altLang="ja-JP" dirty="0" smtClean="0"/>
              <a:t>fabrication?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ja-JP" dirty="0" smtClean="0"/>
              <a:t>Consortium to be </a:t>
            </a:r>
            <a:r>
              <a:rPr lang="en-US" altLang="ja-JP" u="sng" dirty="0" smtClean="0"/>
              <a:t>considered</a:t>
            </a:r>
            <a:r>
              <a:rPr lang="en-US" altLang="ja-JP" dirty="0" smtClean="0"/>
              <a:t> or not</a:t>
            </a:r>
          </a:p>
          <a:p>
            <a:endParaRPr lang="en-US" altLang="ja-JP" dirty="0" smtClean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A. Yamamoto, SRF-110725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Advances in ILC-SRF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79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914400"/>
          </a:xfrm>
        </p:spPr>
        <p:txBody>
          <a:bodyPr/>
          <a:lstStyle/>
          <a:p>
            <a:r>
              <a:rPr kumimoji="0" lang="en-US" altLang="ja-JP" b="1" dirty="0">
                <a:latin typeface="Arial" charset="0"/>
                <a:cs typeface="Arial Unicode MS" charset="0"/>
              </a:rPr>
              <a:t>Global Plan for ILC Gradient R&amp;D</a:t>
            </a:r>
          </a:p>
        </p:txBody>
      </p:sp>
      <p:sp>
        <p:nvSpPr>
          <p:cNvPr id="204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A. Yamamoto, SRF-110725</a:t>
            </a:r>
            <a:endParaRPr kumimoji="0" lang="en-US" altLang="ja-JP" sz="1200"/>
          </a:p>
        </p:txBody>
      </p:sp>
      <p:sp>
        <p:nvSpPr>
          <p:cNvPr id="204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Advances in ILC-SRF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204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F78F524A-17B0-3744-8BC7-47408F1D0650}" type="slidenum">
              <a:rPr kumimoji="0" lang="en-US" altLang="ja-JP" sz="1400"/>
              <a:pPr/>
              <a:t>3</a:t>
            </a:fld>
            <a:endParaRPr kumimoji="0" lang="en-US" altLang="ja-JP" sz="1400"/>
          </a:p>
        </p:txBody>
      </p:sp>
      <p:pic>
        <p:nvPicPr>
          <p:cNvPr id="2048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838200"/>
            <a:ext cx="9156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6"/>
          <p:cNvSpPr txBox="1">
            <a:spLocks noChangeArrowheads="1"/>
          </p:cNvSpPr>
          <p:nvPr/>
        </p:nvSpPr>
        <p:spPr bwMode="auto">
          <a:xfrm>
            <a:off x="171450" y="5181600"/>
            <a:ext cx="8972550" cy="10779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400" dirty="0">
                <a:solidFill>
                  <a:srgbClr val="FFFF00"/>
                </a:solidFill>
              </a:rPr>
              <a:t>New baseline gradient:</a:t>
            </a:r>
          </a:p>
          <a:p>
            <a:r>
              <a:rPr kumimoji="0" lang="en-US" altLang="ja-JP" sz="2000" dirty="0">
                <a:solidFill>
                  <a:srgbClr val="FFFF00"/>
                </a:solidFill>
              </a:rPr>
              <a:t>Vertical acceptance</a:t>
            </a:r>
            <a:r>
              <a:rPr kumimoji="0" lang="en-US" altLang="ja-JP" sz="2000" u="sng" dirty="0">
                <a:solidFill>
                  <a:srgbClr val="FFFF00"/>
                </a:solidFill>
              </a:rPr>
              <a:t>: </a:t>
            </a:r>
            <a:r>
              <a:rPr kumimoji="0" lang="en-US" altLang="ja-JP" sz="2000" u="sng" dirty="0">
                <a:solidFill>
                  <a:srgbClr val="FF6600"/>
                </a:solidFill>
              </a:rPr>
              <a:t>35 MV/m </a:t>
            </a:r>
            <a:r>
              <a:rPr kumimoji="0" lang="en-US" altLang="ja-JP" sz="2000" u="sng" dirty="0">
                <a:solidFill>
                  <a:srgbClr val="FFFF00"/>
                </a:solidFill>
              </a:rPr>
              <a:t>average, allowing </a:t>
            </a:r>
            <a:r>
              <a:rPr kumimoji="0" lang="en-US" altLang="ja-JP" sz="2000" u="sng" dirty="0">
                <a:solidFill>
                  <a:srgbClr val="FF6600"/>
                </a:solidFill>
              </a:rPr>
              <a:t>±20% spread </a:t>
            </a:r>
            <a:r>
              <a:rPr kumimoji="0" lang="en-US" altLang="ja-JP" sz="2000" u="sng" dirty="0">
                <a:solidFill>
                  <a:srgbClr val="FFFF00"/>
                </a:solidFill>
              </a:rPr>
              <a:t>(28-42 MV/m)</a:t>
            </a:r>
          </a:p>
          <a:p>
            <a:r>
              <a:rPr kumimoji="0" lang="en-US" altLang="ja-JP" sz="2000" dirty="0">
                <a:solidFill>
                  <a:srgbClr val="FFFF00"/>
                </a:solidFill>
              </a:rPr>
              <a:t>Operational: 31.5 MV/m average, allowing ±20% spread (25-38 MV/m)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5400" y="54005"/>
            <a:ext cx="7086600" cy="759501"/>
          </a:xfrm>
        </p:spPr>
        <p:txBody>
          <a:bodyPr>
            <a:normAutofit fontScale="90000"/>
          </a:bodyPr>
          <a:lstStyle/>
          <a:p>
            <a:r>
              <a:rPr lang="en-US" altLang="ja-JP" sz="3200" b="1" dirty="0" smtClean="0"/>
              <a:t>Visiting Companies in Progress</a:t>
            </a:r>
            <a:br>
              <a:rPr lang="en-US" altLang="ja-JP" sz="3200" b="1" dirty="0" smtClean="0"/>
            </a:br>
            <a:r>
              <a:rPr lang="en-US" altLang="ja-JP" sz="2700" b="1" dirty="0" smtClean="0"/>
              <a:t> </a:t>
            </a:r>
            <a:r>
              <a:rPr lang="en-US" altLang="ja-JP" sz="2700" b="1" dirty="0" smtClean="0">
                <a:solidFill>
                  <a:schemeClr val="bg1">
                    <a:lumMod val="50000"/>
                  </a:schemeClr>
                </a:solidFill>
              </a:rPr>
              <a:t>(and further plan)</a:t>
            </a:r>
            <a:endParaRPr lang="ja-JP" altLang="en-US" sz="27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7" name="コンテンツ プレースホル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8062541"/>
              </p:ext>
            </p:extLst>
          </p:nvPr>
        </p:nvGraphicFramePr>
        <p:xfrm>
          <a:off x="444500" y="965906"/>
          <a:ext cx="8229601" cy="5257094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97113"/>
                <a:gridCol w="1077687"/>
                <a:gridCol w="2086564"/>
                <a:gridCol w="1998877"/>
                <a:gridCol w="2569360"/>
              </a:tblGrid>
              <a:tr h="380295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Date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Company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 Place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Technical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baseline="0" dirty="0" err="1" smtClean="0"/>
                        <a:t>sbject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176789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2/8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Hitachi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Tokyo</a:t>
                      </a:r>
                      <a:r>
                        <a:rPr kumimoji="1" lang="en-US" altLang="ja-JP" sz="1400" baseline="0" dirty="0" smtClean="0"/>
                        <a:t> </a:t>
                      </a:r>
                      <a:r>
                        <a:rPr kumimoji="1" lang="en-US" altLang="ja-JP" sz="1400" dirty="0" smtClean="0"/>
                        <a:t> (JP)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Cavity</a:t>
                      </a:r>
                      <a:r>
                        <a:rPr kumimoji="1" lang="en-US" altLang="ja-JP" sz="1400" baseline="0" dirty="0" smtClean="0"/>
                        <a:t>/</a:t>
                      </a:r>
                      <a:r>
                        <a:rPr kumimoji="1" lang="en-US" altLang="ja-JP" sz="1400" baseline="0" dirty="0" err="1" smtClean="0"/>
                        <a:t>Cryomodule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52989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2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2/8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Toshiba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Yokohana</a:t>
                      </a:r>
                      <a:r>
                        <a:rPr kumimoji="1" lang="en-US" altLang="ja-JP" sz="1400" dirty="0" smtClean="0"/>
                        <a:t> (JP)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Cavity/</a:t>
                      </a:r>
                      <a:r>
                        <a:rPr kumimoji="1" lang="en-US" altLang="ja-JP" sz="1400" baseline="0" dirty="0" err="1" smtClean="0"/>
                        <a:t>Cryomodule</a:t>
                      </a:r>
                      <a:r>
                        <a:rPr kumimoji="1" lang="en-US" altLang="ja-JP" sz="1400" baseline="0" dirty="0" smtClean="0"/>
                        <a:t>,  Magnet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3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2/9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MHI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Kobe (JP)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Cavity / (</a:t>
                      </a:r>
                      <a:r>
                        <a:rPr kumimoji="1" lang="en-US" altLang="ja-JP" sz="1400" dirty="0" err="1" smtClean="0"/>
                        <a:t>Cryomodule</a:t>
                      </a:r>
                      <a:r>
                        <a:rPr kumimoji="1" lang="en-US" altLang="ja-JP" sz="1400" dirty="0" smtClean="0"/>
                        <a:t>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4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2/9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Tokyo-</a:t>
                      </a:r>
                      <a:r>
                        <a:rPr kumimoji="1" lang="en-US" altLang="ja-JP" sz="1400" b="1" dirty="0" err="1" smtClean="0">
                          <a:solidFill>
                            <a:srgbClr val="3366FF"/>
                          </a:solidFill>
                        </a:rPr>
                        <a:t>Denkai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Tokyo (JP)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Material</a:t>
                      </a:r>
                      <a:r>
                        <a:rPr kumimoji="1" lang="en-US" altLang="ja-JP" sz="1400" baseline="0" dirty="0" smtClean="0"/>
                        <a:t> (</a:t>
                      </a:r>
                      <a:r>
                        <a:rPr kumimoji="1" lang="en-US" altLang="ja-JP" sz="1400" dirty="0" err="1" smtClean="0"/>
                        <a:t>Nb</a:t>
                      </a:r>
                      <a:r>
                        <a:rPr kumimoji="1" lang="en-US" altLang="ja-JP" sz="1400" dirty="0" smtClean="0"/>
                        <a:t>) 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5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2/18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baseline="0" dirty="0" smtClean="0">
                          <a:solidFill>
                            <a:srgbClr val="3366FF"/>
                          </a:solidFill>
                        </a:rPr>
                        <a:t>OTIC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NingXia</a:t>
                      </a:r>
                      <a:r>
                        <a:rPr kumimoji="1" lang="en-US" altLang="ja-JP" sz="1400" dirty="0" smtClean="0"/>
                        <a:t> (CN)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Material (</a:t>
                      </a:r>
                      <a:r>
                        <a:rPr kumimoji="1" lang="en-US" altLang="ja-JP" sz="1400" dirty="0" err="1" smtClean="0"/>
                        <a:t>Nb</a:t>
                      </a:r>
                      <a:r>
                        <a:rPr kumimoji="1" lang="en-US" altLang="ja-JP" sz="1400" dirty="0" smtClean="0"/>
                        <a:t>, </a:t>
                      </a:r>
                      <a:r>
                        <a:rPr kumimoji="1" lang="en-US" altLang="ja-JP" sz="1400" dirty="0" err="1" smtClean="0"/>
                        <a:t>NbTi</a:t>
                      </a:r>
                      <a:r>
                        <a:rPr kumimoji="1" lang="en-US" altLang="ja-JP" sz="1400" dirty="0" smtClean="0"/>
                        <a:t>,</a:t>
                      </a:r>
                      <a:r>
                        <a:rPr kumimoji="1" lang="en-US" altLang="ja-JP" sz="1400" baseline="0" dirty="0" smtClean="0"/>
                        <a:t> Ti) 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6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3/3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(</a:t>
                      </a:r>
                      <a:r>
                        <a:rPr kumimoji="1" lang="en-US" altLang="ja-JP" sz="1400" b="1" dirty="0" err="1" smtClean="0">
                          <a:solidFill>
                            <a:srgbClr val="3366FF"/>
                          </a:solidFill>
                        </a:rPr>
                        <a:t>Zanon</a:t>
                      </a:r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) </a:t>
                      </a:r>
                      <a:r>
                        <a:rPr kumimoji="1" lang="en-US" altLang="ja-JP" sz="1400" b="1" dirty="0" err="1" smtClean="0">
                          <a:solidFill>
                            <a:srgbClr val="3366FF"/>
                          </a:solidFill>
                        </a:rPr>
                        <a:t>mtg</a:t>
                      </a:r>
                      <a:r>
                        <a:rPr kumimoji="1" lang="en-US" altLang="ja-JP" sz="1400" b="1" baseline="0" dirty="0" smtClean="0">
                          <a:solidFill>
                            <a:srgbClr val="3366FF"/>
                          </a:solidFill>
                        </a:rPr>
                        <a:t> at INFN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aseline="0" dirty="0" smtClean="0"/>
                        <a:t>Verona (IT)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Cavity/(</a:t>
                      </a:r>
                      <a:r>
                        <a:rPr kumimoji="1" lang="en-US" altLang="ja-JP" sz="1400" dirty="0" err="1" smtClean="0"/>
                        <a:t>Cryomodule</a:t>
                      </a:r>
                      <a:r>
                        <a:rPr kumimoji="1" lang="en-US" altLang="ja-JP" sz="1400" dirty="0" smtClean="0"/>
                        <a:t>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7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3/4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RI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Koeln</a:t>
                      </a:r>
                      <a:r>
                        <a:rPr kumimoji="1" lang="en-US" altLang="ja-JP" sz="1400" dirty="0" smtClean="0"/>
                        <a:t> (DE)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Cavity (</a:t>
                      </a:r>
                      <a:r>
                        <a:rPr kumimoji="1" lang="en-US" altLang="ja-JP" sz="1400" dirty="0" err="1" smtClean="0"/>
                        <a:t>Cryomodule</a:t>
                      </a:r>
                      <a:r>
                        <a:rPr kumimoji="1" lang="en-US" altLang="ja-JP" sz="1400" dirty="0" smtClean="0"/>
                        <a:t>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8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3/14, (4/8) 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AES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Medford,</a:t>
                      </a:r>
                      <a:r>
                        <a:rPr kumimoji="1" lang="en-US" altLang="ja-JP" sz="1400" baseline="0" dirty="0" smtClean="0"/>
                        <a:t> NY </a:t>
                      </a:r>
                      <a:r>
                        <a:rPr kumimoji="1" lang="en-US" altLang="ja-JP" sz="1400" dirty="0" smtClean="0"/>
                        <a:t>(US)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Cavity (</a:t>
                      </a:r>
                      <a:r>
                        <a:rPr kumimoji="1" lang="en-US" altLang="ja-JP" sz="1400" dirty="0" err="1" smtClean="0"/>
                        <a:t>Cryomodule</a:t>
                      </a:r>
                      <a:r>
                        <a:rPr kumimoji="1" lang="en-US" altLang="ja-JP" sz="1400" dirty="0" smtClean="0"/>
                        <a:t>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9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3/15,</a:t>
                      </a:r>
                      <a:r>
                        <a:rPr kumimoji="1" lang="en-US" altLang="ja-JP" sz="1400" baseline="0" dirty="0" smtClean="0"/>
                        <a:t> (4/7)</a:t>
                      </a:r>
                      <a:endParaRPr kumimoji="1" lang="ja-JP" alt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err="1" smtClean="0">
                          <a:solidFill>
                            <a:srgbClr val="3366FF"/>
                          </a:solidFill>
                        </a:rPr>
                        <a:t>Niowave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Lansing, MI (US)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Cavity/ (</a:t>
                      </a:r>
                      <a:r>
                        <a:rPr kumimoji="1" lang="en-US" altLang="ja-JP" sz="1400" dirty="0" err="1" smtClean="0"/>
                        <a:t>Cryomodule</a:t>
                      </a:r>
                      <a:r>
                        <a:rPr kumimoji="1" lang="en-US" altLang="ja-JP" sz="1400" dirty="0" smtClean="0"/>
                        <a:t>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10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4/6</a:t>
                      </a:r>
                      <a:endParaRPr kumimoji="1" lang="ja-JP" alt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PAVAC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Vancouver (CA) 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Cavity, EBW-machine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89489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11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4/25</a:t>
                      </a:r>
                      <a:endParaRPr kumimoji="1" lang="ja-JP" alt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ATI </a:t>
                      </a:r>
                      <a:r>
                        <a:rPr kumimoji="1" lang="en-US" altLang="ja-JP" sz="1400" b="1" dirty="0" err="1" smtClean="0">
                          <a:solidFill>
                            <a:srgbClr val="3366FF"/>
                          </a:solidFill>
                        </a:rPr>
                        <a:t>Wah</a:t>
                      </a:r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-Chang 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aseline="0" dirty="0" smtClean="0"/>
                        <a:t>Albany, OR (US) 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Material (</a:t>
                      </a:r>
                      <a:r>
                        <a:rPr kumimoji="1" lang="en-US" altLang="ja-JP" sz="1400" dirty="0" err="1" smtClean="0"/>
                        <a:t>Nb</a:t>
                      </a:r>
                      <a:r>
                        <a:rPr kumimoji="1" lang="en-US" altLang="ja-JP" sz="1400" baseline="0" dirty="0" smtClean="0"/>
                        <a:t>, </a:t>
                      </a:r>
                      <a:r>
                        <a:rPr kumimoji="1" lang="en-US" altLang="ja-JP" sz="1400" baseline="0" dirty="0" err="1" smtClean="0"/>
                        <a:t>Nb</a:t>
                      </a:r>
                      <a:r>
                        <a:rPr kumimoji="1" lang="en-US" altLang="ja-JP" sz="1400" baseline="0" dirty="0" smtClean="0"/>
                        <a:t>-Ti, Ti)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02189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12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4/27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err="1" smtClean="0">
                          <a:solidFill>
                            <a:srgbClr val="3366FF"/>
                          </a:solidFill>
                        </a:rPr>
                        <a:t>Plansee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Ruette</a:t>
                      </a:r>
                      <a:r>
                        <a:rPr kumimoji="1" lang="en-US" altLang="ja-JP" sz="1400" baseline="0" dirty="0" smtClean="0"/>
                        <a:t> (AS) 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Material (</a:t>
                      </a:r>
                      <a:r>
                        <a:rPr kumimoji="1" lang="en-US" altLang="ja-JP" sz="1400" dirty="0" err="1" smtClean="0"/>
                        <a:t>Nb</a:t>
                      </a:r>
                      <a:r>
                        <a:rPr kumimoji="1" lang="en-US" altLang="ja-JP" sz="1400" dirty="0" smtClean="0"/>
                        <a:t>, </a:t>
                      </a:r>
                      <a:r>
                        <a:rPr kumimoji="1" lang="en-US" altLang="ja-JP" sz="1400" dirty="0" err="1" smtClean="0"/>
                        <a:t>Nb</a:t>
                      </a:r>
                      <a:r>
                        <a:rPr kumimoji="1" lang="en-US" altLang="ja-JP" sz="1400" dirty="0" smtClean="0"/>
                        <a:t>-Ti, Ti)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125989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13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5/24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SDMS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Sr. Romans</a:t>
                      </a:r>
                      <a:r>
                        <a:rPr kumimoji="1" lang="en-US" altLang="ja-JP" sz="1400" baseline="0" dirty="0" smtClean="0"/>
                        <a:t> (FR)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Cavity, Vessel,</a:t>
                      </a:r>
                      <a:r>
                        <a:rPr kumimoji="1" lang="en-US" altLang="ja-JP" sz="1400" baseline="0" dirty="0" smtClean="0"/>
                        <a:t> joint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3366FF"/>
                          </a:solidFill>
                        </a:rPr>
                        <a:t>14</a:t>
                      </a:r>
                      <a:endParaRPr kumimoji="1" lang="ja-JP" altLang="en-US" sz="14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7/6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err="1" smtClean="0">
                          <a:solidFill>
                            <a:srgbClr val="3366FF"/>
                          </a:solidFill>
                        </a:rPr>
                        <a:t>Heraeus</a:t>
                      </a:r>
                      <a:endParaRPr kumimoji="1" lang="ja-JP" altLang="en-US" sz="1400" b="1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Hanau</a:t>
                      </a:r>
                      <a:r>
                        <a:rPr kumimoji="1" lang="en-US" altLang="ja-JP" sz="1400" baseline="0" dirty="0" smtClean="0"/>
                        <a:t> (DE)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Material (</a:t>
                      </a:r>
                      <a:r>
                        <a:rPr kumimoji="1" lang="en-US" altLang="ja-JP" sz="1400" dirty="0" err="1" smtClean="0"/>
                        <a:t>Nb</a:t>
                      </a:r>
                      <a:r>
                        <a:rPr kumimoji="1" lang="en-US" altLang="ja-JP" sz="1400" dirty="0" smtClean="0"/>
                        <a:t>, </a:t>
                      </a:r>
                      <a:r>
                        <a:rPr kumimoji="1" lang="en-US" altLang="ja-JP" sz="1400" dirty="0" err="1" smtClean="0"/>
                        <a:t>Nb</a:t>
                      </a:r>
                      <a:r>
                        <a:rPr kumimoji="1" lang="en-US" altLang="ja-JP" sz="1400" dirty="0" smtClean="0"/>
                        <a:t>-Ti, Ti)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</a:rPr>
                        <a:t>15</a:t>
                      </a:r>
                      <a:endParaRPr kumimoji="1" lang="ja-JP" altLang="en-US" sz="1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</a:rPr>
                        <a:t>9/14</a:t>
                      </a:r>
                      <a:endParaRPr kumimoji="1" lang="ja-JP" altLang="en-US" sz="1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err="1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</a:rPr>
                        <a:t>Zanon</a:t>
                      </a:r>
                      <a:endParaRPr kumimoji="1" lang="ja-JP" altLang="en-US" sz="14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</a:rPr>
                        <a:t>Verona (IT)</a:t>
                      </a:r>
                      <a:endParaRPr kumimoji="1" lang="ja-JP" altLang="en-US" sz="1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</a:rPr>
                        <a:t>Cryomodule</a:t>
                      </a:r>
                      <a:r>
                        <a:rPr kumimoji="1" lang="en-US" altLang="ja-JP" sz="1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endParaRPr kumimoji="1" lang="ja-JP" altLang="en-US" sz="1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</a:rPr>
                        <a:t>16</a:t>
                      </a:r>
                      <a:endParaRPr kumimoji="1" lang="ja-JP" altLang="en-US" sz="1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</a:rPr>
                        <a:t>11/16</a:t>
                      </a:r>
                      <a:endParaRPr kumimoji="1" lang="ja-JP" altLang="en-US" sz="1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</a:rPr>
                        <a:t>SST </a:t>
                      </a:r>
                      <a:endParaRPr kumimoji="1" lang="ja-JP" altLang="en-US" sz="14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</a:rPr>
                        <a:t>Munchen</a:t>
                      </a:r>
                      <a:r>
                        <a:rPr kumimoji="1" lang="en-US" altLang="ja-JP" sz="1400" baseline="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</a:rPr>
                        <a:t> (DE)</a:t>
                      </a:r>
                      <a:endParaRPr kumimoji="1" lang="ja-JP" altLang="en-US" sz="1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</a:rPr>
                        <a:t>EBW-machine </a:t>
                      </a:r>
                      <a:endParaRPr kumimoji="1" lang="ja-JP" altLang="en-US" sz="1400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A. Yamamoto, SRF-110725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07592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altLang="ja-JP" smtClean="0"/>
              <a:t>Advances in ILC-SRF</a:t>
            </a:r>
            <a:endParaRPr lang="en-US" altLang="ja-JP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26359-397B-D146-B043-A13A549AFB6A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29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5400" y="25403"/>
            <a:ext cx="7086600" cy="914400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The 2</a:t>
            </a:r>
            <a:r>
              <a:rPr lang="en-US" altLang="ja-JP" b="1" baseline="30000" dirty="0" smtClean="0"/>
              <a:t>nd</a:t>
            </a:r>
            <a:r>
              <a:rPr lang="en-US" altLang="ja-JP" b="1" dirty="0" smtClean="0"/>
              <a:t> workshop on SCRF </a:t>
            </a:r>
            <a:r>
              <a:rPr lang="en-US" altLang="ja-JP" sz="3111" b="1" dirty="0" smtClean="0"/>
              <a:t>Technology</a:t>
            </a:r>
            <a:r>
              <a:rPr lang="en-US" altLang="ja-JP" sz="2667" b="1" dirty="0" smtClean="0"/>
              <a:t> and  Industrialization for the ILC </a:t>
            </a:r>
            <a:endParaRPr lang="ja-JP" altLang="en-US" b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31800" y="1219202"/>
            <a:ext cx="8229600" cy="4902198"/>
          </a:xfrm>
          <a:ln>
            <a:solidFill>
              <a:srgbClr val="0000FF"/>
            </a:solidFill>
          </a:ln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altLang="ja-JP" dirty="0" smtClean="0"/>
              <a:t>as a satellite meeting of SRF 2011</a:t>
            </a:r>
          </a:p>
          <a:p>
            <a:r>
              <a:rPr lang="en-US" altLang="ja-JP" dirty="0" smtClean="0"/>
              <a:t>Date: 	July 24, 2011</a:t>
            </a:r>
          </a:p>
          <a:p>
            <a:r>
              <a:rPr lang="en-US" altLang="ja-JP" dirty="0" smtClean="0"/>
              <a:t>Place: 	Chicago </a:t>
            </a:r>
          </a:p>
          <a:p>
            <a:r>
              <a:rPr lang="en-US" altLang="ja-JP" dirty="0" smtClean="0"/>
              <a:t>Agenda: </a:t>
            </a:r>
          </a:p>
          <a:p>
            <a:pPr lvl="1"/>
            <a:r>
              <a:rPr lang="en-US" altLang="ja-JP" dirty="0" smtClean="0"/>
              <a:t>Introduction </a:t>
            </a:r>
          </a:p>
          <a:p>
            <a:pPr lvl="1"/>
            <a:r>
              <a:rPr lang="en-US" altLang="ja-JP" dirty="0" smtClean="0"/>
              <a:t>Reports from SCRF cavity/</a:t>
            </a:r>
            <a:r>
              <a:rPr lang="en-US" altLang="ja-JP" dirty="0" err="1" smtClean="0"/>
              <a:t>cryomodule</a:t>
            </a:r>
            <a:r>
              <a:rPr lang="en-US" altLang="ja-JP" dirty="0" smtClean="0"/>
              <a:t> industry</a:t>
            </a:r>
          </a:p>
          <a:p>
            <a:pPr lvl="1"/>
            <a:r>
              <a:rPr lang="en-US" altLang="ja-JP" dirty="0" smtClean="0"/>
              <a:t>Reports from SC material vendor</a:t>
            </a:r>
          </a:p>
          <a:p>
            <a:pPr lvl="1"/>
            <a:r>
              <a:rPr lang="en-US" altLang="ja-JP" dirty="0" smtClean="0"/>
              <a:t>Comments from Potential Regional Hub-laboratory </a:t>
            </a:r>
          </a:p>
          <a:p>
            <a:pPr lvl="1"/>
            <a:r>
              <a:rPr lang="en-US" altLang="ja-JP" dirty="0" smtClean="0"/>
              <a:t>Discussions on the ILC SCRF industrialization model</a:t>
            </a:r>
          </a:p>
          <a:p>
            <a:r>
              <a:rPr lang="en-US" altLang="ja-JP" dirty="0" smtClean="0"/>
              <a:t>Note:</a:t>
            </a:r>
          </a:p>
          <a:p>
            <a:pPr lvl="1"/>
            <a:r>
              <a:rPr lang="en-US" altLang="ja-JP" dirty="0" smtClean="0"/>
              <a:t>Open for everybody, 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Many Industrial participations acknowledged 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A. Yamamoto, SRF-110725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Advances in ILC-SRF</a:t>
            </a:r>
            <a:endParaRPr 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1028703"/>
            <a:ext cx="2976327" cy="167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7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/>
              <a:t>Workshop Objectives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5800" y="1028700"/>
            <a:ext cx="7772400" cy="5067300"/>
          </a:xfrm>
        </p:spPr>
        <p:txBody>
          <a:bodyPr/>
          <a:lstStyle/>
          <a:p>
            <a:r>
              <a:rPr kumimoji="1" lang="en-US" altLang="ja-JP" b="0" u="sng" dirty="0" smtClean="0"/>
              <a:t>Exchange information:</a:t>
            </a:r>
            <a:r>
              <a:rPr kumimoji="1" lang="en-US" altLang="ja-JP" b="0" dirty="0" smtClean="0"/>
              <a:t> </a:t>
            </a:r>
          </a:p>
          <a:p>
            <a:pPr lvl="1"/>
            <a:r>
              <a:rPr kumimoji="1" lang="en-US" altLang="ja-JP" b="0" dirty="0" smtClean="0"/>
              <a:t>efforts on cost-effective SCRF cavity/</a:t>
            </a:r>
            <a:r>
              <a:rPr kumimoji="1" lang="en-US" altLang="ja-JP" b="0" dirty="0" err="1" smtClean="0"/>
              <a:t>cryomodule</a:t>
            </a:r>
            <a:r>
              <a:rPr kumimoji="1" lang="en-US" altLang="ja-JP" b="0" dirty="0" smtClean="0"/>
              <a:t> </a:t>
            </a:r>
            <a:r>
              <a:rPr kumimoji="1" lang="en-US" altLang="ja-JP" dirty="0" smtClean="0"/>
              <a:t>production</a:t>
            </a:r>
            <a:r>
              <a:rPr kumimoji="1" lang="en-US" altLang="ja-JP" b="0" dirty="0" smtClean="0"/>
              <a:t> and quality control</a:t>
            </a:r>
          </a:p>
          <a:p>
            <a:r>
              <a:rPr kumimoji="1" lang="en-US" altLang="ja-JP" b="0" u="sng" dirty="0" smtClean="0">
                <a:solidFill>
                  <a:schemeClr val="tx1"/>
                </a:solidFill>
              </a:rPr>
              <a:t>Discuss on:</a:t>
            </a:r>
            <a:r>
              <a:rPr kumimoji="1" lang="en-US" altLang="ja-JP" b="0" dirty="0" smtClean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kumimoji="1" lang="en-US" altLang="ja-JP" b="0" dirty="0" smtClean="0">
                <a:solidFill>
                  <a:srgbClr val="3366FF"/>
                </a:solidFill>
              </a:rPr>
              <a:t>optimum industrialization models for ILC including the </a:t>
            </a:r>
            <a:r>
              <a:rPr kumimoji="1" lang="en-US" altLang="ja-JP" b="0" u="sng" dirty="0" smtClean="0">
                <a:solidFill>
                  <a:srgbClr val="3366FF"/>
                </a:solidFill>
              </a:rPr>
              <a:t>scale, time, and site,</a:t>
            </a:r>
          </a:p>
          <a:p>
            <a:pPr lvl="1"/>
            <a:r>
              <a:rPr kumimoji="1" lang="en-US" altLang="ja-JP" b="0" dirty="0" smtClean="0"/>
              <a:t>sharing responsibilities between industry and laboratories, and/or industry and industry, </a:t>
            </a:r>
          </a:p>
          <a:p>
            <a:pPr lvl="1"/>
            <a:r>
              <a:rPr kumimoji="1" lang="en-US" altLang="ja-JP" b="0" dirty="0" smtClean="0">
                <a:solidFill>
                  <a:srgbClr val="3366FF"/>
                </a:solidFill>
              </a:rPr>
              <a:t>how to manage industrial constraint/regulation and to coordination it in global scale</a:t>
            </a:r>
          </a:p>
          <a:p>
            <a:r>
              <a:rPr kumimoji="1" lang="en-US" altLang="ja-JP" b="0" u="sng" dirty="0" smtClean="0"/>
              <a:t>Provide:</a:t>
            </a:r>
            <a:r>
              <a:rPr kumimoji="1" lang="en-US" altLang="ja-JP" b="0" dirty="0" smtClean="0"/>
              <a:t> </a:t>
            </a:r>
          </a:p>
          <a:p>
            <a:pPr lvl="1"/>
            <a:r>
              <a:rPr kumimoji="1" lang="en-US" altLang="ja-JP" b="0" dirty="0" smtClean="0"/>
              <a:t>advices for the ILC TDR and cost-estimate.  </a:t>
            </a:r>
          </a:p>
          <a:p>
            <a:endParaRPr kumimoji="1" lang="en-US" altLang="ja-JP" dirty="0" smtClean="0"/>
          </a:p>
          <a:p>
            <a:endParaRPr kumimoji="1"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A. Yamamoto, SRF-110725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Advances in ILC-SRF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36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914400"/>
          </a:xfrm>
        </p:spPr>
        <p:txBody>
          <a:bodyPr/>
          <a:lstStyle/>
          <a:p>
            <a:r>
              <a:rPr kumimoji="0" lang="en-US" altLang="ja-JP" sz="2800" b="1" dirty="0">
                <a:latin typeface="Arial" charset="0"/>
                <a:cs typeface="Arial Unicode MS" charset="0"/>
              </a:rPr>
              <a:t>Cavity R&amp;</a:t>
            </a:r>
            <a:r>
              <a:rPr kumimoji="0" lang="en-US" altLang="ja-JP" sz="2800" b="1" dirty="0" smtClean="0">
                <a:latin typeface="Arial" charset="0"/>
                <a:cs typeface="Arial Unicode MS" charset="0"/>
              </a:rPr>
              <a:t>D for ILC </a:t>
            </a:r>
            <a:r>
              <a:rPr kumimoji="0" lang="en-US" altLang="ja-JP" sz="2800" b="1" dirty="0">
                <a:latin typeface="Arial" charset="0"/>
                <a:cs typeface="Arial Unicode MS" charset="0"/>
              </a:rPr>
              <a:t>1 </a:t>
            </a:r>
            <a:r>
              <a:rPr kumimoji="0" lang="en-US" altLang="ja-JP" sz="2800" b="1" dirty="0" err="1" smtClean="0">
                <a:latin typeface="Arial" charset="0"/>
                <a:cs typeface="Arial Unicode MS" charset="0"/>
              </a:rPr>
              <a:t>TeV</a:t>
            </a:r>
            <a:r>
              <a:rPr kumimoji="0" lang="en-US" altLang="ja-JP" sz="2800" b="1" dirty="0">
                <a:latin typeface="Arial" charset="0"/>
                <a:cs typeface="Arial Unicode MS" charset="0"/>
              </a:rPr>
              <a:t>-</a:t>
            </a:r>
            <a:r>
              <a:rPr kumimoji="0" lang="en-US" altLang="ja-JP" sz="2800" b="1" dirty="0" smtClean="0">
                <a:latin typeface="Arial" charset="0"/>
                <a:cs typeface="Arial Unicode MS" charset="0"/>
              </a:rPr>
              <a:t>Upgrade (continued) </a:t>
            </a:r>
            <a:endParaRPr kumimoji="0" lang="en-US" altLang="ja-JP" sz="2800" b="1" dirty="0">
              <a:latin typeface="Arial" charset="0"/>
              <a:cs typeface="Arial Unicode MS" charset="0"/>
            </a:endParaRPr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458200" cy="5334000"/>
          </a:xfrm>
        </p:spPr>
        <p:txBody>
          <a:bodyPr/>
          <a:lstStyle/>
          <a:p>
            <a:r>
              <a:rPr kumimoji="0" lang="en-US" altLang="ja-JP" dirty="0">
                <a:latin typeface="Arial" charset="0"/>
                <a:cs typeface="Arial Unicode MS" charset="0"/>
              </a:rPr>
              <a:t>ILC SRF cavity R&amp;D beyond 2012</a:t>
            </a:r>
          </a:p>
          <a:p>
            <a:pPr lvl="1"/>
            <a:r>
              <a:rPr lang="en-US" altLang="ja-JP" dirty="0" smtClean="0">
                <a:latin typeface="Arial" charset="0"/>
                <a:ea typeface="Arial Unicode MS" charset="0"/>
                <a:cs typeface="Arial Unicode MS" charset="0"/>
              </a:rPr>
              <a:t>I</a:t>
            </a:r>
            <a:r>
              <a:rPr lang="en-US" altLang="ja-JP" dirty="0" smtClean="0">
                <a:latin typeface="Arial" charset="0"/>
                <a:ea typeface="Arial Unicode MS" charset="0"/>
                <a:cs typeface="Arial Unicode MS" charset="0"/>
              </a:rPr>
              <a:t>mportance</a:t>
            </a:r>
            <a:endParaRPr lang="en-US" altLang="ja-JP" dirty="0">
              <a:latin typeface="Arial" charset="0"/>
              <a:ea typeface="Arial Unicode MS" charset="0"/>
              <a:cs typeface="Arial Unicode MS" charset="0"/>
            </a:endParaRPr>
          </a:p>
          <a:p>
            <a:pPr lvl="2"/>
            <a:r>
              <a:rPr kumimoji="0" lang="en-US" altLang="ja-JP" dirty="0">
                <a:latin typeface="Arial" charset="0"/>
                <a:ea typeface="Arial Unicode MS" charset="0"/>
                <a:cs typeface="Arial Unicode MS" charset="0"/>
              </a:rPr>
              <a:t>Maintain “global” nature for coherence </a:t>
            </a:r>
          </a:p>
          <a:p>
            <a:pPr lvl="2"/>
            <a:r>
              <a:rPr kumimoji="0" lang="en-US" altLang="ja-JP" dirty="0">
                <a:latin typeface="Arial" charset="0"/>
                <a:ea typeface="Arial Unicode MS" charset="0"/>
                <a:cs typeface="Arial Unicode MS" charset="0"/>
              </a:rPr>
              <a:t>Project oriented, targeted R&amp;D, benchmarked progress</a:t>
            </a:r>
          </a:p>
          <a:p>
            <a:pPr lvl="2"/>
            <a:r>
              <a:rPr kumimoji="0" lang="en-US" altLang="ja-JP" dirty="0">
                <a:latin typeface="Arial" charset="0"/>
                <a:ea typeface="Arial Unicode MS" charset="0"/>
                <a:cs typeface="Arial Unicode MS" charset="0"/>
              </a:rPr>
              <a:t>Resource sharing, cross-region </a:t>
            </a:r>
            <a:r>
              <a:rPr kumimoji="0" lang="en-US" altLang="ja-JP" dirty="0" smtClean="0">
                <a:latin typeface="Arial" charset="0"/>
                <a:ea typeface="Arial Unicode MS" charset="0"/>
                <a:cs typeface="Arial Unicode MS" charset="0"/>
              </a:rPr>
              <a:t>experience exchange</a:t>
            </a:r>
            <a:endParaRPr kumimoji="0" lang="en-US" altLang="ja-JP" dirty="0">
              <a:latin typeface="Arial" charset="0"/>
              <a:ea typeface="Arial Unicode MS" charset="0"/>
              <a:cs typeface="Arial Unicode MS" charset="0"/>
            </a:endParaRPr>
          </a:p>
          <a:p>
            <a:pPr lvl="1"/>
            <a:r>
              <a:rPr lang="en-US" altLang="ja-JP" dirty="0" smtClean="0">
                <a:latin typeface="Arial" charset="0"/>
                <a:ea typeface="Arial Unicode MS" charset="0"/>
                <a:cs typeface="Arial Unicode MS" charset="0"/>
              </a:rPr>
              <a:t>ILC: driver </a:t>
            </a:r>
            <a:r>
              <a:rPr lang="en-US" altLang="ja-JP" dirty="0">
                <a:latin typeface="Arial" charset="0"/>
                <a:ea typeface="Arial Unicode MS" charset="0"/>
                <a:cs typeface="Arial Unicode MS" charset="0"/>
              </a:rPr>
              <a:t>for high gradient SRF cavity technology</a:t>
            </a:r>
          </a:p>
          <a:p>
            <a:pPr lvl="2"/>
            <a:r>
              <a:rPr kumimoji="0" lang="en-US" altLang="ja-JP" dirty="0">
                <a:latin typeface="Arial" charset="0"/>
                <a:ea typeface="Arial Unicode MS" charset="0"/>
                <a:cs typeface="Arial Unicode MS" charset="0"/>
              </a:rPr>
              <a:t>Pursuit of ultimate gradient continues to motivate innovation</a:t>
            </a:r>
          </a:p>
          <a:p>
            <a:pPr lvl="2"/>
            <a:r>
              <a:rPr kumimoji="0" lang="en-US" altLang="ja-JP" dirty="0">
                <a:latin typeface="Arial" charset="0"/>
                <a:ea typeface="Arial Unicode MS" charset="0"/>
                <a:cs typeface="Arial Unicode MS" charset="0"/>
              </a:rPr>
              <a:t>Gradient success continues to benefit SRF based accelerators</a:t>
            </a:r>
          </a:p>
        </p:txBody>
      </p:sp>
      <p:sp>
        <p:nvSpPr>
          <p:cNvPr id="4505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A. Yamamoto, SRF-110725</a:t>
            </a:r>
            <a:endParaRPr kumimoji="0" lang="en-US" altLang="ja-JP" sz="1200"/>
          </a:p>
        </p:txBody>
      </p:sp>
      <p:sp>
        <p:nvSpPr>
          <p:cNvPr id="4506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Advances in ILC-SRF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450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D81EF2F-ABC7-264E-837A-2C42D66C4A81}" type="slidenum">
              <a:rPr kumimoji="0" lang="en-US" altLang="ja-JP" sz="1400"/>
              <a:pPr/>
              <a:t>33</a:t>
            </a:fld>
            <a:endParaRPr kumimoji="0" lang="en-US" altLang="ja-JP" sz="140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820097"/>
              </p:ext>
            </p:extLst>
          </p:nvPr>
        </p:nvGraphicFramePr>
        <p:xfrm>
          <a:off x="381000" y="4191000"/>
          <a:ext cx="8229600" cy="1920240"/>
        </p:xfrm>
        <a:graphic>
          <a:graphicData uri="http://schemas.openxmlformats.org/drawingml/2006/table">
            <a:tbl>
              <a:tblPr/>
              <a:tblGrid>
                <a:gridCol w="784225"/>
                <a:gridCol w="1654175"/>
                <a:gridCol w="2743200"/>
                <a:gridCol w="3048000"/>
              </a:tblGrid>
              <a:tr h="5181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year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# of &gt;35 MV/m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9-cell cavities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# of labs capable of 35 MV/m processing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# of Industrial manufacturers capable of 35 MV/m fabrication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/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2006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1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DESY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2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ACCEL, ZANON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2011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41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DESY, JLAB, FNAL,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KEK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and others joining soon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RI,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ZANON, AES,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MHI,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and others joining soon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</a:tbl>
          </a:graphicData>
        </a:graphic>
      </p:graphicFrame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7924800" y="0"/>
            <a:ext cx="12192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dirty="0" smtClean="0">
                <a:latin typeface="Calibri" charset="0"/>
              </a:rPr>
              <a:t>R. </a:t>
            </a:r>
            <a:r>
              <a:rPr lang="en-US" altLang="ja-JP" sz="1800" dirty="0" err="1" smtClean="0">
                <a:latin typeface="Calibri" charset="0"/>
              </a:rPr>
              <a:t>Geng</a:t>
            </a:r>
            <a:endParaRPr lang="ja-JP" altLang="en-US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475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914400"/>
          </a:xfrm>
        </p:spPr>
        <p:txBody>
          <a:bodyPr/>
          <a:lstStyle/>
          <a:p>
            <a:r>
              <a:rPr kumimoji="0" lang="en-US" altLang="ja-JP" b="1" dirty="0">
                <a:latin typeface="Arial" charset="0"/>
                <a:cs typeface="Arial Unicode MS" charset="0"/>
              </a:rPr>
              <a:t>Cavity R&amp;</a:t>
            </a:r>
            <a:r>
              <a:rPr kumimoji="0" lang="en-US" altLang="ja-JP" b="1" dirty="0" smtClean="0">
                <a:latin typeface="Arial" charset="0"/>
                <a:cs typeface="Arial Unicode MS" charset="0"/>
              </a:rPr>
              <a:t>D  to be extended </a:t>
            </a:r>
            <a:br>
              <a:rPr kumimoji="0" lang="en-US" altLang="ja-JP" b="1" dirty="0" smtClean="0">
                <a:latin typeface="Arial" charset="0"/>
                <a:cs typeface="Arial Unicode MS" charset="0"/>
              </a:rPr>
            </a:br>
            <a:r>
              <a:rPr kumimoji="0" lang="en-US" altLang="ja-JP" sz="2800" i="1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for possible ILC </a:t>
            </a:r>
            <a:r>
              <a:rPr kumimoji="0" lang="en-US" altLang="ja-JP" sz="2800" i="1" dirty="0">
                <a:solidFill>
                  <a:srgbClr val="3366FF"/>
                </a:solidFill>
                <a:latin typeface="Arial" charset="0"/>
                <a:cs typeface="Arial Unicode MS" charset="0"/>
              </a:rPr>
              <a:t>1 </a:t>
            </a:r>
            <a:r>
              <a:rPr kumimoji="0" lang="en-US" altLang="ja-JP" sz="2800" i="1" dirty="0" err="1">
                <a:solidFill>
                  <a:srgbClr val="3366FF"/>
                </a:solidFill>
                <a:latin typeface="Arial" charset="0"/>
                <a:cs typeface="Arial Unicode MS" charset="0"/>
              </a:rPr>
              <a:t>TeV</a:t>
            </a:r>
            <a:r>
              <a:rPr kumimoji="0" lang="en-US" altLang="ja-JP" sz="2800" i="1" dirty="0">
                <a:solidFill>
                  <a:srgbClr val="3366FF"/>
                </a:solidFill>
                <a:latin typeface="Arial" charset="0"/>
                <a:cs typeface="Arial Unicode MS" charset="0"/>
              </a:rPr>
              <a:t> Upgrade </a:t>
            </a:r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334000"/>
          </a:xfrm>
        </p:spPr>
        <p:txBody>
          <a:bodyPr/>
          <a:lstStyle/>
          <a:p>
            <a:r>
              <a:rPr lang="en-US" altLang="ja-JP" sz="2400" dirty="0" smtClean="0">
                <a:latin typeface="Arial" charset="0"/>
                <a:ea typeface="Arial Unicode MS" charset="0"/>
                <a:cs typeface="Arial Unicode MS" charset="0"/>
              </a:rPr>
              <a:t>High </a:t>
            </a:r>
            <a:r>
              <a:rPr lang="en-US" altLang="ja-JP" sz="2400" dirty="0">
                <a:latin typeface="Arial" charset="0"/>
                <a:ea typeface="Arial Unicode MS" charset="0"/>
                <a:cs typeface="Arial Unicode MS" charset="0"/>
              </a:rPr>
              <a:t>gradient</a:t>
            </a:r>
          </a:p>
          <a:p>
            <a:pPr lvl="1"/>
            <a:r>
              <a:rPr lang="en-US" altLang="ja-JP" sz="2000" dirty="0">
                <a:latin typeface="Arial" charset="0"/>
                <a:ea typeface="Arial Unicode MS" charset="0"/>
                <a:cs typeface="Arial Unicode MS" charset="0"/>
              </a:rPr>
              <a:t>S</a:t>
            </a:r>
            <a:r>
              <a:rPr kumimoji="0" lang="en-US" altLang="ja-JP" sz="2000" dirty="0" smtClean="0">
                <a:latin typeface="Arial" charset="0"/>
                <a:ea typeface="Arial Unicode MS" charset="0"/>
                <a:cs typeface="Arial Unicode MS" charset="0"/>
              </a:rPr>
              <a:t>hape</a:t>
            </a:r>
            <a:r>
              <a:rPr kumimoji="0" lang="en-US" altLang="ja-JP" sz="2000" dirty="0">
                <a:latin typeface="Arial" charset="0"/>
                <a:ea typeface="Arial Unicode MS" charset="0"/>
                <a:cs typeface="Arial Unicode MS" charset="0"/>
              </a:rPr>
              <a:t>: LL/ICHIRO, RE, LSF – </a:t>
            </a:r>
            <a:r>
              <a:rPr kumimoji="0" lang="en-US" altLang="ja-JP" sz="2000" dirty="0">
                <a:solidFill>
                  <a:srgbClr val="0000FF"/>
                </a:solidFill>
                <a:latin typeface="Arial" charset="0"/>
                <a:ea typeface="Arial Unicode MS" charset="0"/>
                <a:cs typeface="Arial Unicode MS" charset="0"/>
              </a:rPr>
              <a:t>on going</a:t>
            </a:r>
          </a:p>
          <a:p>
            <a:pPr lvl="1"/>
            <a:r>
              <a:rPr lang="en-US" altLang="ja-JP" sz="2000" dirty="0">
                <a:latin typeface="Arial" charset="0"/>
                <a:ea typeface="Arial Unicode MS" charset="0"/>
                <a:cs typeface="Arial Unicode MS" charset="0"/>
              </a:rPr>
              <a:t>P</a:t>
            </a:r>
            <a:r>
              <a:rPr kumimoji="0" lang="en-US" altLang="ja-JP" sz="2000" dirty="0" smtClean="0">
                <a:latin typeface="Arial" charset="0"/>
                <a:ea typeface="Arial Unicode MS" charset="0"/>
                <a:cs typeface="Arial Unicode MS" charset="0"/>
              </a:rPr>
              <a:t>rocessing</a:t>
            </a:r>
            <a:r>
              <a:rPr kumimoji="0" lang="en-US" altLang="ja-JP" sz="2000" dirty="0">
                <a:latin typeface="Arial" charset="0"/>
                <a:ea typeface="Arial Unicode MS" charset="0"/>
                <a:cs typeface="Arial Unicode MS" charset="0"/>
              </a:rPr>
              <a:t>: Mechanical polishing – </a:t>
            </a:r>
            <a:r>
              <a:rPr kumimoji="0" lang="en-US" altLang="ja-JP" sz="2000" dirty="0">
                <a:solidFill>
                  <a:srgbClr val="0000FF"/>
                </a:solidFill>
                <a:latin typeface="Arial" charset="0"/>
                <a:ea typeface="Arial Unicode MS" charset="0"/>
                <a:cs typeface="Arial Unicode MS" charset="0"/>
              </a:rPr>
              <a:t>on going</a:t>
            </a:r>
          </a:p>
          <a:p>
            <a:pPr lvl="1"/>
            <a:r>
              <a:rPr lang="en-US" altLang="ja-JP" sz="2000" dirty="0">
                <a:latin typeface="Arial" charset="0"/>
                <a:ea typeface="Arial Unicode MS" charset="0"/>
                <a:cs typeface="Arial Unicode MS" charset="0"/>
              </a:rPr>
              <a:t>M</a:t>
            </a:r>
            <a:r>
              <a:rPr kumimoji="0" lang="en-US" altLang="ja-JP" sz="2000" dirty="0" smtClean="0">
                <a:latin typeface="Arial" charset="0"/>
                <a:ea typeface="Arial Unicode MS" charset="0"/>
                <a:cs typeface="Arial Unicode MS" charset="0"/>
              </a:rPr>
              <a:t>aterial</a:t>
            </a:r>
            <a:endParaRPr kumimoji="0" lang="en-US" altLang="ja-JP" sz="2000" dirty="0">
              <a:latin typeface="Arial" charset="0"/>
              <a:ea typeface="Arial Unicode MS" charset="0"/>
              <a:cs typeface="Arial Unicode MS" charset="0"/>
            </a:endParaRPr>
          </a:p>
          <a:p>
            <a:pPr lvl="2"/>
            <a:r>
              <a:rPr kumimoji="0" lang="en-US" altLang="ja-JP" sz="1800" dirty="0">
                <a:latin typeface="Arial" charset="0"/>
                <a:ea typeface="Arial Unicode MS" charset="0"/>
                <a:cs typeface="Arial Unicode MS" charset="0"/>
              </a:rPr>
              <a:t>Large grain – </a:t>
            </a:r>
            <a:r>
              <a:rPr kumimoji="0" lang="en-US" altLang="ja-JP" sz="1800" dirty="0">
                <a:solidFill>
                  <a:srgbClr val="0000FF"/>
                </a:solidFill>
                <a:latin typeface="Arial" charset="0"/>
                <a:ea typeface="Arial Unicode MS" charset="0"/>
                <a:cs typeface="Arial Unicode MS" charset="0"/>
              </a:rPr>
              <a:t>on going</a:t>
            </a:r>
          </a:p>
          <a:p>
            <a:pPr lvl="2"/>
            <a:r>
              <a:rPr kumimoji="0" lang="en-US" altLang="ja-JP" sz="1800" dirty="0" err="1">
                <a:latin typeface="Arial" charset="0"/>
                <a:ea typeface="Arial Unicode MS" charset="0"/>
                <a:cs typeface="Arial Unicode MS" charset="0"/>
              </a:rPr>
              <a:t>Nb</a:t>
            </a:r>
            <a:r>
              <a:rPr kumimoji="0" lang="en-US" altLang="ja-JP" sz="1800" dirty="0">
                <a:latin typeface="Arial" charset="0"/>
                <a:ea typeface="Arial Unicode MS" charset="0"/>
                <a:cs typeface="Arial Unicode MS" charset="0"/>
              </a:rPr>
              <a:t>/Cu laminate – </a:t>
            </a:r>
            <a:r>
              <a:rPr kumimoji="0" lang="en-US" altLang="ja-JP" sz="1800" dirty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needs re-start</a:t>
            </a:r>
          </a:p>
          <a:p>
            <a:pPr lvl="2"/>
            <a:r>
              <a:rPr kumimoji="0" lang="en-US" altLang="ja-JP" sz="1800" dirty="0">
                <a:latin typeface="Arial" charset="0"/>
                <a:ea typeface="Arial Unicode MS" charset="0"/>
                <a:cs typeface="Arial Unicode MS" charset="0"/>
              </a:rPr>
              <a:t>Multi-layer and material beyond </a:t>
            </a:r>
            <a:r>
              <a:rPr kumimoji="0" lang="en-US" altLang="ja-JP" sz="1800" dirty="0" err="1">
                <a:latin typeface="Arial" charset="0"/>
                <a:ea typeface="Arial Unicode MS" charset="0"/>
                <a:cs typeface="Arial Unicode MS" charset="0"/>
              </a:rPr>
              <a:t>Nb</a:t>
            </a:r>
            <a:r>
              <a:rPr kumimoji="0" lang="en-US" altLang="ja-JP" sz="1800" dirty="0">
                <a:latin typeface="Arial" charset="0"/>
                <a:ea typeface="Arial Unicode MS" charset="0"/>
                <a:cs typeface="Arial Unicode MS" charset="0"/>
              </a:rPr>
              <a:t> </a:t>
            </a:r>
            <a:r>
              <a:rPr kumimoji="0" lang="en-US" altLang="ja-JP" sz="1800" dirty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– </a:t>
            </a:r>
            <a:r>
              <a:rPr kumimoji="0" lang="en-US" altLang="ja-JP" sz="1800" dirty="0" smtClean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to be encouraged </a:t>
            </a:r>
            <a:endParaRPr kumimoji="0" lang="en-US" altLang="ja-JP" sz="1800" dirty="0">
              <a:solidFill>
                <a:srgbClr val="3366FF"/>
              </a:solidFill>
              <a:latin typeface="Arial" charset="0"/>
              <a:ea typeface="Arial Unicode MS" charset="0"/>
              <a:cs typeface="Arial Unicode MS" charset="0"/>
            </a:endParaRPr>
          </a:p>
          <a:p>
            <a:r>
              <a:rPr lang="en-US" altLang="ja-JP" sz="2400" dirty="0">
                <a:latin typeface="Arial" charset="0"/>
                <a:ea typeface="Arial Unicode MS" charset="0"/>
                <a:cs typeface="Arial Unicode MS" charset="0"/>
              </a:rPr>
              <a:t>High Q0</a:t>
            </a:r>
          </a:p>
          <a:p>
            <a:pPr lvl="1"/>
            <a:r>
              <a:rPr kumimoji="0" lang="en-US" altLang="ja-JP" sz="2000" dirty="0">
                <a:latin typeface="Arial" charset="0"/>
                <a:ea typeface="Arial Unicode MS" charset="0"/>
                <a:cs typeface="Arial Unicode MS" charset="0"/>
              </a:rPr>
              <a:t>Large grain – </a:t>
            </a:r>
            <a:r>
              <a:rPr kumimoji="0" lang="en-US" altLang="ja-JP" sz="2000" dirty="0">
                <a:solidFill>
                  <a:srgbClr val="0000FF"/>
                </a:solidFill>
                <a:latin typeface="Arial" charset="0"/>
                <a:ea typeface="Arial Unicode MS" charset="0"/>
                <a:cs typeface="Arial Unicode MS" charset="0"/>
              </a:rPr>
              <a:t>on going</a:t>
            </a:r>
          </a:p>
          <a:p>
            <a:pPr lvl="1"/>
            <a:r>
              <a:rPr kumimoji="0" lang="en-US" altLang="ja-JP" sz="2000" dirty="0">
                <a:latin typeface="Arial" charset="0"/>
                <a:ea typeface="Arial Unicode MS" charset="0"/>
                <a:cs typeface="Arial Unicode MS" charset="0"/>
              </a:rPr>
              <a:t>ALD over coating – </a:t>
            </a:r>
            <a:r>
              <a:rPr kumimoji="0" lang="en-US" altLang="ja-JP" sz="2000" dirty="0">
                <a:solidFill>
                  <a:srgbClr val="0066FF"/>
                </a:solidFill>
                <a:latin typeface="Arial" charset="0"/>
                <a:ea typeface="Arial Unicode MS" charset="0"/>
                <a:cs typeface="Arial Unicode MS" charset="0"/>
              </a:rPr>
              <a:t>R&amp;D started</a:t>
            </a:r>
          </a:p>
          <a:p>
            <a:r>
              <a:rPr lang="en-US" altLang="ja-JP" sz="2400" dirty="0">
                <a:latin typeface="Arial" charset="0"/>
                <a:ea typeface="Arial Unicode MS" charset="0"/>
                <a:cs typeface="Arial Unicode MS" charset="0"/>
              </a:rPr>
              <a:t>Suppress field emission</a:t>
            </a:r>
          </a:p>
          <a:p>
            <a:pPr lvl="1"/>
            <a:r>
              <a:rPr kumimoji="0" lang="en-US" altLang="ja-JP" sz="2000" dirty="0">
                <a:latin typeface="Arial" charset="0"/>
                <a:ea typeface="Arial Unicode MS" charset="0"/>
                <a:cs typeface="Arial Unicode MS" charset="0"/>
              </a:rPr>
              <a:t>CO2 snow cleaning – </a:t>
            </a:r>
            <a:r>
              <a:rPr kumimoji="0" lang="en-US" altLang="ja-JP" sz="2000" dirty="0">
                <a:solidFill>
                  <a:srgbClr val="0000FF"/>
                </a:solidFill>
                <a:latin typeface="Arial" charset="0"/>
                <a:ea typeface="Arial Unicode MS" charset="0"/>
                <a:cs typeface="Arial Unicode MS" charset="0"/>
              </a:rPr>
              <a:t>on going </a:t>
            </a:r>
          </a:p>
          <a:p>
            <a:pPr lvl="1"/>
            <a:r>
              <a:rPr kumimoji="0" lang="en-US" altLang="ja-JP" sz="2000" dirty="0">
                <a:latin typeface="Arial" charset="0"/>
                <a:ea typeface="Arial Unicode MS" charset="0"/>
                <a:cs typeface="Arial Unicode MS" charset="0"/>
              </a:rPr>
              <a:t>HOM can cleaning – </a:t>
            </a:r>
            <a:r>
              <a:rPr kumimoji="0" lang="en-US" altLang="ja-JP" sz="2000" dirty="0">
                <a:solidFill>
                  <a:srgbClr val="0066FF"/>
                </a:solidFill>
                <a:latin typeface="Arial" charset="0"/>
                <a:ea typeface="Arial Unicode MS" charset="0"/>
                <a:cs typeface="Arial Unicode MS" charset="0"/>
              </a:rPr>
              <a:t>R&amp;D started </a:t>
            </a:r>
          </a:p>
        </p:txBody>
      </p:sp>
      <p:sp>
        <p:nvSpPr>
          <p:cNvPr id="4403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A. Yamamoto, SRF-110725</a:t>
            </a:r>
            <a:endParaRPr kumimoji="0" lang="en-US" altLang="ja-JP" sz="1200"/>
          </a:p>
        </p:txBody>
      </p:sp>
      <p:sp>
        <p:nvSpPr>
          <p:cNvPr id="4403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Advances in ILC-SRF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4403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E94A37CF-5068-F84A-A2EA-3F44E5660887}" type="slidenum">
              <a:rPr kumimoji="0" lang="en-US" altLang="ja-JP" sz="1400"/>
              <a:pPr/>
              <a:t>34</a:t>
            </a:fld>
            <a:endParaRPr kumimoji="0" lang="en-US" altLang="ja-JP" sz="1400"/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8153400" y="0"/>
            <a:ext cx="9906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dirty="0" smtClean="0">
                <a:latin typeface="Calibri" charset="0"/>
              </a:rPr>
              <a:t>M. Ross</a:t>
            </a:r>
            <a:endParaRPr lang="ja-JP" altLang="en-US" sz="1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593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5400" y="0"/>
            <a:ext cx="6477000" cy="838200"/>
          </a:xfrm>
        </p:spPr>
        <p:txBody>
          <a:bodyPr/>
          <a:lstStyle/>
          <a:p>
            <a:r>
              <a:rPr kumimoji="1" lang="en-US" altLang="ja-JP" sz="4800" b="1" dirty="0" smtClean="0"/>
              <a:t>Summary </a:t>
            </a:r>
            <a:endParaRPr kumimoji="1" lang="ja-JP" altLang="en-US" sz="48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8600" y="762000"/>
            <a:ext cx="8763000" cy="5562600"/>
          </a:xfrm>
        </p:spPr>
        <p:txBody>
          <a:bodyPr/>
          <a:lstStyle/>
          <a:p>
            <a:r>
              <a:rPr kumimoji="1" lang="en-US" altLang="ja-JP" sz="2400" dirty="0" smtClean="0"/>
              <a:t>SRF 1.3 GHz </a:t>
            </a:r>
            <a:r>
              <a:rPr lang="en-US" altLang="ja-JP" sz="2400" dirty="0" smtClean="0"/>
              <a:t>c</a:t>
            </a:r>
            <a:r>
              <a:rPr kumimoji="1" lang="en-US" altLang="ja-JP" sz="2400" dirty="0" smtClean="0"/>
              <a:t>avity R&amp;D progressed</a:t>
            </a:r>
          </a:p>
          <a:p>
            <a:pPr lvl="1"/>
            <a:r>
              <a:rPr kumimoji="1" lang="en-US" altLang="ja-JP" sz="2000" dirty="0" smtClean="0"/>
              <a:t>9-cell cavity Gradient R&amp;D:</a:t>
            </a:r>
          </a:p>
          <a:p>
            <a:pPr lvl="2"/>
            <a:r>
              <a:rPr kumimoji="1" lang="en-US" altLang="ja-JP" sz="1800" dirty="0" smtClean="0"/>
              <a:t>Maximum gradient reaching &gt; 45 MV/m (w/ large-grain)</a:t>
            </a:r>
          </a:p>
          <a:p>
            <a:pPr lvl="2"/>
            <a:r>
              <a:rPr kumimoji="1" lang="en-US" altLang="ja-JP" sz="1800" dirty="0" smtClean="0"/>
              <a:t>Production-yield progressed in ILC Global data-base:</a:t>
            </a:r>
          </a:p>
          <a:p>
            <a:pPr lvl="3"/>
            <a:r>
              <a:rPr lang="en-US" altLang="ja-JP" sz="1800" dirty="0" smtClean="0"/>
              <a:t>~ 20 % at 35 MV/m in 2008 to ~ 60 % at 35 MV/m in 2011 </a:t>
            </a:r>
          </a:p>
          <a:p>
            <a:pPr lvl="1"/>
            <a:r>
              <a:rPr lang="en-US" altLang="ja-JP" dirty="0" smtClean="0"/>
              <a:t>Cavity-string performance in </a:t>
            </a:r>
            <a:r>
              <a:rPr lang="en-US" altLang="ja-JP" dirty="0" err="1" smtClean="0"/>
              <a:t>Cryomodule</a:t>
            </a:r>
            <a:endParaRPr lang="en-US" altLang="ja-JP" dirty="0" smtClean="0"/>
          </a:p>
          <a:p>
            <a:pPr lvl="2"/>
            <a:r>
              <a:rPr lang="en-US" altLang="ja-JP" sz="1800" dirty="0" smtClean="0"/>
              <a:t>FLASH/PXFEL-1:  reached &lt;32 MV/m&gt; </a:t>
            </a:r>
          </a:p>
          <a:p>
            <a:pPr lvl="2"/>
            <a:r>
              <a:rPr lang="en-US" altLang="ja-JP" sz="1800" dirty="0" smtClean="0"/>
              <a:t>NML: in progress </a:t>
            </a:r>
          </a:p>
          <a:p>
            <a:pPr lvl="2"/>
            <a:r>
              <a:rPr lang="en-US" altLang="ja-JP" sz="1800" dirty="0" smtClean="0"/>
              <a:t>S1-Global: reached &lt;26 MV/m&gt; with 7 cavity-string </a:t>
            </a:r>
          </a:p>
          <a:p>
            <a:pPr lvl="1"/>
            <a:r>
              <a:rPr lang="en-US" altLang="ja-JP" sz="2000" dirty="0" smtClean="0"/>
              <a:t>Superconducting accelerator system test</a:t>
            </a:r>
          </a:p>
          <a:p>
            <a:pPr lvl="2"/>
            <a:r>
              <a:rPr lang="en-US" altLang="ja-JP" sz="1800" dirty="0" smtClean="0"/>
              <a:t>FLASH: progressing in acceleration for 9 mA demonstration</a:t>
            </a:r>
          </a:p>
          <a:p>
            <a:r>
              <a:rPr lang="en-US" altLang="ja-JP" sz="2400" dirty="0" smtClean="0"/>
              <a:t>Industrialization study in progress </a:t>
            </a:r>
          </a:p>
          <a:p>
            <a:pPr lvl="1"/>
            <a:r>
              <a:rPr lang="en-US" altLang="ja-JP" sz="2000" dirty="0" smtClean="0"/>
              <a:t>in close communication with industry</a:t>
            </a:r>
          </a:p>
          <a:p>
            <a:r>
              <a:rPr lang="en-US" altLang="ja-JP" sz="2400" dirty="0" smtClean="0"/>
              <a:t>Further high-gradient R&amp;D after TDR being prepared, </a:t>
            </a:r>
          </a:p>
          <a:p>
            <a:pPr lvl="1"/>
            <a:r>
              <a:rPr lang="en-US" altLang="ja-JP" sz="2000" dirty="0" smtClean="0"/>
              <a:t>for possible 1-TeV upgrade 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Yamamoto, SRF-110725</a:t>
            </a:r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Advances in ILC-SRF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D2495-D900-764B-95D8-E6F04B5A7C4A}" type="slidenum">
              <a:rPr lang="en-US" altLang="ja-JP" smtClean="0"/>
              <a:pPr>
                <a:defRPr/>
              </a:pPr>
              <a:t>35</a:t>
            </a:fld>
            <a:endParaRPr lang="en-US" altLang="ja-JP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72200" y="304800"/>
            <a:ext cx="2851844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i="1" dirty="0" smtClean="0"/>
              <a:t>Please refer </a:t>
            </a:r>
          </a:p>
          <a:p>
            <a:r>
              <a:rPr kumimoji="1" lang="en-US" altLang="ja-JP" sz="1800" i="1" dirty="0"/>
              <a:t>f</a:t>
            </a:r>
            <a:r>
              <a:rPr kumimoji="1" lang="en-US" altLang="ja-JP" sz="1800" i="1" dirty="0" smtClean="0"/>
              <a:t>urther ILC related papers </a:t>
            </a:r>
          </a:p>
          <a:p>
            <a:r>
              <a:rPr kumimoji="1" lang="en-US" altLang="ja-JP" sz="1800" i="1" dirty="0" smtClean="0"/>
              <a:t>presented in SRF2011</a:t>
            </a:r>
            <a:endParaRPr kumimoji="1" lang="ja-JP" alt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566262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Yamamoto, SRF-110725</a:t>
            </a:r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Advances in ILC-SRF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D2495-D900-764B-95D8-E6F04B5A7C4A}" type="slidenum">
              <a:rPr lang="en-US" altLang="ja-JP" smtClean="0"/>
              <a:pPr>
                <a:defRPr/>
              </a:pPr>
              <a:t>36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93996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ja-JP" sz="3200" b="1" dirty="0" smtClean="0">
                <a:latin typeface="Arial" charset="0"/>
                <a:cs typeface="Arial Unicode MS" charset="0"/>
              </a:rPr>
              <a:t>Four</a:t>
            </a:r>
            <a:r>
              <a:rPr kumimoji="0" lang="en-US" altLang="ja-JP" sz="3200" b="1" dirty="0" smtClean="0">
                <a:latin typeface="Arial" charset="0"/>
                <a:cs typeface="Arial Unicode MS" charset="0"/>
              </a:rPr>
              <a:t> Cavity Manufacturer Data</a:t>
            </a:r>
            <a:br>
              <a:rPr kumimoji="0" lang="en-US" altLang="ja-JP" sz="3200" b="1" dirty="0" smtClean="0">
                <a:latin typeface="Arial" charset="0"/>
                <a:cs typeface="Arial Unicode MS" charset="0"/>
              </a:rPr>
            </a:br>
            <a:r>
              <a:rPr kumimoji="0" lang="en-US" altLang="ja-JP" sz="3200" b="1" dirty="0" smtClean="0">
                <a:latin typeface="Arial" charset="0"/>
                <a:cs typeface="Arial Unicode MS" charset="0"/>
              </a:rPr>
              <a:t> </a:t>
            </a:r>
            <a:r>
              <a:rPr kumimoji="0" lang="en-US" altLang="ja-JP" sz="2400" b="1" dirty="0">
                <a:latin typeface="Arial" charset="0"/>
                <a:cs typeface="Arial Unicode MS" charset="0"/>
              </a:rPr>
              <a:t>Now Included for Global Yield Analysis </a:t>
            </a:r>
            <a:endParaRPr kumimoji="0" lang="en-US" altLang="ja-JP" sz="3200" b="1" dirty="0">
              <a:latin typeface="Arial" charset="0"/>
              <a:cs typeface="Arial Unicode MS" charset="0"/>
            </a:endParaRPr>
          </a:p>
        </p:txBody>
      </p:sp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A. Yamamoto, SRF-110725</a:t>
            </a:r>
            <a:endParaRPr kumimoji="0" lang="en-US" altLang="ja-JP" sz="1200"/>
          </a:p>
        </p:txBody>
      </p:sp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Advances in ILC-SRF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BD681FDA-EFC2-7445-944D-526AEBB48834}" type="slidenum">
              <a:rPr kumimoji="0" lang="en-US" altLang="ja-JP" sz="1400"/>
              <a:pPr/>
              <a:t>37</a:t>
            </a:fld>
            <a:endParaRPr kumimoji="0" lang="en-US" altLang="ja-JP" sz="1400"/>
          </a:p>
        </p:txBody>
      </p:sp>
      <p:pic>
        <p:nvPicPr>
          <p:cNvPr id="2662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8216900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630" name="Straight Connector 8"/>
          <p:cNvCxnSpPr>
            <a:cxnSpLocks noChangeShapeType="1"/>
          </p:cNvCxnSpPr>
          <p:nvPr/>
        </p:nvCxnSpPr>
        <p:spPr bwMode="auto">
          <a:xfrm>
            <a:off x="1905000" y="4341813"/>
            <a:ext cx="6400800" cy="1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1" name="Straight Connector 9"/>
          <p:cNvCxnSpPr>
            <a:cxnSpLocks noChangeShapeType="1"/>
          </p:cNvCxnSpPr>
          <p:nvPr/>
        </p:nvCxnSpPr>
        <p:spPr bwMode="auto">
          <a:xfrm>
            <a:off x="1905000" y="4646613"/>
            <a:ext cx="2286000" cy="1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1676400" y="228600"/>
            <a:ext cx="5800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3200" b="1"/>
              <a:t>Local grinding of quench location</a:t>
            </a:r>
            <a:endParaRPr lang="en-US" altLang="ja-JP" sz="4000">
              <a:latin typeface="Helvetica Neue Bold Condensed" charset="0"/>
            </a:endParaRPr>
          </a:p>
        </p:txBody>
      </p:sp>
      <p:sp>
        <p:nvSpPr>
          <p:cNvPr id="49155" name="Rectangle 15"/>
          <p:cNvSpPr>
            <a:spLocks noChangeArrowheads="1"/>
          </p:cNvSpPr>
          <p:nvPr/>
        </p:nvSpPr>
        <p:spPr bwMode="auto">
          <a:xfrm>
            <a:off x="6122988" y="41925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49156" name="TextBox 20"/>
          <p:cNvSpPr txBox="1">
            <a:spLocks noChangeArrowheads="1"/>
          </p:cNvSpPr>
          <p:nvPr/>
        </p:nvSpPr>
        <p:spPr bwMode="auto">
          <a:xfrm>
            <a:off x="609600" y="3733800"/>
            <a:ext cx="3155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b="1">
                <a:solidFill>
                  <a:srgbClr val="010101"/>
                </a:solidFill>
              </a:rPr>
              <a:t>Pit; appeared after bulk EP,</a:t>
            </a:r>
          </a:p>
          <a:p>
            <a:r>
              <a:rPr lang="en-US" altLang="ja-JP" sz="1800" b="1">
                <a:solidFill>
                  <a:srgbClr val="010101"/>
                </a:solidFill>
              </a:rPr>
              <a:t>limit to 16MV/m</a:t>
            </a:r>
            <a:endParaRPr lang="ja-JP" altLang="en-US" sz="1800" b="1">
              <a:solidFill>
                <a:srgbClr val="010101"/>
              </a:solidFill>
            </a:endParaRPr>
          </a:p>
        </p:txBody>
      </p:sp>
      <p:sp>
        <p:nvSpPr>
          <p:cNvPr id="49157" name="TextBox 21"/>
          <p:cNvSpPr txBox="1">
            <a:spLocks noChangeArrowheads="1"/>
          </p:cNvSpPr>
          <p:nvPr/>
        </p:nvSpPr>
        <p:spPr bwMode="auto">
          <a:xfrm>
            <a:off x="5359400" y="3733800"/>
            <a:ext cx="332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b="1">
                <a:solidFill>
                  <a:srgbClr val="010101"/>
                </a:solidFill>
              </a:rPr>
              <a:t>Bump at heat affecting zone,</a:t>
            </a:r>
          </a:p>
          <a:p>
            <a:r>
              <a:rPr lang="en-US" altLang="ja-JP" sz="1800" b="1">
                <a:solidFill>
                  <a:srgbClr val="010101"/>
                </a:solidFill>
              </a:rPr>
              <a:t>limit to 20MV/m</a:t>
            </a:r>
            <a:endParaRPr lang="ja-JP" altLang="en-US" sz="1800" b="1">
              <a:solidFill>
                <a:srgbClr val="010101"/>
              </a:solidFill>
            </a:endParaRPr>
          </a:p>
        </p:txBody>
      </p:sp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14400"/>
            <a:ext cx="3810000" cy="2722563"/>
          </a:xfrm>
          <a:prstGeom prst="rect">
            <a:avLst/>
          </a:prstGeom>
          <a:noFill/>
          <a:ln w="9525">
            <a:solidFill>
              <a:srgbClr val="15155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9" name="TextBox 22"/>
          <p:cNvSpPr txBox="1">
            <a:spLocks noChangeArrowheads="1"/>
          </p:cNvSpPr>
          <p:nvPr/>
        </p:nvSpPr>
        <p:spPr bwMode="auto">
          <a:xfrm>
            <a:off x="5181600" y="3276600"/>
            <a:ext cx="318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400">
                <a:solidFill>
                  <a:srgbClr val="FFFF00"/>
                </a:solidFill>
                <a:latin typeface="Helvetica" charset="0"/>
                <a:cs typeface="Helvetica" charset="0"/>
              </a:rPr>
              <a:t>AES003 4-cell  equator, t=306 degree</a:t>
            </a:r>
            <a:endParaRPr lang="ja-JP" altLang="en-US" sz="1400">
              <a:solidFill>
                <a:srgbClr val="FFFF00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49160" name="図 24" descr="katadori-0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3822700" cy="2743200"/>
          </a:xfrm>
          <a:prstGeom prst="rect">
            <a:avLst/>
          </a:prstGeom>
          <a:noFill/>
          <a:ln w="9525">
            <a:solidFill>
              <a:srgbClr val="15155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1" name="TextBox 26"/>
          <p:cNvSpPr txBox="1">
            <a:spLocks noChangeArrowheads="1"/>
          </p:cNvSpPr>
          <p:nvPr/>
        </p:nvSpPr>
        <p:spPr bwMode="auto">
          <a:xfrm>
            <a:off x="990600" y="3276600"/>
            <a:ext cx="3054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400">
                <a:solidFill>
                  <a:srgbClr val="FFFF00"/>
                </a:solidFill>
                <a:latin typeface="Helvetica" charset="0"/>
                <a:cs typeface="Helvetica" charset="0"/>
              </a:rPr>
              <a:t>MHI08 2-cell  equator, t=172 degree</a:t>
            </a:r>
            <a:endParaRPr lang="ja-JP" altLang="en-US" sz="1400">
              <a:solidFill>
                <a:srgbClr val="FFFF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9162" name="TextBox 27"/>
          <p:cNvSpPr txBox="1">
            <a:spLocks noChangeArrowheads="1"/>
          </p:cNvSpPr>
          <p:nvPr/>
        </p:nvSpPr>
        <p:spPr bwMode="auto">
          <a:xfrm>
            <a:off x="1371600" y="2438400"/>
            <a:ext cx="2136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200" b="1">
                <a:solidFill>
                  <a:srgbClr val="FFFF00"/>
                </a:solidFill>
              </a:rPr>
              <a:t>200um x 600um, depth 115um</a:t>
            </a:r>
            <a:endParaRPr lang="ja-JP" altLang="en-US" sz="1200" b="1">
              <a:solidFill>
                <a:srgbClr val="FFFF00"/>
              </a:solidFill>
            </a:endParaRPr>
          </a:p>
        </p:txBody>
      </p:sp>
      <p:sp>
        <p:nvSpPr>
          <p:cNvPr id="49163" name="TextBox 28"/>
          <p:cNvSpPr txBox="1">
            <a:spLocks noChangeArrowheads="1"/>
          </p:cNvSpPr>
          <p:nvPr/>
        </p:nvSpPr>
        <p:spPr bwMode="auto">
          <a:xfrm>
            <a:off x="5562600" y="2514600"/>
            <a:ext cx="2192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200" b="1">
                <a:solidFill>
                  <a:srgbClr val="FFFF00"/>
                </a:solidFill>
              </a:rPr>
              <a:t>600um x 600um, hight ~50? um</a:t>
            </a:r>
            <a:endParaRPr lang="ja-JP" altLang="en-US" sz="1200" b="1">
              <a:solidFill>
                <a:srgbClr val="FFFF00"/>
              </a:solidFill>
            </a:endParaRPr>
          </a:p>
        </p:txBody>
      </p:sp>
      <p:sp>
        <p:nvSpPr>
          <p:cNvPr id="49164" name="TextBox 29"/>
          <p:cNvSpPr txBox="1">
            <a:spLocks noChangeArrowheads="1"/>
          </p:cNvSpPr>
          <p:nvPr/>
        </p:nvSpPr>
        <p:spPr bwMode="auto">
          <a:xfrm>
            <a:off x="6121400" y="4876800"/>
            <a:ext cx="105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b="1">
                <a:solidFill>
                  <a:srgbClr val="010101"/>
                </a:solidFill>
              </a:rPr>
              <a:t>30MV/m</a:t>
            </a:r>
            <a:endParaRPr lang="ja-JP" altLang="en-US" sz="1800" b="1">
              <a:solidFill>
                <a:srgbClr val="010101"/>
              </a:solidFill>
            </a:endParaRPr>
          </a:p>
        </p:txBody>
      </p:sp>
      <p:sp>
        <p:nvSpPr>
          <p:cNvPr id="49165" name="TextBox 30"/>
          <p:cNvSpPr txBox="1">
            <a:spLocks noChangeArrowheads="1"/>
          </p:cNvSpPr>
          <p:nvPr/>
        </p:nvSpPr>
        <p:spPr bwMode="auto">
          <a:xfrm>
            <a:off x="6959600" y="4572000"/>
            <a:ext cx="1377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200" b="1" u="sng">
                <a:solidFill>
                  <a:srgbClr val="FF0000"/>
                </a:solidFill>
              </a:rPr>
              <a:t>local grinding </a:t>
            </a:r>
            <a:r>
              <a:rPr lang="en-US" altLang="ja-JP" sz="1200" b="1">
                <a:solidFill>
                  <a:srgbClr val="010101"/>
                </a:solidFill>
              </a:rPr>
              <a:t>&amp; EP</a:t>
            </a:r>
            <a:endParaRPr lang="ja-JP" altLang="en-US" sz="1200" b="1">
              <a:solidFill>
                <a:srgbClr val="010101"/>
              </a:solidFill>
            </a:endParaRPr>
          </a:p>
        </p:txBody>
      </p:sp>
      <p:sp>
        <p:nvSpPr>
          <p:cNvPr id="49166" name="下矢印 31"/>
          <p:cNvSpPr>
            <a:spLocks noChangeArrowheads="1"/>
          </p:cNvSpPr>
          <p:nvPr/>
        </p:nvSpPr>
        <p:spPr bwMode="auto">
          <a:xfrm>
            <a:off x="6426200" y="4419600"/>
            <a:ext cx="3810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629"/>
          </a:solidFill>
          <a:ln w="9525">
            <a:solidFill>
              <a:srgbClr val="151556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2400">
              <a:latin typeface="Helvetica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9167" name="TextBox 32"/>
          <p:cNvSpPr txBox="1">
            <a:spLocks noChangeArrowheads="1"/>
          </p:cNvSpPr>
          <p:nvPr/>
        </p:nvSpPr>
        <p:spPr bwMode="auto">
          <a:xfrm>
            <a:off x="1295400" y="4876800"/>
            <a:ext cx="1057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b="1">
                <a:solidFill>
                  <a:srgbClr val="010101"/>
                </a:solidFill>
              </a:rPr>
              <a:t>27MV/m</a:t>
            </a:r>
            <a:endParaRPr lang="ja-JP" altLang="en-US" sz="1800" b="1">
              <a:solidFill>
                <a:srgbClr val="010101"/>
              </a:solidFill>
            </a:endParaRPr>
          </a:p>
        </p:txBody>
      </p:sp>
      <p:sp>
        <p:nvSpPr>
          <p:cNvPr id="49168" name="TextBox 33"/>
          <p:cNvSpPr txBox="1">
            <a:spLocks noChangeArrowheads="1"/>
          </p:cNvSpPr>
          <p:nvPr/>
        </p:nvSpPr>
        <p:spPr bwMode="auto">
          <a:xfrm>
            <a:off x="301625" y="4511675"/>
            <a:ext cx="1377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200" b="1" u="sng">
                <a:solidFill>
                  <a:srgbClr val="FF0000"/>
                </a:solidFill>
              </a:rPr>
              <a:t>local grinding </a:t>
            </a:r>
            <a:r>
              <a:rPr lang="en-US" altLang="ja-JP" sz="1200" b="1">
                <a:solidFill>
                  <a:srgbClr val="010101"/>
                </a:solidFill>
              </a:rPr>
              <a:t>&amp; EP</a:t>
            </a:r>
            <a:endParaRPr lang="ja-JP" altLang="en-US" sz="1200" b="1">
              <a:solidFill>
                <a:srgbClr val="010101"/>
              </a:solidFill>
            </a:endParaRPr>
          </a:p>
        </p:txBody>
      </p:sp>
      <p:sp>
        <p:nvSpPr>
          <p:cNvPr id="49169" name="下矢印 34"/>
          <p:cNvSpPr>
            <a:spLocks noChangeArrowheads="1"/>
          </p:cNvSpPr>
          <p:nvPr/>
        </p:nvSpPr>
        <p:spPr bwMode="auto">
          <a:xfrm>
            <a:off x="1600200" y="4419600"/>
            <a:ext cx="3810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629"/>
          </a:solidFill>
          <a:ln w="9525">
            <a:solidFill>
              <a:srgbClr val="151556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2400">
              <a:latin typeface="Helvetica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9170" name="下矢印 35"/>
          <p:cNvSpPr>
            <a:spLocks noChangeArrowheads="1"/>
          </p:cNvSpPr>
          <p:nvPr/>
        </p:nvSpPr>
        <p:spPr bwMode="auto">
          <a:xfrm>
            <a:off x="1600200" y="5257800"/>
            <a:ext cx="3810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629"/>
          </a:solidFill>
          <a:ln w="9525">
            <a:solidFill>
              <a:srgbClr val="151556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2400">
              <a:latin typeface="Helvetica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9171" name="TextBox 36"/>
          <p:cNvSpPr txBox="1">
            <a:spLocks noChangeArrowheads="1"/>
          </p:cNvSpPr>
          <p:nvPr/>
        </p:nvSpPr>
        <p:spPr bwMode="auto">
          <a:xfrm>
            <a:off x="1295400" y="5726113"/>
            <a:ext cx="1057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b="1">
                <a:solidFill>
                  <a:srgbClr val="010101"/>
                </a:solidFill>
              </a:rPr>
              <a:t>38MV/m</a:t>
            </a:r>
            <a:endParaRPr lang="ja-JP" altLang="en-US" sz="1800" b="1">
              <a:solidFill>
                <a:srgbClr val="010101"/>
              </a:solidFill>
            </a:endParaRPr>
          </a:p>
        </p:txBody>
      </p:sp>
      <p:sp>
        <p:nvSpPr>
          <p:cNvPr id="49172" name="TextBox 37"/>
          <p:cNvSpPr txBox="1">
            <a:spLocks noChangeArrowheads="1"/>
          </p:cNvSpPr>
          <p:nvPr/>
        </p:nvSpPr>
        <p:spPr bwMode="auto">
          <a:xfrm>
            <a:off x="411163" y="5334000"/>
            <a:ext cx="1158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200" b="1">
                <a:solidFill>
                  <a:srgbClr val="010101"/>
                </a:solidFill>
              </a:rPr>
              <a:t>additional EP</a:t>
            </a:r>
            <a:endParaRPr lang="ja-JP" altLang="en-US" sz="1200" b="1">
              <a:solidFill>
                <a:srgbClr val="010101"/>
              </a:solidFill>
            </a:endParaRPr>
          </a:p>
        </p:txBody>
      </p:sp>
      <p:sp>
        <p:nvSpPr>
          <p:cNvPr id="49173" name="下矢印 39"/>
          <p:cNvSpPr>
            <a:spLocks noChangeArrowheads="1"/>
          </p:cNvSpPr>
          <p:nvPr/>
        </p:nvSpPr>
        <p:spPr bwMode="auto">
          <a:xfrm>
            <a:off x="6426200" y="5257800"/>
            <a:ext cx="381000" cy="457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629"/>
          </a:solidFill>
          <a:ln w="9525">
            <a:solidFill>
              <a:srgbClr val="151556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2400">
              <a:latin typeface="Helvetica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9174" name="TextBox 40"/>
          <p:cNvSpPr txBox="1">
            <a:spLocks noChangeArrowheads="1"/>
          </p:cNvSpPr>
          <p:nvPr/>
        </p:nvSpPr>
        <p:spPr bwMode="auto">
          <a:xfrm>
            <a:off x="6121400" y="5726113"/>
            <a:ext cx="1057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b="1">
                <a:solidFill>
                  <a:srgbClr val="010101"/>
                </a:solidFill>
              </a:rPr>
              <a:t>34MV/m</a:t>
            </a:r>
            <a:endParaRPr lang="ja-JP" altLang="en-US" sz="1800" b="1">
              <a:solidFill>
                <a:srgbClr val="010101"/>
              </a:solidFill>
            </a:endParaRPr>
          </a:p>
        </p:txBody>
      </p:sp>
      <p:sp>
        <p:nvSpPr>
          <p:cNvPr id="49175" name="TextBox 41"/>
          <p:cNvSpPr txBox="1">
            <a:spLocks noChangeArrowheads="1"/>
          </p:cNvSpPr>
          <p:nvPr/>
        </p:nvSpPr>
        <p:spPr bwMode="auto">
          <a:xfrm>
            <a:off x="7035800" y="5334000"/>
            <a:ext cx="1989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200" b="1">
                <a:solidFill>
                  <a:srgbClr val="010101"/>
                </a:solidFill>
              </a:rPr>
              <a:t>additional HPR and bake</a:t>
            </a:r>
            <a:endParaRPr lang="ja-JP" altLang="en-US" sz="1200" b="1">
              <a:solidFill>
                <a:srgbClr val="010101"/>
              </a:solidFill>
            </a:endParaRPr>
          </a:p>
        </p:txBody>
      </p:sp>
      <p:pic>
        <p:nvPicPr>
          <p:cNvPr id="49176" name="図 25" descr="20081111Di-02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50" y="4581525"/>
            <a:ext cx="30861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77" name="TextBox 42"/>
          <p:cNvSpPr txBox="1">
            <a:spLocks noChangeArrowheads="1"/>
          </p:cNvSpPr>
          <p:nvPr/>
        </p:nvSpPr>
        <p:spPr bwMode="auto">
          <a:xfrm>
            <a:off x="3362325" y="4235450"/>
            <a:ext cx="1955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/>
              <a:t>Local grinder tool</a:t>
            </a:r>
            <a:endParaRPr lang="ja-JP" altLang="en-US" sz="180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Yamamoto, SRF-110725</a:t>
            </a:r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Advances in ILC-SRF</a:t>
            </a:r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3CCE72-6417-E64F-B60A-7C5F924D9884}" type="slidenum">
              <a:rPr lang="en-US" altLang="ja-JP" smtClean="0"/>
              <a:pPr>
                <a:defRPr/>
              </a:pPr>
              <a:t>38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4771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ja-JP" sz="3200">
                <a:latin typeface="Arial" charset="0"/>
                <a:cs typeface="Arial Unicode MS" charset="0"/>
              </a:rPr>
              <a:t>ACC15 Reached 35 MV/m after Mechanical Polishing at FNAL</a:t>
            </a:r>
          </a:p>
        </p:txBody>
      </p:sp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A. Yamamoto, SRF-110725</a:t>
            </a:r>
            <a:endParaRPr kumimoji="0" lang="en-US" altLang="ja-JP" sz="1200"/>
          </a:p>
        </p:txBody>
      </p:sp>
      <p:sp>
        <p:nvSpPr>
          <p:cNvPr id="2253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Advances in ILC-SRF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225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9C43D57B-80FF-0742-8D86-27218794926D}" type="slidenum">
              <a:rPr kumimoji="0" lang="en-US" altLang="ja-JP" sz="1400"/>
              <a:pPr/>
              <a:t>39</a:t>
            </a:fld>
            <a:endParaRPr kumimoji="0" lang="en-US" altLang="ja-JP" sz="1400"/>
          </a:p>
        </p:txBody>
      </p:sp>
      <p:pic>
        <p:nvPicPr>
          <p:cNvPr id="2253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60420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9"/>
          <p:cNvSpPr txBox="1">
            <a:spLocks noChangeArrowheads="1"/>
          </p:cNvSpPr>
          <p:nvPr/>
        </p:nvSpPr>
        <p:spPr bwMode="auto">
          <a:xfrm>
            <a:off x="6400800" y="4114800"/>
            <a:ext cx="2286000" cy="193899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400" dirty="0">
                <a:solidFill>
                  <a:srgbClr val="FFFFFF"/>
                </a:solidFill>
              </a:rPr>
              <a:t>More cavities</a:t>
            </a:r>
          </a:p>
          <a:p>
            <a:r>
              <a:rPr kumimoji="0" lang="en-US" altLang="ja-JP" sz="2400" dirty="0">
                <a:solidFill>
                  <a:srgbClr val="FFFFFF"/>
                </a:solidFill>
              </a:rPr>
              <a:t>by FNAL mechanical</a:t>
            </a:r>
          </a:p>
          <a:p>
            <a:r>
              <a:rPr kumimoji="0" lang="en-US" altLang="ja-JP" sz="2400" dirty="0">
                <a:solidFill>
                  <a:srgbClr val="FFFFFF"/>
                </a:solidFill>
              </a:rPr>
              <a:t>polishing</a:t>
            </a:r>
          </a:p>
          <a:p>
            <a:r>
              <a:rPr kumimoji="0" lang="en-US" altLang="ja-JP" sz="2400" dirty="0">
                <a:solidFill>
                  <a:srgbClr val="FFFFFF"/>
                </a:solidFill>
              </a:rPr>
              <a:t>on the way…  </a:t>
            </a:r>
          </a:p>
        </p:txBody>
      </p:sp>
      <p:pic>
        <p:nvPicPr>
          <p:cNvPr id="2253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066800"/>
            <a:ext cx="2438400" cy="46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Documents and Settings\ccooper\Desktop\Tumbling Paper\9CellTumbling 0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5" y="1676400"/>
            <a:ext cx="2289175" cy="229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914400"/>
          </a:xfrm>
        </p:spPr>
        <p:txBody>
          <a:bodyPr/>
          <a:lstStyle/>
          <a:p>
            <a:r>
              <a:rPr kumimoji="0" lang="en-US" altLang="ja-JP" b="1" dirty="0">
                <a:latin typeface="Arial" charset="0"/>
                <a:cs typeface="Arial Unicode MS" charset="0"/>
              </a:rPr>
              <a:t>Global Plan for ILC Gradient R&amp;D</a:t>
            </a:r>
          </a:p>
        </p:txBody>
      </p:sp>
      <p:sp>
        <p:nvSpPr>
          <p:cNvPr id="204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A. Yamamoto, SRF-110725</a:t>
            </a:r>
            <a:endParaRPr kumimoji="0" lang="en-US" altLang="ja-JP" sz="1200"/>
          </a:p>
        </p:txBody>
      </p:sp>
      <p:sp>
        <p:nvSpPr>
          <p:cNvPr id="204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Advances in ILC-SRF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204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F78F524A-17B0-3744-8BC7-47408F1D0650}" type="slidenum">
              <a:rPr kumimoji="0" lang="en-US" altLang="ja-JP" sz="1400"/>
              <a:pPr/>
              <a:t>4</a:t>
            </a:fld>
            <a:endParaRPr kumimoji="0" lang="en-US" altLang="ja-JP" sz="1400"/>
          </a:p>
        </p:txBody>
      </p:sp>
      <p:pic>
        <p:nvPicPr>
          <p:cNvPr id="2048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838200"/>
            <a:ext cx="91567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6"/>
          <p:cNvSpPr txBox="1">
            <a:spLocks noChangeArrowheads="1"/>
          </p:cNvSpPr>
          <p:nvPr/>
        </p:nvSpPr>
        <p:spPr bwMode="auto">
          <a:xfrm>
            <a:off x="171450" y="5181600"/>
            <a:ext cx="8972550" cy="10779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400" dirty="0">
                <a:solidFill>
                  <a:srgbClr val="FFFF00"/>
                </a:solidFill>
              </a:rPr>
              <a:t>New baseline gradient:</a:t>
            </a:r>
          </a:p>
          <a:p>
            <a:r>
              <a:rPr kumimoji="0" lang="en-US" altLang="ja-JP" sz="2000" dirty="0">
                <a:solidFill>
                  <a:srgbClr val="FFFF00"/>
                </a:solidFill>
              </a:rPr>
              <a:t>Vertical acceptance</a:t>
            </a:r>
            <a:r>
              <a:rPr kumimoji="0" lang="en-US" altLang="ja-JP" sz="2000" u="sng" dirty="0">
                <a:solidFill>
                  <a:srgbClr val="FFFF00"/>
                </a:solidFill>
              </a:rPr>
              <a:t>: </a:t>
            </a:r>
            <a:r>
              <a:rPr kumimoji="0" lang="en-US" altLang="ja-JP" sz="2000" u="sng" dirty="0">
                <a:solidFill>
                  <a:srgbClr val="FF6600"/>
                </a:solidFill>
              </a:rPr>
              <a:t>35 MV/m </a:t>
            </a:r>
            <a:r>
              <a:rPr kumimoji="0" lang="en-US" altLang="ja-JP" sz="2000" u="sng" dirty="0">
                <a:solidFill>
                  <a:srgbClr val="FFFF00"/>
                </a:solidFill>
              </a:rPr>
              <a:t>average, allowing </a:t>
            </a:r>
            <a:r>
              <a:rPr kumimoji="0" lang="en-US" altLang="ja-JP" sz="2000" u="sng" dirty="0">
                <a:solidFill>
                  <a:srgbClr val="FF6600"/>
                </a:solidFill>
              </a:rPr>
              <a:t>±20% spread </a:t>
            </a:r>
            <a:r>
              <a:rPr kumimoji="0" lang="en-US" altLang="ja-JP" sz="2000" u="sng" dirty="0">
                <a:solidFill>
                  <a:srgbClr val="FFFF00"/>
                </a:solidFill>
              </a:rPr>
              <a:t>(28-42 MV/m)</a:t>
            </a:r>
          </a:p>
          <a:p>
            <a:r>
              <a:rPr kumimoji="0" lang="en-US" altLang="ja-JP" sz="2000" dirty="0">
                <a:solidFill>
                  <a:srgbClr val="FFFF00"/>
                </a:solidFill>
              </a:rPr>
              <a:t>Operational: 31.5 MV/m average, allowing ±20% spread (25-38 MV/m)</a:t>
            </a:r>
          </a:p>
        </p:txBody>
      </p:sp>
      <p:sp>
        <p:nvSpPr>
          <p:cNvPr id="2" name="ストライプ矢印 1"/>
          <p:cNvSpPr/>
          <p:nvPr/>
        </p:nvSpPr>
        <p:spPr bwMode="auto">
          <a:xfrm>
            <a:off x="5257800" y="1752600"/>
            <a:ext cx="2057400" cy="457200"/>
          </a:xfrm>
          <a:prstGeom prst="stripedRightArrow">
            <a:avLst>
              <a:gd name="adj1" fmla="val 66400"/>
              <a:gd name="adj2" fmla="val 53644"/>
            </a:avLst>
          </a:prstGeom>
          <a:solidFill>
            <a:srgbClr val="FFFF00">
              <a:alpha val="6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ひし形 2"/>
          <p:cNvSpPr/>
          <p:nvPr/>
        </p:nvSpPr>
        <p:spPr bwMode="auto">
          <a:xfrm>
            <a:off x="4267200" y="1828800"/>
            <a:ext cx="304800" cy="304800"/>
          </a:xfrm>
          <a:prstGeom prst="diamond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2956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ja-JP">
                <a:latin typeface="Arial" charset="0"/>
                <a:cs typeface="Arial Unicode MS" charset="0"/>
              </a:rPr>
              <a:t>KEK MHI-12 Exceeded 40 MV/m</a:t>
            </a:r>
          </a:p>
        </p:txBody>
      </p:sp>
      <p:sp>
        <p:nvSpPr>
          <p:cNvPr id="256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A. Yamamoto, SRF-110725</a:t>
            </a:r>
            <a:endParaRPr kumimoji="0" lang="en-US" altLang="ja-JP" sz="1200"/>
          </a:p>
        </p:txBody>
      </p:sp>
      <p:sp>
        <p:nvSpPr>
          <p:cNvPr id="2560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Advances in ILC-SRF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D0C78C65-44AA-BD49-8BDB-1EE748D2A90D}" type="slidenum">
              <a:rPr kumimoji="0" lang="en-US" altLang="ja-JP" sz="1400"/>
              <a:pPr/>
              <a:t>40</a:t>
            </a:fld>
            <a:endParaRPr kumimoji="0" lang="en-US" altLang="ja-JP" sz="1400"/>
          </a:p>
        </p:txBody>
      </p:sp>
      <p:pic>
        <p:nvPicPr>
          <p:cNvPr id="2560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6653213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143000"/>
            <a:ext cx="1725613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8"/>
          <p:cNvSpPr txBox="1">
            <a:spLocks noChangeArrowheads="1"/>
          </p:cNvSpPr>
          <p:nvPr/>
        </p:nvSpPr>
        <p:spPr bwMode="auto">
          <a:xfrm>
            <a:off x="6705600" y="2720975"/>
            <a:ext cx="2057400" cy="23082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400">
                <a:solidFill>
                  <a:srgbClr val="FFFFFF"/>
                </a:solidFill>
              </a:rPr>
              <a:t>MHI-13 reached 36.5 MV/m at Q0 7.5E9 after first-pass processing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543800" cy="914400"/>
          </a:xfrm>
        </p:spPr>
        <p:txBody>
          <a:bodyPr/>
          <a:lstStyle/>
          <a:p>
            <a:r>
              <a:rPr kumimoji="0" lang="en-US" altLang="ja-JP" b="1" dirty="0">
                <a:latin typeface="Arial" charset="0"/>
                <a:cs typeface="Arial Unicode MS" charset="0"/>
              </a:rPr>
              <a:t>KEK ICHIRO7 Reached 40 MV/m</a:t>
            </a:r>
          </a:p>
        </p:txBody>
      </p:sp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A. Yamamoto, SRF-110725</a:t>
            </a:r>
            <a:endParaRPr kumimoji="0" lang="en-US" altLang="ja-JP" sz="1200"/>
          </a:p>
        </p:txBody>
      </p:sp>
      <p:sp>
        <p:nvSpPr>
          <p:cNvPr id="276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Advances in ILC-SRF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396901D1-B308-7649-B186-910C951E0D4D}" type="slidenum">
              <a:rPr kumimoji="0" lang="en-US" altLang="ja-JP" sz="1400"/>
              <a:pPr/>
              <a:t>41</a:t>
            </a:fld>
            <a:endParaRPr kumimoji="0" lang="en-US" altLang="ja-JP" sz="1400"/>
          </a:p>
        </p:txBody>
      </p:sp>
      <p:pic>
        <p:nvPicPr>
          <p:cNvPr id="2765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00300"/>
            <a:ext cx="54864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590800"/>
            <a:ext cx="12192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71120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590800"/>
            <a:ext cx="20145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Box 11"/>
          <p:cNvSpPr txBox="1">
            <a:spLocks noChangeArrowheads="1"/>
          </p:cNvSpPr>
          <p:nvPr/>
        </p:nvSpPr>
        <p:spPr bwMode="auto">
          <a:xfrm>
            <a:off x="6019800" y="3505200"/>
            <a:ext cx="2667000" cy="23082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400">
                <a:solidFill>
                  <a:srgbClr val="FFFFFF"/>
                </a:solidFill>
              </a:rPr>
              <a:t>50 MV/m in perspective as</a:t>
            </a:r>
          </a:p>
          <a:p>
            <a:r>
              <a:rPr kumimoji="0" lang="en-US" altLang="ja-JP" sz="2400">
                <a:solidFill>
                  <a:srgbClr val="FFFFFF"/>
                </a:solidFill>
              </a:rPr>
              <a:t>many ICHIRO </a:t>
            </a:r>
          </a:p>
          <a:p>
            <a:r>
              <a:rPr kumimoji="0" lang="en-US" altLang="ja-JP" sz="2400">
                <a:solidFill>
                  <a:srgbClr val="FFFFFF"/>
                </a:solidFill>
              </a:rPr>
              <a:t>1-cell cavities achieved gradient of &gt; 50 MV/m…   </a:t>
            </a:r>
          </a:p>
        </p:txBody>
      </p:sp>
      <p:sp>
        <p:nvSpPr>
          <p:cNvPr id="27658" name="TextBox 32"/>
          <p:cNvSpPr txBox="1">
            <a:spLocks noChangeArrowheads="1"/>
          </p:cNvSpPr>
          <p:nvPr/>
        </p:nvSpPr>
        <p:spPr bwMode="auto">
          <a:xfrm>
            <a:off x="7350125" y="1350963"/>
            <a:ext cx="1717675" cy="5540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/>
            <a:r>
              <a:rPr kumimoji="0" lang="en-US" altLang="ja-JP" sz="1000">
                <a:solidFill>
                  <a:srgbClr val="0000FF"/>
                </a:solidFill>
              </a:rPr>
              <a:t>Photo courtesy </a:t>
            </a:r>
          </a:p>
          <a:p>
            <a:pPr algn="ctr"/>
            <a:r>
              <a:rPr kumimoji="0" lang="en-US" altLang="ja-JP" sz="1000">
                <a:solidFill>
                  <a:srgbClr val="0000FF"/>
                </a:solidFill>
              </a:rPr>
              <a:t>Kenji Saito &amp; Fumio Furuta</a:t>
            </a:r>
          </a:p>
          <a:p>
            <a:pPr algn="ctr"/>
            <a:r>
              <a:rPr kumimoji="0" lang="en-US" altLang="ja-JP" sz="1000">
                <a:solidFill>
                  <a:srgbClr val="0000FF"/>
                </a:solidFill>
              </a:rPr>
              <a:t>of KEK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ja-JP" sz="3200" b="1" dirty="0">
                <a:latin typeface="Arial" charset="0"/>
                <a:cs typeface="Arial Unicode MS" charset="0"/>
              </a:rPr>
              <a:t>DESY Large-Grain Cavity AC155 </a:t>
            </a:r>
            <a:r>
              <a:rPr kumimoji="0" lang="en-US" altLang="ja-JP" sz="2800" b="1" dirty="0">
                <a:latin typeface="Arial" charset="0"/>
                <a:cs typeface="Arial Unicode MS" charset="0"/>
              </a:rPr>
              <a:t>Reached </a:t>
            </a:r>
            <a:r>
              <a:rPr kumimoji="0" lang="en-US" altLang="ja-JP" sz="2800" b="1" dirty="0" smtClean="0">
                <a:latin typeface="Arial" charset="0"/>
                <a:cs typeface="Arial Unicode MS" charset="0"/>
              </a:rPr>
              <a:t>&gt; 45 </a:t>
            </a:r>
            <a:r>
              <a:rPr kumimoji="0" lang="en-US" altLang="ja-JP" sz="2800" b="1" dirty="0">
                <a:latin typeface="Arial" charset="0"/>
                <a:cs typeface="Arial Unicode MS" charset="0"/>
              </a:rPr>
              <a:t>MV/m at Q0 &gt; 1E10</a:t>
            </a:r>
          </a:p>
        </p:txBody>
      </p:sp>
      <p:sp>
        <p:nvSpPr>
          <p:cNvPr id="2867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A. Yamamoto, SRF-110725</a:t>
            </a:r>
            <a:endParaRPr kumimoji="0" lang="en-US" altLang="ja-JP" sz="1200"/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Advances in ILC-SRF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286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2386E75B-EDE9-3F4C-9839-05021DD39324}" type="slidenum">
              <a:rPr kumimoji="0" lang="en-US" altLang="ja-JP" sz="1400"/>
              <a:pPr/>
              <a:t>42</a:t>
            </a:fld>
            <a:endParaRPr kumimoji="0" lang="en-US" altLang="ja-JP" sz="1400"/>
          </a:p>
        </p:txBody>
      </p:sp>
      <p:pic>
        <p:nvPicPr>
          <p:cNvPr id="2867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663700"/>
            <a:ext cx="87630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7"/>
          <p:cNvSpPr txBox="1">
            <a:spLocks noChangeArrowheads="1"/>
          </p:cNvSpPr>
          <p:nvPr/>
        </p:nvSpPr>
        <p:spPr bwMode="auto">
          <a:xfrm>
            <a:off x="742950" y="1066800"/>
            <a:ext cx="6877050" cy="5238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800">
                <a:solidFill>
                  <a:schemeClr val="bg1"/>
                </a:solidFill>
              </a:rPr>
              <a:t>Heavy BCP + EP + low temperature bake</a:t>
            </a:r>
          </a:p>
        </p:txBody>
      </p:sp>
      <p:sp>
        <p:nvSpPr>
          <p:cNvPr id="28679" name="TextBox 8"/>
          <p:cNvSpPr txBox="1">
            <a:spLocks noChangeArrowheads="1"/>
          </p:cNvSpPr>
          <p:nvPr/>
        </p:nvSpPr>
        <p:spPr bwMode="auto">
          <a:xfrm>
            <a:off x="6705600" y="4275138"/>
            <a:ext cx="2254250" cy="8302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400">
                <a:solidFill>
                  <a:srgbClr val="FFFFFF"/>
                </a:solidFill>
              </a:rPr>
              <a:t>7 more cavities</a:t>
            </a:r>
          </a:p>
          <a:p>
            <a:r>
              <a:rPr kumimoji="0" lang="en-US" altLang="ja-JP" sz="2400">
                <a:solidFill>
                  <a:srgbClr val="FFFFFF"/>
                </a:solidFill>
              </a:rPr>
              <a:t>on the way…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CFF5B2CB-4DC6-5F49-99D6-FE370F68E0BB}" type="slidenum">
              <a:rPr kumimoji="0" lang="en-US" altLang="ja-JP" sz="1200">
                <a:latin typeface="Arial" charset="0"/>
              </a:rPr>
              <a:pPr/>
              <a:t>43</a:t>
            </a:fld>
            <a:endParaRPr kumimoji="0" lang="en-US" altLang="ja-JP" sz="1200">
              <a:latin typeface="Arial" charset="0"/>
            </a:endParaRPr>
          </a:p>
        </p:txBody>
      </p:sp>
      <p:sp>
        <p:nvSpPr>
          <p:cNvPr id="49459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172200" y="2057400"/>
            <a:ext cx="2743200" cy="2209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0" lang="en-US" altLang="ja-JP" sz="2800" b="1" dirty="0" smtClean="0">
                <a:solidFill>
                  <a:srgbClr val="3366FF"/>
                </a:solidFill>
                <a:latin typeface="Palatino" charset="0"/>
                <a:ea typeface="Osaka" charset="0"/>
                <a:cs typeface="Osaka" charset="0"/>
              </a:rPr>
              <a:t>ILC:  </a:t>
            </a:r>
          </a:p>
          <a:p>
            <a:pPr lvl="1">
              <a:lnSpc>
                <a:spcPct val="90000"/>
              </a:lnSpc>
            </a:pPr>
            <a:r>
              <a:rPr kumimoji="0" lang="en-US" altLang="ja-JP" sz="2000" b="1" dirty="0" smtClean="0">
                <a:solidFill>
                  <a:srgbClr val="3366FF"/>
                </a:solidFill>
                <a:latin typeface="Palatino" charset="0"/>
                <a:ea typeface="Osaka" charset="0"/>
                <a:cs typeface="Osaka" charset="0"/>
              </a:rPr>
              <a:t>&lt;</a:t>
            </a:r>
            <a:r>
              <a:rPr kumimoji="0" lang="en-US" altLang="ja-JP" sz="2000" b="1" dirty="0">
                <a:solidFill>
                  <a:srgbClr val="3366FF"/>
                </a:solidFill>
                <a:latin typeface="Palatino" charset="0"/>
                <a:ea typeface="Osaka" charset="0"/>
                <a:cs typeface="Osaka" charset="0"/>
              </a:rPr>
              <a:t>31.5&gt; MV/m</a:t>
            </a:r>
          </a:p>
          <a:p>
            <a:pPr>
              <a:lnSpc>
                <a:spcPct val="90000"/>
              </a:lnSpc>
            </a:pPr>
            <a:r>
              <a:rPr kumimoji="0" lang="en-US" altLang="ja-JP" b="1" dirty="0" smtClean="0">
                <a:solidFill>
                  <a:srgbClr val="3366FF"/>
                </a:solidFill>
                <a:latin typeface="Palatino" charset="0"/>
                <a:ea typeface="Osaka" charset="0"/>
                <a:cs typeface="Osaka" charset="0"/>
              </a:rPr>
              <a:t>TTF: </a:t>
            </a:r>
            <a:r>
              <a:rPr kumimoji="0" lang="en-US" altLang="ja-JP" sz="2800" b="1" dirty="0" smtClean="0">
                <a:solidFill>
                  <a:srgbClr val="3366FF"/>
                </a:solidFill>
                <a:latin typeface="Palatino" charset="0"/>
                <a:ea typeface="Osaka" charset="0"/>
                <a:cs typeface="Osaka" charset="0"/>
              </a:rPr>
              <a:t> ~ 2008</a:t>
            </a:r>
            <a:r>
              <a:rPr kumimoji="0" lang="ja-JP" altLang="en-US" sz="2800" b="1" dirty="0" smtClean="0">
                <a:solidFill>
                  <a:srgbClr val="3366FF"/>
                </a:solidFill>
                <a:latin typeface="Palatino" charset="0"/>
                <a:ea typeface="Osaka" charset="0"/>
                <a:cs typeface="Osaka" charset="0"/>
              </a:rPr>
              <a:t>：</a:t>
            </a:r>
            <a:endParaRPr kumimoji="0" lang="en-US" altLang="ja-JP" sz="2800" b="1" dirty="0">
              <a:solidFill>
                <a:srgbClr val="3366FF"/>
              </a:solidFill>
              <a:latin typeface="Palatino" charset="0"/>
              <a:ea typeface="Osaka" charset="0"/>
              <a:cs typeface="Osaka" charset="0"/>
            </a:endParaRPr>
          </a:p>
          <a:p>
            <a:pPr lvl="1">
              <a:lnSpc>
                <a:spcPct val="90000"/>
              </a:lnSpc>
            </a:pPr>
            <a:r>
              <a:rPr kumimoji="0" lang="en-US" altLang="ja-JP" sz="2000" b="1" dirty="0">
                <a:solidFill>
                  <a:srgbClr val="3366FF"/>
                </a:solidFill>
                <a:latin typeface="Palatino" charset="0"/>
                <a:ea typeface="Osaka" charset="0"/>
                <a:cs typeface="Osaka" charset="0"/>
              </a:rPr>
              <a:t>&lt;~ 30&gt; MV/</a:t>
            </a:r>
            <a:r>
              <a:rPr kumimoji="0" lang="en-US" altLang="ja-JP" sz="2000" b="1" dirty="0" smtClean="0">
                <a:solidFill>
                  <a:srgbClr val="3366FF"/>
                </a:solidFill>
                <a:latin typeface="Palatino" charset="0"/>
                <a:ea typeface="Osaka" charset="0"/>
                <a:cs typeface="Osaka" charset="0"/>
              </a:rPr>
              <a:t>m</a:t>
            </a:r>
          </a:p>
          <a:p>
            <a:pPr lvl="1">
              <a:lnSpc>
                <a:spcPct val="90000"/>
              </a:lnSpc>
            </a:pPr>
            <a:r>
              <a:rPr lang="en-US" altLang="ja-JP" sz="2000" dirty="0" smtClean="0">
                <a:solidFill>
                  <a:srgbClr val="3366FF"/>
                </a:solidFill>
                <a:latin typeface="Palatino" charset="0"/>
                <a:ea typeface="Osaka" charset="0"/>
                <a:cs typeface="Osaka" charset="0"/>
              </a:rPr>
              <a:t>&gt;&gt; EXFEL</a:t>
            </a:r>
            <a:endParaRPr kumimoji="0" lang="en-US" altLang="ja-JP" sz="2000" b="1" dirty="0">
              <a:solidFill>
                <a:srgbClr val="3366FF"/>
              </a:solidFill>
              <a:latin typeface="Palatino" charset="0"/>
              <a:ea typeface="Osaka" charset="0"/>
              <a:cs typeface="Osaka" charset="0"/>
            </a:endParaRPr>
          </a:p>
        </p:txBody>
      </p:sp>
      <p:sp>
        <p:nvSpPr>
          <p:cNvPr id="30724" name="Text Box 6"/>
          <p:cNvSpPr>
            <a:spLocks noGrp="1" noChangeArrowheads="1"/>
          </p:cNvSpPr>
          <p:nvPr>
            <p:ph type="title"/>
          </p:nvPr>
        </p:nvSpPr>
        <p:spPr>
          <a:xfrm>
            <a:off x="1021849" y="381000"/>
            <a:ext cx="81534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ctr" hangingPunct="0"/>
            <a:r>
              <a:rPr lang="en-US" altLang="ja-JP" b="1" dirty="0" smtClean="0">
                <a:solidFill>
                  <a:srgbClr val="000090"/>
                </a:solidFill>
                <a:ea typeface="Osaka" charset="0"/>
                <a:cs typeface="Arial Unicode MS" charset="0"/>
              </a:rPr>
              <a:t>Gradient Progress</a:t>
            </a:r>
            <a:r>
              <a:rPr lang="en-US" altLang="ja-JP" b="1" dirty="0" smtClean="0">
                <a:solidFill>
                  <a:srgbClr val="000090"/>
                </a:solidFill>
                <a:effectLst/>
                <a:ea typeface="Osaka" charset="0"/>
                <a:cs typeface="Arial Unicode MS" charset="0"/>
              </a:rPr>
              <a:t> </a:t>
            </a:r>
            <a:r>
              <a:rPr lang="en-US" altLang="ja-JP" b="1" dirty="0">
                <a:solidFill>
                  <a:srgbClr val="000090"/>
                </a:solidFill>
                <a:effectLst/>
                <a:ea typeface="Osaka" charset="0"/>
                <a:cs typeface="Arial Unicode MS" charset="0"/>
              </a:rPr>
              <a:t>at </a:t>
            </a:r>
            <a:r>
              <a:rPr lang="en-US" altLang="ja-JP" b="1" dirty="0" smtClean="0">
                <a:solidFill>
                  <a:srgbClr val="000090"/>
                </a:solidFill>
                <a:effectLst/>
                <a:ea typeface="Osaka" charset="0"/>
                <a:cs typeface="Arial Unicode MS" charset="0"/>
              </a:rPr>
              <a:t>TTF at DESY</a:t>
            </a:r>
            <a:br>
              <a:rPr lang="en-US" altLang="ja-JP" b="1" dirty="0" smtClean="0">
                <a:solidFill>
                  <a:srgbClr val="000090"/>
                </a:solidFill>
                <a:effectLst/>
                <a:ea typeface="Osaka" charset="0"/>
                <a:cs typeface="Arial Unicode MS" charset="0"/>
              </a:rPr>
            </a:br>
            <a:r>
              <a:rPr lang="en-US" altLang="ja-JP" sz="3200" b="1" dirty="0" smtClean="0">
                <a:solidFill>
                  <a:srgbClr val="3366FF"/>
                </a:solidFill>
                <a:ea typeface="Osaka" charset="0"/>
                <a:cs typeface="Arial Unicode MS" charset="0"/>
              </a:rPr>
              <a:t>~ </a:t>
            </a:r>
            <a:r>
              <a:rPr lang="en-US" altLang="ja-JP" sz="3200" b="1" dirty="0" smtClean="0">
                <a:solidFill>
                  <a:srgbClr val="3366FF"/>
                </a:solidFill>
                <a:ea typeface="Osaka" charset="0"/>
                <a:cs typeface="Arial Unicode MS" charset="0"/>
              </a:rPr>
              <a:t>2008</a:t>
            </a:r>
            <a:endParaRPr lang="en-US" altLang="ja-JP" sz="3200" b="1" dirty="0">
              <a:solidFill>
                <a:srgbClr val="3366FF"/>
              </a:solidFill>
              <a:effectLst/>
              <a:ea typeface="Osaka" charset="0"/>
              <a:cs typeface="Arial Unicode MS" charset="0"/>
            </a:endParaRPr>
          </a:p>
        </p:txBody>
      </p:sp>
      <p:sp>
        <p:nvSpPr>
          <p:cNvPr id="30726" name="AutoShape 11"/>
          <p:cNvSpPr>
            <a:spLocks noChangeArrowheads="1"/>
          </p:cNvSpPr>
          <p:nvPr/>
        </p:nvSpPr>
        <p:spPr bwMode="auto">
          <a:xfrm>
            <a:off x="5562600" y="2133600"/>
            <a:ext cx="533400" cy="304800"/>
          </a:xfrm>
          <a:prstGeom prst="leftArrow">
            <a:avLst>
              <a:gd name="adj1" fmla="val 50000"/>
              <a:gd name="adj2" fmla="val 56251"/>
            </a:avLst>
          </a:prstGeom>
          <a:solidFill>
            <a:srgbClr val="3366FF"/>
          </a:solidFill>
          <a:ln>
            <a:noFill/>
          </a:ln>
          <a:extLst/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307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5000"/>
            <a:ext cx="548964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67200"/>
            <a:ext cx="2390775" cy="13303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5486400" y="2895600"/>
            <a:ext cx="533400" cy="304800"/>
          </a:xfrm>
          <a:prstGeom prst="leftArrow">
            <a:avLst>
              <a:gd name="adj1" fmla="val 50000"/>
              <a:gd name="adj2" fmla="val 56250"/>
            </a:avLst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Yamamoto, SRF-110725</a:t>
            </a:r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Advances in ILC-SRF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1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457200" rtl="0"/>
            <a:r>
              <a:rPr lang="en-US" sz="12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SRF-110725</a:t>
            </a:r>
            <a:endParaRPr lang="en-US" sz="12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57200" rtl="0" fontAlgn="base"/>
            <a:r>
              <a:rPr lang="en-US" sz="1600" b="1" kern="1200" smtClean="0">
                <a:solidFill>
                  <a:srgbClr val="23346C"/>
                </a:solidFill>
                <a:latin typeface="Arial"/>
                <a:ea typeface="Arial Unicode MS"/>
                <a:cs typeface="Arial Unicode MS"/>
              </a:rPr>
              <a:t>Advances in ILC-SRF</a:t>
            </a:r>
            <a:endParaRPr lang="en-US" sz="1600" b="1" kern="1200">
              <a:solidFill>
                <a:srgbClr val="23346C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457200" rtl="0"/>
            <a:fld id="{C64E1E01-CFF9-374C-90C0-378C39CD55E6}" type="slidenum">
              <a:rPr lang="en-US" sz="1400" kern="120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algn="r" defTabSz="457200" rtl="0"/>
              <a:t>44</a:t>
            </a:fld>
            <a:endParaRPr lang="en-US" sz="1400" kern="12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9" name="Content Placeholder 6" descr="26_walker_ilc_Page_15.tiff"/>
          <p:cNvPicPr>
            <a:picLocks noGrp="1" noChangeAspect="1"/>
          </p:cNvPicPr>
          <p:nvPr>
            <p:ph idx="1"/>
          </p:nvPr>
        </p:nvPicPr>
        <p:blipFill>
          <a:blip r:embed="rId3"/>
          <a:srcRect b="7763"/>
          <a:stretch>
            <a:fillRect/>
          </a:stretch>
        </p:blipFill>
        <p:spPr>
          <a:xfrm>
            <a:off x="0" y="0"/>
            <a:ext cx="9144000" cy="6325644"/>
          </a:xfrm>
        </p:spPr>
      </p:pic>
      <p:sp>
        <p:nvSpPr>
          <p:cNvPr id="7" name="TextBox 6"/>
          <p:cNvSpPr txBox="1"/>
          <p:nvPr/>
        </p:nvSpPr>
        <p:spPr>
          <a:xfrm>
            <a:off x="6463428" y="663880"/>
            <a:ext cx="194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 smtClean="0">
                <a:solidFill>
                  <a:srgbClr val="FF0000"/>
                </a:solidFill>
              </a:rPr>
              <a:t>Simulation</a:t>
            </a:r>
            <a:endParaRPr lang="en-US" sz="2400" i="1" u="sng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4396" y="6087650"/>
            <a:ext cx="1882247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/>
              <a:t>(time: us from start of fill)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8379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74625" y="1231900"/>
            <a:ext cx="8794750" cy="5402263"/>
          </a:xfrm>
          <a:prstGeom prst="rect">
            <a:avLst/>
          </a:prstGeom>
          <a:solidFill>
            <a:srgbClr val="9ED3D7"/>
          </a:solidFill>
          <a:ln w="25400">
            <a:noFill/>
            <a:round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  <p:txBody>
          <a:bodyPr/>
          <a:lstStyle/>
          <a:p>
            <a:pPr eaLnBrk="0" fontAlgn="ctr" hangingPunct="0"/>
            <a:endParaRPr lang="en-US" sz="3600">
              <a:ea typeface="Arial Unicode MS" pitchFamily="34" charset="-128"/>
            </a:endParaRPr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071563" y="76200"/>
            <a:ext cx="7851775" cy="833438"/>
          </a:xfrm>
        </p:spPr>
        <p:txBody>
          <a:bodyPr/>
          <a:lstStyle/>
          <a:p>
            <a:r>
              <a:rPr lang="en-US" sz="2800" smtClean="0">
                <a:ea typeface="ＭＳ Ｐゴシック" pitchFamily="34" charset="-128"/>
              </a:rPr>
              <a:t>Achievements: SRF Linac – FLASH (DESY)</a:t>
            </a:r>
            <a:endParaRPr lang="en-US" sz="4000" b="1" smtClean="0">
              <a:ea typeface="ＭＳ Ｐゴシック" pitchFamily="34" charset="-128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51528" y="1357222"/>
          <a:ext cx="8451473" cy="228092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3155192"/>
                <a:gridCol w="2520937"/>
                <a:gridCol w="2775344"/>
              </a:tblGrid>
              <a:tr h="3962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baseline="0" dirty="0" smtClean="0">
                          <a:solidFill>
                            <a:srgbClr val="000000"/>
                          </a:solidFill>
                        </a:rPr>
                        <a:t>H</a:t>
                      </a:r>
                      <a:r>
                        <a:rPr lang="en-US" sz="1800" b="1" i="1" dirty="0" smtClean="0">
                          <a:solidFill>
                            <a:srgbClr val="000000"/>
                          </a:solidFill>
                        </a:rPr>
                        <a:t>igh</a:t>
                      </a:r>
                      <a:r>
                        <a:rPr lang="en-US" sz="1800" b="1" i="1" baseline="0" dirty="0" smtClean="0">
                          <a:solidFill>
                            <a:srgbClr val="000000"/>
                          </a:solidFill>
                        </a:rPr>
                        <a:t> beam power and long bunch-trains </a:t>
                      </a:r>
                      <a:r>
                        <a:rPr lang="en-US" sz="1800" b="0" i="1" baseline="0" dirty="0" smtClean="0">
                          <a:solidFill>
                            <a:srgbClr val="000000"/>
                          </a:solidFill>
                        </a:rPr>
                        <a:t>(Sept 2009)</a:t>
                      </a:r>
                      <a:endParaRPr lang="en-US" sz="1800" b="0" i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</a:tr>
              <a:tr h="1970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Metric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ILC Goal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800000"/>
                          </a:solidFill>
                        </a:rPr>
                        <a:t>Achieved</a:t>
                      </a:r>
                      <a:endParaRPr lang="en-US" sz="18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5491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/>
                        <a:buChar char="•"/>
                      </a:pPr>
                      <a:r>
                        <a:rPr lang="en-US" sz="1600" b="1" dirty="0" smtClean="0">
                          <a:solidFill>
                            <a:srgbClr val="800000"/>
                          </a:solidFill>
                        </a:rPr>
                        <a:t>Macro-pulse</a:t>
                      </a:r>
                      <a:r>
                        <a:rPr lang="en-US" sz="1600" b="1" baseline="0" dirty="0" smtClean="0">
                          <a:solidFill>
                            <a:srgbClr val="800000"/>
                          </a:solidFill>
                        </a:rPr>
                        <a:t> current</a:t>
                      </a:r>
                      <a:endParaRPr lang="en-US" sz="1600" b="1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9mA</a:t>
                      </a: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dirty="0" smtClean="0">
                          <a:solidFill>
                            <a:srgbClr val="000000"/>
                          </a:solidFill>
                        </a:rPr>
                        <a:t>9mA</a:t>
                      </a: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1442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/>
                        <a:buChar char="•"/>
                      </a:pPr>
                      <a:r>
                        <a:rPr lang="en-US" sz="1600" b="1" dirty="0" smtClean="0">
                          <a:solidFill>
                            <a:srgbClr val="800000"/>
                          </a:solidFill>
                        </a:rPr>
                        <a:t>B</a:t>
                      </a:r>
                      <a:r>
                        <a:rPr lang="en-US" sz="1600" b="1" baseline="0" dirty="0" smtClean="0">
                          <a:solidFill>
                            <a:srgbClr val="800000"/>
                          </a:solidFill>
                        </a:rPr>
                        <a:t>unches per pulse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2400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x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3nC (3MHz)</a:t>
                      </a: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1800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rgbClr val="000000"/>
                          </a:solidFill>
                        </a:rPr>
                        <a:t>x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3nC</a:t>
                      </a:r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2400 x 2nC</a:t>
                      </a:r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9329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/>
                        <a:buChar char="•"/>
                      </a:pPr>
                      <a:r>
                        <a:rPr lang="en-US" sz="1600" b="1" dirty="0" smtClean="0">
                          <a:solidFill>
                            <a:srgbClr val="800000"/>
                          </a:solidFill>
                        </a:rPr>
                        <a:t>Cavities operating at high gradients,</a:t>
                      </a:r>
                      <a:r>
                        <a:rPr lang="en-US" sz="1600" b="1" baseline="0" dirty="0" smtClean="0">
                          <a:solidFill>
                            <a:srgbClr val="800000"/>
                          </a:solidFill>
                        </a:rPr>
                        <a:t> close to quench</a:t>
                      </a:r>
                      <a:endParaRPr lang="en-US" sz="1600" b="1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31.5MV/m +/-20%</a:t>
                      </a: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4 cavities &gt; 30MV/m</a:t>
                      </a: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4340" name="Rectangle 13"/>
          <p:cNvSpPr>
            <a:spLocks noChangeArrowheads="1"/>
          </p:cNvSpPr>
          <p:nvPr/>
        </p:nvSpPr>
        <p:spPr bwMode="auto">
          <a:xfrm>
            <a:off x="6043613" y="1749425"/>
            <a:ext cx="2755900" cy="1892300"/>
          </a:xfrm>
          <a:prstGeom prst="rect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pPr eaLnBrk="0" fontAlgn="ctr" hangingPunct="0"/>
            <a:endParaRPr lang="en-US" sz="3600">
              <a:ea typeface="Arial Unicode MS" pitchFamily="34" charset="-128"/>
            </a:endParaRPr>
          </a:p>
        </p:txBody>
      </p:sp>
      <p:graphicFrame>
        <p:nvGraphicFramePr>
          <p:cNvPr id="11" name="Content Placeholder 5"/>
          <p:cNvGraphicFramePr>
            <a:graphicFrameLocks noGrp="1"/>
          </p:cNvGraphicFramePr>
          <p:nvPr>
            <p:ph idx="1"/>
          </p:nvPr>
        </p:nvGraphicFramePr>
        <p:xfrm>
          <a:off x="345173" y="3973718"/>
          <a:ext cx="8451473" cy="255016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3155192"/>
                <a:gridCol w="2520937"/>
                <a:gridCol w="2775344"/>
              </a:tblGrid>
              <a:tr h="3962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baseline="0" dirty="0" smtClean="0">
                          <a:solidFill>
                            <a:srgbClr val="000000"/>
                          </a:solidFill>
                        </a:rPr>
                        <a:t>Gradient operating margins </a:t>
                      </a:r>
                      <a:r>
                        <a:rPr lang="en-US" sz="1800" b="0" i="1" baseline="0" dirty="0" smtClean="0">
                          <a:solidFill>
                            <a:srgbClr val="000000"/>
                          </a:solidFill>
                        </a:rPr>
                        <a:t>(Feb 2011)</a:t>
                      </a:r>
                      <a:endParaRPr lang="en-US" sz="1800" b="0" i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</a:tr>
              <a:tr h="1970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Metric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ILC Goal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800000"/>
                          </a:solidFill>
                        </a:rPr>
                        <a:t>Achieved</a:t>
                      </a:r>
                      <a:endParaRPr lang="en-US" sz="1800" b="1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5491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/>
                        <a:buChar char="•"/>
                      </a:pPr>
                      <a:r>
                        <a:rPr lang="en-US" sz="1600" b="1" dirty="0" smtClean="0">
                          <a:solidFill>
                            <a:srgbClr val="800000"/>
                          </a:solidFill>
                        </a:rPr>
                        <a:t>Cavity</a:t>
                      </a:r>
                      <a:r>
                        <a:rPr lang="en-US" sz="1600" b="1" baseline="0" dirty="0" smtClean="0">
                          <a:solidFill>
                            <a:srgbClr val="800000"/>
                          </a:solidFill>
                        </a:rPr>
                        <a:t> gradient flatness</a:t>
                      </a:r>
                      <a:r>
                        <a:rPr lang="en-US" sz="1600" b="1" baseline="0" dirty="0">
                          <a:solidFill>
                            <a:srgbClr val="800000"/>
                          </a:solidFill>
                        </a:rPr>
                        <a:t> </a:t>
                      </a:r>
                      <a:r>
                        <a:rPr lang="en-US" sz="1600" b="1" baseline="0" dirty="0" smtClean="0">
                          <a:solidFill>
                            <a:srgbClr val="800000"/>
                          </a:solidFill>
                        </a:rPr>
                        <a:t> (all cavities in vector sum)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2% 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Symbol"/>
                        </a:rPr>
                        <a:t>D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V/V (800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Symbol"/>
                        </a:rPr>
                        <a:t>m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s, 9mA)</a:t>
                      </a:r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2.5%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Symbol"/>
                        </a:rPr>
                        <a:t>D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V/V (</a:t>
                      </a:r>
                      <a:r>
                        <a:rPr lang="en-US" sz="1600" baseline="0" dirty="0" smtClean="0"/>
                        <a:t>400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latin typeface="Symbol"/>
                        </a:rPr>
                        <a:t>m</a:t>
                      </a:r>
                      <a:r>
                        <a:rPr lang="en-US" sz="1600" baseline="0" dirty="0" smtClean="0"/>
                        <a:t>s, 4.5mA)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baseline="0" dirty="0" smtClean="0"/>
                        <a:t>“Methodology established”</a:t>
                      </a:r>
                      <a:endParaRPr lang="en-US" sz="1600" i="1" dirty="0" smtClean="0"/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1442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/>
                        <a:buChar char="•"/>
                      </a:pPr>
                      <a:r>
                        <a:rPr lang="en-US" sz="1600" b="1" baseline="0" dirty="0" smtClean="0">
                          <a:solidFill>
                            <a:srgbClr val="800000"/>
                          </a:solidFill>
                        </a:rPr>
                        <a:t>G</a:t>
                      </a:r>
                      <a:r>
                        <a:rPr lang="en-US" sz="1600" b="1" dirty="0" smtClean="0">
                          <a:solidFill>
                            <a:srgbClr val="800000"/>
                          </a:solidFill>
                        </a:rPr>
                        <a:t>radient</a:t>
                      </a:r>
                      <a:r>
                        <a:rPr lang="en-US" sz="1600" b="1" baseline="0" dirty="0" smtClean="0">
                          <a:solidFill>
                            <a:srgbClr val="800000"/>
                          </a:solidFill>
                        </a:rPr>
                        <a:t> operating margin</a:t>
                      </a:r>
                      <a:endParaRPr lang="en-US" sz="1600" b="1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All cavities operating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within 3% of quench limits</a:t>
                      </a:r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smtClean="0"/>
                        <a:t>(Focus of </a:t>
                      </a:r>
                      <a:r>
                        <a:rPr lang="en-US" sz="1600" i="1" baseline="0" dirty="0" smtClean="0"/>
                        <a:t>early 2012 run)</a:t>
                      </a:r>
                      <a:endParaRPr lang="en-US" sz="1600" i="1" dirty="0" smtClean="0"/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9329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/>
                        <a:buChar char="•"/>
                      </a:pPr>
                      <a:r>
                        <a:rPr lang="en-US" sz="1600" b="1" dirty="0" smtClean="0">
                          <a:solidFill>
                            <a:srgbClr val="800000"/>
                          </a:solidFill>
                        </a:rPr>
                        <a:t>Energy Stability</a:t>
                      </a:r>
                      <a:endParaRPr lang="en-US" sz="1600" b="1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0.1% at 250GeV</a:t>
                      </a: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&lt;0.15% p-p (0.4ms)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&lt;0.02% </a:t>
                      </a:r>
                      <a:r>
                        <a:rPr lang="en-US" sz="1600" dirty="0" err="1" smtClean="0"/>
                        <a:t>rms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(5Hz)</a:t>
                      </a: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4342" name="Rectangle 13"/>
          <p:cNvSpPr>
            <a:spLocks noChangeArrowheads="1"/>
          </p:cNvSpPr>
          <p:nvPr/>
        </p:nvSpPr>
        <p:spPr bwMode="auto">
          <a:xfrm>
            <a:off x="6056313" y="4367213"/>
            <a:ext cx="2752725" cy="2163762"/>
          </a:xfrm>
          <a:prstGeom prst="rect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pPr eaLnBrk="0" fontAlgn="ctr" hangingPunct="0"/>
            <a:endParaRPr lang="en-US" sz="3600">
              <a:ea typeface="Arial Unicode MS" pitchFamily="34" charset="-128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Yamamoto, SRF-110725</a:t>
            </a:r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Advances in ILC-SRF</a:t>
            </a:r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D2495-D900-764B-95D8-E6F04B5A7C4A}" type="slidenum">
              <a:rPr lang="en-US" altLang="ja-JP" smtClean="0"/>
              <a:pPr>
                <a:defRPr/>
              </a:pPr>
              <a:t>45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9425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7379208" cy="838200"/>
          </a:xfrm>
        </p:spPr>
        <p:txBody>
          <a:bodyPr/>
          <a:lstStyle/>
          <a:p>
            <a:r>
              <a:rPr lang="en-US" b="1" dirty="0" smtClean="0"/>
              <a:t>New </a:t>
            </a:r>
            <a:r>
              <a:rPr lang="en-US" b="1" dirty="0" err="1" smtClean="0"/>
              <a:t>Cryomodule</a:t>
            </a:r>
            <a:r>
              <a:rPr lang="en-US" b="1" dirty="0" smtClean="0"/>
              <a:t> Test Facility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(</a:t>
            </a:r>
            <a:r>
              <a:rPr lang="en-US" sz="2800" dirty="0" smtClean="0"/>
              <a:t>ARRA funded ) </a:t>
            </a:r>
            <a:endParaRPr lang="en-US" sz="2800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9" y="990600"/>
            <a:ext cx="873962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352800"/>
            <a:ext cx="6062228" cy="283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326389" y="3388612"/>
            <a:ext cx="2133600" cy="646331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 smtClean="0">
                <a:solidFill>
                  <a:srgbClr val="CC0000"/>
                </a:solidFill>
              </a:rPr>
              <a:t>New </a:t>
            </a:r>
            <a:r>
              <a:rPr lang="en-US" sz="1800" b="1" dirty="0" err="1" smtClean="0">
                <a:solidFill>
                  <a:srgbClr val="CC0000"/>
                </a:solidFill>
              </a:rPr>
              <a:t>Cryomodule</a:t>
            </a:r>
            <a:r>
              <a:rPr lang="en-US" sz="1800" b="1" dirty="0" smtClean="0">
                <a:solidFill>
                  <a:srgbClr val="CC0000"/>
                </a:solidFill>
              </a:rPr>
              <a:t> Test Facility  </a:t>
            </a:r>
            <a:endParaRPr lang="en-US" sz="1600" dirty="0">
              <a:solidFill>
                <a:srgbClr val="CC0000"/>
              </a:solidFill>
            </a:endParaRPr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 bwMode="auto">
          <a:xfrm rot="5400000">
            <a:off x="3725759" y="4092783"/>
            <a:ext cx="725270" cy="609591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>
            <a:stCxn id="7" idx="0"/>
          </p:cNvCxnSpPr>
          <p:nvPr/>
        </p:nvCxnSpPr>
        <p:spPr bwMode="auto">
          <a:xfrm flipV="1">
            <a:off x="4393189" y="1676400"/>
            <a:ext cx="1398011" cy="1712212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914400" y="5257800"/>
            <a:ext cx="304800" cy="3048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867400" y="2514600"/>
            <a:ext cx="2971800" cy="954107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rgbClr val="CC0000"/>
                </a:solidFill>
              </a:rPr>
              <a:t>New 500 W 1.8 K refrigerator</a:t>
            </a:r>
          </a:p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rgbClr val="CC0000"/>
                </a:solidFill>
              </a:rPr>
              <a:t>(under fabrication in industry)</a:t>
            </a:r>
          </a:p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rgbClr val="CC0000"/>
                </a:solidFill>
              </a:rPr>
              <a:t>will be located in CMTF bldg</a:t>
            </a:r>
            <a:endParaRPr lang="en-US" sz="1200" dirty="0">
              <a:solidFill>
                <a:srgbClr val="CC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rot="5400000" flipH="1" flipV="1">
            <a:off x="5905500" y="2095500"/>
            <a:ext cx="609600" cy="2286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41908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304800" y="3091190"/>
            <a:ext cx="2590800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>
                <a:solidFill>
                  <a:srgbClr val="CC0000"/>
                </a:solidFill>
              </a:rPr>
              <a:t>New Electronics building above tunnel extension</a:t>
            </a:r>
            <a:endParaRPr lang="en-US" sz="1200" dirty="0">
              <a:solidFill>
                <a:srgbClr val="CC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rot="5400000" flipH="1" flipV="1">
            <a:off x="571500" y="2237720"/>
            <a:ext cx="1066800" cy="685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41908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6324600" y="3962400"/>
            <a:ext cx="2286000" cy="307777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smtClean="0">
                <a:solidFill>
                  <a:srgbClr val="CC0000"/>
                </a:solidFill>
              </a:rPr>
              <a:t>Compressor building</a:t>
            </a:r>
            <a:endParaRPr lang="en-US" sz="1200" dirty="0">
              <a:solidFill>
                <a:srgbClr val="CC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rot="5400000">
            <a:off x="5791200" y="4343400"/>
            <a:ext cx="609600" cy="457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41908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Advances in ILC-SRF</a:t>
            </a:r>
            <a:endParaRPr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Yamamoto, SRF-110725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9FACD-4466-414C-8F79-FA87C0B94749}" type="slidenum">
              <a:rPr lang="en-US" smtClean="0"/>
              <a:pPr/>
              <a:t>46</a:t>
            </a:fld>
            <a:endParaRPr lang="en-US">
              <a:solidFill>
                <a:schemeClr val="tx1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344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b="1" dirty="0" smtClean="0"/>
              <a:t>Production Process/Responsibility </a:t>
            </a:r>
            <a:endParaRPr kumimoji="1" lang="ja-JP" altLang="en-US" sz="3200" b="1" dirty="0"/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4277962"/>
              </p:ext>
            </p:extLst>
          </p:nvPr>
        </p:nvGraphicFramePr>
        <p:xfrm>
          <a:off x="247413" y="1043955"/>
          <a:ext cx="8527527" cy="50038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919483"/>
                <a:gridCol w="1352529"/>
                <a:gridCol w="1451494"/>
                <a:gridCol w="1451494"/>
                <a:gridCol w="1352527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Step hosted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CCFFCC"/>
                          </a:solidFill>
                        </a:rPr>
                        <a:t>Industry</a:t>
                      </a:r>
                      <a:endParaRPr kumimoji="1" lang="ja-JP" altLang="en-US" sz="1600" dirty="0">
                        <a:solidFill>
                          <a:srgbClr val="CCFF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FFFF00"/>
                          </a:solidFill>
                        </a:rPr>
                        <a:t>Industry/Laboratory</a:t>
                      </a:r>
                      <a:endParaRPr kumimoji="1" lang="ja-JP" alt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FFFF00"/>
                          </a:solidFill>
                        </a:rPr>
                        <a:t>Hub-laboratory</a:t>
                      </a:r>
                      <a:endParaRPr kumimoji="1" lang="ja-JP" alt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FFFF00"/>
                          </a:solidFill>
                        </a:rPr>
                        <a:t>ILC Host-laboratory</a:t>
                      </a:r>
                      <a:endParaRPr kumimoji="1" lang="ja-JP" alt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chemeClr val="bg1"/>
                          </a:solidFill>
                        </a:rPr>
                        <a:t>Regional constraint</a:t>
                      </a:r>
                      <a:endParaRPr kumimoji="1" lang="ja-JP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chemeClr val="bg1"/>
                          </a:solidFill>
                        </a:rPr>
                        <a:t>no</a:t>
                      </a:r>
                      <a:endParaRPr kumimoji="1" lang="ja-JP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kumimoji="1" lang="ja-JP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kumimoji="1" lang="ja-JP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kumimoji="1" lang="ja-JP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3366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Accelerator</a:t>
                      </a:r>
                      <a:r>
                        <a:rPr kumimoji="1" lang="en-US" altLang="ja-JP" sz="1600" baseline="0" dirty="0" smtClean="0"/>
                        <a:t>  </a:t>
                      </a:r>
                      <a:r>
                        <a:rPr kumimoji="1" lang="en-US" altLang="ja-JP" sz="1600" dirty="0" smtClean="0"/>
                        <a:t> </a:t>
                      </a:r>
                    </a:p>
                    <a:p>
                      <a:r>
                        <a:rPr kumimoji="1" lang="en-US" altLang="ja-JP" sz="1600" dirty="0" smtClean="0"/>
                        <a:t>- Integration, Commissioning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</a:rPr>
                        <a:t>Accelerator</a:t>
                      </a:r>
                      <a:r>
                        <a:rPr kumimoji="1" lang="en-US" altLang="ja-JP" sz="1600" baseline="0" dirty="0" smtClean="0">
                          <a:solidFill>
                            <a:schemeClr val="tx1"/>
                          </a:solidFill>
                        </a:rPr>
                        <a:t> sys. </a:t>
                      </a:r>
                      <a:r>
                        <a:rPr kumimoji="1" lang="en-US" altLang="ja-JP" sz="1600" baseline="0" dirty="0" err="1" smtClean="0">
                          <a:solidFill>
                            <a:schemeClr val="tx1"/>
                          </a:solidFill>
                        </a:rPr>
                        <a:t>Integ</a:t>
                      </a:r>
                      <a:r>
                        <a:rPr kumimoji="1" lang="en-US" altLang="ja-JP" sz="160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SCRF </a:t>
                      </a:r>
                      <a:r>
                        <a:rPr kumimoji="1" lang="en-US" altLang="ja-JP" sz="1600" dirty="0" err="1" smtClean="0"/>
                        <a:t>Cryomodule</a:t>
                      </a:r>
                      <a:r>
                        <a:rPr kumimoji="1" lang="en-US" altLang="ja-JP" sz="1600" dirty="0" smtClean="0"/>
                        <a:t> </a:t>
                      </a:r>
                    </a:p>
                    <a:p>
                      <a:r>
                        <a:rPr kumimoji="1" lang="en-US" altLang="ja-JP" sz="1600" dirty="0" smtClean="0"/>
                        <a:t>- </a:t>
                      </a:r>
                      <a:r>
                        <a:rPr kumimoji="1" lang="en-US" altLang="ja-JP" sz="1600" dirty="0" err="1" smtClean="0"/>
                        <a:t>Perofrmance</a:t>
                      </a:r>
                      <a:r>
                        <a:rPr kumimoji="1" lang="en-US" altLang="ja-JP" sz="1600" dirty="0" smtClean="0"/>
                        <a:t> Test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FFFFFF"/>
                          </a:solidFill>
                        </a:rPr>
                        <a:t>Cold,</a:t>
                      </a:r>
                      <a:r>
                        <a:rPr kumimoji="1" lang="en-US" altLang="ja-JP" sz="1600" baseline="0" dirty="0" smtClean="0">
                          <a:solidFill>
                            <a:srgbClr val="FFFFFF"/>
                          </a:solidFill>
                        </a:rPr>
                        <a:t> gradient test</a:t>
                      </a:r>
                      <a:endParaRPr kumimoji="1" lang="ja-JP" alt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As partly</a:t>
                      </a:r>
                      <a:r>
                        <a:rPr kumimoji="1" lang="en-US" altLang="ja-JP" sz="16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as hub-lab</a:t>
                      </a:r>
                      <a:endParaRPr kumimoji="1" lang="ja-JP" altLang="en-US" sz="16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err="1" smtClean="0"/>
                        <a:t>Cryomodule</a:t>
                      </a:r>
                      <a:r>
                        <a:rPr kumimoji="1" lang="en-US" altLang="ja-JP" sz="1600" dirty="0" smtClean="0"/>
                        <a:t>/Cavity</a:t>
                      </a:r>
                      <a:endParaRPr kumimoji="1" lang="en-US" altLang="ja-JP" sz="1600" baseline="0" dirty="0" smtClean="0"/>
                    </a:p>
                    <a:p>
                      <a:r>
                        <a:rPr kumimoji="1" lang="en-US" altLang="ja-JP" sz="1600" baseline="0" dirty="0" smtClean="0"/>
                        <a:t>- Assembly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3366FF"/>
                          </a:solidFill>
                        </a:rPr>
                        <a:t>Coupler, tuner,</a:t>
                      </a:r>
                      <a:r>
                        <a:rPr kumimoji="1" lang="en-US" altLang="ja-JP" sz="1600" baseline="0" dirty="0" smtClean="0">
                          <a:solidFill>
                            <a:srgbClr val="3366FF"/>
                          </a:solidFill>
                        </a:rPr>
                        <a:t> </a:t>
                      </a:r>
                      <a:r>
                        <a:rPr kumimoji="1" lang="en-US" altLang="ja-JP" sz="1600" baseline="0" dirty="0" err="1" smtClean="0">
                          <a:solidFill>
                            <a:srgbClr val="3366FF"/>
                          </a:solidFill>
                        </a:rPr>
                        <a:t>c</a:t>
                      </a:r>
                      <a:r>
                        <a:rPr kumimoji="1" lang="en-US" altLang="ja-JP" sz="1600" dirty="0" err="1" smtClean="0">
                          <a:solidFill>
                            <a:srgbClr val="3366FF"/>
                          </a:solidFill>
                        </a:rPr>
                        <a:t>av</a:t>
                      </a:r>
                      <a:r>
                        <a:rPr kumimoji="1" lang="en-US" altLang="ja-JP" sz="1600" dirty="0" smtClean="0">
                          <a:solidFill>
                            <a:srgbClr val="3366FF"/>
                          </a:solidFill>
                        </a:rPr>
                        <a:t>-</a:t>
                      </a:r>
                      <a:r>
                        <a:rPr kumimoji="1" lang="en-US" altLang="ja-JP" sz="1600" baseline="0" dirty="0" smtClean="0">
                          <a:solidFill>
                            <a:srgbClr val="3366FF"/>
                          </a:solidFill>
                        </a:rPr>
                        <a:t>string/</a:t>
                      </a:r>
                      <a:r>
                        <a:rPr kumimoji="1" lang="en-US" altLang="ja-JP" sz="1600" baseline="0" dirty="0" err="1" smtClean="0">
                          <a:solidFill>
                            <a:srgbClr val="3366FF"/>
                          </a:solidFill>
                        </a:rPr>
                        <a:t>cryomodule</a:t>
                      </a:r>
                      <a:r>
                        <a:rPr kumimoji="1" lang="en-US" altLang="ja-JP" sz="1600" dirty="0" err="1" smtClean="0">
                          <a:solidFill>
                            <a:srgbClr val="3366FF"/>
                          </a:solidFill>
                        </a:rPr>
                        <a:t>assmbly</a:t>
                      </a:r>
                      <a:r>
                        <a:rPr kumimoji="1" lang="en-US" altLang="ja-JP" sz="1600" baseline="0" dirty="0" smtClean="0">
                          <a:solidFill>
                            <a:srgbClr val="3366FF"/>
                          </a:solidFill>
                        </a:rPr>
                        <a:t> work</a:t>
                      </a:r>
                      <a:endParaRPr kumimoji="1" lang="ja-JP" altLang="en-US" sz="1600" dirty="0">
                        <a:solidFill>
                          <a:srgbClr val="3366FF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FFCC">
                            <a:alpha val="78000"/>
                          </a:srgbClr>
                        </a:gs>
                        <a:gs pos="100000">
                          <a:srgbClr val="FF660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As partly</a:t>
                      </a:r>
                      <a:r>
                        <a:rPr kumimoji="1" lang="en-US" altLang="ja-JP" sz="16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as hub-lab</a:t>
                      </a:r>
                      <a:endParaRPr kumimoji="1" lang="ja-JP" altLang="en-US" sz="16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err="1" smtClean="0"/>
                        <a:t>Cryomodule</a:t>
                      </a:r>
                      <a:r>
                        <a:rPr kumimoji="1" lang="en-US" altLang="ja-JP" sz="1600" dirty="0" smtClean="0"/>
                        <a:t> component</a:t>
                      </a:r>
                    </a:p>
                    <a:p>
                      <a:r>
                        <a:rPr kumimoji="1" lang="en-US" altLang="ja-JP" sz="1600" dirty="0" smtClean="0"/>
                        <a:t>-</a:t>
                      </a:r>
                      <a:r>
                        <a:rPr kumimoji="1" lang="en-US" altLang="ja-JP" sz="1600" baseline="0" dirty="0" smtClean="0"/>
                        <a:t> M</a:t>
                      </a:r>
                      <a:r>
                        <a:rPr kumimoji="1" lang="en-US" altLang="ja-JP" sz="1600" dirty="0" smtClean="0"/>
                        <a:t>anufacturing 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FFFF00"/>
                          </a:solidFill>
                        </a:rPr>
                        <a:t>V. vessel, cold-mass ...</a:t>
                      </a:r>
                      <a:endParaRPr kumimoji="1" lang="ja-JP" alt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9-cell Cavity</a:t>
                      </a:r>
                    </a:p>
                    <a:p>
                      <a:r>
                        <a:rPr kumimoji="1" lang="en-US" altLang="ja-JP" sz="1600" dirty="0" smtClean="0"/>
                        <a:t>-</a:t>
                      </a:r>
                      <a:r>
                        <a:rPr kumimoji="1" lang="en-US" altLang="ja-JP" sz="1600" baseline="0" dirty="0" smtClean="0"/>
                        <a:t> </a:t>
                      </a:r>
                      <a:r>
                        <a:rPr kumimoji="1" lang="en-US" altLang="ja-JP" sz="1600" dirty="0" smtClean="0"/>
                        <a:t>Performance</a:t>
                      </a:r>
                      <a:r>
                        <a:rPr kumimoji="1" lang="en-US" altLang="ja-JP" sz="1600" baseline="0" dirty="0" smtClean="0"/>
                        <a:t> </a:t>
                      </a:r>
                      <a:r>
                        <a:rPr kumimoji="1" lang="en-US" altLang="ja-JP" sz="1600" dirty="0" smtClean="0"/>
                        <a:t>Test 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FFFFFF"/>
                          </a:solidFill>
                        </a:rPr>
                        <a:t>Cold, gradient</a:t>
                      </a:r>
                      <a:r>
                        <a:rPr kumimoji="1" lang="en-US" altLang="ja-JP" sz="1600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kumimoji="1" lang="en-US" altLang="ja-JP" sz="1600" dirty="0" smtClean="0">
                          <a:solidFill>
                            <a:srgbClr val="FFFFFF"/>
                          </a:solidFill>
                        </a:rPr>
                        <a:t>test</a:t>
                      </a:r>
                      <a:endParaRPr kumimoji="1" lang="ja-JP" alt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As partly</a:t>
                      </a:r>
                      <a:r>
                        <a:rPr kumimoji="1" lang="en-US" altLang="ja-JP" sz="16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as hub-lab</a:t>
                      </a:r>
                      <a:endParaRPr kumimoji="1" lang="ja-JP" altLang="en-US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9-cell Cavity </a:t>
                      </a:r>
                    </a:p>
                    <a:p>
                      <a:r>
                        <a:rPr kumimoji="1" lang="en-US" altLang="ja-JP" sz="1600" dirty="0" smtClean="0"/>
                        <a:t>-</a:t>
                      </a:r>
                      <a:r>
                        <a:rPr kumimoji="1" lang="en-US" altLang="ja-JP" sz="1600" baseline="0" dirty="0" smtClean="0"/>
                        <a:t> M</a:t>
                      </a:r>
                      <a:r>
                        <a:rPr kumimoji="1" lang="en-US" altLang="ja-JP" sz="1600" dirty="0" smtClean="0"/>
                        <a:t>anufacturing</a:t>
                      </a:r>
                      <a:endParaRPr kumimoji="1" lang="ja-JP" alt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solidFill>
                            <a:srgbClr val="FFFF00"/>
                          </a:solidFill>
                        </a:rPr>
                        <a:t>9-cell, end-group</a:t>
                      </a:r>
                      <a:r>
                        <a:rPr kumimoji="1" lang="en-US" altLang="ja-JP" sz="1400" baseline="0" dirty="0" smtClean="0">
                          <a:solidFill>
                            <a:srgbClr val="FFFF00"/>
                          </a:solidFill>
                        </a:rPr>
                        <a:t> assembly, </a:t>
                      </a:r>
                      <a:r>
                        <a:rPr kumimoji="1" lang="en-US" altLang="ja-JP" sz="1400" baseline="0" dirty="0" err="1" smtClean="0">
                          <a:solidFill>
                            <a:srgbClr val="FFFF00"/>
                          </a:solidFill>
                        </a:rPr>
                        <a:t>Chem</a:t>
                      </a:r>
                      <a:r>
                        <a:rPr kumimoji="1" lang="en-US" altLang="ja-JP" sz="1400" baseline="0" dirty="0" smtClean="0">
                          <a:solidFill>
                            <a:srgbClr val="FFFF00"/>
                          </a:solidFill>
                        </a:rPr>
                        <a:t>-process, He-Jacketing</a:t>
                      </a:r>
                      <a:endParaRPr kumimoji="1" lang="ja-JP" altLang="en-US" sz="1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8000"/>
                        </a:gs>
                        <a:gs pos="100000">
                          <a:srgbClr val="FFFF0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Sub-comp/material</a:t>
                      </a:r>
                    </a:p>
                    <a:p>
                      <a:r>
                        <a:rPr kumimoji="1" lang="en-US" altLang="ja-JP" sz="1600" dirty="0" smtClean="0"/>
                        <a:t>-</a:t>
                      </a:r>
                      <a:r>
                        <a:rPr kumimoji="1" lang="en-US" altLang="ja-JP" sz="1600" baseline="0" dirty="0" smtClean="0"/>
                        <a:t> Production/P</a:t>
                      </a:r>
                      <a:r>
                        <a:rPr kumimoji="1" lang="en-US" altLang="ja-JP" sz="1600" dirty="0" smtClean="0"/>
                        <a:t>rocurement</a:t>
                      </a:r>
                      <a:r>
                        <a:rPr kumimoji="1" lang="en-US" altLang="ja-JP" sz="1600" baseline="0" dirty="0" smtClean="0"/>
                        <a:t> 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>
                          <a:solidFill>
                            <a:srgbClr val="FFFF00"/>
                          </a:solidFill>
                        </a:rPr>
                        <a:t>Nb</a:t>
                      </a:r>
                      <a:r>
                        <a:rPr kumimoji="1" lang="en-US" altLang="ja-JP" sz="1400" dirty="0" smtClean="0">
                          <a:solidFill>
                            <a:srgbClr val="FFFF00"/>
                          </a:solidFill>
                        </a:rPr>
                        <a:t>, Ti, specific comp. …</a:t>
                      </a:r>
                      <a:endParaRPr kumimoji="1" lang="ja-JP" altLang="en-US" sz="14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Procurement</a:t>
                      </a:r>
                      <a:endParaRPr kumimoji="1" lang="ja-JP" altLang="en-US" sz="1600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SRF-110725</a:t>
            </a:r>
            <a:endParaRPr lang="en-US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latin typeface="Arial"/>
                <a:ea typeface="Arial Unicode MS"/>
                <a:cs typeface="Arial Unicode MS"/>
              </a:rPr>
              <a:t>Advances in ILC-SRF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47</a:t>
            </a:fld>
            <a:endParaRPr lang="en-US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" name="屈折矢印 19"/>
          <p:cNvSpPr/>
          <p:nvPr/>
        </p:nvSpPr>
        <p:spPr>
          <a:xfrm>
            <a:off x="5626100" y="4813300"/>
            <a:ext cx="1155700" cy="342900"/>
          </a:xfrm>
          <a:prstGeom prst="bentUpArrow">
            <a:avLst>
              <a:gd name="adj1" fmla="val 28704"/>
              <a:gd name="adj2" fmla="val 25000"/>
              <a:gd name="adj3" fmla="val 46296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屈折矢印 20"/>
          <p:cNvSpPr/>
          <p:nvPr/>
        </p:nvSpPr>
        <p:spPr>
          <a:xfrm>
            <a:off x="4521200" y="3746500"/>
            <a:ext cx="1384300" cy="355600"/>
          </a:xfrm>
          <a:prstGeom prst="bentUp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上矢印 21"/>
          <p:cNvSpPr/>
          <p:nvPr/>
        </p:nvSpPr>
        <p:spPr>
          <a:xfrm>
            <a:off x="6553200" y="3746500"/>
            <a:ext cx="241300" cy="558800"/>
          </a:xfrm>
          <a:prstGeom prst="up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" name="右矢印 23"/>
          <p:cNvSpPr/>
          <p:nvPr/>
        </p:nvSpPr>
        <p:spPr>
          <a:xfrm>
            <a:off x="4521200" y="5758172"/>
            <a:ext cx="1498600" cy="19305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  <a:prstDash val="soli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" name="曲折矢印 25"/>
          <p:cNvSpPr/>
          <p:nvPr/>
        </p:nvSpPr>
        <p:spPr>
          <a:xfrm flipH="1">
            <a:off x="5626100" y="5257800"/>
            <a:ext cx="762000" cy="342900"/>
          </a:xfrm>
          <a:prstGeom prst="bentArrow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" name="上矢印 26"/>
          <p:cNvSpPr/>
          <p:nvPr/>
        </p:nvSpPr>
        <p:spPr>
          <a:xfrm>
            <a:off x="3683000" y="5308600"/>
            <a:ext cx="203200" cy="297172"/>
          </a:xfrm>
          <a:prstGeom prst="upArrow">
            <a:avLst/>
          </a:prstGeom>
          <a:solidFill>
            <a:srgbClr val="FFFF00">
              <a:alpha val="55000"/>
            </a:srgbClr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曲折矢印 2"/>
          <p:cNvSpPr/>
          <p:nvPr/>
        </p:nvSpPr>
        <p:spPr>
          <a:xfrm>
            <a:off x="6654800" y="2197100"/>
            <a:ext cx="762000" cy="342900"/>
          </a:xfrm>
          <a:prstGeom prst="ben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9082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/>
              <a:t>Agenda (a.m.)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23900" y="1066800"/>
            <a:ext cx="8115300" cy="5194300"/>
          </a:xfrm>
          <a:ln>
            <a:solidFill>
              <a:srgbClr val="3366FF"/>
            </a:solidFill>
          </a:ln>
        </p:spPr>
        <p:txBody>
          <a:bodyPr/>
          <a:lstStyle/>
          <a:p>
            <a:pPr marL="0" indent="0">
              <a:buNone/>
            </a:pPr>
            <a:r>
              <a:rPr kumimoji="1" lang="en-US" altLang="ja-JP" sz="1200" dirty="0" smtClean="0"/>
              <a:t>08</a:t>
            </a:r>
            <a:r>
              <a:rPr kumimoji="1" lang="en-US" altLang="ja-JP" sz="1200" dirty="0"/>
              <a:t>:30 - 08:</a:t>
            </a:r>
            <a:r>
              <a:rPr kumimoji="1" lang="en-US" altLang="ja-JP" sz="1200" dirty="0" smtClean="0"/>
              <a:t>35	Welcome </a:t>
            </a:r>
            <a:r>
              <a:rPr kumimoji="1" lang="en-US" altLang="ja-JP" sz="1200" dirty="0"/>
              <a:t>05'</a:t>
            </a:r>
          </a:p>
          <a:p>
            <a:pPr marL="0" indent="0">
              <a:buNone/>
            </a:pPr>
            <a:r>
              <a:rPr kumimoji="1" lang="en-US" altLang="ja-JP" sz="1200" dirty="0" smtClean="0"/>
              <a:t>		</a:t>
            </a:r>
            <a:r>
              <a:rPr kumimoji="1" lang="en-US" altLang="ja-JP" sz="1200" b="0" dirty="0" smtClean="0">
                <a:solidFill>
                  <a:srgbClr val="3366FF"/>
                </a:solidFill>
              </a:rPr>
              <a:t>Speakers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: 	Mark Champion (FNAL) , Camille Ginsburg (FNAL)</a:t>
            </a:r>
          </a:p>
          <a:p>
            <a:pPr marL="0" indent="0">
              <a:buNone/>
            </a:pPr>
            <a:r>
              <a:rPr kumimoji="1" lang="en-US" altLang="ja-JP" sz="1200" dirty="0" smtClean="0"/>
              <a:t>08</a:t>
            </a:r>
            <a:r>
              <a:rPr kumimoji="1" lang="en-US" altLang="ja-JP" sz="1200" dirty="0"/>
              <a:t>:35 - 09:</a:t>
            </a:r>
            <a:r>
              <a:rPr kumimoji="1" lang="en-US" altLang="ja-JP" sz="1200" dirty="0" smtClean="0"/>
              <a:t>15	Introduction </a:t>
            </a:r>
            <a:r>
              <a:rPr kumimoji="1" lang="en-US" altLang="ja-JP" sz="1200" dirty="0"/>
              <a:t>40'</a:t>
            </a:r>
          </a:p>
          <a:p>
            <a:pPr marL="0" indent="0">
              <a:buNone/>
            </a:pPr>
            <a:r>
              <a:rPr kumimoji="1" lang="en-US" altLang="ja-JP" sz="1200" dirty="0" smtClean="0"/>
              <a:t>		</a:t>
            </a:r>
            <a:r>
              <a:rPr kumimoji="1" lang="en-US" altLang="ja-JP" sz="1200" b="0" dirty="0" smtClean="0">
                <a:solidFill>
                  <a:srgbClr val="3366FF"/>
                </a:solidFill>
              </a:rPr>
              <a:t>Speaker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: 	Akira Yamamoto (KEK)</a:t>
            </a:r>
          </a:p>
          <a:p>
            <a:pPr marL="0" indent="0">
              <a:buNone/>
            </a:pPr>
            <a:endParaRPr kumimoji="1" lang="en-US" altLang="ja-JP" sz="1200" dirty="0" smtClean="0"/>
          </a:p>
          <a:p>
            <a:pPr marL="0" indent="0">
              <a:buNone/>
            </a:pPr>
            <a:r>
              <a:rPr kumimoji="1" lang="en-US" altLang="ja-JP" sz="1400" dirty="0" smtClean="0">
                <a:solidFill>
                  <a:srgbClr val="FF6600"/>
                </a:solidFill>
              </a:rPr>
              <a:t>09</a:t>
            </a:r>
            <a:r>
              <a:rPr kumimoji="1" lang="en-US" altLang="ja-JP" sz="1400" dirty="0">
                <a:solidFill>
                  <a:srgbClr val="FF6600"/>
                </a:solidFill>
              </a:rPr>
              <a:t>:15 - 12:</a:t>
            </a:r>
            <a:r>
              <a:rPr kumimoji="1" lang="en-US" altLang="ja-JP" sz="1400" dirty="0" smtClean="0">
                <a:solidFill>
                  <a:srgbClr val="FF6600"/>
                </a:solidFill>
              </a:rPr>
              <a:t>00	</a:t>
            </a:r>
            <a:r>
              <a:rPr kumimoji="1" lang="en-US" altLang="ja-JP" sz="1400" u="sng" dirty="0" smtClean="0">
                <a:solidFill>
                  <a:srgbClr val="FF6600"/>
                </a:solidFill>
              </a:rPr>
              <a:t>Cavity </a:t>
            </a:r>
            <a:r>
              <a:rPr kumimoji="1" lang="en-US" altLang="ja-JP" sz="1400" u="sng" dirty="0">
                <a:solidFill>
                  <a:srgbClr val="FF6600"/>
                </a:solidFill>
              </a:rPr>
              <a:t>Industrial </a:t>
            </a:r>
            <a:r>
              <a:rPr kumimoji="1" lang="en-US" altLang="ja-JP" sz="1400" u="sng" dirty="0" smtClean="0">
                <a:solidFill>
                  <a:srgbClr val="FF6600"/>
                </a:solidFill>
              </a:rPr>
              <a:t>Partners</a:t>
            </a:r>
            <a:endParaRPr kumimoji="1" lang="en-US" altLang="ja-JP" sz="1400" u="sng" dirty="0">
              <a:solidFill>
                <a:srgbClr val="FF6600"/>
              </a:solidFill>
            </a:endParaRPr>
          </a:p>
          <a:p>
            <a:pPr marL="0" indent="0">
              <a:buNone/>
            </a:pPr>
            <a:r>
              <a:rPr kumimoji="1" lang="en-US" altLang="ja-JP" sz="1200" dirty="0" smtClean="0"/>
              <a:t>	09</a:t>
            </a:r>
            <a:r>
              <a:rPr kumimoji="1" lang="en-US" altLang="ja-JP" sz="1200" dirty="0"/>
              <a:t>:</a:t>
            </a:r>
            <a:r>
              <a:rPr kumimoji="1" lang="en-US" altLang="ja-JP" sz="1200" dirty="0" smtClean="0"/>
              <a:t>15	ILC </a:t>
            </a:r>
            <a:r>
              <a:rPr kumimoji="1" lang="en-US" altLang="ja-JP" sz="1200" dirty="0"/>
              <a:t>SCRF Dressed Cavity, An Industrial Cost Estimate Update 25'</a:t>
            </a:r>
          </a:p>
          <a:p>
            <a:pPr marL="0" indent="0">
              <a:buNone/>
            </a:pPr>
            <a:r>
              <a:rPr kumimoji="1" lang="en-US" altLang="ja-JP" sz="1200" dirty="0"/>
              <a:t>      </a:t>
            </a:r>
            <a:r>
              <a:rPr kumimoji="1" lang="en-US" altLang="ja-JP" sz="1200" dirty="0" smtClean="0"/>
              <a:t>		</a:t>
            </a:r>
            <a:r>
              <a:rPr kumimoji="1" lang="en-US" altLang="ja-JP" sz="1200" b="0" dirty="0" smtClean="0">
                <a:solidFill>
                  <a:srgbClr val="3366FF"/>
                </a:solidFill>
              </a:rPr>
              <a:t>Speaker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: 	J. </a:t>
            </a:r>
            <a:r>
              <a:rPr kumimoji="1" lang="en-US" altLang="ja-JP" sz="1200" b="0" dirty="0" err="1">
                <a:solidFill>
                  <a:srgbClr val="3366FF"/>
                </a:solidFill>
              </a:rPr>
              <a:t>Sredniawski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 (AES)</a:t>
            </a:r>
          </a:p>
          <a:p>
            <a:pPr marL="0" indent="0">
              <a:buNone/>
            </a:pPr>
            <a:r>
              <a:rPr kumimoji="1" lang="en-US" altLang="ja-JP" sz="1200" dirty="0"/>
              <a:t>	</a:t>
            </a:r>
            <a:r>
              <a:rPr kumimoji="1" lang="en-US" altLang="ja-JP" sz="1200" dirty="0" smtClean="0"/>
              <a:t>09</a:t>
            </a:r>
            <a:r>
              <a:rPr kumimoji="1" lang="en-US" altLang="ja-JP" sz="1200" dirty="0"/>
              <a:t>:</a:t>
            </a:r>
            <a:r>
              <a:rPr kumimoji="1" lang="en-US" altLang="ja-JP" sz="1200" dirty="0" smtClean="0"/>
              <a:t>40	</a:t>
            </a:r>
            <a:r>
              <a:rPr kumimoji="1" lang="en-US" altLang="ja-JP" sz="1200" dirty="0" err="1" smtClean="0"/>
              <a:t>Niowave’s</a:t>
            </a:r>
            <a:r>
              <a:rPr kumimoji="1" lang="en-US" altLang="ja-JP" sz="1200" dirty="0" smtClean="0"/>
              <a:t> </a:t>
            </a:r>
            <a:r>
              <a:rPr kumimoji="1" lang="en-US" altLang="ja-JP" sz="1200" dirty="0"/>
              <a:t>Industrialization Plan 25'</a:t>
            </a:r>
          </a:p>
          <a:p>
            <a:pPr marL="0" indent="0">
              <a:buNone/>
            </a:pPr>
            <a:r>
              <a:rPr kumimoji="1" lang="en-US" altLang="ja-JP" sz="1200" dirty="0"/>
              <a:t>      </a:t>
            </a:r>
            <a:r>
              <a:rPr kumimoji="1" lang="en-US" altLang="ja-JP" sz="1200" dirty="0" smtClean="0"/>
              <a:t>		</a:t>
            </a:r>
            <a:r>
              <a:rPr kumimoji="1" lang="en-US" altLang="ja-JP" sz="1200" b="0" dirty="0" smtClean="0">
                <a:solidFill>
                  <a:srgbClr val="3366FF"/>
                </a:solidFill>
              </a:rPr>
              <a:t>Speakers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: 	T.L. </a:t>
            </a:r>
            <a:r>
              <a:rPr kumimoji="1" lang="en-US" altLang="ja-JP" sz="1200" b="0" dirty="0" smtClean="0">
                <a:solidFill>
                  <a:srgbClr val="3366FF"/>
                </a:solidFill>
              </a:rPr>
              <a:t>Grimm, 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C.H. </a:t>
            </a:r>
            <a:r>
              <a:rPr kumimoji="1" lang="en-US" altLang="ja-JP" sz="1200" b="0" dirty="0" err="1" smtClean="0">
                <a:solidFill>
                  <a:srgbClr val="3366FF"/>
                </a:solidFill>
              </a:rPr>
              <a:t>Boulware</a:t>
            </a:r>
            <a:r>
              <a:rPr kumimoji="1" lang="en-US" altLang="ja-JP" sz="1200" b="0" dirty="0" smtClean="0">
                <a:solidFill>
                  <a:srgbClr val="3366FF"/>
                </a:solidFill>
              </a:rPr>
              <a:t>, 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A.A. </a:t>
            </a:r>
            <a:r>
              <a:rPr kumimoji="1" lang="en-US" altLang="ja-JP" sz="1200" b="0" dirty="0" err="1" smtClean="0">
                <a:solidFill>
                  <a:srgbClr val="3366FF"/>
                </a:solidFill>
              </a:rPr>
              <a:t>Kolka</a:t>
            </a:r>
            <a:r>
              <a:rPr kumimoji="1" lang="en-US" altLang="ja-JP" sz="1200" b="0" dirty="0" smtClean="0">
                <a:solidFill>
                  <a:srgbClr val="3366FF"/>
                </a:solidFill>
              </a:rPr>
              <a:t>, and 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J.L. Hollister (</a:t>
            </a:r>
            <a:r>
              <a:rPr kumimoji="1" lang="en-US" altLang="ja-JP" sz="1200" b="0" dirty="0" err="1">
                <a:solidFill>
                  <a:srgbClr val="3366FF"/>
                </a:solidFill>
              </a:rPr>
              <a:t>Niowave</a:t>
            </a:r>
            <a:r>
              <a:rPr kumimoji="1" lang="en-US" altLang="ja-JP" sz="1200" b="0" dirty="0" smtClean="0">
                <a:solidFill>
                  <a:srgbClr val="3366FF"/>
                </a:solidFill>
              </a:rPr>
              <a:t>)</a:t>
            </a:r>
          </a:p>
          <a:p>
            <a:pPr marL="0" indent="0">
              <a:buNone/>
            </a:pPr>
            <a:r>
              <a:rPr kumimoji="1" lang="en-US" altLang="ja-JP" sz="1200" dirty="0" smtClean="0">
                <a:solidFill>
                  <a:schemeClr val="bg1">
                    <a:lumMod val="65000"/>
                  </a:schemeClr>
                </a:solidFill>
              </a:rPr>
              <a:t>10</a:t>
            </a:r>
            <a:r>
              <a:rPr kumimoji="1" lang="en-US" altLang="ja-JP" sz="1200" dirty="0">
                <a:solidFill>
                  <a:schemeClr val="bg1">
                    <a:lumMod val="65000"/>
                  </a:schemeClr>
                </a:solidFill>
              </a:rPr>
              <a:t>:</a:t>
            </a:r>
            <a:r>
              <a:rPr kumimoji="1" lang="en-US" altLang="ja-JP" sz="1200" dirty="0" smtClean="0">
                <a:solidFill>
                  <a:schemeClr val="bg1">
                    <a:lumMod val="65000"/>
                  </a:schemeClr>
                </a:solidFill>
              </a:rPr>
              <a:t>05-10:20		Coffee </a:t>
            </a:r>
            <a:r>
              <a:rPr kumimoji="1" lang="en-US" altLang="ja-JP" sz="1200" dirty="0">
                <a:solidFill>
                  <a:schemeClr val="bg1">
                    <a:lumMod val="65000"/>
                  </a:schemeClr>
                </a:solidFill>
              </a:rPr>
              <a:t>Break--&gt;  </a:t>
            </a:r>
            <a:r>
              <a:rPr kumimoji="1" lang="en-US" altLang="ja-JP" sz="1200" dirty="0" smtClean="0">
                <a:solidFill>
                  <a:schemeClr val="bg1">
                    <a:lumMod val="65000"/>
                  </a:schemeClr>
                </a:solidFill>
              </a:rPr>
              <a:t>15’</a:t>
            </a:r>
          </a:p>
          <a:p>
            <a:pPr marL="0" indent="0">
              <a:buNone/>
            </a:pPr>
            <a:r>
              <a:rPr kumimoji="1" lang="en-US" altLang="ja-JP" sz="1200" dirty="0" smtClean="0"/>
              <a:t>	10</a:t>
            </a:r>
            <a:r>
              <a:rPr kumimoji="1" lang="en-US" altLang="ja-JP" sz="1200" dirty="0"/>
              <a:t>:</a:t>
            </a:r>
            <a:r>
              <a:rPr kumimoji="1" lang="en-US" altLang="ja-JP" sz="1200" dirty="0" smtClean="0"/>
              <a:t>20	Utilization </a:t>
            </a:r>
            <a:r>
              <a:rPr kumimoji="1" lang="en-US" altLang="ja-JP" sz="1200" dirty="0"/>
              <a:t>of Industrial Electron Beam Processing </a:t>
            </a:r>
            <a:endParaRPr kumimoji="1" lang="en-US" altLang="ja-JP" sz="1200" dirty="0" smtClean="0"/>
          </a:p>
          <a:p>
            <a:pPr marL="0" indent="0">
              <a:buNone/>
            </a:pPr>
            <a:r>
              <a:rPr kumimoji="1" lang="en-US" altLang="ja-JP" sz="1200" dirty="0"/>
              <a:t>	</a:t>
            </a:r>
            <a:r>
              <a:rPr kumimoji="1" lang="en-US" altLang="ja-JP" sz="1200" dirty="0" smtClean="0"/>
              <a:t>	in </a:t>
            </a:r>
            <a:r>
              <a:rPr kumimoji="1" lang="en-US" altLang="ja-JP" sz="1200" dirty="0"/>
              <a:t>Order </a:t>
            </a:r>
            <a:r>
              <a:rPr kumimoji="1" lang="en-US" altLang="ja-JP" sz="1200" dirty="0" smtClean="0"/>
              <a:t>to </a:t>
            </a:r>
            <a:r>
              <a:rPr kumimoji="1" lang="en-US" altLang="ja-JP" sz="1200" dirty="0"/>
              <a:t>Optimize Fabrication of SRF Cavities in Larger Quantities 25'</a:t>
            </a:r>
          </a:p>
          <a:p>
            <a:pPr marL="0" indent="0">
              <a:buNone/>
            </a:pPr>
            <a:r>
              <a:rPr kumimoji="1" lang="en-US" altLang="ja-JP" sz="1200" dirty="0"/>
              <a:t>      </a:t>
            </a:r>
            <a:r>
              <a:rPr kumimoji="1" lang="en-US" altLang="ja-JP" sz="1200" dirty="0" smtClean="0"/>
              <a:t>		</a:t>
            </a:r>
            <a:r>
              <a:rPr kumimoji="1" lang="en-US" altLang="ja-JP" sz="1200" b="0" dirty="0" smtClean="0">
                <a:solidFill>
                  <a:srgbClr val="3366FF"/>
                </a:solidFill>
              </a:rPr>
              <a:t>Speaker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: 	R. </a:t>
            </a:r>
            <a:r>
              <a:rPr kumimoji="1" lang="en-US" altLang="ja-JP" sz="1200" b="0" dirty="0" err="1">
                <a:solidFill>
                  <a:srgbClr val="3366FF"/>
                </a:solidFill>
              </a:rPr>
              <a:t>Edinger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 (</a:t>
            </a:r>
            <a:r>
              <a:rPr kumimoji="1" lang="en-US" altLang="ja-JP" sz="1200" b="0" dirty="0" err="1">
                <a:solidFill>
                  <a:srgbClr val="3366FF"/>
                </a:solidFill>
              </a:rPr>
              <a:t>Pavac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)</a:t>
            </a:r>
          </a:p>
          <a:p>
            <a:pPr marL="0" indent="0">
              <a:buNone/>
            </a:pPr>
            <a:r>
              <a:rPr kumimoji="1" lang="en-US" altLang="ja-JP" sz="1200" dirty="0"/>
              <a:t> </a:t>
            </a:r>
            <a:r>
              <a:rPr kumimoji="1" lang="en-US" altLang="ja-JP" sz="1200" dirty="0" smtClean="0"/>
              <a:t>	10</a:t>
            </a:r>
            <a:r>
              <a:rPr kumimoji="1" lang="en-US" altLang="ja-JP" sz="1200" dirty="0"/>
              <a:t>:</a:t>
            </a:r>
            <a:r>
              <a:rPr kumimoji="1" lang="en-US" altLang="ja-JP" sz="1200" dirty="0" smtClean="0"/>
              <a:t>45	Preparing </a:t>
            </a:r>
            <a:r>
              <a:rPr kumimoji="1" lang="en-US" altLang="ja-JP" sz="1200" dirty="0"/>
              <a:t>RI for the Mechanical Manufacturing and </a:t>
            </a:r>
            <a:endParaRPr kumimoji="1" lang="en-US" altLang="ja-JP" sz="1200" dirty="0" smtClean="0"/>
          </a:p>
          <a:p>
            <a:pPr marL="0" indent="0">
              <a:buNone/>
            </a:pPr>
            <a:r>
              <a:rPr kumimoji="1" lang="en-US" altLang="ja-JP" sz="1200" dirty="0"/>
              <a:t>	</a:t>
            </a:r>
            <a:r>
              <a:rPr kumimoji="1" lang="en-US" altLang="ja-JP" sz="1200" dirty="0" smtClean="0"/>
              <a:t>	</a:t>
            </a:r>
            <a:r>
              <a:rPr kumimoji="1" lang="en-US" altLang="ja-JP" sz="1200" dirty="0" smtClean="0">
                <a:solidFill>
                  <a:schemeClr val="tx1"/>
                </a:solidFill>
              </a:rPr>
              <a:t>Surface </a:t>
            </a:r>
            <a:r>
              <a:rPr kumimoji="1" lang="en-US" altLang="ja-JP" sz="1200" dirty="0">
                <a:solidFill>
                  <a:schemeClr val="tx1"/>
                </a:solidFill>
              </a:rPr>
              <a:t>Preparation of 300 XFEL Cavities 25'</a:t>
            </a:r>
          </a:p>
          <a:p>
            <a:pPr marL="0" indent="0">
              <a:buNone/>
            </a:pPr>
            <a:r>
              <a:rPr kumimoji="1" lang="en-US" altLang="ja-JP" sz="1200" dirty="0"/>
              <a:t>      </a:t>
            </a:r>
            <a:r>
              <a:rPr kumimoji="1" lang="en-US" altLang="ja-JP" sz="1200" dirty="0" smtClean="0"/>
              <a:t>		</a:t>
            </a:r>
            <a:r>
              <a:rPr kumimoji="1" lang="en-US" altLang="ja-JP" sz="1200" b="0" dirty="0" smtClean="0">
                <a:solidFill>
                  <a:srgbClr val="3366FF"/>
                </a:solidFill>
              </a:rPr>
              <a:t>Speaker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: 	M. </a:t>
            </a:r>
            <a:r>
              <a:rPr kumimoji="1" lang="en-US" altLang="ja-JP" sz="1200" b="0" dirty="0" err="1">
                <a:solidFill>
                  <a:srgbClr val="3366FF"/>
                </a:solidFill>
              </a:rPr>
              <a:t>Pekeler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 (RI)</a:t>
            </a:r>
          </a:p>
          <a:p>
            <a:pPr marL="0" indent="0">
              <a:buNone/>
            </a:pPr>
            <a:r>
              <a:rPr kumimoji="1" lang="en-US" altLang="ja-JP" sz="1200" dirty="0" smtClean="0"/>
              <a:t>	11</a:t>
            </a:r>
            <a:r>
              <a:rPr kumimoji="1" lang="en-US" altLang="ja-JP" sz="1200" dirty="0"/>
              <a:t>:</a:t>
            </a:r>
            <a:r>
              <a:rPr kumimoji="1" lang="en-US" altLang="ja-JP" sz="1200" dirty="0" smtClean="0"/>
              <a:t>10	Study </a:t>
            </a:r>
            <a:r>
              <a:rPr kumimoji="1" lang="en-US" altLang="ja-JP" sz="1200" dirty="0"/>
              <a:t>of Industrialization and Factory Layout for SCRF Cavity Production 25'</a:t>
            </a:r>
          </a:p>
          <a:p>
            <a:pPr marL="0" indent="0">
              <a:buNone/>
            </a:pPr>
            <a:r>
              <a:rPr kumimoji="1" lang="en-US" altLang="ja-JP" sz="1200" dirty="0"/>
              <a:t>     </a:t>
            </a:r>
            <a:r>
              <a:rPr kumimoji="1" lang="en-US" altLang="ja-JP" sz="1200" dirty="0" smtClean="0"/>
              <a:t>		</a:t>
            </a:r>
            <a:r>
              <a:rPr kumimoji="1" lang="en-US" altLang="ja-JP" sz="1200" b="0" dirty="0" smtClean="0">
                <a:solidFill>
                  <a:srgbClr val="3366FF"/>
                </a:solidFill>
              </a:rPr>
              <a:t>Speaker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: 	S. Ishii (MHI</a:t>
            </a:r>
            <a:r>
              <a:rPr kumimoji="1" lang="en-US" altLang="ja-JP" sz="1200" b="0" dirty="0" smtClean="0">
                <a:solidFill>
                  <a:srgbClr val="3366FF"/>
                </a:solidFill>
              </a:rPr>
              <a:t>)</a:t>
            </a:r>
          </a:p>
          <a:p>
            <a:pPr marL="0" indent="0">
              <a:buNone/>
            </a:pPr>
            <a:r>
              <a:rPr kumimoji="1" lang="en-US" altLang="ja-JP" sz="1200" dirty="0"/>
              <a:t>	</a:t>
            </a:r>
            <a:r>
              <a:rPr kumimoji="1" lang="en-US" altLang="ja-JP" sz="1200" dirty="0" smtClean="0"/>
              <a:t>11</a:t>
            </a:r>
            <a:r>
              <a:rPr kumimoji="1" lang="en-US" altLang="ja-JP" sz="1200" dirty="0"/>
              <a:t>:</a:t>
            </a:r>
            <a:r>
              <a:rPr kumimoji="1" lang="en-US" altLang="ja-JP" sz="1200" dirty="0" smtClean="0"/>
              <a:t>35	Study </a:t>
            </a:r>
            <a:r>
              <a:rPr kumimoji="1" lang="en-US" altLang="ja-JP" sz="1200" dirty="0"/>
              <a:t>of Industrialization and Factory Layout for </a:t>
            </a:r>
            <a:r>
              <a:rPr kumimoji="1" lang="en-US" altLang="ja-JP" sz="1200" dirty="0" err="1"/>
              <a:t>Cryomodule</a:t>
            </a:r>
            <a:r>
              <a:rPr kumimoji="1" lang="en-US" altLang="ja-JP" sz="1200" dirty="0"/>
              <a:t> Assembly 25'</a:t>
            </a:r>
          </a:p>
          <a:p>
            <a:pPr marL="0" indent="0">
              <a:buNone/>
            </a:pPr>
            <a:r>
              <a:rPr kumimoji="1" lang="en-US" altLang="ja-JP" sz="1200" dirty="0"/>
              <a:t>      </a:t>
            </a:r>
            <a:r>
              <a:rPr kumimoji="1" lang="en-US" altLang="ja-JP" sz="1200" dirty="0" smtClean="0"/>
              <a:t>		</a:t>
            </a:r>
            <a:r>
              <a:rPr kumimoji="1" lang="en-US" altLang="ja-JP" sz="1200" b="0" dirty="0" smtClean="0">
                <a:solidFill>
                  <a:srgbClr val="3366FF"/>
                </a:solidFill>
              </a:rPr>
              <a:t>Speaker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: 	T. </a:t>
            </a:r>
            <a:r>
              <a:rPr kumimoji="1" lang="en-US" altLang="ja-JP" sz="1200" b="0" dirty="0" err="1">
                <a:solidFill>
                  <a:srgbClr val="3366FF"/>
                </a:solidFill>
              </a:rPr>
              <a:t>Semba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 (Hitachi)</a:t>
            </a:r>
          </a:p>
          <a:p>
            <a:pPr marL="0" indent="0">
              <a:buNone/>
            </a:pPr>
            <a:endParaRPr kumimoji="1" lang="en-US" altLang="ja-JP" sz="1200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kumimoji="1" lang="en-US" altLang="ja-JP" sz="1400" dirty="0" smtClean="0">
                <a:solidFill>
                  <a:srgbClr val="FF6600"/>
                </a:solidFill>
              </a:rPr>
              <a:t>12</a:t>
            </a:r>
            <a:r>
              <a:rPr kumimoji="1" lang="en-US" altLang="ja-JP" sz="1400" dirty="0">
                <a:solidFill>
                  <a:srgbClr val="FF6600"/>
                </a:solidFill>
              </a:rPr>
              <a:t>:00 - 13:</a:t>
            </a:r>
            <a:r>
              <a:rPr kumimoji="1" lang="en-US" altLang="ja-JP" sz="1400" dirty="0" smtClean="0">
                <a:solidFill>
                  <a:srgbClr val="FF6600"/>
                </a:solidFill>
              </a:rPr>
              <a:t>00	Lunch  </a:t>
            </a:r>
            <a:r>
              <a:rPr kumimoji="1" lang="en-US" altLang="ja-JP" sz="1400" b="0" dirty="0" smtClean="0">
                <a:solidFill>
                  <a:srgbClr val="3366FF"/>
                </a:solidFill>
              </a:rPr>
              <a:t>(working lunch served by GDE, Maxine)</a:t>
            </a:r>
            <a:endParaRPr kumimoji="1" lang="ja-JP" altLang="en-US" sz="1400" b="0" dirty="0">
              <a:solidFill>
                <a:srgbClr val="FF6600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A. Yamamoto, SRF-110725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Advances in ILC-SRF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76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/>
              <a:t>Agenda (p.m.)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5800" y="1155700"/>
            <a:ext cx="7772400" cy="5016500"/>
          </a:xfrm>
          <a:ln>
            <a:solidFill>
              <a:srgbClr val="3366FF"/>
            </a:solidFill>
          </a:ln>
        </p:spPr>
        <p:txBody>
          <a:bodyPr/>
          <a:lstStyle/>
          <a:p>
            <a:pPr marL="0" indent="0">
              <a:buNone/>
            </a:pPr>
            <a:r>
              <a:rPr kumimoji="1" lang="en-US" altLang="ja-JP" sz="1400" dirty="0" smtClean="0"/>
              <a:t>13</a:t>
            </a:r>
            <a:r>
              <a:rPr kumimoji="1" lang="en-US" altLang="ja-JP" sz="1400" dirty="0"/>
              <a:t>:00 - 14:</a:t>
            </a:r>
            <a:r>
              <a:rPr kumimoji="1" lang="en-US" altLang="ja-JP" sz="1400" dirty="0" smtClean="0"/>
              <a:t>40	</a:t>
            </a:r>
            <a:r>
              <a:rPr kumimoji="1" lang="en-US" altLang="ja-JP" sz="1400" dirty="0" smtClean="0">
                <a:solidFill>
                  <a:srgbClr val="FF6600"/>
                </a:solidFill>
              </a:rPr>
              <a:t>Material </a:t>
            </a:r>
            <a:r>
              <a:rPr kumimoji="1" lang="en-US" altLang="ja-JP" sz="1400" dirty="0">
                <a:solidFill>
                  <a:srgbClr val="FF6600"/>
                </a:solidFill>
              </a:rPr>
              <a:t>Industry </a:t>
            </a:r>
            <a:r>
              <a:rPr kumimoji="1" lang="en-US" altLang="ja-JP" sz="1400" dirty="0" smtClean="0">
                <a:solidFill>
                  <a:srgbClr val="FF6600"/>
                </a:solidFill>
              </a:rPr>
              <a:t>Partners</a:t>
            </a:r>
            <a:endParaRPr kumimoji="1" lang="en-US" altLang="ja-JP" sz="1400" dirty="0">
              <a:solidFill>
                <a:srgbClr val="FF6600"/>
              </a:solidFill>
            </a:endParaRPr>
          </a:p>
          <a:p>
            <a:pPr marL="0" indent="0">
              <a:buNone/>
            </a:pPr>
            <a:r>
              <a:rPr kumimoji="1" lang="en-US" altLang="ja-JP" sz="1200" dirty="0" smtClean="0"/>
              <a:t>	13</a:t>
            </a:r>
            <a:r>
              <a:rPr kumimoji="1" lang="en-US" altLang="ja-JP" sz="1200" dirty="0"/>
              <a:t>:</a:t>
            </a:r>
            <a:r>
              <a:rPr kumimoji="1" lang="en-US" altLang="ja-JP" sz="1200" dirty="0" smtClean="0"/>
              <a:t>00	Niobium </a:t>
            </a:r>
            <a:r>
              <a:rPr kumimoji="1" lang="en-US" altLang="ja-JP" sz="1200" dirty="0"/>
              <a:t>from OTIC 20'</a:t>
            </a:r>
          </a:p>
          <a:p>
            <a:pPr marL="0" indent="0">
              <a:buNone/>
            </a:pPr>
            <a:r>
              <a:rPr kumimoji="1" lang="en-US" altLang="ja-JP" sz="1200" dirty="0"/>
              <a:t>      </a:t>
            </a:r>
            <a:r>
              <a:rPr kumimoji="1" lang="en-US" altLang="ja-JP" sz="1200" dirty="0" smtClean="0"/>
              <a:t>		</a:t>
            </a:r>
            <a:r>
              <a:rPr kumimoji="1" lang="en-US" altLang="ja-JP" sz="1200" b="0" dirty="0" smtClean="0">
                <a:solidFill>
                  <a:srgbClr val="3366FF"/>
                </a:solidFill>
              </a:rPr>
              <a:t>Speaker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: 	H. Zhao (OTIC Ningxia)</a:t>
            </a:r>
          </a:p>
          <a:p>
            <a:pPr marL="0" indent="0">
              <a:buNone/>
            </a:pPr>
            <a:r>
              <a:rPr kumimoji="1" lang="en-US" altLang="ja-JP" sz="1200" dirty="0"/>
              <a:t>	</a:t>
            </a:r>
            <a:r>
              <a:rPr kumimoji="1" lang="en-US" altLang="ja-JP" sz="1200" dirty="0" smtClean="0"/>
              <a:t>13</a:t>
            </a:r>
            <a:r>
              <a:rPr kumimoji="1" lang="en-US" altLang="ja-JP" sz="1200" dirty="0"/>
              <a:t>:</a:t>
            </a:r>
            <a:r>
              <a:rPr kumimoji="1" lang="en-US" altLang="ja-JP" sz="1200" dirty="0" smtClean="0"/>
              <a:t>20	</a:t>
            </a:r>
            <a:r>
              <a:rPr kumimoji="1" lang="en-US" altLang="ja-JP" sz="1200" dirty="0" err="1" smtClean="0"/>
              <a:t>Nb</a:t>
            </a:r>
            <a:r>
              <a:rPr kumimoji="1" lang="en-US" altLang="ja-JP" sz="1200" dirty="0"/>
              <a:t>-sheet Production Status and Future Prospects 20'</a:t>
            </a:r>
          </a:p>
          <a:p>
            <a:pPr marL="0" indent="0">
              <a:buNone/>
            </a:pPr>
            <a:r>
              <a:rPr kumimoji="1" lang="en-US" altLang="ja-JP" sz="1200" dirty="0"/>
              <a:t>      </a:t>
            </a:r>
            <a:r>
              <a:rPr kumimoji="1" lang="en-US" altLang="ja-JP" sz="1200" dirty="0" smtClean="0"/>
              <a:t>		</a:t>
            </a:r>
            <a:r>
              <a:rPr kumimoji="1" lang="en-US" altLang="ja-JP" sz="1200" b="0" dirty="0" smtClean="0">
                <a:solidFill>
                  <a:srgbClr val="3366FF"/>
                </a:solidFill>
              </a:rPr>
              <a:t>Speaker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: 	H. </a:t>
            </a:r>
            <a:r>
              <a:rPr kumimoji="1" lang="en-US" altLang="ja-JP" sz="1200" b="0" dirty="0" err="1">
                <a:solidFill>
                  <a:srgbClr val="3366FF"/>
                </a:solidFill>
              </a:rPr>
              <a:t>Umezawa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 (Tokyo </a:t>
            </a:r>
            <a:r>
              <a:rPr kumimoji="1" lang="en-US" altLang="ja-JP" sz="1200" b="0" dirty="0" err="1">
                <a:solidFill>
                  <a:srgbClr val="3366FF"/>
                </a:solidFill>
              </a:rPr>
              <a:t>Denkai</a:t>
            </a:r>
            <a:r>
              <a:rPr kumimoji="1" lang="en-US" altLang="ja-JP" sz="1200" b="0" dirty="0"/>
              <a:t>)</a:t>
            </a:r>
          </a:p>
          <a:p>
            <a:pPr marL="0" indent="0">
              <a:buNone/>
            </a:pPr>
            <a:r>
              <a:rPr kumimoji="1" lang="en-US" altLang="ja-JP" sz="1200" dirty="0" smtClean="0"/>
              <a:t>	13</a:t>
            </a:r>
            <a:r>
              <a:rPr kumimoji="1" lang="en-US" altLang="ja-JP" sz="1200" dirty="0"/>
              <a:t>:</a:t>
            </a:r>
            <a:r>
              <a:rPr kumimoji="1" lang="en-US" altLang="ja-JP" sz="1200" dirty="0" smtClean="0"/>
              <a:t>40	Status </a:t>
            </a:r>
            <a:r>
              <a:rPr kumimoji="1" lang="en-US" altLang="ja-JP" sz="1200" dirty="0"/>
              <a:t>and Future Prospect for Superconducting Material 20'</a:t>
            </a:r>
          </a:p>
          <a:p>
            <a:pPr marL="0" indent="0">
              <a:buNone/>
            </a:pPr>
            <a:r>
              <a:rPr kumimoji="1" lang="en-US" altLang="ja-JP" sz="1200" dirty="0"/>
              <a:t>     </a:t>
            </a:r>
            <a:r>
              <a:rPr kumimoji="1" lang="en-US" altLang="ja-JP" sz="1200" dirty="0" smtClean="0"/>
              <a:t>		</a:t>
            </a:r>
            <a:r>
              <a:rPr kumimoji="1" lang="en-US" altLang="ja-JP" sz="1200" b="0" dirty="0" smtClean="0">
                <a:solidFill>
                  <a:srgbClr val="3366FF"/>
                </a:solidFill>
              </a:rPr>
              <a:t>Speaker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: 	T. Nelson (ATI/</a:t>
            </a:r>
            <a:r>
              <a:rPr kumimoji="1" lang="en-US" altLang="ja-JP" sz="1200" b="0" dirty="0" err="1">
                <a:solidFill>
                  <a:srgbClr val="3366FF"/>
                </a:solidFill>
              </a:rPr>
              <a:t>Wah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 Chang</a:t>
            </a:r>
            <a:r>
              <a:rPr kumimoji="1" lang="en-US" altLang="ja-JP" sz="1200" b="0" dirty="0" smtClean="0">
                <a:solidFill>
                  <a:srgbClr val="3366FF"/>
                </a:solidFill>
              </a:rPr>
              <a:t>)</a:t>
            </a:r>
          </a:p>
          <a:p>
            <a:pPr marL="0" indent="0">
              <a:buNone/>
            </a:pPr>
            <a:r>
              <a:rPr kumimoji="1" lang="en-US" altLang="ja-JP" sz="1200" dirty="0"/>
              <a:t>	</a:t>
            </a:r>
            <a:r>
              <a:rPr kumimoji="1" lang="en-US" altLang="ja-JP" sz="1200" dirty="0" smtClean="0"/>
              <a:t>14</a:t>
            </a:r>
            <a:r>
              <a:rPr kumimoji="1" lang="en-US" altLang="ja-JP" sz="1200" dirty="0"/>
              <a:t>:</a:t>
            </a:r>
            <a:r>
              <a:rPr kumimoji="1" lang="en-US" altLang="ja-JP" sz="1200" dirty="0" smtClean="0"/>
              <a:t>00	Progress </a:t>
            </a:r>
            <a:r>
              <a:rPr kumimoji="1" lang="en-US" altLang="ja-JP" sz="1200" dirty="0"/>
              <a:t>and Capability of </a:t>
            </a:r>
            <a:r>
              <a:rPr kumimoji="1" lang="en-US" altLang="ja-JP" sz="1200" dirty="0" err="1"/>
              <a:t>Nb</a:t>
            </a:r>
            <a:r>
              <a:rPr kumimoji="1" lang="en-US" altLang="ja-JP" sz="1200" dirty="0"/>
              <a:t> Seamless Pipe </a:t>
            </a:r>
            <a:r>
              <a:rPr kumimoji="1" lang="en-US" altLang="ja-JP" sz="1200" dirty="0" smtClean="0"/>
              <a:t>20’</a:t>
            </a:r>
            <a:endParaRPr kumimoji="1" lang="en-US" altLang="ja-JP" sz="1200" dirty="0"/>
          </a:p>
          <a:p>
            <a:pPr marL="0" indent="0">
              <a:buNone/>
            </a:pPr>
            <a:r>
              <a:rPr kumimoji="1" lang="en-US" altLang="ja-JP" sz="1200" dirty="0" smtClean="0"/>
              <a:t>		</a:t>
            </a:r>
            <a:r>
              <a:rPr kumimoji="1" lang="en-US" altLang="ja-JP" sz="1200" b="0" dirty="0" smtClean="0">
                <a:solidFill>
                  <a:srgbClr val="3366FF"/>
                </a:solidFill>
              </a:rPr>
              <a:t>Speaker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: 	B. </a:t>
            </a:r>
            <a:r>
              <a:rPr kumimoji="1" lang="en-US" altLang="ja-JP" sz="1200" b="0" dirty="0" err="1">
                <a:solidFill>
                  <a:srgbClr val="3366FF"/>
                </a:solidFill>
              </a:rPr>
              <a:t>Spaniol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 (</a:t>
            </a:r>
            <a:r>
              <a:rPr kumimoji="1" lang="en-US" altLang="ja-JP" sz="1200" b="0" dirty="0" err="1">
                <a:solidFill>
                  <a:srgbClr val="3366FF"/>
                </a:solidFill>
              </a:rPr>
              <a:t>Heraeus</a:t>
            </a:r>
            <a:r>
              <a:rPr kumimoji="1" lang="en-US" altLang="ja-JP" sz="1200" b="0" dirty="0" smtClean="0">
                <a:solidFill>
                  <a:srgbClr val="3366FF"/>
                </a:solidFill>
              </a:rPr>
              <a:t>)</a:t>
            </a:r>
          </a:p>
          <a:p>
            <a:pPr marL="0" indent="0">
              <a:buNone/>
            </a:pPr>
            <a:r>
              <a:rPr kumimoji="1" lang="en-US" altLang="ja-JP" sz="1200" dirty="0"/>
              <a:t>	</a:t>
            </a:r>
            <a:r>
              <a:rPr kumimoji="1" lang="en-US" altLang="ja-JP" sz="1200" dirty="0" smtClean="0"/>
              <a:t>14</a:t>
            </a:r>
            <a:r>
              <a:rPr kumimoji="1" lang="en-US" altLang="ja-JP" sz="1200" dirty="0"/>
              <a:t>:</a:t>
            </a:r>
            <a:r>
              <a:rPr kumimoji="1" lang="en-US" altLang="ja-JP" sz="1200" dirty="0" smtClean="0"/>
              <a:t>20	Progress </a:t>
            </a:r>
            <a:r>
              <a:rPr kumimoji="1" lang="en-US" altLang="ja-JP" sz="1200" dirty="0"/>
              <a:t>and Capability of </a:t>
            </a:r>
            <a:r>
              <a:rPr kumimoji="1" lang="en-US" altLang="ja-JP" sz="1200" dirty="0" err="1"/>
              <a:t>Nb</a:t>
            </a:r>
            <a:r>
              <a:rPr kumimoji="1" lang="en-US" altLang="ja-JP" sz="1200" dirty="0"/>
              <a:t> Sheet Production 20'</a:t>
            </a:r>
          </a:p>
          <a:p>
            <a:pPr marL="0" indent="0">
              <a:buNone/>
            </a:pPr>
            <a:r>
              <a:rPr kumimoji="1" lang="en-US" altLang="ja-JP" sz="1200" dirty="0"/>
              <a:t>      </a:t>
            </a:r>
            <a:r>
              <a:rPr kumimoji="1" lang="en-US" altLang="ja-JP" sz="1200" dirty="0" smtClean="0"/>
              <a:t>		</a:t>
            </a:r>
            <a:r>
              <a:rPr kumimoji="1" lang="en-US" altLang="ja-JP" sz="1200" b="0" dirty="0" smtClean="0">
                <a:solidFill>
                  <a:srgbClr val="3366FF"/>
                </a:solidFill>
              </a:rPr>
              <a:t>Speaker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: 	R. Grill (</a:t>
            </a:r>
            <a:r>
              <a:rPr kumimoji="1" lang="en-US" altLang="ja-JP" sz="1200" b="0" dirty="0" err="1">
                <a:solidFill>
                  <a:srgbClr val="3366FF"/>
                </a:solidFill>
              </a:rPr>
              <a:t>Plansee</a:t>
            </a:r>
            <a:r>
              <a:rPr kumimoji="1" lang="en-US" altLang="ja-JP" sz="1200" b="0" dirty="0" smtClean="0">
                <a:solidFill>
                  <a:srgbClr val="3366FF"/>
                </a:solidFill>
              </a:rPr>
              <a:t>)</a:t>
            </a:r>
            <a:endParaRPr kumimoji="1" lang="en-US" altLang="ja-JP" sz="1200" b="0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kumimoji="1" lang="en-US" altLang="ja-JP" sz="1200" dirty="0" smtClean="0"/>
          </a:p>
          <a:p>
            <a:pPr marL="0" indent="0">
              <a:buNone/>
            </a:pPr>
            <a:r>
              <a:rPr kumimoji="1" lang="en-US" altLang="ja-JP" sz="1200" dirty="0" smtClean="0">
                <a:solidFill>
                  <a:schemeClr val="bg1">
                    <a:lumMod val="65000"/>
                  </a:schemeClr>
                </a:solidFill>
              </a:rPr>
              <a:t>14</a:t>
            </a:r>
            <a:r>
              <a:rPr kumimoji="1" lang="en-US" altLang="ja-JP" sz="1200" dirty="0">
                <a:solidFill>
                  <a:schemeClr val="bg1">
                    <a:lumMod val="65000"/>
                  </a:schemeClr>
                </a:solidFill>
              </a:rPr>
              <a:t>:40 - 14:</a:t>
            </a:r>
            <a:r>
              <a:rPr kumimoji="1" lang="en-US" altLang="ja-JP" sz="1200" dirty="0" smtClean="0">
                <a:solidFill>
                  <a:schemeClr val="bg1">
                    <a:lumMod val="65000"/>
                  </a:schemeClr>
                </a:solidFill>
              </a:rPr>
              <a:t>50	Coffee </a:t>
            </a:r>
            <a:r>
              <a:rPr kumimoji="1" lang="en-US" altLang="ja-JP" sz="1200" dirty="0">
                <a:solidFill>
                  <a:schemeClr val="bg1">
                    <a:lumMod val="65000"/>
                  </a:schemeClr>
                </a:solidFill>
              </a:rPr>
              <a:t>Break</a:t>
            </a:r>
          </a:p>
          <a:p>
            <a:pPr marL="0" indent="0">
              <a:buNone/>
            </a:pPr>
            <a:endParaRPr kumimoji="1" lang="en-US" altLang="ja-JP" sz="1200" dirty="0" smtClean="0"/>
          </a:p>
          <a:p>
            <a:pPr marL="0" indent="0">
              <a:buNone/>
            </a:pPr>
            <a:r>
              <a:rPr kumimoji="1" lang="en-US" altLang="ja-JP" sz="1400" dirty="0" smtClean="0"/>
              <a:t>14</a:t>
            </a:r>
            <a:r>
              <a:rPr kumimoji="1" lang="en-US" altLang="ja-JP" sz="1400" dirty="0"/>
              <a:t>:50 - 15:</a:t>
            </a:r>
            <a:r>
              <a:rPr kumimoji="1" lang="en-US" altLang="ja-JP" sz="1400" dirty="0" smtClean="0"/>
              <a:t>30	</a:t>
            </a:r>
            <a:r>
              <a:rPr kumimoji="1" lang="en-US" altLang="ja-JP" sz="1400" dirty="0" smtClean="0">
                <a:solidFill>
                  <a:srgbClr val="FF6600"/>
                </a:solidFill>
              </a:rPr>
              <a:t>Laboratory</a:t>
            </a:r>
            <a:endParaRPr kumimoji="1" lang="en-US" altLang="ja-JP" sz="1400" dirty="0">
              <a:solidFill>
                <a:srgbClr val="FF6600"/>
              </a:solidFill>
            </a:endParaRPr>
          </a:p>
          <a:p>
            <a:pPr marL="0" indent="0">
              <a:buNone/>
            </a:pPr>
            <a:r>
              <a:rPr kumimoji="1" lang="en-US" altLang="ja-JP" sz="1200" dirty="0"/>
              <a:t>    	</a:t>
            </a:r>
            <a:r>
              <a:rPr kumimoji="1" lang="en-US" altLang="ja-JP" sz="1200" dirty="0" smtClean="0"/>
              <a:t>14</a:t>
            </a:r>
            <a:r>
              <a:rPr kumimoji="1" lang="en-US" altLang="ja-JP" sz="1200" dirty="0"/>
              <a:t>:</a:t>
            </a:r>
            <a:r>
              <a:rPr kumimoji="1" lang="en-US" altLang="ja-JP" sz="1200" dirty="0" smtClean="0"/>
              <a:t>50	Industrialization </a:t>
            </a:r>
            <a:r>
              <a:rPr kumimoji="1" lang="en-US" altLang="ja-JP" sz="1200" dirty="0"/>
              <a:t>Activities in the Americas 20'</a:t>
            </a:r>
          </a:p>
          <a:p>
            <a:pPr marL="0" indent="0">
              <a:buNone/>
            </a:pPr>
            <a:r>
              <a:rPr kumimoji="1" lang="en-US" altLang="ja-JP" sz="1200" dirty="0"/>
              <a:t>      </a:t>
            </a:r>
            <a:r>
              <a:rPr kumimoji="1" lang="en-US" altLang="ja-JP" sz="1200" dirty="0" smtClean="0"/>
              <a:t>		</a:t>
            </a:r>
            <a:r>
              <a:rPr kumimoji="1" lang="en-US" altLang="ja-JP" sz="1200" b="0" dirty="0" smtClean="0">
                <a:solidFill>
                  <a:srgbClr val="3366FF"/>
                </a:solidFill>
              </a:rPr>
              <a:t>Speaker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: 	Bob </a:t>
            </a:r>
            <a:r>
              <a:rPr kumimoji="1" lang="en-US" altLang="ja-JP" sz="1200" b="0" dirty="0" err="1">
                <a:solidFill>
                  <a:srgbClr val="3366FF"/>
                </a:solidFill>
              </a:rPr>
              <a:t>Kephart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 (FNAL)</a:t>
            </a:r>
          </a:p>
          <a:p>
            <a:pPr marL="0" indent="0">
              <a:buNone/>
            </a:pPr>
            <a:r>
              <a:rPr kumimoji="1" lang="en-US" altLang="ja-JP" sz="1200" dirty="0"/>
              <a:t>	</a:t>
            </a:r>
            <a:r>
              <a:rPr kumimoji="1" lang="en-US" altLang="ja-JP" sz="1200" dirty="0" smtClean="0"/>
              <a:t>15</a:t>
            </a:r>
            <a:r>
              <a:rPr kumimoji="1" lang="en-US" altLang="ja-JP" sz="1200" dirty="0"/>
              <a:t>:</a:t>
            </a:r>
            <a:r>
              <a:rPr kumimoji="1" lang="en-US" altLang="ja-JP" sz="1200" dirty="0" smtClean="0"/>
              <a:t>10	Industrialization </a:t>
            </a:r>
            <a:r>
              <a:rPr kumimoji="1" lang="en-US" altLang="ja-JP" sz="1200" dirty="0"/>
              <a:t>Studies in the KEK Cavity Fabrication Facility (CFF) </a:t>
            </a:r>
            <a:r>
              <a:rPr kumimoji="1" lang="en-US" altLang="ja-JP" sz="1200" dirty="0" smtClean="0"/>
              <a:t>20’			</a:t>
            </a:r>
            <a:r>
              <a:rPr kumimoji="1" lang="en-US" altLang="ja-JP" sz="1200" b="0" dirty="0" smtClean="0"/>
              <a:t>Speaker</a:t>
            </a:r>
            <a:r>
              <a:rPr kumimoji="1" lang="en-US" altLang="ja-JP" sz="1200" b="0" dirty="0"/>
              <a:t>: 	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Hitoshi </a:t>
            </a:r>
            <a:r>
              <a:rPr kumimoji="1" lang="en-US" altLang="ja-JP" sz="1200" b="0" dirty="0" err="1">
                <a:solidFill>
                  <a:srgbClr val="3366FF"/>
                </a:solidFill>
              </a:rPr>
              <a:t>Hayano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 (KEK)</a:t>
            </a:r>
          </a:p>
          <a:p>
            <a:pPr marL="0" indent="0">
              <a:buNone/>
            </a:pPr>
            <a:endParaRPr kumimoji="1" lang="en-US" altLang="ja-JP" sz="1200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kumimoji="1" lang="en-US" altLang="ja-JP" sz="1400" dirty="0" smtClean="0"/>
              <a:t>15</a:t>
            </a:r>
            <a:r>
              <a:rPr kumimoji="1" lang="en-US" altLang="ja-JP" sz="1400" dirty="0"/>
              <a:t>:30 - 16:</a:t>
            </a:r>
            <a:r>
              <a:rPr kumimoji="1" lang="en-US" altLang="ja-JP" sz="1400" dirty="0" smtClean="0"/>
              <a:t>00	</a:t>
            </a:r>
            <a:r>
              <a:rPr kumimoji="1" lang="en-US" altLang="ja-JP" sz="1400" dirty="0" smtClean="0">
                <a:solidFill>
                  <a:srgbClr val="FF6600"/>
                </a:solidFill>
              </a:rPr>
              <a:t>Summary </a:t>
            </a:r>
            <a:r>
              <a:rPr kumimoji="1" lang="en-US" altLang="ja-JP" sz="1400" dirty="0">
                <a:solidFill>
                  <a:srgbClr val="FF6600"/>
                </a:solidFill>
              </a:rPr>
              <a:t>and Discussion 30'</a:t>
            </a:r>
          </a:p>
          <a:p>
            <a:pPr marL="0" indent="0">
              <a:buNone/>
            </a:pPr>
            <a:r>
              <a:rPr kumimoji="1" lang="en-US" altLang="ja-JP" sz="1200" dirty="0" smtClean="0"/>
              <a:t>		</a:t>
            </a:r>
            <a:r>
              <a:rPr kumimoji="1" lang="en-US" altLang="ja-JP" sz="1200" b="0" dirty="0" smtClean="0">
                <a:solidFill>
                  <a:srgbClr val="3366FF"/>
                </a:solidFill>
              </a:rPr>
              <a:t>Conveners: </a:t>
            </a:r>
            <a:r>
              <a:rPr kumimoji="1" lang="en-US" altLang="ja-JP" sz="1200" b="0" dirty="0">
                <a:solidFill>
                  <a:srgbClr val="3366FF"/>
                </a:solidFill>
              </a:rPr>
              <a:t>	Mark Champion (FNAL) , Camille Ginsburg (FNAL)</a:t>
            </a:r>
            <a:endParaRPr kumimoji="1" lang="ja-JP" altLang="en-US" sz="1200" b="0" dirty="0">
              <a:solidFill>
                <a:srgbClr val="3366FF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A. Yamamoto, SRF-110725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Advances in ILC-SRF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70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日付プレースホルダ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A. Yamamoto, SRF-110725</a:t>
            </a:r>
            <a:endParaRPr kumimoji="0" lang="en-US" altLang="ja-JP" sz="1200" dirty="0"/>
          </a:p>
        </p:txBody>
      </p:sp>
      <p:sp>
        <p:nvSpPr>
          <p:cNvPr id="33796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259080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Advances in ILC-SRF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33797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47A58F7B-3007-DD4F-BAA6-FD5654F87D88}" type="slidenum">
              <a:rPr kumimoji="0" lang="en-US" altLang="ja-JP" sz="1400"/>
              <a:pPr/>
              <a:t>5</a:t>
            </a:fld>
            <a:endParaRPr kumimoji="0" lang="en-US" altLang="ja-JP" sz="1400" dirty="0"/>
          </a:p>
        </p:txBody>
      </p:sp>
      <p:sp>
        <p:nvSpPr>
          <p:cNvPr id="3379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304800"/>
            <a:ext cx="7848600" cy="1219200"/>
          </a:xfrm>
        </p:spPr>
        <p:txBody>
          <a:bodyPr/>
          <a:lstStyle/>
          <a:p>
            <a:r>
              <a:rPr lang="en-US" altLang="ja-JP" b="1" dirty="0" smtClean="0">
                <a:solidFill>
                  <a:srgbClr val="000090"/>
                </a:solidFill>
                <a:latin typeface="Arial" charset="0"/>
                <a:cs typeface="Arial Unicode MS" charset="0"/>
              </a:rPr>
              <a:t>Global Yield </a:t>
            </a:r>
            <a:r>
              <a:rPr lang="en-US" altLang="ja-JP" b="1" dirty="0">
                <a:solidFill>
                  <a:srgbClr val="000090"/>
                </a:solidFill>
                <a:latin typeface="Arial" charset="0"/>
                <a:cs typeface="Arial Unicode MS" charset="0"/>
              </a:rPr>
              <a:t>of </a:t>
            </a:r>
            <a:r>
              <a:rPr lang="en-US" altLang="ja-JP" b="1" dirty="0" smtClean="0">
                <a:solidFill>
                  <a:srgbClr val="000090"/>
                </a:solidFill>
                <a:latin typeface="Arial" charset="0"/>
                <a:cs typeface="Arial Unicode MS" charset="0"/>
              </a:rPr>
              <a:t>Cavities</a:t>
            </a:r>
            <a:r>
              <a:rPr lang="en-US" altLang="ja-JP" b="1" dirty="0">
                <a:latin typeface="Arial" charset="0"/>
                <a:cs typeface="Arial Unicode MS" charset="0"/>
              </a:rPr>
              <a:t> </a:t>
            </a:r>
            <a:r>
              <a:rPr lang="en-US" altLang="ja-JP" b="1" dirty="0" smtClean="0">
                <a:latin typeface="Arial" charset="0"/>
                <a:cs typeface="Arial Unicode MS" charset="0"/>
              </a:rPr>
              <a:t>in 2008</a:t>
            </a:r>
            <a:br>
              <a:rPr lang="en-US" altLang="ja-JP" b="1" dirty="0" smtClean="0">
                <a:latin typeface="Arial" charset="0"/>
                <a:cs typeface="Arial Unicode MS" charset="0"/>
              </a:rPr>
            </a:br>
            <a:r>
              <a:rPr lang="en-US" altLang="ja-JP" sz="2400" b="1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tested at DESY and </a:t>
            </a:r>
            <a:r>
              <a:rPr lang="en-US" altLang="ja-JP" sz="2400" b="1" dirty="0" err="1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JLab</a:t>
            </a:r>
            <a:r>
              <a:rPr lang="en-US" altLang="ja-JP" sz="2400" b="1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/>
            </a:r>
            <a:br>
              <a:rPr lang="en-US" altLang="ja-JP" sz="2400" b="1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</a:br>
            <a:r>
              <a:rPr lang="en-US" altLang="ja-JP" sz="2000" b="1" dirty="0" smtClean="0">
                <a:solidFill>
                  <a:srgbClr val="000090"/>
                </a:solidFill>
                <a:latin typeface="Arial" charset="0"/>
                <a:cs typeface="Arial Unicode MS" charset="0"/>
              </a:rPr>
              <a:t>Originally reported by </a:t>
            </a:r>
            <a:r>
              <a:rPr lang="en-US" altLang="ja-JP" sz="2000" b="1" u="sng" dirty="0" smtClean="0">
                <a:solidFill>
                  <a:srgbClr val="000090"/>
                </a:solidFill>
                <a:latin typeface="Arial" charset="0"/>
                <a:cs typeface="Arial Unicode MS" charset="0"/>
              </a:rPr>
              <a:t>H. </a:t>
            </a:r>
            <a:r>
              <a:rPr lang="en-US" altLang="ja-JP" sz="2000" b="1" u="sng" dirty="0" err="1" smtClean="0">
                <a:solidFill>
                  <a:srgbClr val="000090"/>
                </a:solidFill>
                <a:latin typeface="Arial" charset="0"/>
                <a:cs typeface="Arial Unicode MS" charset="0"/>
              </a:rPr>
              <a:t>Padamsee</a:t>
            </a:r>
            <a:endParaRPr lang="en-US" altLang="ja-JP" sz="2800" dirty="0">
              <a:solidFill>
                <a:srgbClr val="000090"/>
              </a:solidFill>
              <a:latin typeface="Arial" charset="0"/>
              <a:cs typeface="Arial Unicode MS" charset="0"/>
            </a:endParaRPr>
          </a:p>
        </p:txBody>
      </p:sp>
      <p:graphicFrame>
        <p:nvGraphicFramePr>
          <p:cNvPr id="3379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2115536"/>
              </p:ext>
            </p:extLst>
          </p:nvPr>
        </p:nvGraphicFramePr>
        <p:xfrm>
          <a:off x="110640" y="1687512"/>
          <a:ext cx="4766160" cy="334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ワークシート" r:id="rId4" imgW="5638800" imgH="4508500" progId="Excel.Sheet.8">
                  <p:embed/>
                </p:oleObj>
              </mc:Choice>
              <mc:Fallback>
                <p:oleObj name="ワークシート" r:id="rId4" imgW="5638800" imgH="45085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640" y="1687512"/>
                        <a:ext cx="4766160" cy="334168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xtLst>
                        <a:ext uri="{FAA26D3D-D897-4be2-8F04-BA451C77F1D7}">
                          <ma14:placeholderFlag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1" name="Line 15"/>
          <p:cNvSpPr>
            <a:spLocks noChangeShapeType="1"/>
          </p:cNvSpPr>
          <p:nvPr/>
        </p:nvSpPr>
        <p:spPr bwMode="auto">
          <a:xfrm>
            <a:off x="762000" y="3581400"/>
            <a:ext cx="3581400" cy="14287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3802" name="Text Box 7"/>
          <p:cNvSpPr txBox="1">
            <a:spLocks noChangeArrowheads="1"/>
          </p:cNvSpPr>
          <p:nvPr/>
        </p:nvSpPr>
        <p:spPr bwMode="auto">
          <a:xfrm>
            <a:off x="4876800" y="1576149"/>
            <a:ext cx="4038600" cy="384720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0" fontAlgn="ctr" hangingPunct="0">
              <a:spcBef>
                <a:spcPct val="50000"/>
              </a:spcBef>
            </a:pPr>
            <a:r>
              <a:rPr kumimoji="0" lang="en-US" altLang="ja-JP" sz="2800" dirty="0" smtClean="0"/>
              <a:t>Process Yield: </a:t>
            </a:r>
            <a:r>
              <a:rPr kumimoji="0" lang="en-US" altLang="ja-JP" sz="2800" b="1" dirty="0" smtClean="0">
                <a:solidFill>
                  <a:srgbClr val="FF0000"/>
                </a:solidFill>
              </a:rPr>
              <a:t>~ 23 % </a:t>
            </a:r>
            <a:r>
              <a:rPr kumimoji="0" lang="en-US" altLang="ja-JP" sz="2800" dirty="0" smtClean="0"/>
              <a:t>@  35 MV/m, based on 48 Tests</a:t>
            </a:r>
            <a:r>
              <a:rPr kumimoji="0" lang="en-US" altLang="ja-JP" sz="2800" dirty="0"/>
              <a:t> </a:t>
            </a:r>
            <a:r>
              <a:rPr kumimoji="0" lang="en-US" altLang="ja-JP" sz="2800" dirty="0" smtClean="0"/>
              <a:t>for19 </a:t>
            </a:r>
            <a:r>
              <a:rPr kumimoji="0" lang="en-US" altLang="ja-JP" sz="2800" dirty="0"/>
              <a:t>cavities </a:t>
            </a:r>
          </a:p>
          <a:p>
            <a:pPr eaLnBrk="0" fontAlgn="ctr" hangingPunct="0">
              <a:spcBef>
                <a:spcPct val="50000"/>
              </a:spcBef>
            </a:pPr>
            <a:r>
              <a:rPr kumimoji="0" lang="en-US" altLang="ja-JP" sz="2000" dirty="0" smtClean="0">
                <a:solidFill>
                  <a:srgbClr val="3366FF"/>
                </a:solidFill>
              </a:rPr>
              <a:t>Manufactured by ACCEL</a:t>
            </a:r>
            <a:r>
              <a:rPr kumimoji="0" lang="en-US" altLang="ja-JP" sz="2000" dirty="0">
                <a:solidFill>
                  <a:srgbClr val="3366FF"/>
                </a:solidFill>
              </a:rPr>
              <a:t>, AES, </a:t>
            </a:r>
            <a:r>
              <a:rPr kumimoji="0" lang="en-US" altLang="ja-JP" sz="2000" dirty="0" err="1">
                <a:solidFill>
                  <a:srgbClr val="3366FF"/>
                </a:solidFill>
              </a:rPr>
              <a:t>Zanon</a:t>
            </a:r>
            <a:r>
              <a:rPr kumimoji="0" lang="en-US" altLang="ja-JP" sz="2000" dirty="0">
                <a:solidFill>
                  <a:srgbClr val="3366FF"/>
                </a:solidFill>
              </a:rPr>
              <a:t>, </a:t>
            </a:r>
            <a:r>
              <a:rPr kumimoji="0" lang="en-US" altLang="ja-JP" sz="2000" dirty="0" smtClean="0">
                <a:solidFill>
                  <a:srgbClr val="3366FF"/>
                </a:solidFill>
              </a:rPr>
              <a:t>KEK (Ichiro-type), and </a:t>
            </a:r>
            <a:r>
              <a:rPr kumimoji="0" lang="en-US" altLang="ja-JP" sz="2000" dirty="0" err="1" smtClean="0">
                <a:solidFill>
                  <a:srgbClr val="3366FF"/>
                </a:solidFill>
              </a:rPr>
              <a:t>JLab</a:t>
            </a:r>
            <a:endParaRPr kumimoji="0" lang="en-US" altLang="ja-JP" sz="2000" dirty="0" smtClean="0">
              <a:solidFill>
                <a:srgbClr val="3366FF"/>
              </a:solidFill>
            </a:endParaRPr>
          </a:p>
          <a:p>
            <a:pPr marL="342900" indent="-342900" eaLnBrk="0" fontAlgn="ctr" hangingPunct="0">
              <a:spcBef>
                <a:spcPct val="50000"/>
              </a:spcBef>
              <a:buFontTx/>
              <a:buChar char="-"/>
            </a:pPr>
            <a:r>
              <a:rPr kumimoji="0" lang="en-US" altLang="ja-JP" sz="2000" dirty="0" smtClean="0">
                <a:solidFill>
                  <a:srgbClr val="3366FF"/>
                </a:solidFill>
              </a:rPr>
              <a:t>Reported by H. </a:t>
            </a:r>
            <a:r>
              <a:rPr kumimoji="0" lang="en-US" altLang="ja-JP" sz="2000" dirty="0" err="1" smtClean="0">
                <a:solidFill>
                  <a:srgbClr val="3366FF"/>
                </a:solidFill>
              </a:rPr>
              <a:t>Padamsee</a:t>
            </a:r>
            <a:r>
              <a:rPr kumimoji="0" lang="en-US" altLang="ja-JP" sz="2000" dirty="0" smtClean="0">
                <a:solidFill>
                  <a:srgbClr val="3366FF"/>
                </a:solidFill>
              </a:rPr>
              <a:t> at TTC-08 (IUAC), and ILC-08, (Chicago), based on the status in 2008</a:t>
            </a:r>
            <a:r>
              <a:rPr kumimoji="0" lang="ja-JP" altLang="en-US" sz="2000" dirty="0" smtClean="0">
                <a:solidFill>
                  <a:srgbClr val="3366FF"/>
                </a:solidFill>
              </a:rPr>
              <a:t>。</a:t>
            </a:r>
            <a:endParaRPr kumimoji="0" lang="en-US" altLang="ja-JP" sz="2000" dirty="0">
              <a:solidFill>
                <a:srgbClr val="3366FF"/>
              </a:solidFill>
            </a:endParaRPr>
          </a:p>
        </p:txBody>
      </p:sp>
      <p:sp>
        <p:nvSpPr>
          <p:cNvPr id="33803" name="Text Box 16"/>
          <p:cNvSpPr txBox="1">
            <a:spLocks noChangeArrowheads="1"/>
          </p:cNvSpPr>
          <p:nvPr/>
        </p:nvSpPr>
        <p:spPr bwMode="auto">
          <a:xfrm>
            <a:off x="4021137" y="3276600"/>
            <a:ext cx="931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0" fontAlgn="ctr" hangingPunct="0"/>
            <a:r>
              <a:rPr kumimoji="0" lang="en-US" altLang="ja-JP" sz="2000" dirty="0"/>
              <a:t>50%</a:t>
            </a:r>
          </a:p>
        </p:txBody>
      </p:sp>
      <p:sp>
        <p:nvSpPr>
          <p:cNvPr id="33806" name="円/楕円 11"/>
          <p:cNvSpPr>
            <a:spLocks noChangeArrowheads="1"/>
          </p:cNvSpPr>
          <p:nvPr/>
        </p:nvSpPr>
        <p:spPr bwMode="auto">
          <a:xfrm>
            <a:off x="3200400" y="3124200"/>
            <a:ext cx="762000" cy="1676400"/>
          </a:xfrm>
          <a:prstGeom prst="ellipse">
            <a:avLst/>
          </a:prstGeom>
          <a:noFill/>
          <a:ln w="57150">
            <a:solidFill>
              <a:srgbClr val="CC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ctr" hangingPunct="0"/>
            <a:endParaRPr kumimoji="0" lang="ja-JP" altLang="en-US">
              <a:solidFill>
                <a:srgbClr val="FFFF00"/>
              </a:solidFill>
            </a:endParaRPr>
          </a:p>
        </p:txBody>
      </p:sp>
      <p:sp>
        <p:nvSpPr>
          <p:cNvPr id="33807" name="Slide Number Placeholder 11"/>
          <p:cNvSpPr txBox="1">
            <a:spLocks noGrp="1"/>
          </p:cNvSpPr>
          <p:nvPr/>
        </p:nvSpPr>
        <p:spPr bwMode="auto">
          <a:xfrm>
            <a:off x="7086600" y="6400800"/>
            <a:ext cx="1905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r" eaLnBrk="0" hangingPunct="0"/>
            <a:fld id="{82C04C61-20E7-3A46-A7C4-15D98386EC52}" type="slidenum">
              <a:rPr kumimoji="0" lang="en-GB" altLang="ja-JP" sz="1400"/>
              <a:pPr algn="r" eaLnBrk="0" hangingPunct="0"/>
              <a:t>5</a:t>
            </a:fld>
            <a:endParaRPr kumimoji="0" lang="en-GB" altLang="ja-JP" sz="1400"/>
          </a:p>
        </p:txBody>
      </p:sp>
      <p:cxnSp>
        <p:nvCxnSpPr>
          <p:cNvPr id="33810" name="直線コネクタ 18"/>
          <p:cNvCxnSpPr>
            <a:cxnSpLocks noChangeShapeType="1"/>
          </p:cNvCxnSpPr>
          <p:nvPr/>
        </p:nvCxnSpPr>
        <p:spPr bwMode="auto">
          <a:xfrm flipH="1" flipV="1">
            <a:off x="1371600" y="3124200"/>
            <a:ext cx="2362200" cy="990600"/>
          </a:xfrm>
          <a:prstGeom prst="line">
            <a:avLst/>
          </a:prstGeom>
          <a:noFill/>
          <a:ln w="5715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11" name="TextBox 16"/>
          <p:cNvSpPr txBox="1">
            <a:spLocks noChangeArrowheads="1"/>
          </p:cNvSpPr>
          <p:nvPr/>
        </p:nvSpPr>
        <p:spPr bwMode="auto">
          <a:xfrm>
            <a:off x="5943600" y="0"/>
            <a:ext cx="32004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800" dirty="0" smtClean="0">
                <a:latin typeface="Calibri" charset="0"/>
              </a:rPr>
              <a:t>H. </a:t>
            </a:r>
            <a:r>
              <a:rPr lang="en-US" altLang="ja-JP" sz="1800" dirty="0" err="1" smtClean="0">
                <a:latin typeface="Calibri" charset="0"/>
              </a:rPr>
              <a:t>Padamsee</a:t>
            </a:r>
            <a:r>
              <a:rPr lang="en-US" altLang="ja-JP" sz="1800" dirty="0" smtClean="0">
                <a:latin typeface="Calibri" charset="0"/>
              </a:rPr>
              <a:t>, ILC</a:t>
            </a:r>
            <a:r>
              <a:rPr lang="en-US" altLang="ja-JP" sz="1800" dirty="0">
                <a:latin typeface="Calibri" charset="0"/>
              </a:rPr>
              <a:t>-08 (Chicago) </a:t>
            </a:r>
            <a:endParaRPr lang="ja-JP" altLang="en-US" sz="1800" dirty="0">
              <a:latin typeface="Calibri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3400" y="5638800"/>
            <a:ext cx="800904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Definition for production yield, not established yet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913215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A. Yamamoto, SRF-110725</a:t>
            </a:r>
            <a:endParaRPr kumimoji="0" lang="en-US" altLang="ja-JP" sz="1200"/>
          </a:p>
        </p:txBody>
      </p:sp>
      <p:sp>
        <p:nvSpPr>
          <p:cNvPr id="5939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Advances in ILC-SRF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593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75D99A45-B6DC-F844-9217-1465246F4654}" type="slidenum">
              <a:rPr kumimoji="0" lang="en-US" altLang="ja-JP" sz="1400"/>
              <a:pPr/>
              <a:t>50</a:t>
            </a:fld>
            <a:endParaRPr kumimoji="0" lang="en-US" altLang="ja-JP" sz="1400"/>
          </a:p>
        </p:txBody>
      </p:sp>
      <p:sp>
        <p:nvSpPr>
          <p:cNvPr id="593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ja-JP" sz="3200" b="1" dirty="0">
                <a:latin typeface="Arial" charset="0"/>
                <a:cs typeface="Arial Unicode MS" charset="0"/>
              </a:rPr>
              <a:t>Main Issues at Very High </a:t>
            </a:r>
            <a:r>
              <a:rPr kumimoji="0" lang="en-US" altLang="ja-JP" sz="3200" b="1" dirty="0" smtClean="0">
                <a:latin typeface="Arial" charset="0"/>
                <a:cs typeface="Arial Unicode MS" charset="0"/>
              </a:rPr>
              <a:t>Gradient </a:t>
            </a:r>
            <a:endParaRPr kumimoji="0" lang="en-US" altLang="ja-JP" sz="3200" b="1" dirty="0">
              <a:latin typeface="Arial" charset="0"/>
              <a:cs typeface="Arial Unicode MS" charset="0"/>
            </a:endParaRPr>
          </a:p>
        </p:txBody>
      </p:sp>
      <p:pic>
        <p:nvPicPr>
          <p:cNvPr id="59397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38400"/>
            <a:ext cx="73707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398" name="Straight Arrow Connector 17"/>
          <p:cNvCxnSpPr>
            <a:cxnSpLocks noChangeShapeType="1"/>
            <a:stCxn id="59399" idx="1"/>
          </p:cNvCxnSpPr>
          <p:nvPr/>
        </p:nvCxnSpPr>
        <p:spPr bwMode="auto">
          <a:xfrm rot="10800000" flipV="1">
            <a:off x="5791200" y="1909763"/>
            <a:ext cx="685800" cy="757237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399" name="TextBox 20"/>
          <p:cNvSpPr txBox="1">
            <a:spLocks noChangeArrowheads="1"/>
          </p:cNvSpPr>
          <p:nvPr/>
        </p:nvSpPr>
        <p:spPr bwMode="auto">
          <a:xfrm>
            <a:off x="6477000" y="1371600"/>
            <a:ext cx="2390775" cy="1077913"/>
          </a:xfrm>
          <a:prstGeom prst="rect">
            <a:avLst/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>
                <a:solidFill>
                  <a:srgbClr val="FF0000"/>
                </a:solidFill>
              </a:rPr>
              <a:t>Material</a:t>
            </a:r>
          </a:p>
          <a:p>
            <a:r>
              <a:rPr kumimoji="0" lang="en-US" altLang="ja-JP" sz="1600">
                <a:solidFill>
                  <a:srgbClr val="FF0000"/>
                </a:solidFill>
              </a:rPr>
              <a:t>Nb: &gt; 2000 Oe (exp.)</a:t>
            </a:r>
          </a:p>
          <a:p>
            <a:r>
              <a:rPr kumimoji="0" lang="en-US" altLang="ja-JP" sz="1600">
                <a:solidFill>
                  <a:srgbClr val="FF0000"/>
                </a:solidFill>
              </a:rPr>
              <a:t>          2400 Oe (the.) </a:t>
            </a:r>
          </a:p>
          <a:p>
            <a:r>
              <a:rPr kumimoji="0" lang="en-US" altLang="ja-JP" sz="1600">
                <a:solidFill>
                  <a:srgbClr val="FF0000"/>
                </a:solidFill>
              </a:rPr>
              <a:t>Nb</a:t>
            </a:r>
            <a:r>
              <a:rPr kumimoji="0" lang="en-US" altLang="ja-JP" sz="1600" baseline="-25000">
                <a:solidFill>
                  <a:srgbClr val="FF0000"/>
                </a:solidFill>
              </a:rPr>
              <a:t>3</a:t>
            </a:r>
            <a:r>
              <a:rPr kumimoji="0" lang="en-US" altLang="ja-JP" sz="1600">
                <a:solidFill>
                  <a:srgbClr val="FF0000"/>
                </a:solidFill>
              </a:rPr>
              <a:t>Sn: &gt; 4000 Oe (the.)</a:t>
            </a:r>
          </a:p>
        </p:txBody>
      </p:sp>
      <p:cxnSp>
        <p:nvCxnSpPr>
          <p:cNvPr id="59400" name="Straight Arrow Connector 23"/>
          <p:cNvCxnSpPr>
            <a:cxnSpLocks noChangeShapeType="1"/>
            <a:stCxn id="59401" idx="0"/>
          </p:cNvCxnSpPr>
          <p:nvPr/>
        </p:nvCxnSpPr>
        <p:spPr bwMode="auto">
          <a:xfrm rot="16200000" flipV="1">
            <a:off x="6969919" y="3317081"/>
            <a:ext cx="304800" cy="985838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401" name="TextBox 24"/>
          <p:cNvSpPr txBox="1">
            <a:spLocks noChangeArrowheads="1"/>
          </p:cNvSpPr>
          <p:nvPr/>
        </p:nvSpPr>
        <p:spPr bwMode="auto">
          <a:xfrm>
            <a:off x="6781800" y="3962400"/>
            <a:ext cx="1666875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000">
                <a:solidFill>
                  <a:srgbClr val="FF0000"/>
                </a:solidFill>
              </a:rPr>
              <a:t>Cavity shape</a:t>
            </a:r>
          </a:p>
        </p:txBody>
      </p:sp>
      <p:cxnSp>
        <p:nvCxnSpPr>
          <p:cNvPr id="59402" name="Straight Arrow Connector 26"/>
          <p:cNvCxnSpPr>
            <a:cxnSpLocks noChangeShapeType="1"/>
            <a:stCxn id="59403" idx="2"/>
          </p:cNvCxnSpPr>
          <p:nvPr/>
        </p:nvCxnSpPr>
        <p:spPr bwMode="auto">
          <a:xfrm rot="16200000" flipH="1">
            <a:off x="4202907" y="1916906"/>
            <a:ext cx="423862" cy="923925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403" name="TextBox 28"/>
          <p:cNvSpPr txBox="1">
            <a:spLocks noChangeArrowheads="1"/>
          </p:cNvSpPr>
          <p:nvPr/>
        </p:nvSpPr>
        <p:spPr bwMode="auto">
          <a:xfrm>
            <a:off x="2743200" y="1828800"/>
            <a:ext cx="2420938" cy="3381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>
                <a:solidFill>
                  <a:srgbClr val="FF0000"/>
                </a:solidFill>
              </a:rPr>
              <a:t>Cavity surface chemistry</a:t>
            </a:r>
          </a:p>
        </p:txBody>
      </p:sp>
      <p:cxnSp>
        <p:nvCxnSpPr>
          <p:cNvPr id="59404" name="Straight Arrow Connector 30"/>
          <p:cNvCxnSpPr>
            <a:cxnSpLocks noChangeShapeType="1"/>
            <a:stCxn id="59405" idx="0"/>
          </p:cNvCxnSpPr>
          <p:nvPr/>
        </p:nvCxnSpPr>
        <p:spPr bwMode="auto">
          <a:xfrm rot="16200000" flipV="1">
            <a:off x="4548982" y="3756818"/>
            <a:ext cx="304800" cy="106363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405" name="TextBox 32"/>
          <p:cNvSpPr txBox="1">
            <a:spLocks noChangeArrowheads="1"/>
          </p:cNvSpPr>
          <p:nvPr/>
        </p:nvSpPr>
        <p:spPr bwMode="auto">
          <a:xfrm>
            <a:off x="3124200" y="3962400"/>
            <a:ext cx="3260725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000">
                <a:solidFill>
                  <a:srgbClr val="FF0000"/>
                </a:solidFill>
              </a:rPr>
              <a:t>Cavity surface smoothness</a:t>
            </a:r>
          </a:p>
        </p:txBody>
      </p:sp>
      <p:cxnSp>
        <p:nvCxnSpPr>
          <p:cNvPr id="59406" name="Straight Arrow Connector 33"/>
          <p:cNvCxnSpPr>
            <a:cxnSpLocks noChangeShapeType="1"/>
            <a:stCxn id="59407" idx="0"/>
          </p:cNvCxnSpPr>
          <p:nvPr/>
        </p:nvCxnSpPr>
        <p:spPr bwMode="auto">
          <a:xfrm rot="5400000" flipH="1" flipV="1">
            <a:off x="2088357" y="2621756"/>
            <a:ext cx="533400" cy="1843087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407" name="TextBox 36"/>
          <p:cNvSpPr txBox="1">
            <a:spLocks noChangeArrowheads="1"/>
          </p:cNvSpPr>
          <p:nvPr/>
        </p:nvSpPr>
        <p:spPr bwMode="auto">
          <a:xfrm>
            <a:off x="152400" y="3810000"/>
            <a:ext cx="2563813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/>
            <a:r>
              <a:rPr kumimoji="0" lang="en-US" altLang="ja-JP" sz="2000">
                <a:solidFill>
                  <a:srgbClr val="FF0000"/>
                </a:solidFill>
              </a:rPr>
              <a:t>Cavity wall </a:t>
            </a:r>
          </a:p>
          <a:p>
            <a:pPr algn="ctr"/>
            <a:r>
              <a:rPr kumimoji="0" lang="en-US" altLang="ja-JP" sz="2000">
                <a:solidFill>
                  <a:srgbClr val="FF0000"/>
                </a:solidFill>
              </a:rPr>
              <a:t>thermal conductance</a:t>
            </a:r>
          </a:p>
        </p:txBody>
      </p:sp>
      <p:cxnSp>
        <p:nvCxnSpPr>
          <p:cNvPr id="59408" name="Straight Arrow Connector 41"/>
          <p:cNvCxnSpPr>
            <a:cxnSpLocks noChangeShapeType="1"/>
            <a:stCxn id="59409" idx="2"/>
          </p:cNvCxnSpPr>
          <p:nvPr/>
        </p:nvCxnSpPr>
        <p:spPr bwMode="auto">
          <a:xfrm rot="16200000" flipH="1">
            <a:off x="1122363" y="2265363"/>
            <a:ext cx="500062" cy="455612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409" name="TextBox 42"/>
          <p:cNvSpPr txBox="1">
            <a:spLocks noChangeArrowheads="1"/>
          </p:cNvSpPr>
          <p:nvPr/>
        </p:nvSpPr>
        <p:spPr bwMode="auto">
          <a:xfrm>
            <a:off x="152400" y="1905000"/>
            <a:ext cx="1982788" cy="3381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>
                <a:solidFill>
                  <a:srgbClr val="FF0000"/>
                </a:solidFill>
              </a:rPr>
              <a:t>Achievable gradient</a:t>
            </a:r>
          </a:p>
        </p:txBody>
      </p:sp>
      <p:sp>
        <p:nvSpPr>
          <p:cNvPr id="59410" name="TextBox 43"/>
          <p:cNvSpPr txBox="1">
            <a:spLocks noChangeArrowheads="1"/>
          </p:cNvSpPr>
          <p:nvPr/>
        </p:nvSpPr>
        <p:spPr bwMode="auto">
          <a:xfrm>
            <a:off x="76200" y="838200"/>
            <a:ext cx="9067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2400" dirty="0">
                <a:solidFill>
                  <a:srgbClr val="3366FF"/>
                </a:solidFill>
              </a:rPr>
              <a:t>“Knobs” for improved reproducibility in overcoming </a:t>
            </a:r>
            <a:r>
              <a:rPr kumimoji="0" lang="en-US" altLang="ja-JP" sz="2400" u="sng" dirty="0">
                <a:solidFill>
                  <a:srgbClr val="3366FF"/>
                </a:solidFill>
              </a:rPr>
              <a:t>local quench </a:t>
            </a:r>
            <a:r>
              <a:rPr kumimoji="0" lang="en-US" altLang="ja-JP" sz="2400" dirty="0">
                <a:solidFill>
                  <a:srgbClr val="3366FF"/>
                </a:solidFill>
              </a:rPr>
              <a:t>at very high gradient of 40-50 MV/m   </a:t>
            </a:r>
          </a:p>
        </p:txBody>
      </p:sp>
      <p:sp>
        <p:nvSpPr>
          <p:cNvPr id="59411" name="TextBox 40"/>
          <p:cNvSpPr txBox="1">
            <a:spLocks noChangeArrowheads="1"/>
          </p:cNvSpPr>
          <p:nvPr/>
        </p:nvSpPr>
        <p:spPr bwMode="auto">
          <a:xfrm>
            <a:off x="0" y="4495800"/>
            <a:ext cx="9144000" cy="1816100"/>
          </a:xfrm>
          <a:prstGeom prst="rect">
            <a:avLst/>
          </a:prstGeom>
          <a:solidFill>
            <a:srgbClr val="3366FF"/>
          </a:solidFill>
          <a:ln>
            <a:noFill/>
          </a:ln>
          <a:extLst/>
        </p:spPr>
        <p:txBody>
          <a:bodyPr>
            <a:spAutoFit/>
          </a:bodyPr>
          <a:lstStyle>
            <a:lvl1pPr marL="342900" indent="-34290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800100" indent="-3429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buFontTx/>
              <a:buAutoNum type="arabicParenBoth"/>
            </a:pPr>
            <a:r>
              <a:rPr kumimoji="0" lang="en-US" altLang="ja-JP" sz="1600" dirty="0">
                <a:solidFill>
                  <a:srgbClr val="FFFF00"/>
                </a:solidFill>
              </a:rPr>
              <a:t>Alternate cavity shape for reduced </a:t>
            </a:r>
            <a:r>
              <a:rPr kumimoji="0" lang="en-US" altLang="ja-JP" sz="1600" dirty="0" err="1">
                <a:solidFill>
                  <a:srgbClr val="FFFF00"/>
                </a:solidFill>
              </a:rPr>
              <a:t>Hpk</a:t>
            </a:r>
            <a:r>
              <a:rPr kumimoji="0" lang="en-US" altLang="ja-JP" sz="1600" dirty="0">
                <a:solidFill>
                  <a:srgbClr val="FFFF00"/>
                </a:solidFill>
              </a:rPr>
              <a:t>/</a:t>
            </a:r>
            <a:r>
              <a:rPr kumimoji="0" lang="en-US" altLang="ja-JP" sz="1600" dirty="0" err="1">
                <a:solidFill>
                  <a:srgbClr val="FFFF00"/>
                </a:solidFill>
              </a:rPr>
              <a:t>Eacc</a:t>
            </a:r>
            <a:r>
              <a:rPr kumimoji="0" lang="en-US" altLang="ja-JP" sz="1600" dirty="0">
                <a:solidFill>
                  <a:srgbClr val="FFFF00"/>
                </a:solidFill>
              </a:rPr>
              <a:t> ratio</a:t>
            </a:r>
            <a:r>
              <a:rPr kumimoji="0" lang="en-US" altLang="ja-JP" sz="1600" u="sng" dirty="0">
                <a:solidFill>
                  <a:srgbClr val="FF0000"/>
                </a:solidFill>
              </a:rPr>
              <a:t>. </a:t>
            </a:r>
            <a:r>
              <a:rPr kumimoji="0" lang="en-US" altLang="ja-JP" sz="1600" u="sng" dirty="0"/>
              <a:t>In hand </a:t>
            </a:r>
            <a:r>
              <a:rPr kumimoji="0" lang="en-US" altLang="ja-JP" sz="1600" dirty="0"/>
              <a:t>(LL, RE, LSF).</a:t>
            </a:r>
          </a:p>
          <a:p>
            <a:pPr>
              <a:buFontTx/>
              <a:buAutoNum type="arabicParenBoth"/>
            </a:pPr>
            <a:r>
              <a:rPr kumimoji="0" lang="en-US" altLang="ja-JP" sz="1600" dirty="0">
                <a:solidFill>
                  <a:srgbClr val="FFFF00"/>
                </a:solidFill>
              </a:rPr>
              <a:t>Uniform cavity processing for reduced local “bad” spots. </a:t>
            </a:r>
            <a:r>
              <a:rPr kumimoji="0" lang="en-US" altLang="ja-JP" sz="1600" u="sng" dirty="0">
                <a:solidFill>
                  <a:srgbClr val="000000"/>
                </a:solidFill>
              </a:rPr>
              <a:t>In hand </a:t>
            </a:r>
            <a:r>
              <a:rPr kumimoji="0" lang="en-US" altLang="ja-JP" sz="1600" dirty="0">
                <a:solidFill>
                  <a:srgbClr val="000000"/>
                </a:solidFill>
              </a:rPr>
              <a:t>(EP).  </a:t>
            </a:r>
          </a:p>
          <a:p>
            <a:pPr>
              <a:buFontTx/>
              <a:buAutoNum type="arabicParenBoth"/>
            </a:pPr>
            <a:r>
              <a:rPr kumimoji="0" lang="en-US" altLang="ja-JP" sz="1600" dirty="0">
                <a:solidFill>
                  <a:srgbClr val="FFFF00"/>
                </a:solidFill>
              </a:rPr>
              <a:t>Smooth surface for reduced local magnetic field enhancement. </a:t>
            </a:r>
            <a:r>
              <a:rPr kumimoji="0" lang="en-US" altLang="ja-JP" sz="1600" dirty="0">
                <a:solidFill>
                  <a:srgbClr val="000000"/>
                </a:solidFill>
              </a:rPr>
              <a:t>In hand(CBP &amp; derivative + EP).</a:t>
            </a:r>
          </a:p>
          <a:p>
            <a:pPr>
              <a:buFontTx/>
              <a:buAutoNum type="arabicParenBoth"/>
            </a:pPr>
            <a:r>
              <a:rPr kumimoji="0" lang="en-US" altLang="ja-JP" sz="1600" dirty="0">
                <a:solidFill>
                  <a:srgbClr val="FFFF00"/>
                </a:solidFill>
              </a:rPr>
              <a:t>Improved wall thermal conductance for increased local heating tolerance. </a:t>
            </a:r>
          </a:p>
          <a:p>
            <a:pPr lvl="1">
              <a:buFont typeface="Wingdings" charset="0"/>
              <a:buChar char="Ø"/>
            </a:pPr>
            <a:r>
              <a:rPr kumimoji="0" lang="en-US" altLang="ja-JP" sz="1600" dirty="0">
                <a:solidFill>
                  <a:srgbClr val="FFFF00"/>
                </a:solidFill>
                <a:ea typeface="ＭＳ Ｐゴシック" charset="0"/>
              </a:rPr>
              <a:t>Cavity heat treatment optimization for “phonon peak engineering”</a:t>
            </a:r>
          </a:p>
          <a:p>
            <a:pPr lvl="1">
              <a:buFont typeface="Wingdings" charset="0"/>
              <a:buChar char="Ø"/>
            </a:pPr>
            <a:r>
              <a:rPr kumimoji="0" lang="en-US" altLang="ja-JP" sz="1600" dirty="0">
                <a:solidFill>
                  <a:srgbClr val="FFFF00"/>
                </a:solidFill>
                <a:ea typeface="ＭＳ Ｐゴシック" charset="0"/>
              </a:rPr>
              <a:t>Use </a:t>
            </a:r>
            <a:r>
              <a:rPr kumimoji="0" lang="en-US" altLang="ja-JP" sz="1600" dirty="0" err="1">
                <a:solidFill>
                  <a:srgbClr val="FFFF00"/>
                </a:solidFill>
                <a:ea typeface="ＭＳ Ｐゴシック" charset="0"/>
              </a:rPr>
              <a:t>Nb</a:t>
            </a:r>
            <a:r>
              <a:rPr kumimoji="0" lang="en-US" altLang="ja-JP" sz="1600" dirty="0">
                <a:solidFill>
                  <a:srgbClr val="FFFF00"/>
                </a:solidFill>
                <a:ea typeface="ＭＳ Ｐゴシック" charset="0"/>
              </a:rPr>
              <a:t>/Cu composite material (such as explosion bonded material)</a:t>
            </a:r>
          </a:p>
          <a:p>
            <a:r>
              <a:rPr kumimoji="0" lang="en-US" altLang="ja-JP" sz="1600" dirty="0">
                <a:solidFill>
                  <a:srgbClr val="FFFF00"/>
                </a:solidFill>
              </a:rPr>
              <a:t>(5) The game-changing knob is a </a:t>
            </a:r>
            <a:r>
              <a:rPr kumimoji="0" lang="en-US" altLang="ja-JP" sz="1600" dirty="0" err="1">
                <a:solidFill>
                  <a:srgbClr val="FFFF00"/>
                </a:solidFill>
              </a:rPr>
              <a:t>Nb</a:t>
            </a:r>
            <a:r>
              <a:rPr kumimoji="0" lang="en-US" altLang="ja-JP" sz="1600" dirty="0">
                <a:solidFill>
                  <a:srgbClr val="FFFF00"/>
                </a:solidFill>
              </a:rPr>
              <a:t> replacement material (such as Nb</a:t>
            </a:r>
            <a:r>
              <a:rPr kumimoji="0" lang="en-US" altLang="ja-JP" sz="1600" baseline="-25000" dirty="0">
                <a:solidFill>
                  <a:srgbClr val="FFFF00"/>
                </a:solidFill>
              </a:rPr>
              <a:t>3</a:t>
            </a:r>
            <a:r>
              <a:rPr kumimoji="0" lang="en-US" altLang="ja-JP" sz="1600" dirty="0">
                <a:solidFill>
                  <a:srgbClr val="FFFF00"/>
                </a:solidFill>
              </a:rPr>
              <a:t>Sn or Mg</a:t>
            </a:r>
            <a:r>
              <a:rPr kumimoji="0" lang="en-US" altLang="ja-JP" sz="1600" baseline="-25000" dirty="0">
                <a:solidFill>
                  <a:srgbClr val="FFFF00"/>
                </a:solidFill>
              </a:rPr>
              <a:t>2</a:t>
            </a:r>
            <a:r>
              <a:rPr kumimoji="0" lang="en-US" altLang="ja-JP" sz="1600" dirty="0">
                <a:solidFill>
                  <a:srgbClr val="FFFF00"/>
                </a:solidFill>
              </a:rPr>
              <a:t>B w/ multi-layer).        </a:t>
            </a:r>
          </a:p>
        </p:txBody>
      </p:sp>
    </p:spTree>
    <p:extLst>
      <p:ext uri="{BB962C8B-B14F-4D97-AF65-F5344CB8AC3E}">
        <p14:creationId xmlns:p14="http://schemas.microsoft.com/office/powerpoint/2010/main" val="2972963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7315200" cy="762000"/>
          </a:xfrm>
        </p:spPr>
        <p:txBody>
          <a:bodyPr/>
          <a:lstStyle/>
          <a:p>
            <a:r>
              <a:rPr lang="en-US" altLang="ja-JP" sz="4300" b="1">
                <a:solidFill>
                  <a:srgbClr val="000090"/>
                </a:solidFill>
                <a:latin typeface="Century Gothic" pitchFamily="-112" charset="0"/>
                <a:ea typeface="Century Gothic" pitchFamily="-112" charset="0"/>
                <a:cs typeface="Century Gothic" pitchFamily="-112" charset="0"/>
              </a:rPr>
              <a:t>Global Plan for SCRF R&amp;D</a:t>
            </a:r>
            <a:endParaRPr lang="en-US" altLang="ja-JP" sz="3200" b="1">
              <a:solidFill>
                <a:srgbClr val="000090"/>
              </a:solidFill>
              <a:latin typeface="Century Gothic" pitchFamily="-112" charset="0"/>
              <a:ea typeface="Century Gothic" pitchFamily="-112" charset="0"/>
              <a:cs typeface="Century Gothic" pitchFamily="-112" charset="0"/>
            </a:endParaRPr>
          </a:p>
        </p:txBody>
      </p:sp>
      <p:graphicFrame>
        <p:nvGraphicFramePr>
          <p:cNvPr id="91139" name="Group 3"/>
          <p:cNvGraphicFramePr>
            <a:graphicFrameLocks noGrp="1"/>
          </p:cNvGraphicFramePr>
          <p:nvPr/>
        </p:nvGraphicFramePr>
        <p:xfrm>
          <a:off x="381001" y="914400"/>
          <a:ext cx="8610599" cy="5361241"/>
        </p:xfrm>
        <a:graphic>
          <a:graphicData uri="http://schemas.openxmlformats.org/drawingml/2006/table">
            <a:tbl>
              <a:tblPr/>
              <a:tblGrid>
                <a:gridCol w="2514600"/>
                <a:gridCol w="820876"/>
                <a:gridCol w="648869"/>
                <a:gridCol w="463951"/>
                <a:gridCol w="478864"/>
                <a:gridCol w="520288"/>
                <a:gridCol w="457323"/>
                <a:gridCol w="613078"/>
                <a:gridCol w="1057146"/>
                <a:gridCol w="1035604"/>
              </a:tblGrid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Year</a:t>
                      </a:r>
                      <a:endParaRPr kumimoji="0" lang="en-US" altLang="ja-JP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2010</a:t>
                      </a:r>
                      <a:endParaRPr kumimoji="0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Phase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TDP-1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3366FF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TDP-2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66FF"/>
                        </a:gs>
                        <a:gs pos="100000">
                          <a:srgbClr val="000090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Cavity Gradient in </a:t>
                      </a:r>
                      <a:r>
                        <a:rPr kumimoji="0" lang="en-US" altLang="ja-JP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v</a:t>
                      </a: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. 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test to </a:t>
                      </a: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reach 35 MV/</a:t>
                      </a:r>
                      <a:r>
                        <a:rPr kumimoji="0" lang="en-US" altLang="ja-JP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m</a:t>
                      </a:r>
                      <a:endParaRPr kumimoji="0" lang="en-US" altLang="ja-JP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  <a:sym typeface="Wingdings" pitchFamily="-107" charset="2"/>
                        </a:rPr>
                        <a:t></a:t>
                      </a:r>
                      <a:r>
                        <a:rPr kumimoji="0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Yield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50%</a:t>
                      </a:r>
                      <a:endParaRPr kumimoji="0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>
                            <a:alpha val="50999"/>
                          </a:srgbClr>
                        </a:gs>
                        <a:gs pos="2000">
                          <a:srgbClr val="FFFFFF">
                            <a:alpha val="50999"/>
                          </a:srgbClr>
                        </a:gs>
                        <a:gs pos="100000">
                          <a:srgbClr val="FFFF00">
                            <a:alpha val="50999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  <a:sym typeface="Wingdings" pitchFamily="-107" charset="2"/>
                        </a:rPr>
                        <a:t></a:t>
                      </a:r>
                      <a:r>
                        <a:rPr kumimoji="0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Yield</a:t>
                      </a:r>
                      <a:r>
                        <a:rPr kumimoji="0" lang="en-US" altLang="ja-JP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90%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>
                            <a:alpha val="62000"/>
                          </a:srgbClr>
                        </a:gs>
                        <a:gs pos="999">
                          <a:srgbClr val="FFFF00">
                            <a:alpha val="62000"/>
                          </a:srgbClr>
                        </a:gs>
                        <a:gs pos="100000">
                          <a:srgbClr val="FF6600">
                            <a:alpha val="6200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Cavity-string  to reach 31.5 MV/m, with one-cryomodule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Global effort for string assembly and test</a:t>
                      </a:r>
                      <a:endParaRPr kumimoji="0" lang="en-US" altLang="ja-JP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(DESY, FNAL, INFN, KEK)</a:t>
                      </a:r>
                      <a:endParaRPr kumimoji="0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System Test with beam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acceleration  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FLASH (DESY) , NML (FNAL)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     STF2 (KEK, </a:t>
                      </a:r>
                      <a:r>
                        <a:rPr kumimoji="0" lang="en-US" altLang="ja-JP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test start in 2013</a:t>
                      </a: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Preparation for Industrialization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Production Technology R&amp;D   </a:t>
                      </a:r>
                      <a:endParaRPr kumimoji="1" lang="ja-JP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>
                            <a:alpha val="81000"/>
                          </a:srgbClr>
                        </a:gs>
                        <a:gs pos="92000">
                          <a:srgbClr val="3366FF">
                            <a:alpha val="81000"/>
                          </a:srgbClr>
                        </a:gs>
                        <a:gs pos="100000">
                          <a:srgbClr val="3366FF">
                            <a:alpha val="8100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Communication with industry: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2009: 1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st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step:  Visit Vendor (2009)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2010:   2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nd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step: Organize Workshop (2010)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2011:     3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rd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step:  Send specification &amp; receive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>
                            <a:alpha val="81000"/>
                          </a:srgbClr>
                        </a:gs>
                        <a:gs pos="92000">
                          <a:srgbClr val="3366FF">
                            <a:alpha val="81000"/>
                          </a:srgbClr>
                        </a:gs>
                        <a:gs pos="100000">
                          <a:srgbClr val="3366FF">
                            <a:alpha val="8100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747" name="正方形/長方形 6"/>
          <p:cNvSpPr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48" name="山形 8"/>
          <p:cNvSpPr>
            <a:spLocks noChangeArrowheads="1"/>
          </p:cNvSpPr>
          <p:nvPr/>
        </p:nvSpPr>
        <p:spPr bwMode="auto">
          <a:xfrm>
            <a:off x="0" y="5562600"/>
            <a:ext cx="533400" cy="304800"/>
          </a:xfrm>
          <a:prstGeom prst="chevron">
            <a:avLst>
              <a:gd name="adj" fmla="val 4999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ctr" hangingPunct="0"/>
            <a:endParaRPr kumimoji="0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762001"/>
            <a:ext cx="4572000" cy="3173288"/>
          </a:xfrm>
          <a:prstGeom prst="rect">
            <a:avLst/>
          </a:prstGeom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3048000"/>
            <a:ext cx="5156200" cy="2048545"/>
          </a:xfrm>
          <a:prstGeom prst="rect">
            <a:avLst/>
          </a:prstGeom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曲折矢印 9"/>
          <p:cNvSpPr/>
          <p:nvPr/>
        </p:nvSpPr>
        <p:spPr bwMode="auto">
          <a:xfrm flipV="1">
            <a:off x="1447800" y="3505200"/>
            <a:ext cx="1600200" cy="2209800"/>
          </a:xfrm>
          <a:prstGeom prst="bentArrow">
            <a:avLst>
              <a:gd name="adj1" fmla="val 9683"/>
              <a:gd name="adj2" fmla="val 15948"/>
              <a:gd name="adj3" fmla="val 22215"/>
              <a:gd name="adj4" fmla="val 47927"/>
            </a:avLst>
          </a:prstGeom>
          <a:solidFill>
            <a:srgbClr val="339966"/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charset="0"/>
              <a:cs typeface="Arial Unicode MS" charset="0"/>
            </a:endParaRPr>
          </a:p>
        </p:txBody>
      </p:sp>
      <p:sp>
        <p:nvSpPr>
          <p:cNvPr id="11" name="左カーブ矢印 10"/>
          <p:cNvSpPr/>
          <p:nvPr/>
        </p:nvSpPr>
        <p:spPr bwMode="auto">
          <a:xfrm>
            <a:off x="7543800" y="4648200"/>
            <a:ext cx="762000" cy="1295400"/>
          </a:xfrm>
          <a:prstGeom prst="curvedLeftArrow">
            <a:avLst>
              <a:gd name="adj1" fmla="val 25000"/>
              <a:gd name="adj2" fmla="val 50000"/>
              <a:gd name="adj3" fmla="val 32310"/>
            </a:avLst>
          </a:prstGeom>
          <a:solidFill>
            <a:srgbClr val="FF6600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charset="0"/>
              <a:cs typeface="Arial Unicode MS" charset="0"/>
            </a:endParaRPr>
          </a:p>
        </p:txBody>
      </p:sp>
      <p:sp>
        <p:nvSpPr>
          <p:cNvPr id="12" name="日付プレースホル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A. Yamamoto, SRF-110725</a:t>
            </a:r>
            <a:endParaRPr lang="en-US" altLang="ja-JP"/>
          </a:p>
        </p:txBody>
      </p:sp>
      <p:sp>
        <p:nvSpPr>
          <p:cNvPr id="13" name="スライド番号プレースホル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E37E2-33CB-034B-AFDB-6541EBF5F31A}" type="slidenum">
              <a:rPr lang="en-US" altLang="ja-JP" smtClean="0"/>
              <a:pPr>
                <a:defRPr/>
              </a:pPr>
              <a:t>51</a:t>
            </a:fld>
            <a:endParaRPr lang="en-US" altLang="ja-JP"/>
          </a:p>
        </p:txBody>
      </p:sp>
      <p:sp>
        <p:nvSpPr>
          <p:cNvPr id="15" name="フッター プレースホルダ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Advances in ILC-SRF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440341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8153400" cy="914400"/>
          </a:xfrm>
        </p:spPr>
        <p:txBody>
          <a:bodyPr/>
          <a:lstStyle/>
          <a:p>
            <a:r>
              <a:rPr lang="en-US" altLang="ja-JP" sz="2800" b="1" dirty="0">
                <a:latin typeface="Arial" charset="0"/>
                <a:cs typeface="ＭＳ Ｐゴシック" charset="0"/>
              </a:rPr>
              <a:t>Creation of a Global Database for </a:t>
            </a:r>
            <a:br>
              <a:rPr lang="en-US" altLang="ja-JP" sz="2800" b="1" dirty="0">
                <a:latin typeface="Arial" charset="0"/>
                <a:cs typeface="ＭＳ Ｐゴシック" charset="0"/>
              </a:rPr>
            </a:br>
            <a:r>
              <a:rPr lang="en-US" altLang="ja-JP" sz="2400" b="1" dirty="0">
                <a:latin typeface="Arial" charset="0"/>
                <a:cs typeface="ＭＳ Ｐゴシック" charset="0"/>
              </a:rPr>
              <a:t>Better Understanding of “Production Yield</a:t>
            </a:r>
            <a:r>
              <a:rPr lang="en-US" altLang="ja-JP" sz="2400" b="1" dirty="0" smtClean="0">
                <a:latin typeface="Arial" charset="0"/>
                <a:cs typeface="ＭＳ Ｐゴシック" charset="0"/>
              </a:rPr>
              <a:t>”</a:t>
            </a:r>
            <a:endParaRPr lang="en-US" altLang="ja-JP" sz="2800" b="1" dirty="0">
              <a:latin typeface="Arial" charset="0"/>
              <a:cs typeface="ＭＳ Ｐゴシック" charset="0"/>
            </a:endParaRP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915400" cy="5257800"/>
          </a:xfrm>
        </p:spPr>
        <p:txBody>
          <a:bodyPr/>
          <a:lstStyle/>
          <a:p>
            <a:pPr marL="166688" indent="-166688">
              <a:lnSpc>
                <a:spcPct val="80000"/>
              </a:lnSpc>
            </a:pPr>
            <a:r>
              <a:rPr lang="en-US" altLang="ja-JP" sz="2000" u="sng" dirty="0">
                <a:latin typeface="Arial" charset="0"/>
                <a:cs typeface="ＭＳ Ｐゴシック" charset="0"/>
              </a:rPr>
              <a:t>Global Data Base Team </a:t>
            </a:r>
            <a:r>
              <a:rPr lang="en-US" altLang="ja-JP" sz="2000" dirty="0">
                <a:latin typeface="Arial" charset="0"/>
                <a:cs typeface="ＭＳ Ｐゴシック" charset="0"/>
              </a:rPr>
              <a:t>formed by: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Camille Ginsburg (</a:t>
            </a:r>
            <a:r>
              <a:rPr lang="en-US" altLang="ja-JP" sz="1800" dirty="0" err="1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Fermilab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), </a:t>
            </a:r>
            <a:r>
              <a:rPr lang="en-US" altLang="ja-JP" sz="1800" dirty="0" smtClean="0">
                <a:solidFill>
                  <a:srgbClr val="0066FF"/>
                </a:solidFill>
                <a:latin typeface="Arial" charset="0"/>
                <a:ea typeface="Arial Unicode MS" charset="0"/>
                <a:cs typeface="Arial Unicode MS" charset="0"/>
              </a:rPr>
              <a:t>leader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</a:t>
            </a:r>
            <a:endParaRPr lang="en-US" altLang="ja-JP" sz="1800" dirty="0">
              <a:solidFill>
                <a:srgbClr val="000090"/>
              </a:solidFill>
              <a:latin typeface="Arial" charset="0"/>
              <a:ea typeface="Arial Unicode MS" charset="0"/>
              <a:cs typeface="Arial Unicode MS" charset="0"/>
            </a:endParaRP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 err="1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Rongli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</a:t>
            </a:r>
            <a:r>
              <a:rPr lang="en-US" altLang="ja-JP" sz="1800" dirty="0" err="1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Geng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(</a:t>
            </a:r>
            <a:r>
              <a:rPr lang="en-US" altLang="ja-JP" sz="1800" dirty="0" err="1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JLab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) 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Zack Conway (Cornell University)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Sebastian </a:t>
            </a:r>
            <a:r>
              <a:rPr lang="en-US" altLang="ja-JP" sz="1800" dirty="0" err="1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Aderhold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(DESY)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 err="1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Yasuchika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Yamamoto (KEK)</a:t>
            </a:r>
          </a:p>
          <a:p>
            <a:pPr marL="166688" indent="-166688">
              <a:lnSpc>
                <a:spcPct val="80000"/>
              </a:lnSpc>
            </a:pPr>
            <a:endParaRPr lang="en-US" altLang="ja-JP" sz="2000" dirty="0">
              <a:solidFill>
                <a:schemeClr val="tx1"/>
              </a:solidFill>
              <a:latin typeface="Arial" charset="0"/>
              <a:cs typeface="ＭＳ Ｐゴシック" charset="0"/>
            </a:endParaRPr>
          </a:p>
          <a:p>
            <a:pPr marL="166688" indent="-166688">
              <a:lnSpc>
                <a:spcPct val="80000"/>
              </a:lnSpc>
            </a:pPr>
            <a:r>
              <a:rPr lang="en-US" altLang="ja-JP" sz="2000" u="sng" dirty="0">
                <a:solidFill>
                  <a:schemeClr val="tx1"/>
                </a:solidFill>
                <a:latin typeface="Arial" charset="0"/>
                <a:cs typeface="ＭＳ Ｐゴシック" charset="0"/>
              </a:rPr>
              <a:t>Activity 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July 2009: </a:t>
            </a:r>
          </a:p>
          <a:p>
            <a:pPr marL="568325" lvl="1" indent="-287338">
              <a:lnSpc>
                <a:spcPct val="80000"/>
              </a:lnSpc>
              <a:buFontTx/>
              <a:buNone/>
            </a:pP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	- </a:t>
            </a:r>
            <a:r>
              <a:rPr lang="en-US" altLang="ja-JP" sz="16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Determine </a:t>
            </a:r>
            <a:r>
              <a:rPr lang="en-US" altLang="ja-JP" sz="1600" dirty="0">
                <a:latin typeface="Arial" charset="0"/>
                <a:ea typeface="Arial Unicode MS" charset="0"/>
                <a:cs typeface="Arial Unicode MS" charset="0"/>
              </a:rPr>
              <a:t>DESY-DB </a:t>
            </a:r>
            <a:r>
              <a:rPr lang="en-US" altLang="ja-JP" sz="16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to be viable option, </a:t>
            </a:r>
            <a:endParaRPr lang="en-US" altLang="ja-JP" sz="1800" dirty="0">
              <a:solidFill>
                <a:srgbClr val="000090"/>
              </a:solidFill>
              <a:latin typeface="Arial" charset="0"/>
              <a:ea typeface="Arial Unicode MS" charset="0"/>
              <a:cs typeface="Arial Unicode MS" charset="0"/>
            </a:endParaRP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Sept., 2009: (ALCPG/GDE)</a:t>
            </a:r>
          </a:p>
          <a:p>
            <a:pPr marL="568325" lvl="1" indent="-287338">
              <a:lnSpc>
                <a:spcPct val="80000"/>
              </a:lnSpc>
              <a:buFontTx/>
              <a:buNone/>
            </a:pP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	- </a:t>
            </a:r>
            <a:r>
              <a:rPr lang="en-US" altLang="ja-JP" sz="16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Dataset, </a:t>
            </a:r>
            <a:r>
              <a:rPr lang="en-US" altLang="ja-JP" sz="1600" dirty="0">
                <a:latin typeface="Arial" charset="0"/>
                <a:ea typeface="Arial Unicode MS" charset="0"/>
                <a:cs typeface="Arial Unicode MS" charset="0"/>
              </a:rPr>
              <a:t>web-based</a:t>
            </a:r>
            <a:r>
              <a:rPr lang="en-US" altLang="ja-JP" sz="16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, support by FNAL/DESY,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Dec., 2009: (SB2009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) : 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1</a:t>
            </a:r>
            <a:r>
              <a:rPr lang="en-US" altLang="ja-JP" sz="1800" baseline="300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st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 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update</a:t>
            </a:r>
            <a:endParaRPr lang="en-US" altLang="ja-JP" sz="1800" dirty="0">
              <a:solidFill>
                <a:srgbClr val="000090"/>
              </a:solidFill>
              <a:latin typeface="Arial" charset="0"/>
              <a:ea typeface="Arial Unicode MS" charset="0"/>
              <a:cs typeface="Arial Unicode MS" charset="0"/>
            </a:endParaRP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March, 2010 (IW-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ILC) : 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2</a:t>
            </a:r>
            <a:r>
              <a:rPr lang="en-US" altLang="ja-JP" sz="1800" baseline="300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nd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update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June, 2010 (End TDP-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1) : 3</a:t>
            </a:r>
            <a:r>
              <a:rPr lang="en-US" altLang="ja-JP" sz="1800" baseline="300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rd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update</a:t>
            </a:r>
          </a:p>
          <a:p>
            <a:pPr marL="568325" lvl="1" indent="-287338">
              <a:lnSpc>
                <a:spcPct val="80000"/>
              </a:lnSpc>
            </a:pPr>
            <a:r>
              <a:rPr lang="en-US" altLang="ja-JP" sz="1800" dirty="0" smtClean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March, 2011 (ILC-ALCPG): 4</a:t>
            </a:r>
            <a:r>
              <a:rPr lang="en-US" altLang="ja-JP" sz="1800" baseline="30000" dirty="0" smtClean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th</a:t>
            </a:r>
            <a:r>
              <a:rPr lang="en-US" altLang="ja-JP" sz="1800" dirty="0" smtClean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 </a:t>
            </a:r>
            <a:r>
              <a:rPr lang="en-US" altLang="ja-JP" sz="1800" dirty="0" smtClean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update</a:t>
            </a:r>
          </a:p>
          <a:p>
            <a:pPr marL="280987" lvl="1" indent="0">
              <a:lnSpc>
                <a:spcPct val="80000"/>
              </a:lnSpc>
              <a:buNone/>
            </a:pPr>
            <a:r>
              <a:rPr lang="en-US" altLang="ja-JP" sz="1800" dirty="0" smtClean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     </a:t>
            </a: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</a:t>
            </a:r>
            <a:r>
              <a:rPr lang="en-US" altLang="ja-JP" sz="1800" dirty="0" smtClean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RI, </a:t>
            </a:r>
            <a:r>
              <a:rPr lang="en-US" altLang="ja-JP" sz="1800" dirty="0" err="1" smtClean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Zanon</a:t>
            </a:r>
            <a:r>
              <a:rPr lang="en-US" altLang="ja-JP" sz="1800" dirty="0" smtClean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, AES, </a:t>
            </a:r>
            <a:r>
              <a:rPr lang="en-US" altLang="ja-JP" sz="1800" u="sng" dirty="0" smtClean="0">
                <a:solidFill>
                  <a:srgbClr val="3366FF"/>
                </a:solidFill>
                <a:latin typeface="Arial" charset="0"/>
                <a:ea typeface="Arial Unicode MS" charset="0"/>
                <a:cs typeface="Arial Unicode MS" charset="0"/>
              </a:rPr>
              <a:t>MHI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manufactured</a:t>
            </a:r>
          </a:p>
          <a:p>
            <a:pPr marL="280987" lvl="1" indent="0">
              <a:lnSpc>
                <a:spcPct val="80000"/>
              </a:lnSpc>
              <a:buNone/>
            </a:pP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      Cavity data included.</a:t>
            </a:r>
          </a:p>
          <a:p>
            <a:pPr marL="280987" lvl="1" indent="0">
              <a:lnSpc>
                <a:spcPct val="80000"/>
              </a:lnSpc>
              <a:buNone/>
            </a:pPr>
            <a:r>
              <a:rPr lang="en-US" altLang="ja-JP" sz="180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   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(3 region’s data available)</a:t>
            </a:r>
            <a:endParaRPr lang="en-US" altLang="ja-JP" sz="1400" dirty="0">
              <a:solidFill>
                <a:srgbClr val="000090"/>
              </a:solidFill>
              <a:latin typeface="Arial" charset="0"/>
              <a:ea typeface="Arial Unicode MS" charset="0"/>
              <a:cs typeface="Arial Unicode MS" charset="0"/>
            </a:endParaRPr>
          </a:p>
          <a:p>
            <a:pPr marL="568325" lvl="1" indent="-287338">
              <a:lnSpc>
                <a:spcPct val="80000"/>
              </a:lnSpc>
              <a:buFontTx/>
              <a:buNone/>
            </a:pPr>
            <a:endParaRPr lang="en-US" altLang="ja-JP" sz="1600" dirty="0">
              <a:solidFill>
                <a:srgbClr val="FF0000"/>
              </a:solidFill>
              <a:latin typeface="Arial" charset="0"/>
              <a:ea typeface="Arial Unicode MS" charset="0"/>
              <a:cs typeface="Arial Unicode MS" charset="0"/>
            </a:endParaRPr>
          </a:p>
          <a:p>
            <a:pPr marL="166688" indent="-166688">
              <a:lnSpc>
                <a:spcPct val="80000"/>
              </a:lnSpc>
            </a:pPr>
            <a:endParaRPr lang="ja-JP" altLang="en-US" sz="2400" dirty="0">
              <a:latin typeface="Arial" charset="0"/>
              <a:cs typeface="ＭＳ Ｐゴシック" charset="0"/>
            </a:endParaRPr>
          </a:p>
        </p:txBody>
      </p:sp>
      <p:pic>
        <p:nvPicPr>
          <p:cNvPr id="29699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49"/>
          <a:stretch>
            <a:fillRect/>
          </a:stretch>
        </p:blipFill>
        <p:spPr bwMode="auto">
          <a:xfrm>
            <a:off x="5306869" y="1253764"/>
            <a:ext cx="3367923" cy="3959063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2EBE357C-E9CB-2C42-9A33-CAB8AC4602FA}" type="slidenum">
              <a:rPr kumimoji="0" lang="en-US" altLang="ja-JP" sz="1400">
                <a:solidFill>
                  <a:srgbClr val="000000"/>
                </a:solidFill>
              </a:rPr>
              <a:pPr/>
              <a:t>6</a:t>
            </a:fld>
            <a:endParaRPr kumimoji="0" lang="en-US" altLang="ja-JP" sz="1400">
              <a:solidFill>
                <a:srgbClr val="00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181600" y="5297269"/>
            <a:ext cx="373878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800" u="sng" dirty="0"/>
              <a:t>P</a:t>
            </a:r>
            <a:r>
              <a:rPr kumimoji="1" lang="en-US" altLang="ja-JP" sz="1800" u="sng" dirty="0" smtClean="0"/>
              <a:t>roduction yield </a:t>
            </a:r>
            <a:r>
              <a:rPr lang="en-US" altLang="ja-JP" sz="1800" dirty="0"/>
              <a:t>a</a:t>
            </a:r>
            <a:r>
              <a:rPr lang="en-US" altLang="ja-JP" sz="1800" dirty="0" smtClean="0"/>
              <a:t>llowing</a:t>
            </a:r>
            <a:r>
              <a:rPr kumimoji="1" lang="en-US" altLang="ja-JP" sz="1800" dirty="0" smtClean="0"/>
              <a:t> to:</a:t>
            </a:r>
          </a:p>
          <a:p>
            <a:r>
              <a:rPr lang="en-US" altLang="ja-JP" sz="1800" dirty="0"/>
              <a:t>-</a:t>
            </a:r>
            <a:r>
              <a:rPr kumimoji="1" lang="en-US" altLang="ja-JP" sz="1800" dirty="0" smtClean="0"/>
              <a:t> include the 2nd chemical process </a:t>
            </a:r>
            <a:endParaRPr kumimoji="1" lang="ja-JP" altLang="en-US" sz="18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A. Yamamoto, SRF-110725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Advances in ILC-SRF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434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タイトル 1"/>
          <p:cNvSpPr>
            <a:spLocks noGrp="1"/>
          </p:cNvSpPr>
          <p:nvPr>
            <p:ph type="title"/>
          </p:nvPr>
        </p:nvSpPr>
        <p:spPr>
          <a:xfrm>
            <a:off x="1143000" y="198437"/>
            <a:ext cx="8001000" cy="487363"/>
          </a:xfrm>
        </p:spPr>
        <p:txBody>
          <a:bodyPr/>
          <a:lstStyle/>
          <a:p>
            <a:r>
              <a:rPr kumimoji="0" lang="en-US" altLang="ja-JP" sz="3200" b="1" dirty="0">
                <a:solidFill>
                  <a:srgbClr val="000090"/>
                </a:solidFill>
                <a:latin typeface="Arial" charset="0"/>
                <a:cs typeface="Arial Unicode MS" charset="0"/>
              </a:rPr>
              <a:t>Standard Procedure </a:t>
            </a:r>
            <a:r>
              <a:rPr kumimoji="0" lang="en-US" altLang="ja-JP" sz="3200" b="1" dirty="0" smtClean="0">
                <a:solidFill>
                  <a:srgbClr val="000090"/>
                </a:solidFill>
                <a:latin typeface="Arial" charset="0"/>
                <a:cs typeface="Arial Unicode MS" charset="0"/>
              </a:rPr>
              <a:t>Established</a:t>
            </a:r>
            <a:br>
              <a:rPr kumimoji="0" lang="en-US" altLang="ja-JP" sz="3200" b="1" dirty="0" smtClean="0">
                <a:solidFill>
                  <a:srgbClr val="000090"/>
                </a:solidFill>
                <a:latin typeface="Arial" charset="0"/>
                <a:cs typeface="Arial Unicode MS" charset="0"/>
              </a:rPr>
            </a:br>
            <a:r>
              <a:rPr kumimoji="0" lang="en-US" altLang="ja-JP" sz="2000" b="1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for ILC-SCRF Cavity evaluation, in </a:t>
            </a:r>
            <a:r>
              <a:rPr kumimoji="0" lang="en-US" altLang="ja-JP" sz="2000" b="1" dirty="0" smtClean="0">
                <a:solidFill>
                  <a:srgbClr val="FF0000"/>
                </a:solidFill>
                <a:latin typeface="Arial" charset="0"/>
                <a:cs typeface="Arial Unicode MS" charset="0"/>
              </a:rPr>
              <a:t>guidance of TTC </a:t>
            </a:r>
            <a:endParaRPr kumimoji="0" lang="ja-JP" altLang="en-US" sz="3200" b="1" dirty="0">
              <a:solidFill>
                <a:srgbClr val="FF0000"/>
              </a:solidFill>
              <a:latin typeface="Arial" charset="0"/>
              <a:cs typeface="Arial Unicode MS" charset="0"/>
            </a:endParaRPr>
          </a:p>
        </p:txBody>
      </p:sp>
      <p:graphicFrame>
        <p:nvGraphicFramePr>
          <p:cNvPr id="33888" name="Group 9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4730324"/>
              </p:ext>
            </p:extLst>
          </p:nvPr>
        </p:nvGraphicFramePr>
        <p:xfrm>
          <a:off x="838200" y="979488"/>
          <a:ext cx="4572000" cy="5345112"/>
        </p:xfrm>
        <a:graphic>
          <a:graphicData uri="http://schemas.openxmlformats.org/drawingml/2006/table">
            <a:tbl>
              <a:tblPr/>
              <a:tblGrid>
                <a:gridCol w="1230313"/>
                <a:gridCol w="3341687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Standard Fabrication/Process</a:t>
                      </a: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Fabrication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Nb-sheet purchasing 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Component  Fabrication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Cavity assembly with EBW  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Process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EP-1  (~150um)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Ultrasonic degreasing with detergent, or ethanol rinse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High-pressure pure-water rinsing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Hydrogen degassing at &gt; 600 C 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Field flatness tuning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EP-2  (~20um)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Ultrasonic degreasing or ethanol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(or EP 5 um with fresh acid)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High-pressure pure-water rinsing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Antenna Assembly 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Baking at 120 C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07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Cold  Test (vertical test)</a:t>
                      </a:r>
                      <a:endParaRPr kumimoji="1" lang="ja-JP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 Unicode MS" charset="0"/>
                        </a:rPr>
                        <a:t>Performance Test with temperature  and mode measurement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DEF"/>
                    </a:solidFill>
                  </a:tcPr>
                </a:tc>
              </a:tr>
            </a:tbl>
          </a:graphicData>
        </a:graphic>
      </p:graphicFrame>
      <p:sp>
        <p:nvSpPr>
          <p:cNvPr id="46133" name="スライド番号プレースホルダ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FBBA2D10-78A7-CE4F-91D9-3A039C7C6ADF}" type="slidenum">
              <a:rPr kumimoji="0" lang="en-US" altLang="ja-JP" sz="1400"/>
              <a:pPr/>
              <a:t>7</a:t>
            </a:fld>
            <a:endParaRPr kumimoji="0" lang="en-US" altLang="ja-JP" sz="1400"/>
          </a:p>
        </p:txBody>
      </p:sp>
      <p:sp>
        <p:nvSpPr>
          <p:cNvPr id="8" name="下矢印 7"/>
          <p:cNvSpPr>
            <a:spLocks noChangeArrowheads="1"/>
          </p:cNvSpPr>
          <p:nvPr/>
        </p:nvSpPr>
        <p:spPr bwMode="auto">
          <a:xfrm>
            <a:off x="228600" y="1295400"/>
            <a:ext cx="457200" cy="914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>
              <a:alpha val="70195"/>
            </a:srgbClr>
          </a:solidFill>
          <a:ln w="9525">
            <a:solidFill>
              <a:srgbClr val="0098CC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0" fontAlgn="ctr" hangingPunct="0"/>
            <a:endParaRPr kumimoji="0" lang="ja-JP" altLang="en-US">
              <a:solidFill>
                <a:srgbClr val="FFFFFF"/>
              </a:solidFill>
              <a:latin typeface="Palatino" charset="0"/>
            </a:endParaRPr>
          </a:p>
        </p:txBody>
      </p:sp>
      <p:sp>
        <p:nvSpPr>
          <p:cNvPr id="16" name="下矢印 15"/>
          <p:cNvSpPr>
            <a:spLocks noChangeArrowheads="1"/>
          </p:cNvSpPr>
          <p:nvPr/>
        </p:nvSpPr>
        <p:spPr bwMode="auto">
          <a:xfrm>
            <a:off x="228600" y="2209800"/>
            <a:ext cx="457200" cy="3429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6600">
              <a:alpha val="44000"/>
            </a:srgbClr>
          </a:solidFill>
          <a:ln w="9525">
            <a:solidFill>
              <a:srgbClr val="0098CC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0" fontAlgn="ctr" hangingPunct="0"/>
            <a:endParaRPr kumimoji="0" lang="ja-JP" altLang="en-US">
              <a:solidFill>
                <a:srgbClr val="FFFFFF"/>
              </a:solidFill>
              <a:latin typeface="Palatino" charset="0"/>
            </a:endParaRPr>
          </a:p>
        </p:txBody>
      </p:sp>
      <p:sp>
        <p:nvSpPr>
          <p:cNvPr id="46136" name="日付プレースホルダ 1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A. Yamamoto, SRF-110725</a:t>
            </a:r>
            <a:endParaRPr kumimoji="0" lang="en-US" altLang="ja-JP" sz="1200"/>
          </a:p>
        </p:txBody>
      </p:sp>
      <p:sp>
        <p:nvSpPr>
          <p:cNvPr id="46137" name="フッター プレースホルダ 1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Advances in ILC-SRF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46138" name="コンテンツ プレースホルダ 2"/>
          <p:cNvSpPr txBox="1">
            <a:spLocks/>
          </p:cNvSpPr>
          <p:nvPr/>
        </p:nvSpPr>
        <p:spPr bwMode="auto">
          <a:xfrm>
            <a:off x="5638800" y="990600"/>
            <a:ext cx="3276600" cy="5334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ja-JP" sz="2800" u="sng" dirty="0">
                <a:solidFill>
                  <a:srgbClr val="3366FF"/>
                </a:solidFill>
              </a:rPr>
              <a:t>Key Process</a:t>
            </a:r>
          </a:p>
          <a:p>
            <a:pPr>
              <a:spcBef>
                <a:spcPct val="20000"/>
              </a:spcBef>
            </a:pPr>
            <a:r>
              <a:rPr kumimoji="0" lang="en-US" altLang="ja-JP" sz="2400" b="1" dirty="0">
                <a:solidFill>
                  <a:srgbClr val="FF0000"/>
                </a:solidFill>
              </a:rPr>
              <a:t>Fabrication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kumimoji="0" lang="en-US" altLang="ja-JP" sz="2000" dirty="0">
                <a:solidFill>
                  <a:srgbClr val="23346C"/>
                </a:solidFill>
              </a:rPr>
              <a:t>Material</a:t>
            </a:r>
            <a:r>
              <a:rPr kumimoji="0" lang="en-US" altLang="ja-JP" sz="2000" b="1" dirty="0">
                <a:solidFill>
                  <a:srgbClr val="23346C"/>
                </a:solidFill>
              </a:rPr>
              <a:t>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u="sng" dirty="0"/>
              <a:t>EBW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dirty="0"/>
              <a:t>Shape</a:t>
            </a:r>
          </a:p>
          <a:p>
            <a:pPr>
              <a:spcBef>
                <a:spcPct val="20000"/>
              </a:spcBef>
            </a:pPr>
            <a:r>
              <a:rPr kumimoji="0" lang="en-US" altLang="ja-JP" sz="2400" b="1" dirty="0" smtClean="0">
                <a:solidFill>
                  <a:srgbClr val="FF0000"/>
                </a:solidFill>
              </a:rPr>
              <a:t>Process </a:t>
            </a:r>
            <a:endParaRPr kumimoji="0" lang="en-US" altLang="ja-JP" sz="2400" b="1" u="sng" dirty="0">
              <a:solidFill>
                <a:srgbClr val="FF0000"/>
              </a:solidFill>
            </a:endParaRP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u="sng" dirty="0"/>
              <a:t>Electro-Polishing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altLang="ja-JP" sz="1000" dirty="0"/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dirty="0"/>
              <a:t>Ethanol Rinsing or 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dirty="0"/>
              <a:t>Ultra sonic. + Detergent </a:t>
            </a:r>
            <a:r>
              <a:rPr lang="en-US" altLang="ja-JP" sz="2000" dirty="0" err="1"/>
              <a:t>Rins</a:t>
            </a:r>
            <a:r>
              <a:rPr lang="en-US" altLang="ja-JP" sz="2000" dirty="0"/>
              <a:t>.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altLang="ja-JP" sz="1000" dirty="0"/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altLang="ja-JP" sz="2000" dirty="0"/>
              <a:t>High Pr. Pure Water cleaning</a:t>
            </a:r>
          </a:p>
          <a:p>
            <a:pPr lvl="3">
              <a:spcBef>
                <a:spcPct val="20000"/>
              </a:spcBef>
              <a:buFontTx/>
              <a:buChar char="–"/>
            </a:pPr>
            <a:endParaRPr lang="en-US" altLang="ja-JP" sz="2000" dirty="0">
              <a:ea typeface="ＭＳ Ｐゴシック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52400" y="2814935"/>
            <a:ext cx="1672754" cy="461665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allow twice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25355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34" y="1410730"/>
            <a:ext cx="7712666" cy="5119146"/>
          </a:xfrm>
          <a:prstGeom prst="rect">
            <a:avLst/>
          </a:prstGeom>
        </p:spPr>
      </p:pic>
      <p:sp>
        <p:nvSpPr>
          <p:cNvPr id="307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A768787-11E8-DB40-8CEE-222CA7CFF84D}" type="slidenum">
              <a:rPr lang="en-US" altLang="ja-JP" smtClean="0">
                <a:latin typeface="Arial" pitchFamily="33" charset="0"/>
              </a:rPr>
              <a:pPr/>
              <a:t>8</a:t>
            </a:fld>
            <a:endParaRPr lang="en-US" altLang="ja-JP" smtClean="0">
              <a:latin typeface="Arial" pitchFamily="33" charset="0"/>
            </a:endParaRPr>
          </a:p>
        </p:txBody>
      </p:sp>
      <p:sp>
        <p:nvSpPr>
          <p:cNvPr id="30725" name="Title 1"/>
          <p:cNvSpPr>
            <a:spLocks noGrp="1"/>
          </p:cNvSpPr>
          <p:nvPr>
            <p:ph type="title"/>
          </p:nvPr>
        </p:nvSpPr>
        <p:spPr>
          <a:xfrm>
            <a:off x="1295400" y="15728"/>
            <a:ext cx="7641864" cy="914400"/>
          </a:xfrm>
        </p:spPr>
        <p:txBody>
          <a:bodyPr/>
          <a:lstStyle/>
          <a:p>
            <a:r>
              <a:rPr kumimoji="0" lang="en-US" altLang="ja-JP" b="1" dirty="0" smtClean="0"/>
              <a:t>Global ILC Cavity Gradient Yield</a:t>
            </a:r>
            <a:r>
              <a:rPr kumimoji="0" lang="en-US" altLang="ja-JP" dirty="0" smtClean="0"/>
              <a:t/>
            </a:r>
            <a:br>
              <a:rPr kumimoji="0" lang="en-US" altLang="ja-JP" dirty="0" smtClean="0"/>
            </a:br>
            <a:r>
              <a:rPr kumimoji="0" lang="en-US" altLang="ja-JP" sz="2800" dirty="0" smtClean="0"/>
              <a:t>Updated, March, 2011</a:t>
            </a:r>
            <a:endParaRPr kumimoji="0" lang="en-US" altLang="ja-JP" dirty="0" smtClean="0"/>
          </a:p>
        </p:txBody>
      </p:sp>
      <p:sp>
        <p:nvSpPr>
          <p:cNvPr id="30728" name="TextBox 32"/>
          <p:cNvSpPr txBox="1">
            <a:spLocks noChangeArrowheads="1"/>
          </p:cNvSpPr>
          <p:nvPr/>
        </p:nvSpPr>
        <p:spPr bwMode="auto">
          <a:xfrm>
            <a:off x="7332663" y="838200"/>
            <a:ext cx="1685925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>
                <a:solidFill>
                  <a:srgbClr val="0000FF"/>
                </a:solidFill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t>Plot  courtesy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>
                <a:solidFill>
                  <a:srgbClr val="0000FF"/>
                </a:solidFill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t>Camille Ginsburg of FNAL</a:t>
            </a:r>
          </a:p>
        </p:txBody>
      </p:sp>
      <p:cxnSp>
        <p:nvCxnSpPr>
          <p:cNvPr id="19" name="直線コネクタ 18"/>
          <p:cNvCxnSpPr/>
          <p:nvPr/>
        </p:nvCxnSpPr>
        <p:spPr bwMode="auto">
          <a:xfrm>
            <a:off x="4543359" y="2565294"/>
            <a:ext cx="3457641" cy="158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8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テキスト ボックス 13"/>
          <p:cNvSpPr txBox="1"/>
          <p:nvPr/>
        </p:nvSpPr>
        <p:spPr>
          <a:xfrm>
            <a:off x="7576389" y="2382216"/>
            <a:ext cx="1403299" cy="369332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dirty="0" smtClean="0">
                <a:solidFill>
                  <a:srgbClr val="000000"/>
                </a:solidFill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t>TDP-2 </a:t>
            </a:r>
            <a:r>
              <a:rPr lang="en-US" altLang="ja-JP" sz="1800" dirty="0">
                <a:solidFill>
                  <a:srgbClr val="000000"/>
                </a:solidFill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t>Goal </a:t>
            </a:r>
            <a:endParaRPr lang="ja-JP" altLang="en-US" sz="1800" dirty="0">
              <a:solidFill>
                <a:srgbClr val="000000"/>
              </a:solidFill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pic>
        <p:nvPicPr>
          <p:cNvPr id="16" name="図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527" y="930128"/>
            <a:ext cx="240665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7" name="直線コネクタ 16"/>
          <p:cNvCxnSpPr/>
          <p:nvPr/>
        </p:nvCxnSpPr>
        <p:spPr bwMode="auto">
          <a:xfrm>
            <a:off x="6316270" y="4057847"/>
            <a:ext cx="195727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テキスト ボックス 1"/>
          <p:cNvSpPr txBox="1"/>
          <p:nvPr/>
        </p:nvSpPr>
        <p:spPr>
          <a:xfrm>
            <a:off x="7653495" y="3656167"/>
            <a:ext cx="1267895" cy="830997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TDP-1 Goal </a:t>
            </a:r>
          </a:p>
          <a:p>
            <a:r>
              <a:rPr kumimoji="1" lang="en-US" altLang="ja-JP" sz="1600" dirty="0" smtClean="0"/>
              <a:t>Achieved</a:t>
            </a:r>
          </a:p>
          <a:p>
            <a:r>
              <a:rPr kumimoji="1" lang="en-US" altLang="ja-JP" sz="1600" dirty="0" smtClean="0">
                <a:solidFill>
                  <a:srgbClr val="3366FF"/>
                </a:solidFill>
              </a:rPr>
              <a:t>&gt; 50 %</a:t>
            </a:r>
            <a:endParaRPr kumimoji="1" lang="en-US" altLang="ja-JP" sz="1600" dirty="0" smtClean="0">
              <a:solidFill>
                <a:srgbClr val="3366FF"/>
              </a:solidFill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A. Yamamoto, SRF-110725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Advances in ILC-SRF</a:t>
            </a:r>
            <a:endParaRPr lang="en-US"/>
          </a:p>
        </p:txBody>
      </p:sp>
      <p:sp>
        <p:nvSpPr>
          <p:cNvPr id="15" name="正方形/長方形 14"/>
          <p:cNvSpPr/>
          <p:nvPr/>
        </p:nvSpPr>
        <p:spPr>
          <a:xfrm>
            <a:off x="1422400" y="2222500"/>
            <a:ext cx="5740400" cy="3721100"/>
          </a:xfrm>
          <a:prstGeom prst="rect">
            <a:avLst/>
          </a:prstGeom>
          <a:solidFill>
            <a:srgbClr val="3366FF">
              <a:alpha val="15000"/>
            </a:srgb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ホームベース 17"/>
          <p:cNvSpPr/>
          <p:nvPr/>
        </p:nvSpPr>
        <p:spPr>
          <a:xfrm>
            <a:off x="7162800" y="2971800"/>
            <a:ext cx="1828800" cy="381000"/>
          </a:xfrm>
          <a:prstGeom prst="homePlate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ja-JP" sz="1600" dirty="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35</a:t>
            </a:r>
            <a:r>
              <a:rPr kumimoji="0" lang="en-US" altLang="ja-JP" sz="16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0" lang="en-US" altLang="ja-JP" sz="16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ea typeface="Arial Unicode MS" pitchFamily="34" charset="-128"/>
                <a:cs typeface="Arial Unicode MS" pitchFamily="34" charset="-128"/>
              </a:rPr>
              <a:t>MV/m </a:t>
            </a:r>
            <a:r>
              <a:rPr kumimoji="0" lang="en-US" altLang="ja-JP" sz="1600" b="0" i="0" u="none" strike="noStrike" cap="none" normalizeH="0" dirty="0" smtClean="0">
                <a:ln>
                  <a:noFill/>
                </a:ln>
                <a:effectLst/>
                <a:ea typeface="Arial Unicode MS" pitchFamily="34" charset="-128"/>
                <a:cs typeface="Arial Unicode MS" pitchFamily="34" charset="-128"/>
              </a:rPr>
              <a:t>usable</a:t>
            </a:r>
            <a:endParaRPr kumimoji="0" lang="ja-JP" altLang="en-US" sz="2800" b="0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10560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34" y="1410730"/>
            <a:ext cx="7712666" cy="5119146"/>
          </a:xfrm>
          <a:prstGeom prst="rect">
            <a:avLst/>
          </a:prstGeom>
        </p:spPr>
      </p:pic>
      <p:sp>
        <p:nvSpPr>
          <p:cNvPr id="307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A768787-11E8-DB40-8CEE-222CA7CFF84D}" type="slidenum">
              <a:rPr lang="en-US" altLang="ja-JP" smtClean="0">
                <a:latin typeface="Arial" pitchFamily="33" charset="0"/>
              </a:rPr>
              <a:pPr/>
              <a:t>9</a:t>
            </a:fld>
            <a:endParaRPr lang="en-US" altLang="ja-JP" smtClean="0">
              <a:latin typeface="Arial" pitchFamily="33" charset="0"/>
            </a:endParaRPr>
          </a:p>
        </p:txBody>
      </p:sp>
      <p:sp>
        <p:nvSpPr>
          <p:cNvPr id="30725" name="Title 1"/>
          <p:cNvSpPr>
            <a:spLocks noGrp="1"/>
          </p:cNvSpPr>
          <p:nvPr>
            <p:ph type="title"/>
          </p:nvPr>
        </p:nvSpPr>
        <p:spPr>
          <a:xfrm>
            <a:off x="1295400" y="15728"/>
            <a:ext cx="7641864" cy="914400"/>
          </a:xfrm>
        </p:spPr>
        <p:txBody>
          <a:bodyPr/>
          <a:lstStyle/>
          <a:p>
            <a:r>
              <a:rPr kumimoji="0" lang="en-US" altLang="ja-JP" b="1" dirty="0" smtClean="0"/>
              <a:t>Global ILC Cavity Gradient Yield</a:t>
            </a:r>
            <a:r>
              <a:rPr kumimoji="0" lang="en-US" altLang="ja-JP" dirty="0" smtClean="0"/>
              <a:t/>
            </a:r>
            <a:br>
              <a:rPr kumimoji="0" lang="en-US" altLang="ja-JP" dirty="0" smtClean="0"/>
            </a:br>
            <a:r>
              <a:rPr kumimoji="0" lang="en-US" altLang="ja-JP" sz="2800" dirty="0" smtClean="0"/>
              <a:t>Updated, March, 2011</a:t>
            </a:r>
            <a:endParaRPr kumimoji="0" lang="en-US" altLang="ja-JP" dirty="0" smtClean="0"/>
          </a:p>
        </p:txBody>
      </p:sp>
      <p:sp>
        <p:nvSpPr>
          <p:cNvPr id="30728" name="TextBox 32"/>
          <p:cNvSpPr txBox="1">
            <a:spLocks noChangeArrowheads="1"/>
          </p:cNvSpPr>
          <p:nvPr/>
        </p:nvSpPr>
        <p:spPr bwMode="auto">
          <a:xfrm>
            <a:off x="7332663" y="838200"/>
            <a:ext cx="1685925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>
                <a:solidFill>
                  <a:srgbClr val="0000FF"/>
                </a:solidFill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t>Plot  courtesy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00">
                <a:solidFill>
                  <a:srgbClr val="0000FF"/>
                </a:solidFill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t>Camille Ginsburg of FNAL</a:t>
            </a:r>
          </a:p>
        </p:txBody>
      </p:sp>
      <p:cxnSp>
        <p:nvCxnSpPr>
          <p:cNvPr id="19" name="直線コネクタ 18"/>
          <p:cNvCxnSpPr/>
          <p:nvPr/>
        </p:nvCxnSpPr>
        <p:spPr bwMode="auto">
          <a:xfrm>
            <a:off x="4543359" y="2565294"/>
            <a:ext cx="3457641" cy="158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80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テキスト ボックス 13"/>
          <p:cNvSpPr txBox="1"/>
          <p:nvPr/>
        </p:nvSpPr>
        <p:spPr>
          <a:xfrm>
            <a:off x="7639889" y="2293316"/>
            <a:ext cx="1538702" cy="400110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 smtClean="0">
                <a:solidFill>
                  <a:srgbClr val="000000"/>
                </a:solidFill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t>TDP-2 </a:t>
            </a:r>
            <a:r>
              <a:rPr lang="en-US" altLang="ja-JP" sz="2000" dirty="0">
                <a:solidFill>
                  <a:srgbClr val="000000"/>
                </a:solidFill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t>Goal </a:t>
            </a:r>
            <a:endParaRPr lang="ja-JP" altLang="en-US" sz="2000" dirty="0">
              <a:solidFill>
                <a:srgbClr val="000000"/>
              </a:solidFill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pic>
        <p:nvPicPr>
          <p:cNvPr id="16" name="図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527" y="930128"/>
            <a:ext cx="240665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1" name="直線コネクタ 10"/>
          <p:cNvCxnSpPr/>
          <p:nvPr/>
        </p:nvCxnSpPr>
        <p:spPr bwMode="auto">
          <a:xfrm>
            <a:off x="5727700" y="3206947"/>
            <a:ext cx="192488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660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直線コネクタ 4"/>
          <p:cNvCxnSpPr/>
          <p:nvPr/>
        </p:nvCxnSpPr>
        <p:spPr bwMode="auto">
          <a:xfrm>
            <a:off x="4191000" y="2675348"/>
            <a:ext cx="3822700" cy="13062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66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正方形/長方形 6"/>
          <p:cNvSpPr/>
          <p:nvPr/>
        </p:nvSpPr>
        <p:spPr>
          <a:xfrm>
            <a:off x="1422400" y="2222500"/>
            <a:ext cx="4292600" cy="3721100"/>
          </a:xfrm>
          <a:prstGeom prst="rect">
            <a:avLst/>
          </a:prstGeom>
          <a:solidFill>
            <a:srgbClr val="3366FF">
              <a:alpha val="15000"/>
            </a:srgbClr>
          </a:solidFill>
          <a:ln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ホームベース 9"/>
          <p:cNvSpPr/>
          <p:nvPr/>
        </p:nvSpPr>
        <p:spPr>
          <a:xfrm>
            <a:off x="5727700" y="2726148"/>
            <a:ext cx="2603500" cy="317500"/>
          </a:xfrm>
          <a:prstGeom prst="homePlate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&gt; 28</a:t>
            </a:r>
            <a:r>
              <a:rPr kumimoji="0" lang="en-US" altLang="ja-JP" sz="20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 MV/m </a:t>
            </a:r>
            <a:r>
              <a:rPr kumimoji="0" lang="en-US" altLang="ja-JP" sz="2000" b="0" i="0" u="none" strike="noStrike" cap="none" normalizeH="0" dirty="0" smtClean="0">
                <a:ln>
                  <a:noFill/>
                </a:ln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usable</a:t>
            </a:r>
            <a:endParaRPr kumimoji="0" lang="ja-JP" altLang="en-US" b="0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665288" y="3111436"/>
            <a:ext cx="1360875" cy="1077218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Effectively</a:t>
            </a:r>
            <a:r>
              <a:rPr kumimoji="1" lang="en-US" altLang="ja-JP" sz="2000" dirty="0" smtClean="0"/>
              <a:t> </a:t>
            </a:r>
          </a:p>
          <a:p>
            <a:r>
              <a:rPr kumimoji="1" lang="en-US" altLang="ja-JP" sz="2000" dirty="0" smtClean="0"/>
              <a:t>Achie</a:t>
            </a:r>
            <a:r>
              <a:rPr kumimoji="1" lang="en-US" altLang="ja-JP" sz="1800" dirty="0" smtClean="0"/>
              <a:t>ved:</a:t>
            </a:r>
          </a:p>
          <a:p>
            <a:r>
              <a:rPr lang="en-US" altLang="ja-JP" sz="2400" dirty="0" smtClean="0">
                <a:solidFill>
                  <a:srgbClr val="3366FF"/>
                </a:solidFill>
              </a:rPr>
              <a:t>&gt; 70 %</a:t>
            </a:r>
            <a:endParaRPr kumimoji="1" lang="en-US" altLang="ja-JP" sz="2400" dirty="0" smtClean="0">
              <a:solidFill>
                <a:srgbClr val="3366FF"/>
              </a:solidFill>
            </a:endParaRPr>
          </a:p>
        </p:txBody>
      </p:sp>
      <p:sp>
        <p:nvSpPr>
          <p:cNvPr id="13" name="日付プレースホルダー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A. Yamamoto, SRF-110725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フッター プレースホルダー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Advances in ILC-SRF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246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19931</TotalTime>
  <Words>4646</Words>
  <Application>Microsoft Macintosh PowerPoint</Application>
  <PresentationFormat>画面に合わせる (4:3)</PresentationFormat>
  <Paragraphs>968</Paragraphs>
  <Slides>51</Slides>
  <Notes>16</Notes>
  <HiddenSlides>15</HiddenSlides>
  <MMClips>0</MMClips>
  <ScaleCrop>false</ScaleCrop>
  <HeadingPairs>
    <vt:vector size="8" baseType="variant">
      <vt:variant>
        <vt:lpstr>テーマ</vt:lpstr>
      </vt:variant>
      <vt:variant>
        <vt:i4>1</vt:i4>
      </vt:variant>
      <vt:variant>
        <vt:lpstr>リンクの設定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51</vt:i4>
      </vt:variant>
    </vt:vector>
  </HeadingPairs>
  <TitlesOfParts>
    <vt:vector size="55" baseType="lpstr">
      <vt:lpstr>Blank Presentation</vt:lpstr>
      <vt:lpstr>???</vt:lpstr>
      <vt:lpstr>???</vt:lpstr>
      <vt:lpstr>Microsoft Excel 97 - 2004 ワークシート</vt:lpstr>
      <vt:lpstr>Advances in SRF Development for ILC </vt:lpstr>
      <vt:lpstr>Design Update in SB2009</vt:lpstr>
      <vt:lpstr>Global Plan for ILC Gradient R&amp;D</vt:lpstr>
      <vt:lpstr>Global Plan for ILC Gradient R&amp;D</vt:lpstr>
      <vt:lpstr>Global Yield of Cavities in 2008 tested at DESY and JLab Originally reported by H. Padamsee</vt:lpstr>
      <vt:lpstr>Creation of a Global Database for  Better Understanding of “Production Yield”</vt:lpstr>
      <vt:lpstr>Standard Procedure Established for ILC-SCRF Cavity evaluation, in guidance of TTC </vt:lpstr>
      <vt:lpstr>Global ILC Cavity Gradient Yield Updated, March, 2011</vt:lpstr>
      <vt:lpstr>Global ILC Cavity Gradient Yield Updated, March, 2011</vt:lpstr>
      <vt:lpstr>Impact of Mechanical Polishing progress in Nov, 2010 ~ May, 2011</vt:lpstr>
      <vt:lpstr>Impact of Mechanical Polishing as of July, 2011</vt:lpstr>
      <vt:lpstr>SCRF 9-Cell Cavity   Highlight: in 2010</vt:lpstr>
      <vt:lpstr>SRF Cavity and Gradient Highlights 2010~ 2011</vt:lpstr>
      <vt:lpstr>Global Plan for SCRF R&amp;D</vt:lpstr>
      <vt:lpstr>Integrated Systems Tests 2009 ~  </vt:lpstr>
      <vt:lpstr>Cryomodule Development &amp; Test</vt:lpstr>
      <vt:lpstr>PowerPoint プレゼンテーション</vt:lpstr>
      <vt:lpstr>PowerPoint プレゼンテーション</vt:lpstr>
      <vt:lpstr>Cryomodule-1 Testing at Fermilab</vt:lpstr>
      <vt:lpstr>S1-Global  Assembly/Test with Global Effort</vt:lpstr>
      <vt:lpstr>PowerPoint プレゼンテーション</vt:lpstr>
      <vt:lpstr>S1-Global: Demonstrations/evaluation of Various Couplers and Tuners</vt:lpstr>
      <vt:lpstr>PowerPoint プレゼンテーション</vt:lpstr>
      <vt:lpstr>PowerPoint プレゼンテーション</vt:lpstr>
      <vt:lpstr>PowerPoint プレゼンテーション</vt:lpstr>
      <vt:lpstr>Global Plan for SCRF R&amp;D</vt:lpstr>
      <vt:lpstr>SCRF-ML Technology Required</vt:lpstr>
      <vt:lpstr>      SCRF Procurement/Manufacturing Model </vt:lpstr>
      <vt:lpstr> Communication with Industry in 2011</vt:lpstr>
      <vt:lpstr>Visiting Companies in Progress  (and further plan)</vt:lpstr>
      <vt:lpstr>The 2nd workshop on SCRF Technology and  Industrialization for the ILC </vt:lpstr>
      <vt:lpstr>Workshop Objectives</vt:lpstr>
      <vt:lpstr>Cavity R&amp;D for ILC 1 TeV-Upgrade (continued) </vt:lpstr>
      <vt:lpstr>Cavity R&amp;D  to be extended  for possible ILC 1 TeV Upgrade </vt:lpstr>
      <vt:lpstr>Summary </vt:lpstr>
      <vt:lpstr>backup</vt:lpstr>
      <vt:lpstr>Four Cavity Manufacturer Data  Now Included for Global Yield Analysis </vt:lpstr>
      <vt:lpstr>PowerPoint プレゼンテーション</vt:lpstr>
      <vt:lpstr>ACC15 Reached 35 MV/m after Mechanical Polishing at FNAL</vt:lpstr>
      <vt:lpstr>KEK MHI-12 Exceeded 40 MV/m</vt:lpstr>
      <vt:lpstr>KEK ICHIRO7 Reached 40 MV/m</vt:lpstr>
      <vt:lpstr>DESY Large-Grain Cavity AC155 Reached &gt; 45 MV/m at Q0 &gt; 1E10</vt:lpstr>
      <vt:lpstr>Gradient Progress at TTF at DESY ~ 2008</vt:lpstr>
      <vt:lpstr>PowerPoint プレゼンテーション</vt:lpstr>
      <vt:lpstr>Achievements: SRF Linac – FLASH (DESY)</vt:lpstr>
      <vt:lpstr>New Cryomodule Test Facility  (ARRA funded ) </vt:lpstr>
      <vt:lpstr>Production Process/Responsibility </vt:lpstr>
      <vt:lpstr>Agenda (a.m.)</vt:lpstr>
      <vt:lpstr>Agenda (p.m.)</vt:lpstr>
      <vt:lpstr>Main Issues at Very High Gradient </vt:lpstr>
      <vt:lpstr>Global Plan for SCRF R&amp;D</vt:lpstr>
    </vt:vector>
  </TitlesOfParts>
  <Company>Cornell LEPP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 Dugan</dc:creator>
  <cp:lastModifiedBy>Yamamoto Akira</cp:lastModifiedBy>
  <cp:revision>678</cp:revision>
  <dcterms:created xsi:type="dcterms:W3CDTF">2011-05-19T00:32:28Z</dcterms:created>
  <dcterms:modified xsi:type="dcterms:W3CDTF">2011-07-25T12:43:07Z</dcterms:modified>
</cp:coreProperties>
</file>