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theme/themeOverride1.xml" ContentType="application/vnd.openxmlformats-officedocument.themeOverr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Default Extension="xls" ContentType="application/vnd.ms-exce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>
  <p:sldMasterIdLst>
    <p:sldMasterId id="2147483659" r:id="rId1"/>
  </p:sldMasterIdLst>
  <p:notesMasterIdLst>
    <p:notesMasterId r:id="rId40"/>
  </p:notesMasterIdLst>
  <p:handoutMasterIdLst>
    <p:handoutMasterId r:id="rId41"/>
  </p:handoutMasterIdLst>
  <p:sldIdLst>
    <p:sldId id="347" r:id="rId2"/>
    <p:sldId id="382" r:id="rId3"/>
    <p:sldId id="354" r:id="rId4"/>
    <p:sldId id="429" r:id="rId5"/>
    <p:sldId id="459" r:id="rId6"/>
    <p:sldId id="430" r:id="rId7"/>
    <p:sldId id="431" r:id="rId8"/>
    <p:sldId id="432" r:id="rId9"/>
    <p:sldId id="433" r:id="rId10"/>
    <p:sldId id="445" r:id="rId11"/>
    <p:sldId id="425" r:id="rId12"/>
    <p:sldId id="419" r:id="rId13"/>
    <p:sldId id="457" r:id="rId14"/>
    <p:sldId id="428" r:id="rId15"/>
    <p:sldId id="386" r:id="rId16"/>
    <p:sldId id="453" r:id="rId17"/>
    <p:sldId id="446" r:id="rId18"/>
    <p:sldId id="447" r:id="rId19"/>
    <p:sldId id="404" r:id="rId20"/>
    <p:sldId id="449" r:id="rId21"/>
    <p:sldId id="439" r:id="rId22"/>
    <p:sldId id="440" r:id="rId23"/>
    <p:sldId id="452" r:id="rId24"/>
    <p:sldId id="443" r:id="rId25"/>
    <p:sldId id="441" r:id="rId26"/>
    <p:sldId id="442" r:id="rId27"/>
    <p:sldId id="421" r:id="rId28"/>
    <p:sldId id="444" r:id="rId29"/>
    <p:sldId id="391" r:id="rId30"/>
    <p:sldId id="455" r:id="rId31"/>
    <p:sldId id="451" r:id="rId32"/>
    <p:sldId id="422" r:id="rId33"/>
    <p:sldId id="456" r:id="rId34"/>
    <p:sldId id="438" r:id="rId35"/>
    <p:sldId id="418" r:id="rId36"/>
    <p:sldId id="448" r:id="rId37"/>
    <p:sldId id="450" r:id="rId38"/>
    <p:sldId id="458" r:id="rId39"/>
  </p:sldIdLst>
  <p:sldSz cx="9601200" cy="73152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sz="1600" b="1" kern="1200">
        <a:solidFill>
          <a:schemeClr val="tx1"/>
        </a:solidFill>
        <a:latin typeface="Arial Narrow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FDFFF"/>
    <a:srgbClr val="CFC4FF"/>
    <a:srgbClr val="E0F3FF"/>
    <a:srgbClr val="FFF8EB"/>
    <a:srgbClr val="D3F0FF"/>
    <a:srgbClr val="9900CC"/>
    <a:srgbClr val="A50021"/>
    <a:srgbClr val="CC3300"/>
    <a:srgbClr val="CC0000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064" y="-112"/>
      </p:cViewPr>
      <p:guideLst>
        <p:guide orient="horz" pos="2304"/>
        <p:guide pos="3024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71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912" tIns="50955" rIns="101912" bIns="50955" numCol="1" anchor="t" anchorCtr="0" compatLnSpc="1">
            <a:prstTxWarp prst="textNoShape">
              <a:avLst/>
            </a:prstTxWarp>
          </a:bodyPr>
          <a:lstStyle>
            <a:lvl1pPr defTabSz="1012825" eaLnBrk="0" hangingPunct="0">
              <a:defRPr kumimoji="0" sz="1800" b="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4013" y="0"/>
            <a:ext cx="41671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912" tIns="50955" rIns="101912" bIns="50955" numCol="1" anchor="t" anchorCtr="0" compatLnSpc="1">
            <a:prstTxWarp prst="textNoShape">
              <a:avLst/>
            </a:prstTxWarp>
          </a:bodyPr>
          <a:lstStyle>
            <a:lvl1pPr algn="r" defTabSz="1012825" eaLnBrk="0" hangingPunct="0">
              <a:defRPr kumimoji="0" sz="1800" b="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8013"/>
            <a:ext cx="41671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912" tIns="50955" rIns="101912" bIns="50955" numCol="1" anchor="b" anchorCtr="0" compatLnSpc="1">
            <a:prstTxWarp prst="textNoShape">
              <a:avLst/>
            </a:prstTxWarp>
          </a:bodyPr>
          <a:lstStyle>
            <a:lvl1pPr defTabSz="1012825" eaLnBrk="0" hangingPunct="0">
              <a:defRPr kumimoji="0" sz="1800" b="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4013" y="6958013"/>
            <a:ext cx="416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912" tIns="50955" rIns="101912" bIns="50955" numCol="1" anchor="b" anchorCtr="0" compatLnSpc="1">
            <a:prstTxWarp prst="textNoShape">
              <a:avLst/>
            </a:prstTxWarp>
          </a:bodyPr>
          <a:lstStyle>
            <a:lvl1pPr algn="r" defTabSz="1012825" eaLnBrk="0" hangingPunct="0">
              <a:defRPr kumimoji="0" sz="1800" b="0"/>
            </a:lvl1pPr>
          </a:lstStyle>
          <a:p>
            <a:pPr>
              <a:defRPr/>
            </a:pPr>
            <a:fld id="{25879DED-C8F6-964D-9864-267ED31773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71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771" tIns="53395" rIns="106771" bIns="53395" numCol="1" anchor="t" anchorCtr="0" compatLnSpc="1">
            <a:prstTxWarp prst="textNoShape">
              <a:avLst/>
            </a:prstTxWarp>
          </a:bodyPr>
          <a:lstStyle>
            <a:lvl1pPr defTabSz="1012825" eaLnBrk="0" hangingPunct="0">
              <a:defRPr sz="1800">
                <a:solidFill>
                  <a:srgbClr val="0000FF"/>
                </a:solidFill>
                <a:latin typeface="Arial Black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4013" y="0"/>
            <a:ext cx="41671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771" tIns="53395" rIns="106771" bIns="53395" numCol="1" anchor="t" anchorCtr="0" compatLnSpc="1">
            <a:prstTxWarp prst="textNoShape">
              <a:avLst/>
            </a:prstTxWarp>
          </a:bodyPr>
          <a:lstStyle>
            <a:lvl1pPr algn="r" defTabSz="1012825" eaLnBrk="0" hangingPunct="0">
              <a:defRPr sz="1800">
                <a:solidFill>
                  <a:srgbClr val="0000FF"/>
                </a:solidFill>
                <a:latin typeface="Arial Black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81325" y="533400"/>
            <a:ext cx="3667125" cy="279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66825" y="3505200"/>
            <a:ext cx="70993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771" tIns="53395" rIns="106771" bIns="533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34200"/>
            <a:ext cx="41671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771" tIns="53395" rIns="106771" bIns="53395" numCol="1" anchor="b" anchorCtr="0" compatLnSpc="1">
            <a:prstTxWarp prst="textNoShape">
              <a:avLst/>
            </a:prstTxWarp>
          </a:bodyPr>
          <a:lstStyle>
            <a:lvl1pPr defTabSz="1012825" eaLnBrk="0" hangingPunct="0">
              <a:defRPr sz="1800">
                <a:solidFill>
                  <a:srgbClr val="0000FF"/>
                </a:solidFill>
                <a:latin typeface="Arial Black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4013" y="6934200"/>
            <a:ext cx="41671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6771" tIns="53395" rIns="106771" bIns="53395" numCol="1" anchor="b" anchorCtr="0" compatLnSpc="1">
            <a:prstTxWarp prst="textNoShape">
              <a:avLst/>
            </a:prstTxWarp>
          </a:bodyPr>
          <a:lstStyle>
            <a:lvl1pPr algn="r" defTabSz="1012825" eaLnBrk="0" hangingPunct="0">
              <a:defRPr sz="1800">
                <a:solidFill>
                  <a:srgbClr val="0000FF"/>
                </a:solidFill>
                <a:latin typeface="Arial Black" charset="0"/>
              </a:defRPr>
            </a:lvl1pPr>
          </a:lstStyle>
          <a:p>
            <a:pPr>
              <a:defRPr/>
            </a:pPr>
            <a:fld id="{2A844192-D809-2243-9322-6C6CEA2D3D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15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5434013" y="6934200"/>
            <a:ext cx="41671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771" tIns="53395" rIns="106771" bIns="53395" anchor="b">
            <a:prstTxWarp prst="textNoShape">
              <a:avLst/>
            </a:prstTxWarp>
          </a:bodyPr>
          <a:lstStyle/>
          <a:p>
            <a:pPr algn="r" defTabSz="1012825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fld id="{AFA6FD78-A1A7-2A4C-92B6-9FC6769642C7}" type="slidenum">
              <a:rPr lang="en-US" sz="1800">
                <a:solidFill>
                  <a:srgbClr val="0000FF"/>
                </a:solidFill>
                <a:latin typeface="Arial Black" charset="0"/>
              </a:rPr>
              <a:pPr algn="r" defTabSz="1012825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t>11</a:t>
            </a:fld>
            <a:endParaRPr lang="en-US" sz="1800" dirty="0">
              <a:solidFill>
                <a:srgbClr val="0000FF"/>
              </a:solidFill>
              <a:latin typeface="Arial Black" charset="0"/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3" tIns="47457" rIns="94913" bIns="47457" anchor="b">
            <a:prstTxWarp prst="textNoShape">
              <a:avLst/>
            </a:prstTxWarp>
          </a:bodyPr>
          <a:lstStyle/>
          <a:p>
            <a:pPr algn="r" defTabSz="949325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fld id="{0EDC74E3-4A3C-B643-A691-F76C1178F55F}" type="slidenum">
              <a:rPr lang="en-US" sz="1200"/>
              <a:pPr algn="r" defTabSz="949325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t>11</a:t>
            </a:fld>
            <a:endParaRPr lang="en-US" sz="1200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49275"/>
            <a:ext cx="3597275" cy="2741613"/>
          </a:xfrm>
          <a:solidFill>
            <a:srgbClr val="FFFFFF"/>
          </a:solidFill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6350" y="3475038"/>
            <a:ext cx="7048500" cy="3292475"/>
          </a:xfrm>
          <a:noFill/>
          <a:ln>
            <a:solidFill>
              <a:srgbClr val="000000"/>
            </a:solidFill>
          </a:ln>
        </p:spPr>
        <p:txBody>
          <a:bodyPr lIns="94913" tIns="47457" rIns="94913" bIns="47457"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0375" y="549275"/>
            <a:ext cx="3600450" cy="2743200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3475038"/>
            <a:ext cx="7680325" cy="3290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152400"/>
            <a:ext cx="21336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62484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EDF6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9"/>
          <p:cNvGrpSpPr>
            <a:grpSpLocks/>
          </p:cNvGrpSpPr>
          <p:nvPr/>
        </p:nvGrpSpPr>
        <p:grpSpPr bwMode="auto">
          <a:xfrm>
            <a:off x="639763" y="622300"/>
            <a:ext cx="8556625" cy="96838"/>
            <a:chOff x="387" y="376"/>
            <a:chExt cx="5133" cy="56"/>
          </a:xfrm>
        </p:grpSpPr>
        <p:sp>
          <p:nvSpPr>
            <p:cNvPr id="984118" name="Line 54"/>
            <p:cNvSpPr>
              <a:spLocks noChangeShapeType="1"/>
            </p:cNvSpPr>
            <p:nvPr/>
          </p:nvSpPr>
          <p:spPr bwMode="auto">
            <a:xfrm flipH="1">
              <a:off x="387" y="376"/>
              <a:ext cx="5133" cy="0"/>
            </a:xfrm>
            <a:prstGeom prst="line">
              <a:avLst/>
            </a:prstGeom>
            <a:noFill/>
            <a:ln w="44450">
              <a:solidFill>
                <a:srgbClr val="CCCCFF"/>
              </a:solidFill>
              <a:round/>
              <a:headEnd/>
              <a:tailEnd/>
            </a:ln>
            <a:effectLst/>
          </p:spPr>
          <p:txBody>
            <a:bodyPr lIns="95142" tIns="43247" rIns="95142" bIns="43247" anchor="ctr"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0"/>
                <a:buNone/>
                <a:defRPr/>
              </a:pPr>
              <a:endParaRPr lang="en-US" dirty="0"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984117" name="Line 53"/>
            <p:cNvSpPr>
              <a:spLocks noChangeShapeType="1"/>
            </p:cNvSpPr>
            <p:nvPr/>
          </p:nvSpPr>
          <p:spPr bwMode="auto">
            <a:xfrm flipH="1">
              <a:off x="411" y="404"/>
              <a:ext cx="5109" cy="0"/>
            </a:xfrm>
            <a:prstGeom prst="line">
              <a:avLst/>
            </a:prstGeom>
            <a:noFill/>
            <a:ln w="44450">
              <a:solidFill>
                <a:srgbClr val="9999FF"/>
              </a:solidFill>
              <a:round/>
              <a:headEnd/>
              <a:tailEnd/>
            </a:ln>
            <a:effectLst/>
          </p:spPr>
          <p:txBody>
            <a:bodyPr lIns="95142" tIns="43247" rIns="95142" bIns="43247" anchor="ctr"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0"/>
                <a:buNone/>
                <a:defRPr/>
              </a:pPr>
              <a:endParaRPr lang="en-US" dirty="0">
                <a:latin typeface="Arial Narrow" pitchFamily="34" charset="0"/>
                <a:ea typeface="+mn-ea"/>
                <a:cs typeface="+mn-cs"/>
              </a:endParaRPr>
            </a:p>
          </p:txBody>
        </p:sp>
        <p:sp>
          <p:nvSpPr>
            <p:cNvPr id="984112" name="Line 48"/>
            <p:cNvSpPr>
              <a:spLocks noChangeShapeType="1"/>
            </p:cNvSpPr>
            <p:nvPr/>
          </p:nvSpPr>
          <p:spPr bwMode="auto">
            <a:xfrm flipH="1">
              <a:off x="411" y="432"/>
              <a:ext cx="5109" cy="0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lIns="95142" tIns="43247" rIns="95142" bIns="43247" anchor="ctr"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0"/>
                <a:buNone/>
                <a:defRPr/>
              </a:pPr>
              <a:endParaRPr lang="en-US" dirty="0">
                <a:latin typeface="Arial Narrow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8229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46" descr="aasc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76200"/>
            <a:ext cx="87947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4138" name="Line 74"/>
          <p:cNvSpPr>
            <a:spLocks noChangeShapeType="1"/>
          </p:cNvSpPr>
          <p:nvPr/>
        </p:nvSpPr>
        <p:spPr bwMode="auto">
          <a:xfrm flipH="1">
            <a:off x="-160338" y="6745288"/>
            <a:ext cx="97615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0"/>
              <a:buNone/>
              <a:defRPr/>
            </a:pPr>
            <a:endParaRPr lang="en-US" dirty="0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984141" name="Line 77"/>
          <p:cNvSpPr>
            <a:spLocks noChangeShapeType="1"/>
          </p:cNvSpPr>
          <p:nvPr/>
        </p:nvSpPr>
        <p:spPr bwMode="auto">
          <a:xfrm flipH="1">
            <a:off x="88900" y="7010400"/>
            <a:ext cx="9448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0"/>
              <a:buNone/>
              <a:defRPr/>
            </a:pPr>
            <a:endParaRPr lang="en-US" dirty="0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984143" name="Text Box 79"/>
          <p:cNvSpPr txBox="1">
            <a:spLocks noChangeArrowheads="1"/>
          </p:cNvSpPr>
          <p:nvPr/>
        </p:nvSpPr>
        <p:spPr bwMode="auto">
          <a:xfrm>
            <a:off x="5567363" y="7024688"/>
            <a:ext cx="25257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655" tIns="48328" rIns="96655" bIns="48328">
            <a:prstTxWarp prst="textNoShape">
              <a:avLst/>
            </a:prstTxWarp>
            <a:spAutoFit/>
          </a:bodyPr>
          <a:lstStyle/>
          <a:p>
            <a:pPr defTabSz="966788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  <a:defRPr/>
            </a:pPr>
            <a:r>
              <a:rPr lang="en-US" sz="1000" b="0" dirty="0">
                <a:solidFill>
                  <a:srgbClr val="0000FF"/>
                </a:solidFill>
              </a:rPr>
              <a:t>ALAMEDA APPLIED SCIENCES CORPORATION</a:t>
            </a:r>
            <a:endParaRPr lang="en-US" sz="1700" b="0" dirty="0"/>
          </a:p>
        </p:txBody>
      </p:sp>
      <p:sp>
        <p:nvSpPr>
          <p:cNvPr id="984144" name="Text Box 80"/>
          <p:cNvSpPr txBox="1">
            <a:spLocks noChangeArrowheads="1"/>
          </p:cNvSpPr>
          <p:nvPr/>
        </p:nvSpPr>
        <p:spPr bwMode="auto">
          <a:xfrm>
            <a:off x="8408988" y="6991350"/>
            <a:ext cx="11160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655" tIns="48328" rIns="96655" bIns="48328">
            <a:prstTxWarp prst="textNoShape">
              <a:avLst/>
            </a:prstTxWarp>
            <a:spAutoFit/>
          </a:bodyPr>
          <a:lstStyle/>
          <a:p>
            <a:pPr defTabSz="966788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  <a:defRPr/>
            </a:pPr>
            <a:r>
              <a:rPr lang="en-US" sz="1000" b="0" dirty="0">
                <a:latin typeface="Arial" charset="0"/>
              </a:rPr>
              <a:t>aasc10vp01-</a:t>
            </a:r>
            <a:fld id="{C4481A6A-E496-2E43-B606-61980A278E7C}" type="slidenum">
              <a:rPr lang="en-US" sz="1000" b="0">
                <a:latin typeface="Arial" charset="0"/>
              </a:rPr>
              <a:pPr defTabSz="966788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  <a:defRPr/>
              </a:pPr>
              <a:t>‹#›</a:t>
            </a:fld>
            <a:endParaRPr lang="en-US" sz="1700" b="0" dirty="0"/>
          </a:p>
        </p:txBody>
      </p:sp>
      <p:pic>
        <p:nvPicPr>
          <p:cNvPr id="1035" name="Picture 87" descr="JLab_logo_text_white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3500" y="6873875"/>
            <a:ext cx="16065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90"/>
          </a:solidFill>
          <a:latin typeface="Trebuchet MS" pitchFamily="34" charset="0"/>
          <a:ea typeface="ＭＳ Ｐゴシック" charset="-128"/>
          <a:cs typeface="ＭＳ Ｐゴシック" charset="-128"/>
        </a:defRPr>
      </a:lvl2pPr>
      <a:lvl3pPr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90"/>
          </a:solidFill>
          <a:latin typeface="Trebuchet MS" pitchFamily="34" charset="0"/>
          <a:ea typeface="ＭＳ Ｐゴシック" charset="-128"/>
          <a:cs typeface="ＭＳ Ｐゴシック" charset="-128"/>
        </a:defRPr>
      </a:lvl3pPr>
      <a:lvl4pPr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90"/>
          </a:solidFill>
          <a:latin typeface="Trebuchet MS" pitchFamily="34" charset="0"/>
          <a:ea typeface="ＭＳ Ｐゴシック" charset="-128"/>
          <a:cs typeface="ＭＳ Ｐゴシック" charset="-128"/>
        </a:defRPr>
      </a:lvl4pPr>
      <a:lvl5pPr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90"/>
          </a:solidFill>
          <a:latin typeface="Trebuchet MS" pitchFamily="34" charset="0"/>
          <a:ea typeface="ＭＳ Ｐゴシック" charset="-128"/>
          <a:cs typeface="ＭＳ Ｐゴシック" charset="-128"/>
        </a:defRPr>
      </a:lvl5pPr>
      <a:lvl6pPr marL="457200"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FF"/>
          </a:solidFill>
          <a:latin typeface="Trebuchet MS" pitchFamily="34" charset="0"/>
        </a:defRPr>
      </a:lvl6pPr>
      <a:lvl7pPr marL="914400"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FF"/>
          </a:solidFill>
          <a:latin typeface="Trebuchet MS" pitchFamily="34" charset="0"/>
        </a:defRPr>
      </a:lvl7pPr>
      <a:lvl8pPr marL="1371600"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FF"/>
          </a:solidFill>
          <a:latin typeface="Trebuchet MS" pitchFamily="34" charset="0"/>
        </a:defRPr>
      </a:lvl8pPr>
      <a:lvl9pPr marL="1828800" algn="ctr" defTabSz="966788" rtl="0" eaLnBrk="0" fontAlgn="base" hangingPunct="0">
        <a:spcBef>
          <a:spcPct val="0"/>
        </a:spcBef>
        <a:spcAft>
          <a:spcPct val="0"/>
        </a:spcAft>
        <a:defRPr kumimoji="1" sz="2400" i="1">
          <a:solidFill>
            <a:srgbClr val="0000FF"/>
          </a:solidFill>
          <a:latin typeface="Trebuchet MS" pitchFamily="34" charset="0"/>
        </a:defRPr>
      </a:lvl9pPr>
    </p:titleStyle>
    <p:bodyStyle>
      <a:lvl1pPr marL="234950" indent="-234950" algn="l" defTabSz="966788" rtl="0" eaLnBrk="0" fontAlgn="base" hangingPunct="0">
        <a:spcBef>
          <a:spcPct val="30000"/>
        </a:spcBef>
        <a:spcAft>
          <a:spcPct val="0"/>
        </a:spcAft>
        <a:buClr>
          <a:srgbClr val="0000FF"/>
        </a:buClr>
        <a:buSzPct val="80000"/>
        <a:buFont typeface="Wingdings 2" charset="2"/>
        <a:buChar char="¿"/>
        <a:tabLst>
          <a:tab pos="2109788" algn="l"/>
        </a:tabLst>
        <a:defRPr kumimoji="1"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3088" indent="-223838" algn="l" defTabSz="966788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99"/>
        </a:buClr>
        <a:buSzPct val="50000"/>
        <a:buFont typeface="Wingdings 2" charset="2"/>
        <a:buChar char="¯"/>
        <a:tabLst>
          <a:tab pos="2109788" algn="l"/>
        </a:tabLst>
        <a:defRPr kumimoji="1" sz="2000" b="1">
          <a:solidFill>
            <a:schemeClr val="tx1"/>
          </a:solidFill>
          <a:latin typeface="+mn-lt"/>
          <a:ea typeface="ＭＳ Ｐゴシック" charset="-128"/>
        </a:defRPr>
      </a:lvl2pPr>
      <a:lvl3pPr marL="866775" indent="-179388" algn="l" defTabSz="966788" rtl="0" eaLnBrk="0" fontAlgn="base" hangingPunct="0">
        <a:lnSpc>
          <a:spcPct val="80000"/>
        </a:lnSpc>
        <a:spcBef>
          <a:spcPct val="30000"/>
        </a:spcBef>
        <a:spcAft>
          <a:spcPct val="0"/>
        </a:spcAft>
        <a:buClr>
          <a:srgbClr val="000099"/>
        </a:buClr>
        <a:buSzPct val="35000"/>
        <a:buFont typeface="Wingdings 2" charset="2"/>
        <a:buChar char="ä"/>
        <a:tabLst>
          <a:tab pos="2109788" algn="l"/>
        </a:tabLst>
        <a:defRPr kumimoji="1" b="1">
          <a:solidFill>
            <a:schemeClr val="tx1"/>
          </a:solidFill>
          <a:latin typeface="+mn-lt"/>
          <a:ea typeface="ＭＳ Ｐゴシック" charset="-128"/>
        </a:defRPr>
      </a:lvl3pPr>
      <a:lvl4pPr marL="1158875" indent="-177800" algn="l" defTabSz="966788" rtl="0" eaLnBrk="0" fontAlgn="base" hangingPunct="0">
        <a:spcBef>
          <a:spcPct val="30000"/>
        </a:spcBef>
        <a:spcAft>
          <a:spcPct val="0"/>
        </a:spcAft>
        <a:buClr>
          <a:srgbClr val="000099"/>
        </a:buClr>
        <a:buSzPct val="80000"/>
        <a:buFont typeface="Charting" pitchFamily="2" charset="2"/>
        <a:buChar char="E"/>
        <a:tabLst>
          <a:tab pos="2109788" algn="l"/>
        </a:tabLst>
        <a:defRPr kumimoji="1" sz="1500" b="1">
          <a:solidFill>
            <a:schemeClr val="tx1"/>
          </a:solidFill>
          <a:latin typeface="+mj-lt"/>
          <a:ea typeface="ＭＳ Ｐゴシック" charset="-128"/>
        </a:defRPr>
      </a:lvl4pPr>
      <a:lvl5pPr marL="1450975" indent="-177800" algn="l" defTabSz="966788" rtl="0" eaLnBrk="0" fontAlgn="base" hangingPunct="0">
        <a:spcBef>
          <a:spcPct val="30000"/>
        </a:spcBef>
        <a:spcAft>
          <a:spcPct val="0"/>
        </a:spcAft>
        <a:buClr>
          <a:srgbClr val="000099"/>
        </a:buClr>
        <a:buChar char="–"/>
        <a:tabLst>
          <a:tab pos="2109788" algn="l"/>
        </a:tabLst>
        <a:defRPr kumimoji="1" sz="1500" b="1">
          <a:solidFill>
            <a:schemeClr val="tx1"/>
          </a:solidFill>
          <a:latin typeface="+mj-lt"/>
          <a:ea typeface="ＭＳ Ｐゴシック" charset="-128"/>
        </a:defRPr>
      </a:lvl5pPr>
      <a:lvl6pPr marL="1908175" indent="-177800" algn="l" defTabSz="966788" rtl="0" eaLnBrk="0" fontAlgn="base" hangingPunct="0">
        <a:spcBef>
          <a:spcPct val="30000"/>
        </a:spcBef>
        <a:spcAft>
          <a:spcPct val="0"/>
        </a:spcAft>
        <a:buClr>
          <a:srgbClr val="000099"/>
        </a:buClr>
        <a:buChar char="–"/>
        <a:tabLst>
          <a:tab pos="2109788" algn="l"/>
        </a:tabLst>
        <a:defRPr kumimoji="1" sz="1500" b="1">
          <a:solidFill>
            <a:schemeClr val="tx1"/>
          </a:solidFill>
          <a:latin typeface="+mj-lt"/>
        </a:defRPr>
      </a:lvl6pPr>
      <a:lvl7pPr marL="2365375" indent="-177800" algn="l" defTabSz="966788" rtl="0" eaLnBrk="0" fontAlgn="base" hangingPunct="0">
        <a:spcBef>
          <a:spcPct val="30000"/>
        </a:spcBef>
        <a:spcAft>
          <a:spcPct val="0"/>
        </a:spcAft>
        <a:buClr>
          <a:srgbClr val="000099"/>
        </a:buClr>
        <a:buChar char="–"/>
        <a:tabLst>
          <a:tab pos="2109788" algn="l"/>
        </a:tabLst>
        <a:defRPr kumimoji="1" sz="1500" b="1">
          <a:solidFill>
            <a:schemeClr val="tx1"/>
          </a:solidFill>
          <a:latin typeface="+mj-lt"/>
        </a:defRPr>
      </a:lvl7pPr>
      <a:lvl8pPr marL="2822575" indent="-177800" algn="l" defTabSz="966788" rtl="0" eaLnBrk="0" fontAlgn="base" hangingPunct="0">
        <a:spcBef>
          <a:spcPct val="30000"/>
        </a:spcBef>
        <a:spcAft>
          <a:spcPct val="0"/>
        </a:spcAft>
        <a:buClr>
          <a:srgbClr val="000099"/>
        </a:buClr>
        <a:buChar char="–"/>
        <a:tabLst>
          <a:tab pos="2109788" algn="l"/>
        </a:tabLst>
        <a:defRPr kumimoji="1" sz="1500" b="1">
          <a:solidFill>
            <a:schemeClr val="tx1"/>
          </a:solidFill>
          <a:latin typeface="+mj-lt"/>
        </a:defRPr>
      </a:lvl8pPr>
      <a:lvl9pPr marL="3279775" indent="-177800" algn="l" defTabSz="966788" rtl="0" eaLnBrk="0" fontAlgn="base" hangingPunct="0">
        <a:spcBef>
          <a:spcPct val="30000"/>
        </a:spcBef>
        <a:spcAft>
          <a:spcPct val="0"/>
        </a:spcAft>
        <a:buClr>
          <a:srgbClr val="000099"/>
        </a:buClr>
        <a:buChar char="–"/>
        <a:tabLst>
          <a:tab pos="2109788" algn="l"/>
        </a:tabLst>
        <a:defRPr kumimoji="1" sz="1500" b="1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4.jpe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video" Target="file://localhost/Users/mahadevankrishnan/Documents/AASC%20office%20pile/AASC%20Conferences/2011%20conferences/SRF11/DSCN0947.MOV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pdf"/><Relationship Id="rId5" Type="http://schemas.openxmlformats.org/officeDocument/2006/relationships/image" Target="../media/image28.png"/><Relationship Id="rId6" Type="http://schemas.openxmlformats.org/officeDocument/2006/relationships/image" Target="../media/image29.pdf"/><Relationship Id="rId7" Type="http://schemas.openxmlformats.org/officeDocument/2006/relationships/image" Target="../media/image30.png"/><Relationship Id="rId8" Type="http://schemas.openxmlformats.org/officeDocument/2006/relationships/image" Target="../media/image31.pdf"/><Relationship Id="rId9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ku.edu.cn/academic/srf2007/proceeding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df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80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7.pdf"/><Relationship Id="rId7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Relationship Id="rId3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2400"/>
            <a:ext cx="8534400" cy="6858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0000FF"/>
                </a:solidFill>
              </a:rPr>
              <a:t>Energetic Condensation Growth of Nb films for SRF Accelerators </a:t>
            </a:r>
            <a:r>
              <a:rPr lang="en-US" sz="2000" i="0" baseline="30000" dirty="0">
                <a:solidFill>
                  <a:srgbClr val="0000FF"/>
                </a:solidFill>
              </a:rPr>
              <a:t>*</a:t>
            </a:r>
            <a:r>
              <a:rPr lang="en-US" sz="2000" i="0" dirty="0">
                <a:solidFill>
                  <a:srgbClr val="0000FF"/>
                </a:solidFill>
              </a:rPr>
              <a:t/>
            </a:r>
            <a:br>
              <a:rPr lang="en-US" sz="2000" i="0" dirty="0">
                <a:solidFill>
                  <a:srgbClr val="0000FF"/>
                </a:solidFill>
              </a:rPr>
            </a:br>
            <a:endParaRPr lang="en-US" sz="2000" i="0" dirty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752600"/>
            <a:ext cx="8534400" cy="3352800"/>
          </a:xfrm>
          <a:ln>
            <a:solidFill>
              <a:srgbClr val="A50021"/>
            </a:solidFill>
          </a:ln>
        </p:spPr>
        <p:txBody>
          <a:bodyPr/>
          <a:lstStyle/>
          <a:p>
            <a:pPr defTabSz="914400">
              <a:spcBef>
                <a:spcPts val="1200"/>
              </a:spcBef>
              <a:buFont typeface="Arial" charset="0"/>
              <a:buNone/>
              <a:tabLst/>
            </a:pPr>
            <a:r>
              <a:rPr lang="en-US" sz="2000" b="0" dirty="0"/>
              <a:t>E. Valderrama, C. </a:t>
            </a:r>
            <a:r>
              <a:rPr lang="en-US" sz="2000" b="0" dirty="0" smtClean="0"/>
              <a:t>James</a:t>
            </a:r>
          </a:p>
          <a:p>
            <a:pPr defTabSz="914400">
              <a:lnSpc>
                <a:spcPts val="1200"/>
              </a:lnSpc>
              <a:spcBef>
                <a:spcPts val="300"/>
              </a:spcBef>
              <a:buFont typeface="Arial" charset="0"/>
              <a:buNone/>
              <a:tabLst/>
            </a:pPr>
            <a:r>
              <a:rPr lang="en-US" sz="1600" b="0" dirty="0" smtClean="0"/>
              <a:t>Alameda </a:t>
            </a:r>
            <a:r>
              <a:rPr lang="en-US" sz="1600" b="0" dirty="0"/>
              <a:t>Applied Sciences Corporation (AASC), San Leandro, California </a:t>
            </a:r>
            <a:r>
              <a:rPr lang="en-US" sz="1600" b="0" dirty="0" smtClean="0"/>
              <a:t>94577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sz="2000" b="0" dirty="0" smtClean="0"/>
          </a:p>
          <a:p>
            <a:pPr defTabSz="914400">
              <a:spcBef>
                <a:spcPct val="0"/>
              </a:spcBef>
              <a:buFont typeface="Arial" charset="0"/>
              <a:buNone/>
              <a:tabLst/>
            </a:pPr>
            <a:r>
              <a:rPr lang="en-US" sz="2000" b="0" dirty="0" smtClean="0"/>
              <a:t>X</a:t>
            </a:r>
            <a:r>
              <a:rPr lang="en-US" sz="2000" b="0" dirty="0"/>
              <a:t>. Zhao,</a:t>
            </a:r>
            <a:r>
              <a:rPr lang="en-US" sz="2000" b="0" dirty="0" smtClean="0"/>
              <a:t> J. Spradlin, A-M Valente Feliciano, L</a:t>
            </a:r>
            <a:r>
              <a:rPr lang="en-US" sz="2000" b="0" dirty="0"/>
              <a:t>. Phillips,</a:t>
            </a:r>
            <a:r>
              <a:rPr lang="en-US" sz="2000" b="0" dirty="0" smtClean="0"/>
              <a:t> C</a:t>
            </a:r>
            <a:r>
              <a:rPr lang="en-US" sz="2000" b="0" dirty="0"/>
              <a:t>. Reece</a:t>
            </a:r>
          </a:p>
          <a:p>
            <a:pPr defTabSz="914400">
              <a:lnSpc>
                <a:spcPts val="1200"/>
              </a:lnSpc>
              <a:spcBef>
                <a:spcPts val="300"/>
              </a:spcBef>
              <a:buFont typeface="Arial" charset="0"/>
              <a:buNone/>
              <a:tabLst/>
            </a:pPr>
            <a:r>
              <a:rPr lang="en-US" sz="1600" b="0" dirty="0"/>
              <a:t>Thomas Jefferson National Accelerator Facility (Jefferson Lab), Newport News, Virginia </a:t>
            </a:r>
            <a:r>
              <a:rPr lang="en-US" sz="1600" b="0" dirty="0" smtClean="0"/>
              <a:t>23606</a:t>
            </a:r>
          </a:p>
          <a:p>
            <a:pPr defTabSz="914400">
              <a:lnSpc>
                <a:spcPts val="1200"/>
              </a:lnSpc>
              <a:spcBef>
                <a:spcPct val="0"/>
              </a:spcBef>
              <a:buFont typeface="Arial" charset="0"/>
              <a:buNone/>
              <a:tabLst/>
            </a:pPr>
            <a:endParaRPr lang="en-US" sz="1600" b="0" dirty="0" smtClean="0"/>
          </a:p>
          <a:p>
            <a:pPr defTabSz="914400">
              <a:lnSpc>
                <a:spcPts val="1200"/>
              </a:lnSpc>
              <a:spcBef>
                <a:spcPct val="0"/>
              </a:spcBef>
              <a:buFont typeface="Arial" charset="0"/>
              <a:buNone/>
              <a:tabLst/>
            </a:pP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/>
              <a:t>K. Seo</a:t>
            </a:r>
          </a:p>
          <a:p>
            <a:pPr defTabSz="914400">
              <a:spcBef>
                <a:spcPct val="0"/>
              </a:spcBef>
              <a:buFont typeface="Arial" charset="0"/>
              <a:buNone/>
              <a:tabLst/>
            </a:pPr>
            <a:r>
              <a:rPr lang="en-US" sz="1600" b="0" dirty="0"/>
              <a:t>Norfolk State University (NSU), Norfolk, Virginia </a:t>
            </a:r>
            <a:r>
              <a:rPr lang="en-US" sz="1600" b="0" dirty="0" smtClean="0"/>
              <a:t>23504</a:t>
            </a:r>
          </a:p>
          <a:p>
            <a:pPr defTabSz="914400">
              <a:lnSpc>
                <a:spcPts val="1200"/>
              </a:lnSpc>
              <a:spcBef>
                <a:spcPct val="0"/>
              </a:spcBef>
              <a:buFont typeface="Arial" charset="0"/>
              <a:buNone/>
              <a:tabLst/>
            </a:pPr>
            <a:endParaRPr lang="en-US" sz="1600" b="0" dirty="0" smtClean="0"/>
          </a:p>
          <a:p>
            <a:pPr defTabSz="914400">
              <a:spcBef>
                <a:spcPct val="0"/>
              </a:spcBef>
              <a:tabLst/>
            </a:pPr>
            <a:r>
              <a:rPr lang="en-US" sz="2000" b="0" dirty="0" smtClean="0"/>
              <a:t>Z.H. Sung and P. Lee</a:t>
            </a:r>
            <a:r>
              <a:rPr lang="en-US" sz="1600" b="0" dirty="0" smtClean="0"/>
              <a:t>, </a:t>
            </a:r>
          </a:p>
          <a:p>
            <a:pPr defTabSz="914400">
              <a:spcBef>
                <a:spcPct val="0"/>
              </a:spcBef>
              <a:tabLst/>
            </a:pPr>
            <a:r>
              <a:rPr lang="en-US" sz="1600" b="0" dirty="0" smtClean="0"/>
              <a:t>Applied Superconductivity Center, Florida State University (FSU), Tallahassee, Florida 32310</a:t>
            </a:r>
          </a:p>
          <a:p>
            <a:pPr defTabSz="914400">
              <a:lnSpc>
                <a:spcPts val="1200"/>
              </a:lnSpc>
              <a:spcBef>
                <a:spcPct val="0"/>
              </a:spcBef>
              <a:tabLst/>
            </a:pPr>
            <a:endParaRPr lang="en-US" sz="1600" b="0" dirty="0" smtClean="0"/>
          </a:p>
          <a:p>
            <a:pPr defTabSz="914400">
              <a:spcBef>
                <a:spcPct val="0"/>
              </a:spcBef>
              <a:tabLst/>
            </a:pPr>
            <a:r>
              <a:rPr lang="en-US" sz="2000" b="0" dirty="0" smtClean="0"/>
              <a:t>F. A. Stevie, P. Maheshwari</a:t>
            </a:r>
            <a:r>
              <a:rPr lang="en-US" sz="2000" dirty="0" smtClean="0"/>
              <a:t>, </a:t>
            </a:r>
          </a:p>
          <a:p>
            <a:pPr defTabSz="914400">
              <a:spcBef>
                <a:spcPct val="0"/>
              </a:spcBef>
              <a:tabLst/>
            </a:pPr>
            <a:r>
              <a:rPr lang="en-US" sz="1600" b="0" dirty="0" smtClean="0"/>
              <a:t>Analytical Instrumentation Facility, North Carolina State University, Raleigh, NC 27695</a:t>
            </a:r>
          </a:p>
          <a:p>
            <a:pPr defTabSz="914400">
              <a:lnSpc>
                <a:spcPts val="1200"/>
              </a:lnSpc>
              <a:spcBef>
                <a:spcPct val="0"/>
              </a:spcBef>
              <a:buFont typeface="Arial" charset="0"/>
              <a:buNone/>
              <a:tabLst/>
            </a:pPr>
            <a:endParaRPr lang="en-GB" sz="1600" b="0" dirty="0" smtClean="0"/>
          </a:p>
          <a:p>
            <a:pPr defTabSz="914400">
              <a:spcBef>
                <a:spcPct val="0"/>
              </a:spcBef>
              <a:tabLst/>
            </a:pPr>
            <a:r>
              <a:rPr lang="en-US" sz="1600" b="0" dirty="0"/>
              <a:t>presented at</a:t>
            </a:r>
            <a:r>
              <a:rPr lang="en-US" sz="2000" b="0" dirty="0"/>
              <a:t> </a:t>
            </a:r>
            <a:endParaRPr lang="en-US" sz="2000" b="0" dirty="0" smtClean="0"/>
          </a:p>
          <a:p>
            <a:pPr defTabSz="914400">
              <a:tabLst/>
            </a:pPr>
            <a:r>
              <a:rPr lang="en-US" sz="2000" b="0" dirty="0" smtClean="0"/>
              <a:t>SRF-2011, Tuesday July 26, 2011</a:t>
            </a:r>
          </a:p>
          <a:p>
            <a:pPr defTabSz="914400">
              <a:lnSpc>
                <a:spcPts val="1200"/>
              </a:lnSpc>
              <a:tabLst/>
            </a:pPr>
            <a:endParaRPr lang="en-US" sz="1800" b="0" dirty="0" smtClean="0"/>
          </a:p>
          <a:p>
            <a:pPr algn="l" defTabSz="914400">
              <a:spcBef>
                <a:spcPct val="0"/>
              </a:spcBef>
              <a:buSzPct val="50000"/>
              <a:tabLst/>
            </a:pPr>
            <a:r>
              <a:rPr lang="en-US" sz="1600" b="0" dirty="0"/>
              <a:t>This research is supported at AASC by DOE</a:t>
            </a:r>
            <a:r>
              <a:rPr lang="en-US" sz="1600" b="0" dirty="0" smtClean="0"/>
              <a:t> via Grant </a:t>
            </a:r>
            <a:r>
              <a:rPr lang="en-US" sz="1600" b="0" dirty="0">
                <a:solidFill>
                  <a:srgbClr val="000000"/>
                </a:solidFill>
              </a:rPr>
              <a:t>DE-FG02-</a:t>
            </a:r>
            <a:r>
              <a:rPr lang="en-US" sz="1600" b="0" dirty="0" smtClean="0">
                <a:solidFill>
                  <a:srgbClr val="000000"/>
                </a:solidFill>
              </a:rPr>
              <a:t>08ER85162 and Grant </a:t>
            </a:r>
            <a:r>
              <a:rPr lang="en-US" sz="1600" b="0" dirty="0" smtClean="0"/>
              <a:t>DE-SC0004994</a:t>
            </a:r>
            <a:endParaRPr lang="en-US" sz="1600" b="0" dirty="0" smtClean="0">
              <a:solidFill>
                <a:srgbClr val="000000"/>
              </a:solidFill>
            </a:endParaRPr>
          </a:p>
          <a:p>
            <a:pPr algn="l" defTabSz="914400">
              <a:spcBef>
                <a:spcPct val="0"/>
              </a:spcBef>
              <a:buSzPct val="50000"/>
              <a:tabLst/>
            </a:pPr>
            <a:r>
              <a:rPr lang="en-US" sz="1600" b="0" dirty="0">
                <a:solidFill>
                  <a:srgbClr val="000000"/>
                </a:solidFill>
              </a:rPr>
              <a:t>T</a:t>
            </a:r>
            <a:r>
              <a:rPr lang="en-US" sz="1600" b="0" dirty="0"/>
              <a:t>he JLab effort was provided by Jefferson Science Associates, LLC under U.S. DOE Contract No. DE-AC05-06OR23177, including supplemental funding provided by the American Recovery and Reinvestment 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1066800"/>
            <a:ext cx="2850410" cy="400110"/>
          </a:xfrm>
          <a:prstGeom prst="rect">
            <a:avLst/>
          </a:prstGeom>
          <a:ln>
            <a:solidFill>
              <a:srgbClr val="A50021"/>
            </a:solidFill>
          </a:ln>
        </p:spPr>
        <p:txBody>
          <a:bodyPr wrap="none">
            <a:spAutoFit/>
          </a:bodyPr>
          <a:lstStyle/>
          <a:p>
            <a:pPr defTabSz="914400">
              <a:spcBef>
                <a:spcPts val="1200"/>
              </a:spcBef>
              <a:buFont typeface="Arial" charset="0"/>
              <a:buNone/>
              <a:tabLst/>
            </a:pPr>
            <a:r>
              <a:rPr lang="en-US" sz="2000" b="0" dirty="0">
                <a:solidFill>
                  <a:srgbClr val="000090"/>
                </a:solidFill>
              </a:rPr>
              <a:t>Mahadevan Krishnan, AASC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13"/>
          <p:cNvSpPr>
            <a:spLocks noChangeAspect="1"/>
          </p:cNvSpPr>
          <p:nvPr/>
        </p:nvSpPr>
        <p:spPr bwMode="auto">
          <a:xfrm>
            <a:off x="6400800" y="1447800"/>
            <a:ext cx="1524000" cy="1447800"/>
          </a:xfrm>
          <a:prstGeom prst="ellipse">
            <a:avLst/>
          </a:prstGeom>
          <a:blipFill dpi="0" rotWithShape="1">
            <a:blip r:embed="rId3">
              <a:alphaModFix amt="70000"/>
            </a:blip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endParaRPr lang="en-US" dirty="0"/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6477000" y="1966913"/>
            <a:ext cx="1365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Amorphous</a:t>
            </a:r>
          </a:p>
        </p:txBody>
      </p:sp>
      <p:sp>
        <p:nvSpPr>
          <p:cNvPr id="19460" name="Title 3"/>
          <p:cNvSpPr txBox="1">
            <a:spLocks/>
          </p:cNvSpPr>
          <p:nvPr/>
        </p:nvSpPr>
        <p:spPr bwMode="auto">
          <a:xfrm>
            <a:off x="838200" y="152400"/>
            <a:ext cx="8229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66788" eaLnBrk="0" hangingPunct="0"/>
            <a:r>
              <a:rPr lang="en-US" sz="2400" b="0" i="1" dirty="0">
                <a:solidFill>
                  <a:srgbClr val="0000FF"/>
                </a:solidFill>
                <a:latin typeface="Trebuchet MS" charset="0"/>
              </a:rPr>
              <a:t>Challenges for thin film SRF: path to success</a:t>
            </a:r>
          </a:p>
        </p:txBody>
      </p:sp>
      <p:sp>
        <p:nvSpPr>
          <p:cNvPr id="19461" name="Content Placeholder 2"/>
          <p:cNvSpPr>
            <a:spLocks noGrp="1"/>
          </p:cNvSpPr>
          <p:nvPr>
            <p:ph idx="1"/>
          </p:nvPr>
        </p:nvSpPr>
        <p:spPr>
          <a:xfrm>
            <a:off x="762000" y="3048000"/>
            <a:ext cx="8458200" cy="38862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0" dirty="0" smtClean="0"/>
              <a:t> </a:t>
            </a:r>
            <a:r>
              <a:rPr lang="en-US" b="0" dirty="0" smtClean="0"/>
              <a:t>How do we grow low-defect Nb films on such substrates?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Study adhesion, thickness, smoothness, RRR, stability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Understand these issues at the coupon level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Proceed to RF cavity level and measure Q at high fields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>
                <a:solidFill>
                  <a:srgbClr val="FF0000"/>
                </a:solidFill>
              </a:rPr>
              <a:t>Install multi-cell Nb coated Cu modules in SRF accelerator and validate the thin film solution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b="0" dirty="0" smtClean="0">
                <a:solidFill>
                  <a:srgbClr val="0000FF"/>
                </a:solidFill>
              </a:rPr>
              <a:t>Spur acceptance of thin film Nb by accelerator community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0" dirty="0" smtClean="0"/>
              <a:t>Continue R&amp;D towards higher T</a:t>
            </a:r>
            <a:r>
              <a:rPr lang="en-US" b="0" baseline="-25000" dirty="0" smtClean="0"/>
              <a:t>c</a:t>
            </a:r>
            <a:r>
              <a:rPr lang="en-US" b="0" dirty="0" smtClean="0"/>
              <a:t> films and Al cavities</a:t>
            </a:r>
          </a:p>
        </p:txBody>
      </p:sp>
      <p:grpSp>
        <p:nvGrpSpPr>
          <p:cNvPr id="19462" name="Group 11"/>
          <p:cNvGrpSpPr>
            <a:grpSpLocks/>
          </p:cNvGrpSpPr>
          <p:nvPr/>
        </p:nvGrpSpPr>
        <p:grpSpPr bwMode="auto">
          <a:xfrm>
            <a:off x="3654425" y="1328738"/>
            <a:ext cx="1604963" cy="1676400"/>
            <a:chOff x="3654425" y="1328738"/>
            <a:chExt cx="1604963" cy="1676400"/>
          </a:xfrm>
        </p:grpSpPr>
        <p:pic>
          <p:nvPicPr>
            <p:cNvPr id="19465" name="Picture 4" descr="Cu disk.jpg"/>
            <p:cNvPicPr>
              <a:picLocks noChangeAspect="1"/>
            </p:cNvPicPr>
            <p:nvPr/>
          </p:nvPicPr>
          <p:blipFill>
            <a:blip r:embed="rId4">
              <a:lum bright="-28000" contrast="-36000"/>
            </a:blip>
            <a:srcRect r="67784" b="18750"/>
            <a:stretch>
              <a:fillRect/>
            </a:stretch>
          </p:blipFill>
          <p:spPr bwMode="auto">
            <a:xfrm>
              <a:off x="3654425" y="1328738"/>
              <a:ext cx="160003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6" name="TextBox 7"/>
            <p:cNvSpPr txBox="1">
              <a:spLocks noChangeArrowheads="1"/>
            </p:cNvSpPr>
            <p:nvPr/>
          </p:nvSpPr>
          <p:spPr bwMode="auto">
            <a:xfrm>
              <a:off x="3730617" y="1966883"/>
              <a:ext cx="15287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solidFill>
                    <a:srgbClr val="FFFF00"/>
                  </a:solidFill>
                </a:rPr>
                <a:t>Polycrystalline</a:t>
              </a:r>
            </a:p>
          </p:txBody>
        </p:sp>
      </p:grpSp>
      <p:sp>
        <p:nvSpPr>
          <p:cNvPr id="19463" name="Content Placeholder 2"/>
          <p:cNvSpPr txBox="1">
            <a:spLocks/>
          </p:cNvSpPr>
          <p:nvPr/>
        </p:nvSpPr>
        <p:spPr bwMode="auto">
          <a:xfrm>
            <a:off x="838200" y="838200"/>
            <a:ext cx="845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34950" indent="-234950" defTabSz="966788" eaLnBrk="0" hangingPunct="0">
              <a:spcBef>
                <a:spcPct val="30000"/>
              </a:spcBef>
              <a:spcAft>
                <a:spcPts val="1200"/>
              </a:spcAft>
              <a:buClr>
                <a:srgbClr val="0000FF"/>
              </a:buClr>
              <a:buSzPct val="80000"/>
              <a:buFont typeface="Wingdings 2" charset="2"/>
              <a:buChar char="¿"/>
              <a:tabLst>
                <a:tab pos="2109788" algn="l"/>
              </a:tabLst>
            </a:pPr>
            <a:r>
              <a:rPr lang="en-US" sz="2400" b="0" dirty="0"/>
              <a:t> Cu and/or Al cavity substrates might be of two different forms</a:t>
            </a:r>
          </a:p>
        </p:txBody>
      </p:sp>
      <p:pic>
        <p:nvPicPr>
          <p:cNvPr id="19464" name="Picture 3" descr="CEG photo"/>
          <p:cNvPicPr>
            <a:picLocks noChangeAspect="1" noChangeArrowheads="1"/>
          </p:cNvPicPr>
          <p:nvPr/>
        </p:nvPicPr>
        <p:blipFill>
          <a:blip r:embed="rId5"/>
          <a:srcRect l="32558" t="24054" r="34885" b="29556"/>
          <a:stretch>
            <a:fillRect/>
          </a:stretch>
        </p:blipFill>
        <p:spPr bwMode="auto">
          <a:xfrm>
            <a:off x="1676400" y="1284288"/>
            <a:ext cx="9144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4582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ea typeface="Gungsuh" pitchFamily="18" charset="-127"/>
                <a:cs typeface="Gungsuh" pitchFamily="18" charset="-127"/>
              </a:rPr>
              <a:t>Coaxial Energetic Deposition (CED) Coater at AASC</a:t>
            </a:r>
          </a:p>
        </p:txBody>
      </p:sp>
      <p:grpSp>
        <p:nvGrpSpPr>
          <p:cNvPr id="29699" name="Group 11"/>
          <p:cNvGrpSpPr>
            <a:grpSpLocks/>
          </p:cNvGrpSpPr>
          <p:nvPr/>
        </p:nvGrpSpPr>
        <p:grpSpPr bwMode="auto">
          <a:xfrm>
            <a:off x="381001" y="974725"/>
            <a:ext cx="2895599" cy="4435475"/>
            <a:chOff x="609599" y="990600"/>
            <a:chExt cx="3276601" cy="4968875"/>
          </a:xfrm>
        </p:grpSpPr>
        <p:pic>
          <p:nvPicPr>
            <p:cNvPr id="29706" name="Picture 3" descr="CEG phot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599" y="990600"/>
              <a:ext cx="3276601" cy="4435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Text Box 27"/>
            <p:cNvSpPr txBox="1">
              <a:spLocks noChangeArrowheads="1"/>
            </p:cNvSpPr>
            <p:nvPr/>
          </p:nvSpPr>
          <p:spPr bwMode="auto">
            <a:xfrm>
              <a:off x="723899" y="5486400"/>
              <a:ext cx="3048000" cy="4730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altLang="zh-CN" dirty="0">
                  <a:solidFill>
                    <a:srgbClr val="000099"/>
                  </a:solidFill>
                  <a:ea typeface="SimSun" charset="-122"/>
                  <a:cs typeface="SimSun" charset="-122"/>
                </a:rPr>
                <a:t>Coaxial Energetic Deposition (CED</a:t>
              </a:r>
              <a:r>
                <a:rPr lang="en-US" altLang="zh-CN" baseline="30000" dirty="0">
                  <a:solidFill>
                    <a:srgbClr val="000099"/>
                  </a:solidFill>
                  <a:ea typeface="SimSun" charset="-122"/>
                  <a:cs typeface="SimSun" charset="-122"/>
                </a:rPr>
                <a:t>TM</a:t>
              </a:r>
              <a:r>
                <a:rPr lang="en-US" altLang="zh-CN" dirty="0">
                  <a:solidFill>
                    <a:srgbClr val="000099"/>
                  </a:solidFill>
                  <a:ea typeface="SimSun" charset="-122"/>
                  <a:cs typeface="SimSun" charset="-122"/>
                </a:rPr>
                <a:t>)</a:t>
              </a:r>
              <a:endParaRPr lang="en-US" dirty="0">
                <a:solidFill>
                  <a:srgbClr val="000099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761241" y="2498726"/>
            <a:ext cx="5763759" cy="2819400"/>
          </a:xfrm>
          <a:prstGeom prst="rect">
            <a:avLst/>
          </a:prstGeom>
        </p:spPr>
      </p:pic>
      <p:pic>
        <p:nvPicPr>
          <p:cNvPr id="14" name="Picture 3" descr="CEG photo"/>
          <p:cNvPicPr>
            <a:picLocks noChangeAspect="1" noChangeArrowheads="1"/>
          </p:cNvPicPr>
          <p:nvPr/>
        </p:nvPicPr>
        <p:blipFill>
          <a:blip r:embed="rId4"/>
          <a:srcRect l="29167" r="12500" b="17236"/>
          <a:stretch>
            <a:fillRect/>
          </a:stretch>
        </p:blipFill>
        <p:spPr bwMode="auto">
          <a:xfrm rot="5400000">
            <a:off x="4491135" y="244831"/>
            <a:ext cx="1524000" cy="31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85800" y="5486400"/>
            <a:ext cx="8763000" cy="144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300"/>
              </a:spcBef>
              <a:buSzPct val="75000"/>
              <a:buFont typeface="Wingdings" charset="2"/>
              <a:buChar char="u"/>
            </a:pPr>
            <a:r>
              <a:rPr kumimoji="0" lang="en-US" sz="2000" b="0" dirty="0"/>
              <a:t> CED coater uses “welding torch” technology</a:t>
            </a:r>
          </a:p>
          <a:p>
            <a:pPr marL="233363" indent="-233363" defTabSz="966788">
              <a:spcBef>
                <a:spcPts val="300"/>
              </a:spcBef>
              <a:buSzPct val="75000"/>
              <a:buFont typeface="Wingdings" charset="2"/>
              <a:buChar char="u"/>
            </a:pPr>
            <a:r>
              <a:rPr kumimoji="0" lang="en-US" sz="2000" b="0" dirty="0"/>
              <a:t>Arc source is</a:t>
            </a:r>
            <a:r>
              <a:rPr kumimoji="0" lang="en-US" sz="2000" b="0" dirty="0" smtClean="0"/>
              <a:t> scalable </a:t>
            </a:r>
            <a:r>
              <a:rPr kumimoji="0" lang="en-US" sz="2000" b="0" dirty="0"/>
              <a:t>to high throughputs for large scale cavity </a:t>
            </a:r>
            <a:r>
              <a:rPr kumimoji="0" lang="en-US" sz="2000" b="0" dirty="0" smtClean="0"/>
              <a:t>coatings</a:t>
            </a:r>
          </a:p>
          <a:p>
            <a:pPr marL="690563" lvl="1" indent="-233363" defTabSz="966788">
              <a:spcBef>
                <a:spcPts val="300"/>
              </a:spcBef>
              <a:buSzPct val="75000"/>
              <a:buFont typeface="Wingdings" charset="2"/>
              <a:buChar char="Ø"/>
            </a:pPr>
            <a:r>
              <a:rPr kumimoji="0" lang="en-US" sz="1800" b="0" dirty="0" smtClean="0"/>
              <a:t>Present version deposits ≈1 monolayer/pulse in ≈1ms</a:t>
            </a:r>
          </a:p>
          <a:p>
            <a:pPr marL="233363" indent="-233363" defTabSz="966788">
              <a:spcBef>
                <a:spcPts val="300"/>
              </a:spcBef>
              <a:buSzPct val="75000"/>
              <a:buFont typeface="Wingdings" charset="2"/>
              <a:buChar char="u"/>
            </a:pPr>
            <a:r>
              <a:rPr kumimoji="0" lang="en-US" sz="2000" b="0" dirty="0"/>
              <a:t>Russo’s and</a:t>
            </a:r>
            <a:r>
              <a:rPr kumimoji="0" lang="en-US" sz="2000" b="0" dirty="0" smtClean="0"/>
              <a:t> Langner’s </a:t>
            </a:r>
            <a:r>
              <a:rPr kumimoji="0" lang="en-US" sz="2000" b="0" dirty="0"/>
              <a:t>emphasis on UHV and clean walls is important</a:t>
            </a:r>
          </a:p>
        </p:txBody>
      </p:sp>
      <p:pic>
        <p:nvPicPr>
          <p:cNvPr id="9" name="DSCN0947.MOV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934200" y="838200"/>
            <a:ext cx="2489200" cy="1866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295400" y="2286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66788">
              <a:defRPr/>
            </a:pPr>
            <a:r>
              <a:rPr lang="en-US" sz="2400" b="0" i="1" kern="0" dirty="0" smtClean="0">
                <a:solidFill>
                  <a:srgbClr val="0000FF"/>
                </a:solidFill>
                <a:latin typeface="+mj-lt"/>
                <a:ea typeface="Gungsuh" pitchFamily="18" charset="-127"/>
                <a:cs typeface="Gungsuh" pitchFamily="18" charset="-127"/>
              </a:rPr>
              <a:t>CAD: Pulsed Biased deposition; Dual Targets</a:t>
            </a:r>
            <a:endParaRPr lang="en-US" sz="2400" b="0" i="1" kern="0" dirty="0">
              <a:solidFill>
                <a:srgbClr val="0000FF"/>
              </a:solidFill>
              <a:latin typeface="+mj-lt"/>
              <a:ea typeface="Gungsuh" pitchFamily="18" charset="-127"/>
              <a:cs typeface="Gungsuh" pitchFamily="18" charset="-127"/>
            </a:endParaRPr>
          </a:p>
        </p:txBody>
      </p:sp>
      <p:sp>
        <p:nvSpPr>
          <p:cNvPr id="31752" name="Text Box 3"/>
          <p:cNvSpPr txBox="1">
            <a:spLocks noChangeArrowheads="1"/>
          </p:cNvSpPr>
          <p:nvPr/>
        </p:nvSpPr>
        <p:spPr bwMode="auto">
          <a:xfrm>
            <a:off x="4953000" y="6019800"/>
            <a:ext cx="4419600" cy="3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marL="342900" indent="-342900" defTabSz="966788">
              <a:spcBef>
                <a:spcPts val="1200"/>
              </a:spcBef>
              <a:buSzPct val="75000"/>
            </a:pPr>
            <a:r>
              <a:rPr kumimoji="0" lang="en-US" sz="1800" b="0" dirty="0" smtClean="0"/>
              <a:t> Dual Target source for Nb</a:t>
            </a:r>
            <a:r>
              <a:rPr kumimoji="0" lang="en-US" sz="1800" b="0" baseline="-25000" dirty="0" smtClean="0"/>
              <a:t>3</a:t>
            </a:r>
            <a:r>
              <a:rPr kumimoji="0" lang="en-US" sz="1800" b="0" dirty="0" smtClean="0"/>
              <a:t>Sn, Mo</a:t>
            </a:r>
            <a:r>
              <a:rPr kumimoji="0" lang="en-US" sz="1800" b="0" baseline="-25000" dirty="0" smtClean="0"/>
              <a:t>3</a:t>
            </a:r>
            <a:r>
              <a:rPr kumimoji="0" lang="en-US" sz="1800" b="0" dirty="0" smtClean="0"/>
              <a:t>Re, MgB</a:t>
            </a:r>
            <a:r>
              <a:rPr kumimoji="0" lang="en-US" sz="1800" b="0" baseline="-25000" dirty="0" smtClean="0"/>
              <a:t>2</a:t>
            </a:r>
            <a:r>
              <a:rPr kumimoji="0" lang="en-US" sz="1800" b="0" dirty="0" smtClean="0"/>
              <a:t> etc.</a:t>
            </a:r>
            <a:endParaRPr kumimoji="0" lang="en-US" sz="1800" b="0" dirty="0"/>
          </a:p>
        </p:txBody>
      </p:sp>
      <p:grpSp>
        <p:nvGrpSpPr>
          <p:cNvPr id="53" name="Group 9"/>
          <p:cNvGrpSpPr>
            <a:grpSpLocks/>
          </p:cNvGrpSpPr>
          <p:nvPr/>
        </p:nvGrpSpPr>
        <p:grpSpPr bwMode="auto">
          <a:xfrm>
            <a:off x="152400" y="990600"/>
            <a:ext cx="4184650" cy="1981200"/>
            <a:chOff x="4268787" y="990600"/>
            <a:chExt cx="5174923" cy="2530475"/>
          </a:xfrm>
        </p:grpSpPr>
        <p:sp>
          <p:nvSpPr>
            <p:cNvPr id="54" name="Text Box 27"/>
            <p:cNvSpPr txBox="1">
              <a:spLocks noChangeArrowheads="1"/>
            </p:cNvSpPr>
            <p:nvPr/>
          </p:nvSpPr>
          <p:spPr bwMode="auto">
            <a:xfrm>
              <a:off x="5256048" y="3048000"/>
              <a:ext cx="3200400" cy="4730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altLang="zh-CN" dirty="0">
                  <a:solidFill>
                    <a:srgbClr val="000099"/>
                  </a:solidFill>
                  <a:ea typeface="SimSun" charset="-122"/>
                  <a:cs typeface="SimSun" charset="-122"/>
                </a:rPr>
                <a:t>Cathodic Arc Deposition (CAD)</a:t>
              </a:r>
              <a:endParaRPr lang="en-US" dirty="0">
                <a:solidFill>
                  <a:srgbClr val="000099"/>
                </a:solidFill>
              </a:endParaRPr>
            </a:p>
          </p:txBody>
        </p:sp>
        <p:pic>
          <p:nvPicPr>
            <p:cNvPr id="55" name="Picture 7" descr="P101006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68787" y="990600"/>
              <a:ext cx="5174923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6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4417" y="2971800"/>
            <a:ext cx="2048383" cy="171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26"/>
          <p:cNvGrpSpPr>
            <a:grpSpLocks/>
          </p:cNvGrpSpPr>
          <p:nvPr/>
        </p:nvGrpSpPr>
        <p:grpSpPr bwMode="auto">
          <a:xfrm>
            <a:off x="4267200" y="1025525"/>
            <a:ext cx="2216150" cy="1565275"/>
            <a:chOff x="4267200" y="1025525"/>
            <a:chExt cx="2216150" cy="1565275"/>
          </a:xfrm>
        </p:grpSpPr>
        <p:pic>
          <p:nvPicPr>
            <p:cNvPr id="58" name="Picture 2" descr="Fig A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7200" y="1025525"/>
              <a:ext cx="2216150" cy="156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21"/>
            <p:cNvSpPr>
              <a:spLocks noChangeArrowheads="1"/>
            </p:cNvSpPr>
            <p:nvPr/>
          </p:nvSpPr>
          <p:spPr bwMode="auto">
            <a:xfrm>
              <a:off x="5715000" y="1066800"/>
              <a:ext cx="762000" cy="381000"/>
            </a:xfrm>
            <a:prstGeom prst="rect">
              <a:avLst/>
            </a:prstGeom>
            <a:solidFill>
              <a:srgbClr val="888888"/>
            </a:solidFill>
            <a:ln w="12700">
              <a:noFill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endParaRPr lang="en-US" dirty="0"/>
            </a:p>
          </p:txBody>
        </p:sp>
        <p:sp>
          <p:nvSpPr>
            <p:cNvPr id="60" name="Right Triangle 23"/>
            <p:cNvSpPr>
              <a:spLocks noChangeArrowheads="1"/>
            </p:cNvSpPr>
            <p:nvPr/>
          </p:nvSpPr>
          <p:spPr bwMode="auto">
            <a:xfrm>
              <a:off x="5715000" y="1295400"/>
              <a:ext cx="304800" cy="228600"/>
            </a:xfrm>
            <a:prstGeom prst="rtTriangle">
              <a:avLst/>
            </a:prstGeom>
            <a:solidFill>
              <a:srgbClr val="9B0000"/>
            </a:solidFill>
            <a:ln w="12700">
              <a:noFill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248400" y="1066800"/>
              <a:ext cx="228600" cy="3810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  <a:defRPr/>
              </a:pPr>
              <a:endParaRPr lang="en-US" dirty="0"/>
            </a:p>
          </p:txBody>
        </p:sp>
      </p:grpSp>
      <p:pic>
        <p:nvPicPr>
          <p:cNvPr id="6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4724400"/>
            <a:ext cx="326758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2" descr="P929008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3200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3"/>
          <p:cNvSpPr txBox="1">
            <a:spLocks noChangeArrowheads="1"/>
          </p:cNvSpPr>
          <p:nvPr/>
        </p:nvSpPr>
        <p:spPr bwMode="auto">
          <a:xfrm>
            <a:off x="4267200" y="2590800"/>
            <a:ext cx="2286000" cy="3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</a:pPr>
            <a:r>
              <a:rPr kumimoji="0" lang="en-US" sz="1800" b="0" dirty="0" smtClean="0"/>
              <a:t>Pulsed Bias capability</a:t>
            </a:r>
            <a:endParaRPr kumimoji="0" lang="en-US" sz="1800" b="0" dirty="0"/>
          </a:p>
        </p:txBody>
      </p:sp>
      <p:pic>
        <p:nvPicPr>
          <p:cNvPr id="65" name="Picture 18" descr="Screen shot 2010-08-16 at 3.01.21 PM.png"/>
          <p:cNvPicPr>
            <a:picLocks noChangeAspect="1"/>
          </p:cNvPicPr>
          <p:nvPr/>
        </p:nvPicPr>
        <p:blipFill>
          <a:blip r:embed="rId7"/>
          <a:srcRect l="10599" t="63046" r="54832" b="6844"/>
          <a:stretch>
            <a:fillRect/>
          </a:stretch>
        </p:blipFill>
        <p:spPr bwMode="auto">
          <a:xfrm>
            <a:off x="7162800" y="762000"/>
            <a:ext cx="1524000" cy="168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TextBox 18"/>
          <p:cNvSpPr txBox="1">
            <a:spLocks noChangeArrowheads="1"/>
          </p:cNvSpPr>
          <p:nvPr/>
        </p:nvSpPr>
        <p:spPr bwMode="auto">
          <a:xfrm>
            <a:off x="6553200" y="2362200"/>
            <a:ext cx="2895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* A. BENDAVID, P. J. MARTIN, R. P. NETTERFIELD, G. J. SLOGGETT, T. J. KINDER, C., ANDRIKIDIS, JOURNAL OF MATERIALS SCIENCE LETTERS 12 (1993) 322-323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9197" y="6553200"/>
            <a:ext cx="881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Please visit Poster THPO077 on Thursday: Mo-Re Films for SRF Applications”, Dr. Enrique Valderrama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Collaborative progress made by AASC and JLab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534400" cy="57912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/>
              <a:t> AASC’s UHV Arc coater (CED/CAD) and </a:t>
            </a:r>
            <a:r>
              <a:rPr lang="en-US" b="0" dirty="0" err="1" smtClean="0"/>
              <a:t>JLab’s</a:t>
            </a:r>
            <a:r>
              <a:rPr lang="en-US" b="0" dirty="0" smtClean="0"/>
              <a:t> ECR source are both Energetic Condensation Coaters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0" dirty="0" smtClean="0"/>
              <a:t> The CED/CAD plasma generates Nb</a:t>
            </a:r>
            <a:r>
              <a:rPr lang="en-US" b="0" baseline="30000" dirty="0" smtClean="0"/>
              <a:t>2+</a:t>
            </a:r>
            <a:r>
              <a:rPr lang="en-US" b="0" dirty="0" smtClean="0"/>
              <a:t> and Nb</a:t>
            </a:r>
            <a:r>
              <a:rPr lang="en-US" b="0" baseline="30000" dirty="0" smtClean="0"/>
              <a:t>3+</a:t>
            </a:r>
            <a:r>
              <a:rPr lang="en-US" b="0" dirty="0" smtClean="0"/>
              <a:t> ions with 40-120eV energy spread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0" dirty="0" smtClean="0"/>
              <a:t>The ECR plasma also produces ~100eV ions by biasing the substrate, with Nb</a:t>
            </a:r>
            <a:r>
              <a:rPr lang="en-US" b="0" baseline="30000" dirty="0" smtClean="0"/>
              <a:t>1+</a:t>
            </a:r>
            <a:r>
              <a:rPr lang="en-US" b="0" dirty="0" smtClean="0"/>
              <a:t> ions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/>
              <a:t>AASC and JLab collaborate on thin film development for SRF. Over the past year, we have achieved record RRR values in Nb films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0" dirty="0" smtClean="0"/>
              <a:t>RRR=585 in Nb on MgO using CED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0" dirty="0" smtClean="0">
                <a:solidFill>
                  <a:srgbClr val="008000"/>
                </a:solidFill>
              </a:rPr>
              <a:t>RRR=488 in Nb on a-sapphire using ECR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0" dirty="0" smtClean="0">
                <a:solidFill>
                  <a:srgbClr val="008000"/>
                </a:solidFill>
              </a:rPr>
              <a:t>RRR=289 in Nb on LG Cu using ECR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/>
              <a:t> We are learning more about the epitaxial growth modes on different substrates, building a knowledge base from which to proceed to Cu cavity coatings in the near future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00" y="3810000"/>
            <a:ext cx="3657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0" smtClean="0">
                <a:solidFill>
                  <a:srgbClr val="008000"/>
                </a:solidFill>
              </a:rPr>
              <a:t>Please see A-M Valente Feliciano’ s talk later in this session!</a:t>
            </a:r>
            <a:endParaRPr lang="en-US" sz="2000" b="0">
              <a:solidFill>
                <a:srgbClr val="0080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953000" y="4114800"/>
            <a:ext cx="685800" cy="381000"/>
          </a:xfrm>
          <a:prstGeom prst="rightArrow">
            <a:avLst>
              <a:gd name="adj1" fmla="val 26705"/>
              <a:gd name="adj2" fmla="val 58735"/>
            </a:avLst>
          </a:prstGeom>
          <a:solidFill>
            <a:srgbClr val="99CC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Tx/>
              <a:buFont typeface="Charting" pitchFamily="2" charset="0"/>
              <a:buNone/>
              <a:tabLst/>
            </a:pPr>
            <a:endParaRPr kumimoji="1" lang="en-US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848600" cy="5257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tx2">
                    <a:lumMod val="85000"/>
                  </a:schemeClr>
                </a:solidFill>
              </a:rPr>
              <a:t>Motivation for thin films in SRF cavities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chemeClr val="tx2">
                    <a:lumMod val="85000"/>
                  </a:schemeClr>
                </a:solidFill>
              </a:rPr>
              <a:t> History of thin film development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chemeClr val="tx2">
                    <a:lumMod val="85000"/>
                  </a:schemeClr>
                </a:solidFill>
              </a:rPr>
              <a:t>Energetic Condensation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 smtClean="0"/>
              <a:t> </a:t>
            </a:r>
            <a:r>
              <a:rPr lang="en-US" b="0" dirty="0" smtClean="0"/>
              <a:t>Morphology of thin films produced by energetic condensation</a:t>
            </a:r>
            <a:endParaRPr lang="en-US" b="0" dirty="0" smtClean="0">
              <a:solidFill>
                <a:srgbClr val="7F7F7F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85000"/>
                  </a:schemeClr>
                </a:solidFill>
              </a:rPr>
              <a:t>Thin films on Cu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chemeClr val="tx2">
                    <a:lumMod val="85000"/>
                  </a:schemeClr>
                </a:solidFill>
              </a:rPr>
              <a:t> Future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 of Nb thin films on sapphire and MgO substrates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88392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/>
              <a:t> </a:t>
            </a:r>
            <a:r>
              <a:rPr kumimoji="0" lang="en-US" sz="2000" b="0" dirty="0"/>
              <a:t>Nb thin films grown on sapphire and MgO crystals have demonstrated higher levels of RRR than were reported by the pioneers, and XRD spectra reveal crucial features</a:t>
            </a:r>
            <a:endParaRPr kumimoji="0" lang="en-US" sz="2400" b="0" dirty="0"/>
          </a:p>
        </p:txBody>
      </p:sp>
      <p:pic>
        <p:nvPicPr>
          <p:cNvPr id="35844" name="Picture 7" descr="Copy of Gaplanew_.PNG"/>
          <p:cNvPicPr>
            <a:picLocks noChangeAspect="1"/>
          </p:cNvPicPr>
          <p:nvPr/>
        </p:nvPicPr>
        <p:blipFill>
          <a:blip r:embed="rId3"/>
          <a:srcRect l="2689" t="13542" b="6250"/>
          <a:stretch>
            <a:fillRect/>
          </a:stretch>
        </p:blipFill>
        <p:spPr bwMode="auto">
          <a:xfrm>
            <a:off x="609600" y="1447801"/>
            <a:ext cx="3810000" cy="24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RRR_MgO_.PNG"/>
          <p:cNvPicPr>
            <a:picLocks noChangeAspect="1"/>
          </p:cNvPicPr>
          <p:nvPr/>
        </p:nvPicPr>
        <p:blipFill>
          <a:blip r:embed="rId4"/>
          <a:srcRect t="14583" b="7292"/>
          <a:stretch>
            <a:fillRect/>
          </a:stretch>
        </p:blipFill>
        <p:spPr bwMode="auto">
          <a:xfrm>
            <a:off x="4785360" y="1447800"/>
            <a:ext cx="40538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c-planesap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911916"/>
            <a:ext cx="3581400" cy="22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15000" y="4267200"/>
            <a:ext cx="3657600" cy="830997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400" b="0" smtClean="0">
                <a:solidFill>
                  <a:srgbClr val="000090"/>
                </a:solidFill>
              </a:rPr>
              <a:t>RRR-585 (±1% error) measured on 5µm film on MgO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" y="6172200"/>
            <a:ext cx="899160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1800" b="0" dirty="0"/>
              <a:t> M. Krishnan, E. Valderrama, B. Bures, K. Wilson-Elliott, X. Zhao, L. Phillips, Anne-Marie Valente-Feliciano, Joshua Spradlin, C. Reece, K. Seo, submitted to Superconducting Science and Technology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657600" cy="830997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400" b="0" smtClean="0">
                <a:solidFill>
                  <a:srgbClr val="000090"/>
                </a:solidFill>
              </a:rPr>
              <a:t>RRR-330 measured on a-sapphire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 on MgO: </a:t>
            </a:r>
            <a:r>
              <a:rPr lang="en-US" dirty="0">
                <a:solidFill>
                  <a:srgbClr val="008000"/>
                </a:solidFill>
              </a:rPr>
              <a:t>Local RRR vs. averaged &lt;RRR&gt;</a:t>
            </a:r>
          </a:p>
        </p:txBody>
      </p:sp>
      <p:sp>
        <p:nvSpPr>
          <p:cNvPr id="72709" name="Text Box 3"/>
          <p:cNvSpPr txBox="1">
            <a:spLocks noChangeArrowheads="1"/>
          </p:cNvSpPr>
          <p:nvPr/>
        </p:nvSpPr>
        <p:spPr bwMode="auto">
          <a:xfrm>
            <a:off x="990600" y="914400"/>
            <a:ext cx="3429000" cy="404813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406400" indent="-292100" algn="just" defTabSz="966788" eaLnBrk="0" hangingPunct="0">
              <a:spcBef>
                <a:spcPts val="63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kumimoji="0" lang="en-US" sz="2000" b="0" dirty="0">
                <a:solidFill>
                  <a:srgbClr val="000090"/>
                </a:solidFill>
                <a:ea typeface="Arial Narrow" charset="0"/>
                <a:cs typeface="Arial Narrow" charset="0"/>
              </a:rPr>
              <a:t>&lt;RRR&gt; vs. film thickness</a:t>
            </a:r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381000" y="4343400"/>
          <a:ext cx="5129213" cy="762000"/>
        </p:xfrm>
        <a:graphic>
          <a:graphicData uri="http://schemas.openxmlformats.org/presentationml/2006/ole">
            <p:oleObj spid="_x0000_s72706" name="Equation" r:id="rId3" imgW="3505200" imgH="520700" progId="Equation.DSMT4">
              <p:embed/>
            </p:oleObj>
          </a:graphicData>
        </a:graphic>
      </p:graphicFrame>
      <p:pic>
        <p:nvPicPr>
          <p:cNvPr id="72711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6308725" y="4343400"/>
            <a:ext cx="253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Text Box 3"/>
          <p:cNvSpPr txBox="1">
            <a:spLocks noChangeArrowheads="1"/>
          </p:cNvSpPr>
          <p:nvPr/>
        </p:nvSpPr>
        <p:spPr bwMode="auto">
          <a:xfrm>
            <a:off x="5181600" y="890588"/>
            <a:ext cx="3962400" cy="404812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406400" indent="-292100" algn="ctr" defTabSz="966788" eaLnBrk="0" hangingPunct="0">
              <a:spcBef>
                <a:spcPts val="63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kumimoji="0" lang="en-US" sz="2000" b="0" dirty="0">
                <a:solidFill>
                  <a:srgbClr val="000090"/>
                </a:solidFill>
                <a:ea typeface="Arial Narrow" charset="0"/>
                <a:cs typeface="Arial Narrow" charset="0"/>
              </a:rPr>
              <a:t>Ad hoc model fit to &lt;RRR&gt; data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43600" y="1447800"/>
            <a:ext cx="2944706" cy="281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90600" y="1447800"/>
            <a:ext cx="2971799" cy="28453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000" y="5715000"/>
            <a:ext cx="8991600" cy="584776"/>
          </a:xfrm>
          <a:prstGeom prst="rect">
            <a:avLst/>
          </a:prstGeom>
          <a:solidFill>
            <a:srgbClr val="DFDFFF"/>
          </a:solidFill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G. Orlandi, C. Benvenuti, S. Calatroni, F. Scalambrin, </a:t>
            </a:r>
            <a:r>
              <a:rPr lang="en-US" i="1" smtClean="0">
                <a:solidFill>
                  <a:srgbClr val="FF0000"/>
                </a:solidFill>
              </a:rPr>
              <a:t>Expected dependence of Nb-coated RF cavity performance on the characteristics of niobium, Proc. Of 6th workshop on RF Superconductivity, CEBAF, (1993)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Copy of Gaplanew_.PNG"/>
          <p:cNvPicPr>
            <a:picLocks noChangeAspect="1"/>
          </p:cNvPicPr>
          <p:nvPr/>
        </p:nvPicPr>
        <p:blipFill>
          <a:blip r:embed="rId3"/>
          <a:srcRect l="2689" t="13542" b="6250"/>
          <a:stretch>
            <a:fillRect/>
          </a:stretch>
        </p:blipFill>
        <p:spPr bwMode="auto">
          <a:xfrm>
            <a:off x="3429000" y="1219200"/>
            <a:ext cx="25908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 of Nb thin films on a-sapphire substrates</a:t>
            </a:r>
          </a:p>
        </p:txBody>
      </p:sp>
      <p:sp>
        <p:nvSpPr>
          <p:cNvPr id="38916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8839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/>
              <a:t> </a:t>
            </a:r>
            <a:r>
              <a:rPr kumimoji="0" lang="en-US" sz="2000" b="0" dirty="0"/>
              <a:t>XRD Pole Figures show that higher RRR correlates with higher crystalline order</a:t>
            </a:r>
            <a:endParaRPr kumimoji="0" lang="en-US" sz="2400" b="0" dirty="0"/>
          </a:p>
        </p:txBody>
      </p:sp>
      <p:grpSp>
        <p:nvGrpSpPr>
          <p:cNvPr id="38917" name="Group 6"/>
          <p:cNvGrpSpPr>
            <a:grpSpLocks/>
          </p:cNvGrpSpPr>
          <p:nvPr/>
        </p:nvGrpSpPr>
        <p:grpSpPr bwMode="auto">
          <a:xfrm>
            <a:off x="609600" y="2971800"/>
            <a:ext cx="8559797" cy="2624138"/>
            <a:chOff x="762000" y="1600200"/>
            <a:chExt cx="8559365" cy="2624138"/>
          </a:xfrm>
        </p:grpSpPr>
        <p:pic>
          <p:nvPicPr>
            <p:cNvPr id="38922" name="Picture 7" descr="poles2D_a_rrr10.png"/>
            <p:cNvPicPr>
              <a:picLocks noChangeAspect="1"/>
            </p:cNvPicPr>
            <p:nvPr/>
          </p:nvPicPr>
          <p:blipFill>
            <a:blip r:embed="rId4"/>
            <a:srcRect r="32620"/>
            <a:stretch>
              <a:fillRect/>
            </a:stretch>
          </p:blipFill>
          <p:spPr bwMode="auto">
            <a:xfrm>
              <a:off x="762000" y="1676400"/>
              <a:ext cx="2209801" cy="217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3" name="Picture 8" descr="poles2D_a_rrr31.png"/>
            <p:cNvPicPr>
              <a:picLocks noChangeAspect="1"/>
            </p:cNvPicPr>
            <p:nvPr/>
          </p:nvPicPr>
          <p:blipFill>
            <a:blip r:embed="rId5"/>
            <a:srcRect r="32620"/>
            <a:stretch>
              <a:fillRect/>
            </a:stretch>
          </p:blipFill>
          <p:spPr bwMode="auto">
            <a:xfrm>
              <a:off x="3695701" y="1676400"/>
              <a:ext cx="2209801" cy="217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poles2D_a_rrr151.png"/>
            <p:cNvPicPr>
              <a:picLocks noChangeAspect="1"/>
            </p:cNvPicPr>
            <p:nvPr/>
          </p:nvPicPr>
          <p:blipFill>
            <a:blip r:embed="rId6"/>
            <a:srcRect r="32620"/>
            <a:stretch>
              <a:fillRect/>
            </a:stretch>
          </p:blipFill>
          <p:spPr bwMode="auto">
            <a:xfrm>
              <a:off x="6629402" y="1676400"/>
              <a:ext cx="2209801" cy="217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5" name="TextBox 12"/>
            <p:cNvSpPr txBox="1">
              <a:spLocks noChangeArrowheads="1"/>
            </p:cNvSpPr>
            <p:nvPr/>
          </p:nvSpPr>
          <p:spPr bwMode="auto">
            <a:xfrm>
              <a:off x="1249363" y="3810000"/>
              <a:ext cx="1536701" cy="338138"/>
            </a:xfrm>
            <a:prstGeom prst="rect">
              <a:avLst/>
            </a:prstGeom>
            <a:solidFill>
              <a:srgbClr val="FFD6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RRR=10, 150/150</a:t>
              </a:r>
            </a:p>
          </p:txBody>
        </p:sp>
        <p:sp>
          <p:nvSpPr>
            <p:cNvPr id="38926" name="TextBox 13"/>
            <p:cNvSpPr txBox="1">
              <a:spLocks noChangeArrowheads="1"/>
            </p:cNvSpPr>
            <p:nvPr/>
          </p:nvSpPr>
          <p:spPr bwMode="auto">
            <a:xfrm>
              <a:off x="4032251" y="3886200"/>
              <a:ext cx="1536701" cy="338138"/>
            </a:xfrm>
            <a:prstGeom prst="rect">
              <a:avLst/>
            </a:prstGeom>
            <a:solidFill>
              <a:srgbClr val="FFD6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RRR=31, 300/300</a:t>
              </a:r>
            </a:p>
          </p:txBody>
        </p:sp>
        <p:sp>
          <p:nvSpPr>
            <p:cNvPr id="38927" name="TextBox 14"/>
            <p:cNvSpPr txBox="1">
              <a:spLocks noChangeArrowheads="1"/>
            </p:cNvSpPr>
            <p:nvPr/>
          </p:nvSpPr>
          <p:spPr bwMode="auto">
            <a:xfrm>
              <a:off x="6964365" y="3810000"/>
              <a:ext cx="1630363" cy="338138"/>
            </a:xfrm>
            <a:prstGeom prst="rect">
              <a:avLst/>
            </a:prstGeom>
            <a:solidFill>
              <a:srgbClr val="FFD6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RRR=155, 700/500</a:t>
              </a:r>
            </a:p>
          </p:txBody>
        </p:sp>
        <p:sp>
          <p:nvSpPr>
            <p:cNvPr id="38928" name="TextBox 25"/>
            <p:cNvSpPr txBox="1">
              <a:spLocks noChangeArrowheads="1"/>
            </p:cNvSpPr>
            <p:nvPr/>
          </p:nvSpPr>
          <p:spPr bwMode="auto">
            <a:xfrm>
              <a:off x="2438400" y="1600200"/>
              <a:ext cx="12618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 smtClean="0">
                  <a:solidFill>
                    <a:srgbClr val="008000"/>
                  </a:solidFill>
                </a:rPr>
                <a:t>Polycrystalline</a:t>
              </a:r>
              <a:endParaRPr lang="en-US" b="0" dirty="0">
                <a:solidFill>
                  <a:srgbClr val="008000"/>
                </a:solidFill>
              </a:endParaRPr>
            </a:p>
          </p:txBody>
        </p:sp>
        <p:sp>
          <p:nvSpPr>
            <p:cNvPr id="38929" name="TextBox 26"/>
            <p:cNvSpPr txBox="1">
              <a:spLocks noChangeArrowheads="1"/>
            </p:cNvSpPr>
            <p:nvPr/>
          </p:nvSpPr>
          <p:spPr bwMode="auto">
            <a:xfrm>
              <a:off x="5257802" y="1600200"/>
              <a:ext cx="1142999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 smtClean="0">
                  <a:solidFill>
                    <a:srgbClr val="008000"/>
                  </a:solidFill>
                </a:rPr>
                <a:t>Polycrystalline </a:t>
              </a:r>
              <a:r>
                <a:rPr lang="en-US" b="0" dirty="0">
                  <a:solidFill>
                    <a:srgbClr val="008000"/>
                  </a:solidFill>
                </a:rPr>
                <a:t>with twins</a:t>
              </a:r>
            </a:p>
          </p:txBody>
        </p:sp>
        <p:sp>
          <p:nvSpPr>
            <p:cNvPr id="38930" name="TextBox 27"/>
            <p:cNvSpPr txBox="1">
              <a:spLocks noChangeArrowheads="1"/>
            </p:cNvSpPr>
            <p:nvPr/>
          </p:nvSpPr>
          <p:spPr bwMode="auto">
            <a:xfrm>
              <a:off x="8229600" y="1600200"/>
              <a:ext cx="10917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8000"/>
                  </a:solidFill>
                </a:rPr>
                <a:t>Monocrystal</a:t>
              </a:r>
            </a:p>
          </p:txBody>
        </p:sp>
      </p:grpSp>
      <p:sp>
        <p:nvSpPr>
          <p:cNvPr id="38918" name="Text Box 3"/>
          <p:cNvSpPr txBox="1">
            <a:spLocks noChangeArrowheads="1"/>
          </p:cNvSpPr>
          <p:nvPr/>
        </p:nvSpPr>
        <p:spPr bwMode="auto">
          <a:xfrm>
            <a:off x="457200" y="5791200"/>
            <a:ext cx="8915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1800" b="0" dirty="0"/>
              <a:t> "Twin symmetry texture of energetically condensed niobium thin films on sapphire substrate (a-plane Al2O3)”, X. Zhao, L. Philips, C. E. Reece, Kang Seo,  M. Krishnan,</a:t>
            </a:r>
            <a:r>
              <a:rPr kumimoji="0" lang="en-US" sz="1800" b="0" dirty="0" smtClean="0"/>
              <a:t> E. Valderrama, </a:t>
            </a:r>
            <a:r>
              <a:rPr kumimoji="0" lang="en-US" sz="1800" b="0" dirty="0"/>
              <a:t>Journal of Applied Physics,  Vol 115, Issue 2, 2011, [in-press],</a:t>
            </a:r>
          </a:p>
        </p:txBody>
      </p:sp>
      <p:cxnSp>
        <p:nvCxnSpPr>
          <p:cNvPr id="3891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1981200" y="2438400"/>
            <a:ext cx="2057400" cy="9144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920" name="Straight Arrow Connector 22"/>
          <p:cNvCxnSpPr>
            <a:cxnSpLocks noChangeShapeType="1"/>
          </p:cNvCxnSpPr>
          <p:nvPr/>
        </p:nvCxnSpPr>
        <p:spPr bwMode="auto">
          <a:xfrm rot="5400000">
            <a:off x="4267200" y="2819400"/>
            <a:ext cx="1295400" cy="76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921" name="Straight Arrow Connector 26"/>
          <p:cNvCxnSpPr>
            <a:cxnSpLocks noChangeShapeType="1"/>
          </p:cNvCxnSpPr>
          <p:nvPr/>
        </p:nvCxnSpPr>
        <p:spPr bwMode="auto">
          <a:xfrm>
            <a:off x="5410200" y="1447800"/>
            <a:ext cx="2171700" cy="1981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 of Nb thin films on MgO substrates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8839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/>
              <a:t> </a:t>
            </a:r>
            <a:r>
              <a:rPr kumimoji="0" lang="en-US" sz="2000" b="0" dirty="0"/>
              <a:t>Pole Figures show change in crystal orientation from 110 to 200 at higher temperature</a:t>
            </a:r>
            <a:endParaRPr kumimoji="0" lang="en-US" sz="2400" b="0" dirty="0"/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381000" y="6096000"/>
            <a:ext cx="8991600" cy="3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1800" b="0" smtClean="0"/>
              <a:t> Please visit poster </a:t>
            </a:r>
            <a:r>
              <a:rPr lang="en-US" sz="1800" b="0" smtClean="0"/>
              <a:t>THP0042 (given by Xin Zhao of JLab) for more details</a:t>
            </a:r>
            <a:endParaRPr kumimoji="0" lang="en-US" sz="1800" b="0" dirty="0"/>
          </a:p>
        </p:txBody>
      </p:sp>
      <p:grpSp>
        <p:nvGrpSpPr>
          <p:cNvPr id="40965" name="Group 19"/>
          <p:cNvGrpSpPr>
            <a:grpSpLocks/>
          </p:cNvGrpSpPr>
          <p:nvPr/>
        </p:nvGrpSpPr>
        <p:grpSpPr bwMode="auto">
          <a:xfrm>
            <a:off x="1041400" y="3200400"/>
            <a:ext cx="8102600" cy="2776538"/>
            <a:chOff x="820738" y="1447800"/>
            <a:chExt cx="8102599" cy="2776538"/>
          </a:xfrm>
        </p:grpSpPr>
        <p:sp>
          <p:nvSpPr>
            <p:cNvPr id="40970" name="TextBox 12"/>
            <p:cNvSpPr txBox="1">
              <a:spLocks noChangeArrowheads="1"/>
            </p:cNvSpPr>
            <p:nvPr/>
          </p:nvSpPr>
          <p:spPr bwMode="auto">
            <a:xfrm>
              <a:off x="1295400" y="3810000"/>
              <a:ext cx="1443038" cy="338138"/>
            </a:xfrm>
            <a:prstGeom prst="rect">
              <a:avLst/>
            </a:prstGeom>
            <a:solidFill>
              <a:srgbClr val="FFEB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RRR=7, 150/150</a:t>
              </a:r>
            </a:p>
          </p:txBody>
        </p:sp>
        <p:sp>
          <p:nvSpPr>
            <p:cNvPr id="40971" name="TextBox 13"/>
            <p:cNvSpPr txBox="1">
              <a:spLocks noChangeArrowheads="1"/>
            </p:cNvSpPr>
            <p:nvPr/>
          </p:nvSpPr>
          <p:spPr bwMode="auto">
            <a:xfrm>
              <a:off x="3986213" y="3886200"/>
              <a:ext cx="1628775" cy="338138"/>
            </a:xfrm>
            <a:prstGeom prst="rect">
              <a:avLst/>
            </a:prstGeom>
            <a:solidFill>
              <a:srgbClr val="FFEB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RRR=181, 500/500</a:t>
              </a:r>
            </a:p>
          </p:txBody>
        </p:sp>
        <p:sp>
          <p:nvSpPr>
            <p:cNvPr id="40972" name="TextBox 14"/>
            <p:cNvSpPr txBox="1">
              <a:spLocks noChangeArrowheads="1"/>
            </p:cNvSpPr>
            <p:nvPr/>
          </p:nvSpPr>
          <p:spPr bwMode="auto">
            <a:xfrm>
              <a:off x="6964363" y="3810000"/>
              <a:ext cx="1630362" cy="338138"/>
            </a:xfrm>
            <a:prstGeom prst="rect">
              <a:avLst/>
            </a:prstGeom>
            <a:solidFill>
              <a:srgbClr val="FFEB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RRR=316, 700/700</a:t>
              </a:r>
            </a:p>
          </p:txBody>
        </p:sp>
        <p:pic>
          <p:nvPicPr>
            <p:cNvPr id="40973" name="Picture 18" descr="poles2D_M_rrr7.png"/>
            <p:cNvPicPr>
              <a:picLocks noChangeAspect="1"/>
            </p:cNvPicPr>
            <p:nvPr/>
          </p:nvPicPr>
          <p:blipFill>
            <a:blip r:embed="rId3"/>
            <a:srcRect r="32620"/>
            <a:stretch>
              <a:fillRect/>
            </a:stretch>
          </p:blipFill>
          <p:spPr bwMode="auto">
            <a:xfrm>
              <a:off x="820738" y="1600200"/>
              <a:ext cx="2303462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4" name="Picture 19" descr="poles2D_M_rrr151.png"/>
            <p:cNvPicPr>
              <a:picLocks noChangeAspect="1"/>
            </p:cNvPicPr>
            <p:nvPr/>
          </p:nvPicPr>
          <p:blipFill>
            <a:blip r:embed="rId4"/>
            <a:srcRect r="32620"/>
            <a:stretch>
              <a:fillRect/>
            </a:stretch>
          </p:blipFill>
          <p:spPr bwMode="auto">
            <a:xfrm>
              <a:off x="3695700" y="1752600"/>
              <a:ext cx="2209800" cy="2176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5" name="Picture 20" descr="poles2D_M_rrr316.png"/>
            <p:cNvPicPr>
              <a:picLocks noChangeAspect="1"/>
            </p:cNvPicPr>
            <p:nvPr/>
          </p:nvPicPr>
          <p:blipFill>
            <a:blip r:embed="rId5"/>
            <a:srcRect r="32620"/>
            <a:stretch>
              <a:fillRect/>
            </a:stretch>
          </p:blipFill>
          <p:spPr bwMode="auto">
            <a:xfrm>
              <a:off x="6477000" y="1600200"/>
              <a:ext cx="2303463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976" name="Straight Arrow Connector 24"/>
            <p:cNvCxnSpPr>
              <a:cxnSpLocks noChangeShapeType="1"/>
            </p:cNvCxnSpPr>
            <p:nvPr/>
          </p:nvCxnSpPr>
          <p:spPr bwMode="auto">
            <a:xfrm>
              <a:off x="6942137" y="2133600"/>
              <a:ext cx="609601" cy="5334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0977" name="TextBox 31"/>
            <p:cNvSpPr txBox="1">
              <a:spLocks noChangeArrowheads="1"/>
            </p:cNvSpPr>
            <p:nvPr/>
          </p:nvSpPr>
          <p:spPr bwMode="auto">
            <a:xfrm>
              <a:off x="6637337" y="1828800"/>
              <a:ext cx="465138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/>
                <a:t>200</a:t>
              </a:r>
            </a:p>
          </p:txBody>
        </p:sp>
        <p:cxnSp>
          <p:nvCxnSpPr>
            <p:cNvPr id="40978" name="Straight Arrow Connector 32"/>
            <p:cNvCxnSpPr>
              <a:cxnSpLocks noChangeShapeType="1"/>
            </p:cNvCxnSpPr>
            <p:nvPr/>
          </p:nvCxnSpPr>
          <p:spPr bwMode="auto">
            <a:xfrm>
              <a:off x="4198938" y="2133600"/>
              <a:ext cx="304801" cy="3048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0979" name="TextBox 33"/>
            <p:cNvSpPr txBox="1">
              <a:spLocks noChangeArrowheads="1"/>
            </p:cNvSpPr>
            <p:nvPr/>
          </p:nvSpPr>
          <p:spPr bwMode="auto">
            <a:xfrm>
              <a:off x="3665538" y="1828800"/>
              <a:ext cx="95190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/>
                <a:t>110 &amp; 200</a:t>
              </a:r>
            </a:p>
          </p:txBody>
        </p:sp>
        <p:cxnSp>
          <p:nvCxnSpPr>
            <p:cNvPr id="40980" name="Straight Arrow Connector 34"/>
            <p:cNvCxnSpPr>
              <a:cxnSpLocks noChangeShapeType="1"/>
            </p:cNvCxnSpPr>
            <p:nvPr/>
          </p:nvCxnSpPr>
          <p:spPr bwMode="auto">
            <a:xfrm rot="5400000">
              <a:off x="2522538" y="2438400"/>
              <a:ext cx="685800" cy="2286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0981" name="TextBox 35"/>
            <p:cNvSpPr txBox="1">
              <a:spLocks noChangeArrowheads="1"/>
            </p:cNvSpPr>
            <p:nvPr/>
          </p:nvSpPr>
          <p:spPr bwMode="auto">
            <a:xfrm>
              <a:off x="2827338" y="1828800"/>
              <a:ext cx="457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/>
                <a:t>110</a:t>
              </a:r>
            </a:p>
          </p:txBody>
        </p:sp>
        <p:sp>
          <p:nvSpPr>
            <p:cNvPr id="40982" name="TextBox 31"/>
            <p:cNvSpPr txBox="1">
              <a:spLocks noChangeArrowheads="1"/>
            </p:cNvSpPr>
            <p:nvPr/>
          </p:nvSpPr>
          <p:spPr bwMode="auto">
            <a:xfrm>
              <a:off x="2514600" y="1447800"/>
              <a:ext cx="1261884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0" dirty="0" smtClean="0">
                  <a:solidFill>
                    <a:srgbClr val="008000"/>
                  </a:solidFill>
                </a:rPr>
                <a:t>Polycrystalline</a:t>
              </a:r>
              <a:endParaRPr lang="en-US" b="0" dirty="0">
                <a:solidFill>
                  <a:srgbClr val="008000"/>
                </a:solidFill>
              </a:endParaRPr>
            </a:p>
          </p:txBody>
        </p:sp>
        <p:sp>
          <p:nvSpPr>
            <p:cNvPr id="40983" name="TextBox 32"/>
            <p:cNvSpPr txBox="1">
              <a:spLocks noChangeArrowheads="1"/>
            </p:cNvSpPr>
            <p:nvPr/>
          </p:nvSpPr>
          <p:spPr bwMode="auto">
            <a:xfrm>
              <a:off x="4732338" y="1447800"/>
              <a:ext cx="1447800" cy="584776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8000"/>
                  </a:solidFill>
                </a:rPr>
                <a:t>Monocrystal with two orientations</a:t>
              </a:r>
            </a:p>
          </p:txBody>
        </p:sp>
        <p:sp>
          <p:nvSpPr>
            <p:cNvPr id="40984" name="TextBox 33"/>
            <p:cNvSpPr txBox="1">
              <a:spLocks noChangeArrowheads="1"/>
            </p:cNvSpPr>
            <p:nvPr/>
          </p:nvSpPr>
          <p:spPr bwMode="auto">
            <a:xfrm>
              <a:off x="7475537" y="1447800"/>
              <a:ext cx="1447800" cy="5847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rgbClr val="008000"/>
                  </a:solidFill>
                </a:rPr>
                <a:t>Monocrystal with 100 orientation</a:t>
              </a:r>
            </a:p>
          </p:txBody>
        </p:sp>
      </p:grpSp>
      <p:pic>
        <p:nvPicPr>
          <p:cNvPr id="40966" name="Picture 6" descr="RRR_MgO_.PNG"/>
          <p:cNvPicPr>
            <a:picLocks noChangeAspect="1"/>
          </p:cNvPicPr>
          <p:nvPr/>
        </p:nvPicPr>
        <p:blipFill>
          <a:blip r:embed="rId6"/>
          <a:srcRect t="14583" b="7292"/>
          <a:stretch>
            <a:fillRect/>
          </a:stretch>
        </p:blipFill>
        <p:spPr bwMode="auto">
          <a:xfrm>
            <a:off x="3276600" y="1185863"/>
            <a:ext cx="32226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67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1981200" y="2590800"/>
            <a:ext cx="2133600" cy="762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0968" name="Straight Arrow Connector 22"/>
          <p:cNvCxnSpPr>
            <a:cxnSpLocks noChangeShapeType="1"/>
          </p:cNvCxnSpPr>
          <p:nvPr/>
        </p:nvCxnSpPr>
        <p:spPr bwMode="auto">
          <a:xfrm rot="5400000">
            <a:off x="4267200" y="2514600"/>
            <a:ext cx="1600200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0969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5753100" y="1409700"/>
            <a:ext cx="1981200" cy="1905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EDF6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Nb on MgO: temp. driven transition in crystal orientation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229600" cy="9144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ClrTx/>
              <a:buSzPct val="75000"/>
              <a:buFont typeface="Wingdings" charset="2"/>
              <a:buChar char="u"/>
            </a:pPr>
            <a:r>
              <a:rPr lang="en-US" sz="2000" b="0" dirty="0"/>
              <a:t> EBSD data shows intermixed Nb (110) and Nb (100) for lower RRR samples</a:t>
            </a:r>
          </a:p>
          <a:p>
            <a:pPr eaLnBrk="1" hangingPunct="1">
              <a:spcBef>
                <a:spcPts val="1200"/>
              </a:spcBef>
              <a:buClrTx/>
              <a:buSzPct val="75000"/>
              <a:buFont typeface="Wingdings" charset="2"/>
              <a:buChar char="u"/>
            </a:pPr>
            <a:r>
              <a:rPr lang="en-US" sz="2000" b="0" dirty="0"/>
              <a:t> High RRR samples show pure Nb (100) for the entire surface</a:t>
            </a:r>
          </a:p>
        </p:txBody>
      </p:sp>
      <p:grpSp>
        <p:nvGrpSpPr>
          <p:cNvPr id="43012" name="Group 19"/>
          <p:cNvGrpSpPr>
            <a:grpSpLocks/>
          </p:cNvGrpSpPr>
          <p:nvPr/>
        </p:nvGrpSpPr>
        <p:grpSpPr bwMode="auto">
          <a:xfrm>
            <a:off x="228600" y="1828800"/>
            <a:ext cx="5181600" cy="4106863"/>
            <a:chOff x="4267200" y="1905000"/>
            <a:chExt cx="5181600" cy="4106863"/>
          </a:xfrm>
        </p:grpSpPr>
        <p:pic>
          <p:nvPicPr>
            <p:cNvPr id="43019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5800" y="2286000"/>
              <a:ext cx="3810000" cy="372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91400" y="2286000"/>
              <a:ext cx="2057400" cy="2011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4648200" y="4648200"/>
              <a:ext cx="914400" cy="3365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b="0" dirty="0"/>
                <a:t>Nb (110)</a:t>
              </a:r>
            </a:p>
          </p:txBody>
        </p:sp>
        <p:sp>
          <p:nvSpPr>
            <p:cNvPr id="43022" name="Text Box 12"/>
            <p:cNvSpPr txBox="1">
              <a:spLocks noChangeArrowheads="1"/>
            </p:cNvSpPr>
            <p:nvPr/>
          </p:nvSpPr>
          <p:spPr bwMode="auto">
            <a:xfrm>
              <a:off x="6553200" y="4800600"/>
              <a:ext cx="914400" cy="3365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b="0" dirty="0"/>
                <a:t>Nb (100)</a:t>
              </a:r>
            </a:p>
          </p:txBody>
        </p:sp>
        <p:sp>
          <p:nvSpPr>
            <p:cNvPr id="43023" name="Line 13"/>
            <p:cNvSpPr>
              <a:spLocks noChangeShapeType="1"/>
            </p:cNvSpPr>
            <p:nvPr/>
          </p:nvSpPr>
          <p:spPr bwMode="auto">
            <a:xfrm flipV="1">
              <a:off x="4953000" y="3733800"/>
              <a:ext cx="609600" cy="91440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024" name="Line 14"/>
            <p:cNvSpPr>
              <a:spLocks noChangeShapeType="1"/>
            </p:cNvSpPr>
            <p:nvPr/>
          </p:nvSpPr>
          <p:spPr bwMode="auto">
            <a:xfrm flipH="1" flipV="1">
              <a:off x="6553200" y="4419600"/>
              <a:ext cx="457200" cy="3810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025" name="Text Box 15"/>
            <p:cNvSpPr txBox="1">
              <a:spLocks noChangeArrowheads="1"/>
            </p:cNvSpPr>
            <p:nvPr/>
          </p:nvSpPr>
          <p:spPr bwMode="auto">
            <a:xfrm>
              <a:off x="4267200" y="1905000"/>
              <a:ext cx="22860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/>
                <a:t>RRR = 196, 500/500 </a:t>
              </a:r>
            </a:p>
          </p:txBody>
        </p:sp>
        <p:sp>
          <p:nvSpPr>
            <p:cNvPr id="43026" name="TextBox 13"/>
            <p:cNvSpPr txBox="1">
              <a:spLocks noChangeArrowheads="1"/>
            </p:cNvSpPr>
            <p:nvPr/>
          </p:nvSpPr>
          <p:spPr bwMode="auto">
            <a:xfrm>
              <a:off x="7391400" y="3886200"/>
              <a:ext cx="733193" cy="33855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100µm</a:t>
              </a:r>
            </a:p>
          </p:txBody>
        </p:sp>
        <p:sp>
          <p:nvSpPr>
            <p:cNvPr id="43027" name="TextBox 14"/>
            <p:cNvSpPr txBox="1">
              <a:spLocks noChangeArrowheads="1"/>
            </p:cNvSpPr>
            <p:nvPr/>
          </p:nvSpPr>
          <p:spPr bwMode="auto">
            <a:xfrm>
              <a:off x="4876800" y="5528846"/>
              <a:ext cx="577402" cy="33855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1mm</a:t>
              </a:r>
            </a:p>
          </p:txBody>
        </p:sp>
      </p:grpSp>
      <p:grpSp>
        <p:nvGrpSpPr>
          <p:cNvPr id="43013" name="Group 18"/>
          <p:cNvGrpSpPr>
            <a:grpSpLocks/>
          </p:cNvGrpSpPr>
          <p:nvPr/>
        </p:nvGrpSpPr>
        <p:grpSpPr bwMode="auto">
          <a:xfrm>
            <a:off x="5486400" y="1828800"/>
            <a:ext cx="3838575" cy="4133850"/>
            <a:chOff x="304800" y="1905000"/>
            <a:chExt cx="3838575" cy="4133850"/>
          </a:xfrm>
        </p:grpSpPr>
        <p:pic>
          <p:nvPicPr>
            <p:cNvPr id="4301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800" y="2286000"/>
              <a:ext cx="3838575" cy="375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6" name="Text Box 5"/>
            <p:cNvSpPr txBox="1">
              <a:spLocks noChangeArrowheads="1"/>
            </p:cNvSpPr>
            <p:nvPr/>
          </p:nvSpPr>
          <p:spPr bwMode="auto">
            <a:xfrm>
              <a:off x="2895600" y="3205163"/>
              <a:ext cx="914400" cy="336550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US" b="0" dirty="0"/>
                <a:t>Nb (100)</a:t>
              </a:r>
            </a:p>
          </p:txBody>
        </p:sp>
        <p:sp>
          <p:nvSpPr>
            <p:cNvPr id="43017" name="Text Box 6"/>
            <p:cNvSpPr txBox="1">
              <a:spLocks noChangeArrowheads="1"/>
            </p:cNvSpPr>
            <p:nvPr/>
          </p:nvSpPr>
          <p:spPr bwMode="auto">
            <a:xfrm>
              <a:off x="381000" y="1905000"/>
              <a:ext cx="2209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/>
                <a:t>RRR = 333, 600/500  </a:t>
              </a:r>
            </a:p>
          </p:txBody>
        </p:sp>
        <p:sp>
          <p:nvSpPr>
            <p:cNvPr id="43018" name="TextBox 15"/>
            <p:cNvSpPr txBox="1">
              <a:spLocks noChangeArrowheads="1"/>
            </p:cNvSpPr>
            <p:nvPr/>
          </p:nvSpPr>
          <p:spPr bwMode="auto">
            <a:xfrm>
              <a:off x="762000" y="5562600"/>
              <a:ext cx="577402" cy="33855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1mm</a:t>
              </a:r>
            </a:p>
          </p:txBody>
        </p:sp>
      </p:grp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990600" y="6096000"/>
            <a:ext cx="7696200" cy="400110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dirty="0">
                <a:solidFill>
                  <a:srgbClr val="000090"/>
                </a:solidFill>
              </a:rPr>
              <a:t>EBSD shows 110 to 100 transition (Pole figure captures the 200 plane)</a:t>
            </a:r>
            <a:r>
              <a:rPr lang="en-US" sz="2000">
                <a:solidFill>
                  <a:srgbClr val="000090"/>
                </a:solidFill>
              </a:rPr>
              <a:t>:</a:t>
            </a:r>
            <a:r>
              <a:rPr lang="en-US" sz="200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Outline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848600" cy="5257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dirty="0" smtClean="0"/>
              <a:t> </a:t>
            </a:r>
            <a:r>
              <a:rPr lang="en-US" b="0" dirty="0" smtClean="0">
                <a:solidFill>
                  <a:srgbClr val="000090"/>
                </a:solidFill>
              </a:rPr>
              <a:t>Motivation for thin films in SRF cavities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dirty="0" smtClean="0"/>
              <a:t> History of thin film development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dirty="0" smtClean="0"/>
              <a:t>Energetic Condensation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dirty="0" smtClean="0"/>
              <a:t> Morphology of thin films produced by energetic condensation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dirty="0" smtClean="0"/>
              <a:t> Thin films on Cu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dirty="0" smtClean="0"/>
              <a:t> Future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Screen shot 2011-07-20 at 11.46.17 AM.png"/>
          <p:cNvPicPr>
            <a:picLocks noChangeAspect="1"/>
          </p:cNvPicPr>
          <p:nvPr/>
        </p:nvPicPr>
        <p:blipFill>
          <a:blip r:embed="rId2"/>
          <a:srcRect l="4054" r="2702" b="2522"/>
          <a:stretch>
            <a:fillRect/>
          </a:stretch>
        </p:blipFill>
        <p:spPr bwMode="auto">
          <a:xfrm>
            <a:off x="76200" y="37338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Observations about bulk single crystal Nb orientation</a:t>
            </a:r>
          </a:p>
        </p:txBody>
      </p:sp>
      <p:sp>
        <p:nvSpPr>
          <p:cNvPr id="44036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9067800" cy="129540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Font typeface="Wingdings 2" charset="2"/>
              <a:buNone/>
            </a:pPr>
            <a:r>
              <a:rPr lang="en-US" sz="1800" b="0" dirty="0" smtClean="0">
                <a:solidFill>
                  <a:srgbClr val="000000"/>
                </a:solidFill>
              </a:rPr>
              <a:t> </a:t>
            </a:r>
            <a:r>
              <a:rPr lang="en-US" sz="1400" b="0" dirty="0" smtClean="0">
                <a:solidFill>
                  <a:srgbClr val="0000FF"/>
                </a:solidFill>
              </a:rPr>
              <a:t>PERFORMANCE OF SINGLE CRYSTAL NIOBIUM CAVITIES</a:t>
            </a:r>
            <a:r>
              <a:rPr lang="en-US" sz="1600" b="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P. Kneisel</a:t>
            </a:r>
            <a:r>
              <a:rPr lang="en-US" sz="1600" b="0" dirty="0" smtClean="0">
                <a:solidFill>
                  <a:srgbClr val="000000"/>
                </a:solidFill>
              </a:rPr>
              <a:t>, G. Ciovati, TJNAF, Newport News, VA 23606, U.S.A. W. Singer, X. Singer, D. Reschke, A. Brinkmann, Proceedings of EPAC08, Genoa, Italy MOPP136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Wingdings 2" charset="2"/>
              <a:buNone/>
            </a:pPr>
            <a:r>
              <a:rPr lang="en-US" sz="1400" b="0" dirty="0" smtClean="0">
                <a:solidFill>
                  <a:srgbClr val="0000FF"/>
                </a:solidFill>
              </a:rPr>
              <a:t>PROGRESS ON LARGE GRAIN AND SINGLE GRAIN NIOBIUM – INGOTS AND SHEET AND REVIEW OF PROGRESS ON LARGE GRAIN AND SINGLE GRAIN NIOBIUM CAVITIES</a:t>
            </a:r>
            <a:r>
              <a:rPr lang="en-US" sz="1600" b="0" dirty="0" smtClean="0">
                <a:solidFill>
                  <a:srgbClr val="000000"/>
                </a:solidFill>
              </a:rPr>
              <a:t>, </a:t>
            </a:r>
            <a:r>
              <a:rPr lang="en-US" sz="1600" dirty="0" smtClean="0">
                <a:solidFill>
                  <a:srgbClr val="000000"/>
                </a:solidFill>
              </a:rPr>
              <a:t>P. Kneisel</a:t>
            </a:r>
            <a:r>
              <a:rPr lang="en-US" sz="1600" b="0" dirty="0" smtClean="0">
                <a:solidFill>
                  <a:srgbClr val="000000"/>
                </a:solidFill>
              </a:rPr>
              <a:t>, Proceedings of SRF2007, Peking Univ., Beijing, China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133600"/>
            <a:ext cx="8991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025775" indent="-174625" defTabSz="966788" eaLnBrk="0" hangingPunct="0">
              <a:spcBef>
                <a:spcPts val="600"/>
              </a:spcBef>
              <a:spcAft>
                <a:spcPts val="600"/>
              </a:spcAft>
              <a:buClr>
                <a:srgbClr val="0000FF"/>
              </a:buClr>
              <a:buSzPct val="80000"/>
              <a:buFont typeface="Wingdings 2" charset="2"/>
              <a:buChar char="¿"/>
              <a:defRPr/>
            </a:pPr>
            <a:r>
              <a:rPr lang="en-US" sz="1800" b="0" kern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0" kern="0" dirty="0">
                <a:latin typeface="+mn-lt"/>
              </a:rPr>
              <a:t>Cavity #5 showed a different behavior than all other single crystal/large grain cavities after baking: the Q-drop did not disappear after 12 hours. </a:t>
            </a:r>
            <a:r>
              <a:rPr lang="en-US" b="0" kern="0" dirty="0">
                <a:solidFill>
                  <a:srgbClr val="000090"/>
                </a:solidFill>
                <a:latin typeface="+mn-lt"/>
              </a:rPr>
              <a:t>The crystal orientation of the single crystals of this cavity was (110</a:t>
            </a:r>
            <a:r>
              <a:rPr lang="en-US" b="0" kern="0" dirty="0">
                <a:latin typeface="+mn-lt"/>
              </a:rPr>
              <a:t>) with a tilt against the surface. </a:t>
            </a:r>
            <a:r>
              <a:rPr lang="en-US" b="0" kern="0" dirty="0">
                <a:solidFill>
                  <a:srgbClr val="000090"/>
                </a:solidFill>
                <a:latin typeface="+mn-lt"/>
              </a:rPr>
              <a:t>For cavity #4 the crystal orientation was (100)</a:t>
            </a:r>
            <a:r>
              <a:rPr lang="en-US" b="0" kern="0" dirty="0">
                <a:latin typeface="+mn-lt"/>
              </a:rPr>
              <a:t>.</a:t>
            </a:r>
          </a:p>
          <a:p>
            <a:pPr marL="3025775" indent="-174625" defTabSz="966788" eaLnBrk="0" hangingPunct="0">
              <a:spcBef>
                <a:spcPts val="600"/>
              </a:spcBef>
              <a:spcAft>
                <a:spcPts val="600"/>
              </a:spcAft>
              <a:buClr>
                <a:srgbClr val="0000FF"/>
              </a:buClr>
              <a:buSzPct val="80000"/>
              <a:buFont typeface="Wingdings 2" charset="2"/>
              <a:buChar char="¿"/>
              <a:defRPr/>
            </a:pPr>
            <a:r>
              <a:rPr lang="en-US" b="0" kern="0" dirty="0">
                <a:latin typeface="+mn-lt"/>
              </a:rPr>
              <a:t>The surface of both cavities appeared quite different after BCP: whereas cavity #4 exhibited a </a:t>
            </a:r>
            <a:r>
              <a:rPr lang="en-US" b="0" kern="0" dirty="0">
                <a:solidFill>
                  <a:srgbClr val="000090"/>
                </a:solidFill>
                <a:latin typeface="+mn-lt"/>
              </a:rPr>
              <a:t>very smooth, shiny surface</a:t>
            </a:r>
            <a:r>
              <a:rPr lang="en-US" b="0" kern="0" dirty="0">
                <a:latin typeface="+mn-lt"/>
              </a:rPr>
              <a:t>, the surface of cavity #5 was </a:t>
            </a:r>
            <a:r>
              <a:rPr lang="en-US" b="0" kern="0" dirty="0">
                <a:solidFill>
                  <a:srgbClr val="000090"/>
                </a:solidFill>
                <a:latin typeface="+mn-lt"/>
              </a:rPr>
              <a:t>“rough” (orange peel/fish scale appearance) and less shiny</a:t>
            </a:r>
            <a:r>
              <a:rPr lang="en-US" b="0" kern="0" dirty="0">
                <a:latin typeface="+mn-lt"/>
              </a:rPr>
              <a:t>.</a:t>
            </a:r>
          </a:p>
          <a:p>
            <a:pPr marL="3025775" indent="-174625" defTabSz="966788" eaLnBrk="0" hangingPunct="0">
              <a:spcBef>
                <a:spcPts val="600"/>
              </a:spcBef>
              <a:spcAft>
                <a:spcPts val="600"/>
              </a:spcAft>
              <a:buClr>
                <a:srgbClr val="0000FF"/>
              </a:buClr>
              <a:buSzPct val="80000"/>
              <a:buFont typeface="Wingdings 2" charset="2"/>
              <a:buChar char="¿"/>
              <a:defRPr/>
            </a:pPr>
            <a:r>
              <a:rPr lang="en-US" b="0" kern="0" dirty="0">
                <a:latin typeface="+mn-lt"/>
              </a:rPr>
              <a:t>Obviously, there is a difference in the reaction of the BCP chemicals at different crystal orientations {D. Baars et al., ”Crystal orientation effects during fabrication of single or multi-crystal Nb SRF cavities”, SRF07, Beijing, Oct. 2007, TH102; </a:t>
            </a:r>
            <a:r>
              <a:rPr lang="en-US" b="0" kern="0" dirty="0">
                <a:hlinkClick r:id="rId3"/>
              </a:rPr>
              <a:t>http://www.pku.edu.cn/academic/srf2007/proceeding</a:t>
            </a:r>
            <a:r>
              <a:rPr lang="en-US" b="0" kern="0" dirty="0"/>
              <a:t>}</a:t>
            </a:r>
            <a:endParaRPr lang="en-US" b="0" kern="0" dirty="0">
              <a:latin typeface="+mn-lt"/>
            </a:endParaRPr>
          </a:p>
        </p:txBody>
      </p:sp>
      <p:pic>
        <p:nvPicPr>
          <p:cNvPr id="4403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057400"/>
            <a:ext cx="22860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Box 14"/>
          <p:cNvSpPr txBox="1">
            <a:spLocks noChangeArrowheads="1"/>
          </p:cNvSpPr>
          <p:nvPr/>
        </p:nvSpPr>
        <p:spPr bwMode="auto">
          <a:xfrm>
            <a:off x="3733800" y="5537200"/>
            <a:ext cx="5715000" cy="1016000"/>
          </a:xfrm>
          <a:prstGeom prst="rect">
            <a:avLst/>
          </a:prstGeom>
          <a:solidFill>
            <a:srgbClr val="D3F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dirty="0">
                <a:solidFill>
                  <a:srgbClr val="FF0000"/>
                </a:solidFill>
              </a:rPr>
              <a:t>Could CED (Energetic Condensation) be used to grow (100) Nb films on existing Nb cavities</a:t>
            </a:r>
            <a:r>
              <a:rPr lang="en-US" sz="2000" dirty="0" smtClean="0">
                <a:solidFill>
                  <a:srgbClr val="FF0000"/>
                </a:solidFill>
              </a:rPr>
              <a:t> to </a:t>
            </a:r>
            <a:r>
              <a:rPr lang="en-US" sz="2000" dirty="0">
                <a:solidFill>
                  <a:srgbClr val="FF0000"/>
                </a:solidFill>
              </a:rPr>
              <a:t>help improve performance?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3" descr="D:\SRF Nb thin film\PPT files\July 19 2011\Images\RRR-7_Surface A_step size_0.1um_IFP 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9775" y="1350963"/>
            <a:ext cx="1360488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3" y="1360488"/>
            <a:ext cx="2160587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 descr="D:\SRF Nb thin film\PPT files\July 19 2011\Images\RRR-7_Surface B_step size_0.035um_IFP image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708275"/>
            <a:ext cx="4395788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RRR–7: Cross sectional EBSD (OIM)</a:t>
            </a:r>
          </a:p>
        </p:txBody>
      </p:sp>
      <p:sp>
        <p:nvSpPr>
          <p:cNvPr id="49158" name="TextBox 5"/>
          <p:cNvSpPr txBox="1">
            <a:spLocks noChangeArrowheads="1"/>
          </p:cNvSpPr>
          <p:nvPr/>
        </p:nvSpPr>
        <p:spPr bwMode="auto">
          <a:xfrm>
            <a:off x="479425" y="944563"/>
            <a:ext cx="39211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latin typeface="Calibri" charset="0"/>
              </a:rPr>
              <a:t>BSE image – Cross sectional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0250" y="3952875"/>
            <a:ext cx="800100" cy="42703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+mn-lt"/>
              </a:rPr>
              <a:t>MgO</a:t>
            </a:r>
          </a:p>
        </p:txBody>
      </p:sp>
      <p:sp>
        <p:nvSpPr>
          <p:cNvPr id="49160" name="TextBox 7"/>
          <p:cNvSpPr txBox="1">
            <a:spLocks noChangeArrowheads="1"/>
          </p:cNvSpPr>
          <p:nvPr/>
        </p:nvSpPr>
        <p:spPr bwMode="auto">
          <a:xfrm>
            <a:off x="560388" y="1350963"/>
            <a:ext cx="16795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  <a:latin typeface="Calibri" charset="0"/>
              </a:rPr>
              <a:t>Conductor – </a:t>
            </a:r>
            <a:br>
              <a:rPr lang="en-US" sz="1300" dirty="0">
                <a:solidFill>
                  <a:schemeClr val="bg1"/>
                </a:solidFill>
                <a:latin typeface="Calibri" charset="0"/>
              </a:rPr>
            </a:br>
            <a:r>
              <a:rPr lang="en-US" sz="1300" dirty="0">
                <a:solidFill>
                  <a:schemeClr val="bg1"/>
                </a:solidFill>
                <a:latin typeface="Calibri" charset="0"/>
              </a:rPr>
              <a:t>Mounting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" y="3140075"/>
            <a:ext cx="639763" cy="42703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+mn-lt"/>
              </a:rPr>
              <a:t>Nb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79525" y="3465513"/>
            <a:ext cx="560388" cy="2428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60538" y="2082800"/>
            <a:ext cx="400050" cy="138271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>
          <a:xfrm flipV="1">
            <a:off x="2160588" y="2570163"/>
            <a:ext cx="1119187" cy="2032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9425" y="4846638"/>
            <a:ext cx="2160588" cy="427037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Nb thin film layer</a:t>
            </a: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>
          <a:xfrm flipV="1">
            <a:off x="2640013" y="4927600"/>
            <a:ext cx="800100" cy="1317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7" name="Picture 7"/>
          <p:cNvPicPr>
            <a:picLocks noChangeAspect="1" noChangeArrowheads="1"/>
          </p:cNvPicPr>
          <p:nvPr/>
        </p:nvPicPr>
        <p:blipFill>
          <a:blip r:embed="rId5">
            <a:lum bright="-8000"/>
          </a:blip>
          <a:srcRect/>
          <a:stretch>
            <a:fillRect/>
          </a:stretch>
        </p:blipFill>
        <p:spPr bwMode="auto">
          <a:xfrm>
            <a:off x="1600200" y="5486400"/>
            <a:ext cx="1439863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1200150" y="5786438"/>
            <a:ext cx="1439863" cy="360362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MgO IPF map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9775" y="1350963"/>
            <a:ext cx="1281113" cy="623887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0.1</a:t>
            </a:r>
            <a:r>
              <a:rPr lang="el-GR" sz="170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μ</a:t>
            </a:r>
            <a:r>
              <a:rPr lang="en-US" sz="1700" dirty="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 Scan step size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00600" y="2652713"/>
            <a:ext cx="1279525" cy="622300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17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35nm Scan step size</a:t>
            </a:r>
          </a:p>
        </p:txBody>
      </p:sp>
      <p:pic>
        <p:nvPicPr>
          <p:cNvPr id="4917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625" y="5334000"/>
            <a:ext cx="10160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Straight Arrow Connector 40"/>
          <p:cNvCxnSpPr/>
          <p:nvPr/>
        </p:nvCxnSpPr>
        <p:spPr>
          <a:xfrm rot="16200000" flipV="1">
            <a:off x="6715919" y="5172869"/>
            <a:ext cx="569912" cy="2413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73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61338" y="5334000"/>
            <a:ext cx="10414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/>
          <p:nvPr/>
        </p:nvCxnSpPr>
        <p:spPr>
          <a:xfrm rot="10800000">
            <a:off x="7440613" y="4846638"/>
            <a:ext cx="960437" cy="65087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7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80075" y="5334000"/>
            <a:ext cx="9080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Straight Arrow Connector 59"/>
          <p:cNvCxnSpPr/>
          <p:nvPr/>
        </p:nvCxnSpPr>
        <p:spPr>
          <a:xfrm rot="16200000" flipV="1">
            <a:off x="5032376" y="4930775"/>
            <a:ext cx="976312" cy="31908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040313" y="1027113"/>
            <a:ext cx="4321175" cy="1389062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Lower CI values between Nb matrix and MgO substrate indicate that there could be an amorphous or  non-structured layer between them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rot="10800000" flipV="1">
            <a:off x="4240213" y="1839913"/>
            <a:ext cx="720725" cy="5683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16200000" flipH="1">
            <a:off x="7436644" y="2572544"/>
            <a:ext cx="568325" cy="2397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00150" y="5395913"/>
            <a:ext cx="1520825" cy="425450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MgO layer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560638" y="5659438"/>
            <a:ext cx="1839912" cy="158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2000250" y="6146800"/>
            <a:ext cx="320675" cy="24447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RRR–196: Cross sectional EBSD: shows mix of (110) and (100)</a:t>
            </a:r>
          </a:p>
        </p:txBody>
      </p:sp>
      <p:pic>
        <p:nvPicPr>
          <p:cNvPr id="50179" name="Picture 6" descr="D:\SRF Nb thin film\PPT files\July 19 2011\Images\RRR-196_Area Q_step size_0.1um_IFP image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61038" y="1166813"/>
            <a:ext cx="1119187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7" descr="D:\SRF Nb thin film\PPT files\July 19 2011\Images\RRR-196_Area O_step size_0.1um_IFP 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1338" y="1166813"/>
            <a:ext cx="1119187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0" descr="D:\SRF Nb thin film\PPT files\July 19 2011\Images\RRR-196_Area S_step size_0.1um_IFP image.jp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20975" y="1166813"/>
            <a:ext cx="95885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1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1188" y="1166813"/>
            <a:ext cx="1119187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60838" y="1166813"/>
            <a:ext cx="719137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5" descr="D:\SRF Nb thin film\PPT files\July 19 2011\Images\RRR-196_Area E_step size_0.1um_IFP imag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0" y="4138613"/>
            <a:ext cx="1439863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720975" y="4173538"/>
            <a:ext cx="400050" cy="40640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rot="10800000" flipV="1">
            <a:off x="2239963" y="4376738"/>
            <a:ext cx="481012" cy="12223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87" name="Group 36"/>
          <p:cNvGrpSpPr>
            <a:grpSpLocks/>
          </p:cNvGrpSpPr>
          <p:nvPr/>
        </p:nvGrpSpPr>
        <p:grpSpPr bwMode="auto">
          <a:xfrm>
            <a:off x="800100" y="5311775"/>
            <a:ext cx="1520825" cy="1300163"/>
            <a:chOff x="381000" y="5366768"/>
            <a:chExt cx="1570300" cy="1338832"/>
          </a:xfrm>
        </p:grpSpPr>
        <p:grpSp>
          <p:nvGrpSpPr>
            <p:cNvPr id="50207" name="Group 17"/>
            <p:cNvGrpSpPr>
              <a:grpSpLocks/>
            </p:cNvGrpSpPr>
            <p:nvPr/>
          </p:nvGrpSpPr>
          <p:grpSpPr bwMode="auto">
            <a:xfrm>
              <a:off x="533400" y="5366768"/>
              <a:ext cx="1417900" cy="1338832"/>
              <a:chOff x="5562600" y="3505200"/>
              <a:chExt cx="1417900" cy="1338832"/>
            </a:xfrm>
          </p:grpSpPr>
          <p:pic>
            <p:nvPicPr>
              <p:cNvPr id="50209" name="Picture 9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62600" y="3505200"/>
                <a:ext cx="1417900" cy="1338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10" name="Picture 6" descr="D:\SRF Nb thin film\PPT files\July 19 2011\Nb IPF map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5638800" y="3603001"/>
                <a:ext cx="838200" cy="740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rot="10800000" flipV="1">
                <a:off x="5944561" y="4495837"/>
                <a:ext cx="380281" cy="153663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381000" y="5497545"/>
              <a:ext cx="990043" cy="3481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MgO </a:t>
              </a:r>
            </a:p>
          </p:txBody>
        </p:sp>
      </p:grpSp>
      <p:pic>
        <p:nvPicPr>
          <p:cNvPr id="50188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0050" y="922338"/>
            <a:ext cx="19208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1039813" y="1817688"/>
            <a:ext cx="639762" cy="113665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661" tIns="48331" rIns="96661" bIns="48331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679575" y="2386013"/>
            <a:ext cx="1041400" cy="158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00050" y="3036888"/>
            <a:ext cx="800100" cy="425450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+mn-lt"/>
              </a:rPr>
              <a:t>MgO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120775" y="922338"/>
            <a:ext cx="1200150" cy="698500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3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Conductor – </a:t>
            </a:r>
            <a:br>
              <a:rPr lang="en-US" sz="13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</a:br>
            <a:r>
              <a:rPr lang="en-US" sz="13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Mounting material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60538" y="3117850"/>
            <a:ext cx="639762" cy="42703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chemeClr val="bg1"/>
                </a:solidFill>
                <a:latin typeface="+mn-lt"/>
              </a:rPr>
              <a:t>Nb</a:t>
            </a:r>
          </a:p>
        </p:txBody>
      </p:sp>
      <p:cxnSp>
        <p:nvCxnSpPr>
          <p:cNvPr id="47" name="Straight Arrow Connector 46"/>
          <p:cNvCxnSpPr>
            <a:stCxn id="46" idx="1"/>
          </p:cNvCxnSpPr>
          <p:nvPr/>
        </p:nvCxnSpPr>
        <p:spPr>
          <a:xfrm rot="10800000" flipV="1">
            <a:off x="1360488" y="3330575"/>
            <a:ext cx="400050" cy="2746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720975" y="841375"/>
            <a:ext cx="1200150" cy="328613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5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Area A</a:t>
            </a:r>
            <a:endParaRPr lang="en-US" sz="1300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0838" y="841375"/>
            <a:ext cx="1200150" cy="328613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5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Area B</a:t>
            </a:r>
            <a:endParaRPr lang="en-US" sz="1300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80075" y="838200"/>
            <a:ext cx="1200150" cy="328613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5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Area C</a:t>
            </a:r>
            <a:endParaRPr lang="en-US" sz="1300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80225" y="841375"/>
            <a:ext cx="1200150" cy="328613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5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Area D</a:t>
            </a:r>
            <a:endParaRPr lang="en-US" sz="1300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61338" y="841375"/>
            <a:ext cx="1200150" cy="328613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5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Area E</a:t>
            </a:r>
            <a:endParaRPr lang="en-US" sz="1300" dirty="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6412707" y="2045494"/>
            <a:ext cx="457200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3317082" y="3242469"/>
            <a:ext cx="325437" cy="23812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202" name="Group 48"/>
          <p:cNvGrpSpPr>
            <a:grpSpLocks/>
          </p:cNvGrpSpPr>
          <p:nvPr/>
        </p:nvGrpSpPr>
        <p:grpSpPr bwMode="auto">
          <a:xfrm>
            <a:off x="3760788" y="4662488"/>
            <a:ext cx="2160587" cy="1706562"/>
            <a:chOff x="3581400" y="4876800"/>
            <a:chExt cx="2057400" cy="1600200"/>
          </a:xfrm>
        </p:grpSpPr>
        <p:pic>
          <p:nvPicPr>
            <p:cNvPr id="50203" name="Picture 24"/>
            <p:cNvPicPr>
              <a:picLocks noChangeAspect="1" noChangeArrowheads="1"/>
            </p:cNvPicPr>
            <p:nvPr/>
          </p:nvPicPr>
          <p:blipFill>
            <a:blip r:embed="rId11">
              <a:lum contrast="-8000"/>
            </a:blip>
            <a:srcRect/>
            <a:stretch>
              <a:fillRect/>
            </a:stretch>
          </p:blipFill>
          <p:spPr bwMode="auto">
            <a:xfrm>
              <a:off x="3873500" y="5360924"/>
              <a:ext cx="1155700" cy="1116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3581400" y="4876800"/>
              <a:ext cx="2057400" cy="5835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Nb structures are mostly (001) &amp; (101)</a:t>
              </a: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rot="10800000" flipV="1">
              <a:off x="4115024" y="6095929"/>
              <a:ext cx="350710" cy="13992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 bwMode="auto">
            <a:xfrm rot="16200000" flipH="1">
              <a:off x="4671426" y="5966359"/>
              <a:ext cx="305155" cy="10581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RRR–316: Cross sectional EBSD</a:t>
            </a:r>
          </a:p>
        </p:txBody>
      </p:sp>
      <p:grpSp>
        <p:nvGrpSpPr>
          <p:cNvPr id="51203" name="Group 36"/>
          <p:cNvGrpSpPr>
            <a:grpSpLocks/>
          </p:cNvGrpSpPr>
          <p:nvPr/>
        </p:nvGrpSpPr>
        <p:grpSpPr bwMode="auto">
          <a:xfrm>
            <a:off x="304800" y="990600"/>
            <a:ext cx="8991600" cy="5410200"/>
            <a:chOff x="152400" y="1295400"/>
            <a:chExt cx="8991600" cy="5410200"/>
          </a:xfrm>
        </p:grpSpPr>
        <p:grpSp>
          <p:nvGrpSpPr>
            <p:cNvPr id="51204" name="Group 11"/>
            <p:cNvGrpSpPr>
              <a:grpSpLocks/>
            </p:cNvGrpSpPr>
            <p:nvPr/>
          </p:nvGrpSpPr>
          <p:grpSpPr bwMode="auto">
            <a:xfrm>
              <a:off x="7620000" y="4724400"/>
              <a:ext cx="1308100" cy="1211263"/>
              <a:chOff x="4114800" y="5181600"/>
              <a:chExt cx="1308100" cy="1210927"/>
            </a:xfrm>
          </p:grpSpPr>
          <p:pic>
            <p:nvPicPr>
              <p:cNvPr id="51224" name="Picture 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114800" y="5181600"/>
                <a:ext cx="1308100" cy="1210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25" name="Picture 6" descr="D:\SRF Nb thin film\PPT files\July 19 2011\Nb IPF map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114800" y="5257800"/>
                <a:ext cx="609600" cy="538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9" name="Straight Arrow Connector 68"/>
              <p:cNvCxnSpPr/>
              <p:nvPr/>
            </p:nvCxnSpPr>
            <p:spPr>
              <a:xfrm rot="10800000" flipV="1">
                <a:off x="4495800" y="5714852"/>
                <a:ext cx="457200" cy="38089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205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3600" y="1295400"/>
              <a:ext cx="1343025" cy="315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6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81400" y="1295400"/>
              <a:ext cx="12192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76800" y="1295400"/>
              <a:ext cx="12192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8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172200" y="1295400"/>
              <a:ext cx="1219200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67600" y="3352800"/>
              <a:ext cx="1676400" cy="11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7467600" y="4495800"/>
              <a:ext cx="912813" cy="3365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n-lt"/>
                </a:rPr>
                <a:t>MgO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48400" y="2895600"/>
              <a:ext cx="381000" cy="381000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55" name="Straight Arrow Connector 54"/>
            <p:cNvCxnSpPr>
              <a:stCxn id="54" idx="3"/>
            </p:cNvCxnSpPr>
            <p:nvPr/>
          </p:nvCxnSpPr>
          <p:spPr>
            <a:xfrm>
              <a:off x="6629400" y="3086100"/>
              <a:ext cx="914400" cy="49530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213" name="Group 39"/>
            <p:cNvGrpSpPr>
              <a:grpSpLocks/>
            </p:cNvGrpSpPr>
            <p:nvPr/>
          </p:nvGrpSpPr>
          <p:grpSpPr bwMode="auto">
            <a:xfrm>
              <a:off x="1358900" y="4879975"/>
              <a:ext cx="1841500" cy="1673225"/>
              <a:chOff x="990600" y="4724400"/>
              <a:chExt cx="1841500" cy="1673134"/>
            </a:xfrm>
          </p:grpSpPr>
          <p:pic>
            <p:nvPicPr>
              <p:cNvPr id="51220" name="Picture 12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990600" y="4724400"/>
                <a:ext cx="1841500" cy="1673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21" name="Picture 6" descr="D:\SRF Nb thin film\PPT files\July 19 2011\Nb IPF map.pn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285285" y="4953000"/>
                <a:ext cx="695915" cy="614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65" name="Straight Arrow Connector 64"/>
              <p:cNvCxnSpPr/>
              <p:nvPr/>
            </p:nvCxnSpPr>
            <p:spPr>
              <a:xfrm>
                <a:off x="1676400" y="5791142"/>
                <a:ext cx="609600" cy="22858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220788" y="4811708"/>
                <a:ext cx="912812" cy="36986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+mn-lt"/>
                  </a:rPr>
                  <a:t>Nb </a:t>
                </a:r>
              </a:p>
            </p:txBody>
          </p:sp>
        </p:grpSp>
        <p:pic>
          <p:nvPicPr>
            <p:cNvPr id="51214" name="Picture 1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65100" y="1362075"/>
              <a:ext cx="1739900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" name="TextBox 57"/>
            <p:cNvSpPr txBox="1"/>
            <p:nvPr/>
          </p:nvSpPr>
          <p:spPr>
            <a:xfrm>
              <a:off x="152400" y="2895600"/>
              <a:ext cx="7620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MgO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62000" y="1371600"/>
              <a:ext cx="1143000" cy="646113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Conductor – </a:t>
              </a:r>
              <a:b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</a:b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Mounting material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71600" y="3124200"/>
              <a:ext cx="6096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bg1"/>
                  </a:solidFill>
                  <a:latin typeface="+mn-lt"/>
                </a:rPr>
                <a:t>Nb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rot="10800000" flipV="1">
              <a:off x="1066800" y="3352800"/>
              <a:ext cx="381000" cy="25717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391400" y="3076575"/>
              <a:ext cx="1676400" cy="276225"/>
            </a:xfrm>
            <a:prstGeom prst="rect">
              <a:avLst/>
            </a:prstGeom>
            <a:noFill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0.15</a:t>
              </a:r>
              <a:r>
                <a:rPr lang="el-GR" sz="120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μ</a:t>
              </a:r>
              <a:r>
                <a:rPr lang="en-US" sz="12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charset="0"/>
                </a:rPr>
                <a:t>m scan step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4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5562600" cy="419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990600" y="152400"/>
            <a:ext cx="838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66788" eaLnBrk="0" hangingPunct="0">
              <a:lnSpc>
                <a:spcPts val="3580"/>
              </a:lnSpc>
              <a:defRPr/>
            </a:pPr>
            <a:r>
              <a:rPr lang="en-US" sz="2400" b="0" i="1" kern="0" dirty="0" smtClean="0">
                <a:solidFill>
                  <a:srgbClr val="0000FF"/>
                </a:solidFill>
                <a:latin typeface="+mj-lt"/>
              </a:rPr>
              <a:t>TEM/AFM </a:t>
            </a:r>
            <a:r>
              <a:rPr lang="en-US" sz="2400" b="0" i="1" kern="0" dirty="0">
                <a:solidFill>
                  <a:srgbClr val="0000FF"/>
                </a:solidFill>
                <a:latin typeface="+mj-lt"/>
              </a:rPr>
              <a:t>of high RRR</a:t>
            </a:r>
            <a:r>
              <a:rPr lang="en-US" sz="2400" b="0" i="1" kern="0" dirty="0" smtClean="0">
                <a:solidFill>
                  <a:srgbClr val="0000FF"/>
                </a:solidFill>
                <a:latin typeface="+mj-lt"/>
              </a:rPr>
              <a:t> samples</a:t>
            </a:r>
            <a:endParaRPr lang="en-US" sz="2400" b="0" i="1" kern="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381000" y="5257800"/>
            <a:ext cx="8839200" cy="135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/>
              <a:t> Energetic Condensation (subplantation) physics drives an adhesive, non-porous, dense interface between substrate and Nb </a:t>
            </a:r>
            <a:r>
              <a:rPr kumimoji="0" lang="en-US" sz="2400" b="0" dirty="0" smtClean="0"/>
              <a:t>film</a:t>
            </a:r>
          </a:p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 smtClean="0"/>
              <a:t>Nb surface is smooth (~5nm roughness) </a:t>
            </a:r>
            <a:endParaRPr kumimoji="0" 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781800" y="2286000"/>
            <a:ext cx="2616200" cy="2819400"/>
          </a:xfrm>
          <a:prstGeom prst="rect">
            <a:avLst/>
          </a:prstGeom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7391400" y="2286000"/>
            <a:ext cx="1371600" cy="584200"/>
          </a:xfrm>
          <a:prstGeom prst="rect">
            <a:avLst/>
          </a:prstGeom>
          <a:solidFill>
            <a:srgbClr val="D3F0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srgbClr val="000090"/>
                </a:solidFill>
                <a:latin typeface="Calibri" charset="0"/>
              </a:rPr>
              <a:t>R</a:t>
            </a:r>
            <a:r>
              <a:rPr lang="en-US" sz="1600" b="1" baseline="-25000" dirty="0">
                <a:solidFill>
                  <a:srgbClr val="000090"/>
                </a:solidFill>
                <a:latin typeface="Calibri" charset="0"/>
              </a:rPr>
              <a:t>q</a:t>
            </a:r>
            <a:r>
              <a:rPr lang="en-US" sz="1600" b="1" dirty="0">
                <a:solidFill>
                  <a:srgbClr val="000090"/>
                </a:solidFill>
                <a:latin typeface="Calibri" charset="0"/>
              </a:rPr>
              <a:t> = 5.34 nm</a:t>
            </a:r>
          </a:p>
          <a:p>
            <a:pPr algn="r"/>
            <a:r>
              <a:rPr lang="en-US" sz="1600" b="1" dirty="0">
                <a:solidFill>
                  <a:srgbClr val="000090"/>
                </a:solidFill>
                <a:latin typeface="Calibri" charset="0"/>
              </a:rPr>
              <a:t>R</a:t>
            </a:r>
            <a:r>
              <a:rPr lang="en-US" sz="1600" b="1" baseline="-25000" dirty="0">
                <a:solidFill>
                  <a:srgbClr val="000090"/>
                </a:solidFill>
                <a:latin typeface="Calibri" charset="0"/>
              </a:rPr>
              <a:t>a</a:t>
            </a:r>
            <a:r>
              <a:rPr lang="en-US" sz="1600" b="1" dirty="0">
                <a:solidFill>
                  <a:srgbClr val="000090"/>
                </a:solidFill>
                <a:latin typeface="Calibri" charset="0"/>
              </a:rPr>
              <a:t> = 4.29 nm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 l="73469" t="67912" b="10356"/>
          <a:stretch>
            <a:fillRect/>
          </a:stretch>
        </p:blipFill>
        <p:spPr bwMode="auto">
          <a:xfrm>
            <a:off x="7543800" y="1295400"/>
            <a:ext cx="99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96200" y="1371600"/>
            <a:ext cx="381000" cy="381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619206" y="2057400"/>
            <a:ext cx="610394" cy="7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3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60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FF"/>
                </a:solidFill>
              </a:rPr>
              <a:t>“Mold” effect of subplanted Nb films: low RRR film</a:t>
            </a:r>
          </a:p>
        </p:txBody>
      </p:sp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685800" y="6096000"/>
            <a:ext cx="8610600" cy="707886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b="0" dirty="0">
                <a:solidFill>
                  <a:srgbClr val="000090"/>
                </a:solidFill>
              </a:rPr>
              <a:t>The macroparticle acquires the same crystallite structure as does the underlying Nb thin film that preceded it . This is for a low RRR film.</a:t>
            </a:r>
          </a:p>
        </p:txBody>
      </p:sp>
      <p:pic>
        <p:nvPicPr>
          <p:cNvPr id="53252" name="Picture 8" descr="Screen shot 2011-02-17 at 4.53.4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14400"/>
            <a:ext cx="6858000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SRF Nb thin film\TJNAF\MgO-RRR-316-milled image-1-B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" y="838200"/>
            <a:ext cx="49244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4155282" y="2382044"/>
            <a:ext cx="488950" cy="158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00300" y="2625725"/>
            <a:ext cx="2479675" cy="42703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0000"/>
                </a:solidFill>
                <a:latin typeface="+mn-lt"/>
              </a:rPr>
              <a:t>Thickness ~ 2.43um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00" y="2362200"/>
            <a:ext cx="3260725" cy="744538"/>
          </a:xfrm>
          <a:prstGeom prst="rect">
            <a:avLst/>
          </a:prstGeom>
          <a:noFill/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2100" b="0" dirty="0">
                <a:solidFill>
                  <a:srgbClr val="FF0000"/>
                </a:solidFill>
              </a:rPr>
              <a:t>No Columnar structure; XRD shows (100) single crystal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2667000" y="1524000"/>
            <a:ext cx="2667000" cy="70167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9" name="Picture 3" descr="D:\SRF Nb thin film\TJNAF\MgO-RRR-316-milled image-2-B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7875" y="3230563"/>
            <a:ext cx="4860925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rot="5400000">
            <a:off x="5867400" y="3429000"/>
            <a:ext cx="1447800" cy="8382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43600" y="6248400"/>
            <a:ext cx="3398838" cy="42068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b="0" dirty="0">
                <a:solidFill>
                  <a:srgbClr val="FF0000"/>
                </a:solidFill>
                <a:latin typeface="+mn-lt"/>
              </a:rPr>
              <a:t>Contrast due to FIB milling trace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5791200" y="6019800"/>
            <a:ext cx="1219200" cy="228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0200" y="1143000"/>
            <a:ext cx="3962400" cy="42068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b="0" dirty="0">
                <a:solidFill>
                  <a:srgbClr val="FF0000"/>
                </a:solidFill>
                <a:latin typeface="+mn-lt"/>
              </a:rPr>
              <a:t>This macro landed on 2.4µm Nb film</a:t>
            </a:r>
          </a:p>
        </p:txBody>
      </p:sp>
      <p:sp>
        <p:nvSpPr>
          <p:cNvPr id="54284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686800" cy="406400"/>
          </a:xfrm>
        </p:spPr>
        <p:txBody>
          <a:bodyPr/>
          <a:lstStyle/>
          <a:p>
            <a:pPr>
              <a:lnSpc>
                <a:spcPts val="3575"/>
              </a:lnSpc>
            </a:pPr>
            <a:r>
              <a:rPr lang="en-US" dirty="0" smtClean="0">
                <a:solidFill>
                  <a:srgbClr val="0000FF"/>
                </a:solidFill>
              </a:rPr>
              <a:t>“Mold” effect of subplanted Nb films: high RRR film</a:t>
            </a:r>
            <a:endParaRPr lang="en-US" sz="2000" dirty="0" smtClean="0">
              <a:solidFill>
                <a:srgbClr val="005C00"/>
              </a:solidFill>
            </a:endParaRPr>
          </a:p>
        </p:txBody>
      </p:sp>
      <p:pic>
        <p:nvPicPr>
          <p:cNvPr id="54285" name="Picture 3" descr="D:\SRF Nb thin film\TJNAF\MgO-RRR-196-milled image-1-BS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30600"/>
            <a:ext cx="469423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>
          <a:xfrm rot="5400000">
            <a:off x="4147344" y="5480844"/>
            <a:ext cx="488950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92363" y="5724525"/>
            <a:ext cx="2481262" cy="42703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0000"/>
                </a:solidFill>
                <a:latin typeface="+mn-lt"/>
              </a:rPr>
              <a:t>Thickness ~ 2.27um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676400"/>
            <a:ext cx="3962400" cy="420688"/>
          </a:xfrm>
          <a:prstGeom prst="rect">
            <a:avLst/>
          </a:prstGeom>
          <a:noFill/>
        </p:spPr>
        <p:txBody>
          <a:bodyPr lIns="96661" tIns="48331" rIns="96661" bIns="48331">
            <a:spAutoFit/>
          </a:bodyPr>
          <a:lstStyle/>
          <a:p>
            <a:pPr>
              <a:defRPr/>
            </a:pPr>
            <a:r>
              <a:rPr lang="en-US" sz="2100" b="0" dirty="0">
                <a:solidFill>
                  <a:srgbClr val="FF0000"/>
                </a:solidFill>
                <a:latin typeface="+mn-lt"/>
              </a:rPr>
              <a:t>This macro landed </a:t>
            </a:r>
            <a:r>
              <a:rPr lang="en-US" sz="2100" b="0" i="1" u="sng" dirty="0">
                <a:solidFill>
                  <a:srgbClr val="FF0000"/>
                </a:solidFill>
                <a:latin typeface="+mn-lt"/>
              </a:rPr>
              <a:t>near </a:t>
            </a:r>
            <a:r>
              <a:rPr lang="en-US" sz="2100" b="0" dirty="0">
                <a:solidFill>
                  <a:srgbClr val="FF0000"/>
                </a:solidFill>
                <a:latin typeface="+mn-lt"/>
              </a:rPr>
              <a:t>MgO surface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2133600" y="2133600"/>
            <a:ext cx="3505200" cy="35052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0" y="1905000"/>
            <a:ext cx="56261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451100" y="2667000"/>
            <a:ext cx="3962400" cy="304800"/>
          </a:xfrm>
          <a:prstGeom prst="straightConnector1">
            <a:avLst/>
          </a:prstGeom>
          <a:solidFill>
            <a:srgbClr val="99CCFF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927100" y="2743200"/>
            <a:ext cx="1622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/>
              <a:t>Macro-particles</a:t>
            </a:r>
          </a:p>
        </p:txBody>
      </p:sp>
      <p:sp>
        <p:nvSpPr>
          <p:cNvPr id="55302" name="TextBox 8"/>
          <p:cNvSpPr txBox="1">
            <a:spLocks noChangeArrowheads="1"/>
          </p:cNvSpPr>
          <p:nvPr/>
        </p:nvSpPr>
        <p:spPr bwMode="auto">
          <a:xfrm>
            <a:off x="1308100" y="3352800"/>
            <a:ext cx="898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/>
              <a:t>Nb ions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222500" y="3581400"/>
            <a:ext cx="4419600" cy="457200"/>
          </a:xfrm>
          <a:prstGeom prst="straightConnector1">
            <a:avLst/>
          </a:prstGeom>
          <a:solidFill>
            <a:srgbClr val="99CCFF"/>
          </a:solidFill>
          <a:ln w="254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itle 1"/>
          <p:cNvSpPr txBox="1">
            <a:spLocks/>
          </p:cNvSpPr>
          <p:nvPr/>
        </p:nvSpPr>
        <p:spPr bwMode="auto">
          <a:xfrm>
            <a:off x="990600" y="152400"/>
            <a:ext cx="8229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966788" eaLnBrk="0" hangingPunct="0">
              <a:defRPr/>
            </a:pPr>
            <a:r>
              <a:rPr lang="en-US" sz="2400" b="0" i="1" kern="0" dirty="0">
                <a:solidFill>
                  <a:srgbClr val="0000FF"/>
                </a:solidFill>
                <a:latin typeface="+mj-lt"/>
              </a:rPr>
              <a:t>Revisit Andre Anders’ SZD</a:t>
            </a:r>
          </a:p>
        </p:txBody>
      </p:sp>
      <p:sp>
        <p:nvSpPr>
          <p:cNvPr id="55305" name="TextBox 6"/>
          <p:cNvSpPr txBox="1">
            <a:spLocks noChangeArrowheads="1"/>
          </p:cNvSpPr>
          <p:nvPr/>
        </p:nvSpPr>
        <p:spPr bwMode="auto">
          <a:xfrm>
            <a:off x="533400" y="5791200"/>
            <a:ext cx="8915400" cy="1015663"/>
          </a:xfrm>
          <a:prstGeom prst="rect">
            <a:avLst/>
          </a:prstGeom>
          <a:solidFill>
            <a:srgbClr val="FFF8EB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b="0" dirty="0">
                <a:solidFill>
                  <a:srgbClr val="0000FF"/>
                </a:solidFill>
              </a:rPr>
              <a:t>Can we develop a “hybrid” growth concept in which Energetic Condensation plants the seed and then pure molten metal is poured on this seed, to develop a highly crystalline order via the “mold” effect?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" y="838200"/>
            <a:ext cx="8839200" cy="86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90513" indent="-290513" defTabSz="966788">
              <a:spcBef>
                <a:spcPts val="1200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kumimoji="0" lang="en-US" sz="2000" b="0" dirty="0" smtClean="0"/>
              <a:t> </a:t>
            </a:r>
            <a:r>
              <a:rPr lang="en-US" sz="2000" b="0" dirty="0"/>
              <a:t>Macro-particles appear to have the same crystal structure as subplantation grown </a:t>
            </a:r>
            <a:r>
              <a:rPr lang="en-US" sz="2000" b="0" dirty="0" smtClean="0"/>
              <a:t>films</a:t>
            </a:r>
          </a:p>
          <a:p>
            <a:pPr marL="290513" indent="-290513" defTabSz="966788">
              <a:spcBef>
                <a:spcPts val="1200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lang="en-US" sz="2000" b="0" dirty="0"/>
              <a:t>Macroparticles arrive at surface with very low kinetic energy but T/T</a:t>
            </a:r>
            <a:r>
              <a:rPr lang="en-US" sz="2000" b="0" baseline="-25000" dirty="0"/>
              <a:t>m</a:t>
            </a:r>
            <a:r>
              <a:rPr lang="en-US" sz="2000" b="0" dirty="0"/>
              <a:t> ~1</a:t>
            </a:r>
            <a:endParaRPr kumimoji="0"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Fig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850313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75"/>
              </a:lnSpc>
            </a:pPr>
            <a:r>
              <a:rPr lang="en-US" dirty="0">
                <a:solidFill>
                  <a:srgbClr val="0000FF"/>
                </a:solidFill>
              </a:rPr>
              <a:t>SIMS with Cs beam of high RRR Nb films:</a:t>
            </a:r>
          </a:p>
        </p:txBody>
      </p:sp>
      <p:sp>
        <p:nvSpPr>
          <p:cNvPr id="57348" name="TextBox 10"/>
          <p:cNvSpPr txBox="1">
            <a:spLocks noChangeArrowheads="1"/>
          </p:cNvSpPr>
          <p:nvPr/>
        </p:nvSpPr>
        <p:spPr bwMode="auto">
          <a:xfrm>
            <a:off x="5029200" y="4724400"/>
            <a:ext cx="289560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b="0" dirty="0">
                <a:solidFill>
                  <a:srgbClr val="000090"/>
                </a:solidFill>
              </a:rPr>
              <a:t>Bulk Nb sample: RRR~300</a:t>
            </a:r>
          </a:p>
        </p:txBody>
      </p:sp>
      <p:sp>
        <p:nvSpPr>
          <p:cNvPr id="57349" name="TextBox 11"/>
          <p:cNvSpPr txBox="1">
            <a:spLocks noChangeArrowheads="1"/>
          </p:cNvSpPr>
          <p:nvPr/>
        </p:nvSpPr>
        <p:spPr bwMode="auto">
          <a:xfrm>
            <a:off x="1295400" y="4800600"/>
            <a:ext cx="289560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b="0" dirty="0">
                <a:solidFill>
                  <a:srgbClr val="000090"/>
                </a:solidFill>
              </a:rPr>
              <a:t>Nb (100) on MgO: RRR=442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9600" y="5570538"/>
            <a:ext cx="8534400" cy="461665"/>
          </a:xfrm>
          <a:prstGeom prst="rect">
            <a:avLst/>
          </a:prstGeom>
          <a:solidFill>
            <a:srgbClr val="FFF8EB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 dirty="0">
                <a:solidFill>
                  <a:srgbClr val="0000FF"/>
                </a:solidFill>
              </a:rPr>
              <a:t>H count rate (normalized) in thin films is 7x10</a:t>
            </a:r>
            <a:r>
              <a:rPr lang="en-US" sz="2400" b="0" baseline="30000" dirty="0">
                <a:solidFill>
                  <a:srgbClr val="0000FF"/>
                </a:solidFill>
              </a:rPr>
              <a:t>3</a:t>
            </a:r>
            <a:r>
              <a:rPr lang="en-US" sz="2400" b="0" dirty="0">
                <a:solidFill>
                  <a:srgbClr val="0000FF"/>
                </a:solidFill>
              </a:rPr>
              <a:t> times lower than in bulk Nb</a:t>
            </a:r>
            <a:r>
              <a:rPr lang="en-US" sz="2400" b="0" dirty="0" smtClean="0">
                <a:solidFill>
                  <a:srgbClr val="0000FF"/>
                </a:solidFill>
              </a:rPr>
              <a:t>!</a:t>
            </a:r>
            <a:endParaRPr lang="en-US" sz="2400" b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EDF6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Nb thin films grown on </a:t>
            </a:r>
            <a:r>
              <a:rPr lang="en-US" dirty="0" smtClean="0">
                <a:solidFill>
                  <a:srgbClr val="0000FF"/>
                </a:solidFill>
              </a:rPr>
              <a:t>Borosilicate: a proxy for Cu/Al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33400" y="914400"/>
            <a:ext cx="8839200" cy="65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82575" indent="-282575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1800" b="0" dirty="0"/>
              <a:t> Nb thin films grown on amorphous borosilicate show a similar trend of higher RRR with higher substrate temperature</a:t>
            </a:r>
          </a:p>
        </p:txBody>
      </p:sp>
      <p:pic>
        <p:nvPicPr>
          <p:cNvPr id="58372" name="Picture 5" descr="Gborosilica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0088" y="1600200"/>
            <a:ext cx="5116512" cy="320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4953000"/>
            <a:ext cx="8915400" cy="1016000"/>
          </a:xfrm>
          <a:prstGeom prst="rect">
            <a:avLst/>
          </a:prstGeom>
          <a:solidFill>
            <a:srgbClr val="FFF8EB"/>
          </a:solidFill>
        </p:spPr>
        <p:txBody>
          <a:bodyPr lIns="91432" tIns="45716" rIns="91432" bIns="45716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harting" pitchFamily="2" charset="2"/>
              <a:buNone/>
              <a:defRPr/>
            </a:pPr>
            <a:r>
              <a:rPr lang="en-US" sz="2000" b="0" dirty="0">
                <a:solidFill>
                  <a:srgbClr val="0000FF"/>
                </a:solidFill>
                <a:latin typeface="+mn-lt"/>
              </a:rPr>
              <a:t>One option for Nb-on-Cu growth is to first “amorphize” the substrate by high energy “subplantation”, then attempt to drive Nb crystal growth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harting" pitchFamily="2" charset="2"/>
              <a:buNone/>
              <a:defRPr/>
            </a:pPr>
            <a:r>
              <a:rPr lang="en-US" sz="2000" b="0" dirty="0">
                <a:solidFill>
                  <a:srgbClr val="0000FF"/>
                </a:solidFill>
                <a:latin typeface="+mn-lt"/>
              </a:rPr>
              <a:t>Aluminum substrates would also use this approach</a:t>
            </a:r>
            <a:r>
              <a:rPr lang="en-US" sz="2000" b="0" i="1" dirty="0">
                <a:solidFill>
                  <a:srgbClr val="0000FF"/>
                </a:solidFill>
                <a:latin typeface="+mn-lt"/>
              </a:rPr>
              <a:t>. </a:t>
            </a: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Borosilicate is a</a:t>
            </a:r>
            <a:r>
              <a:rPr lang="en-US" sz="2000" b="0" i="1" dirty="0" smtClean="0">
                <a:solidFill>
                  <a:srgbClr val="FF0000"/>
                </a:solidFill>
                <a:latin typeface="+mn-lt"/>
              </a:rPr>
              <a:t> proxy</a:t>
            </a:r>
            <a:endParaRPr lang="en-US" sz="20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356" y="6096000"/>
            <a:ext cx="897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Please visit THPO069 on Thursday: Nb Film Growth on Crystalline and Amorphous Substrates” Dr. Enrique Valderrama</a:t>
            </a:r>
            <a:endParaRPr lang="en-US" b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685800" y="152400"/>
            <a:ext cx="8305800" cy="406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Motivation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101264"/>
            <a:ext cx="8610600" cy="377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  <a:buFont typeface="Wingdings" charset="2"/>
              <a:buChar char="u"/>
            </a:pPr>
            <a:r>
              <a:rPr kumimoji="0" lang="en-US" sz="2000" b="0" dirty="0"/>
              <a:t>More than 10000 particle accelerators worldwide; most use </a:t>
            </a:r>
            <a:r>
              <a:rPr kumimoji="0" lang="en-US" sz="2000" b="0" i="1" dirty="0">
                <a:solidFill>
                  <a:srgbClr val="0000FF"/>
                </a:solidFill>
              </a:rPr>
              <a:t>normal</a:t>
            </a:r>
            <a:r>
              <a:rPr kumimoji="0" lang="en-US" sz="2000" b="0" dirty="0"/>
              <a:t> cavities</a:t>
            </a:r>
          </a:p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  <a:buFont typeface="Wingdings" charset="2"/>
              <a:buChar char="u"/>
            </a:pPr>
            <a:r>
              <a:rPr lang="en-US" sz="2000" b="0" dirty="0">
                <a:ea typeface="Times New Roman" charset="0"/>
                <a:cs typeface="Times New Roman" charset="0"/>
              </a:rPr>
              <a:t>Facility for Rare Isotope Beams (FRIB), ILC and other large facilities:</a:t>
            </a:r>
          </a:p>
          <a:p>
            <a:pPr marL="511175" lvl="2" indent="-220663" defTabSz="966788">
              <a:spcBef>
                <a:spcPts val="600"/>
              </a:spcBef>
              <a:buSzPct val="50000"/>
              <a:buFont typeface="Wingdings" charset="2"/>
              <a:buChar char="v"/>
            </a:pPr>
            <a:r>
              <a:rPr lang="en-US" sz="1800" b="0" i="1" dirty="0">
                <a:ea typeface="Times New Roman" charset="0"/>
                <a:cs typeface="Times New Roman" charset="0"/>
              </a:rPr>
              <a:t>NSAC report states that as a result of technical advances, a world-class rare isotope facility can be built at ≈ half the cost of the originally planned Rare Isotope Accelerator (RIA), employing </a:t>
            </a:r>
            <a:r>
              <a:rPr lang="en-US" sz="180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a superconducting linac</a:t>
            </a:r>
            <a:endParaRPr kumimoji="0" lang="en-US" sz="1800" dirty="0" smtClean="0">
              <a:solidFill>
                <a:srgbClr val="FF0000"/>
              </a:solidFill>
            </a:endParaRPr>
          </a:p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  <a:buFont typeface="Wingdings" charset="2"/>
              <a:buChar char="u"/>
            </a:pPr>
            <a:r>
              <a:rPr lang="en-US" sz="2000" b="0" dirty="0" smtClean="0">
                <a:ea typeface="Times New Roman" charset="0"/>
                <a:cs typeface="Times New Roman" charset="0"/>
              </a:rPr>
              <a:t>SRF at 2K is good, but operating </a:t>
            </a:r>
            <a:r>
              <a:rPr lang="en-US" sz="2000" b="0" dirty="0">
                <a:ea typeface="Times New Roman" charset="0"/>
                <a:cs typeface="Times New Roman" charset="0"/>
              </a:rPr>
              <a:t>at</a:t>
            </a:r>
            <a:r>
              <a:rPr lang="en-US" sz="2000" b="0" dirty="0" smtClean="0">
                <a:ea typeface="Times New Roman" charset="0"/>
                <a:cs typeface="Times New Roman" charset="0"/>
              </a:rPr>
              <a:t> ~10K would further reduce SRF costs </a:t>
            </a:r>
            <a:r>
              <a:rPr lang="en-US" sz="2000" b="0" dirty="0">
                <a:ea typeface="Times New Roman" charset="0"/>
                <a:cs typeface="Times New Roman" charset="0"/>
              </a:rPr>
              <a:t>as the cryogenic cooling</a:t>
            </a:r>
            <a:r>
              <a:rPr lang="en-US" sz="2000" b="0" dirty="0" smtClean="0">
                <a:ea typeface="Times New Roman" charset="0"/>
                <a:cs typeface="Times New Roman" charset="0"/>
              </a:rPr>
              <a:t> moves towards off </a:t>
            </a:r>
            <a:r>
              <a:rPr lang="en-US" sz="2000" b="0" dirty="0">
                <a:ea typeface="Times New Roman" charset="0"/>
                <a:cs typeface="Times New Roman" charset="0"/>
              </a:rPr>
              <a:t>the shelf cryo-</a:t>
            </a:r>
            <a:r>
              <a:rPr lang="en-US" sz="2000" b="0" dirty="0" smtClean="0">
                <a:ea typeface="Times New Roman" charset="0"/>
                <a:cs typeface="Times New Roman" charset="0"/>
              </a:rPr>
              <a:t>coolers</a:t>
            </a:r>
          </a:p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  <a:buFont typeface="Wingdings" charset="2"/>
              <a:buChar char="u"/>
            </a:pPr>
            <a:r>
              <a:rPr lang="en-US" sz="2000" b="0" dirty="0">
                <a:ea typeface="Times New Roman" charset="0"/>
                <a:cs typeface="Times New Roman" charset="0"/>
              </a:rPr>
              <a:t>Replacing bulk Nb with Nb coated Cu cavities would also reduce costs</a:t>
            </a:r>
          </a:p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  <a:buFont typeface="Wingdings" charset="2"/>
              <a:buChar char="u"/>
            </a:pPr>
            <a:r>
              <a:rPr lang="en-US" sz="2000" b="0" dirty="0">
                <a:ea typeface="Times New Roman" charset="0"/>
                <a:cs typeface="Times New Roman" charset="0"/>
              </a:rPr>
              <a:t>The ultimate payoff would be </a:t>
            </a:r>
            <a:r>
              <a:rPr lang="en-US" sz="2000" b="0" dirty="0" smtClean="0">
                <a:ea typeface="Times New Roman" charset="0"/>
                <a:cs typeface="Times New Roman" charset="0"/>
              </a:rPr>
              <a:t>from Cu or  </a:t>
            </a:r>
            <a:r>
              <a:rPr lang="en-US" sz="2000" b="0" dirty="0">
                <a:ea typeface="Times New Roman" charset="0"/>
                <a:cs typeface="Times New Roman" charset="0"/>
              </a:rPr>
              <a:t>cast Al SRF cavities coated with higher temperature superconductors (NbN, Mo</a:t>
            </a:r>
            <a:r>
              <a:rPr lang="en-US" sz="2000" b="0" baseline="-25000" dirty="0">
                <a:ea typeface="Times New Roman" charset="0"/>
                <a:cs typeface="Times New Roman" charset="0"/>
              </a:rPr>
              <a:t>3</a:t>
            </a:r>
            <a:r>
              <a:rPr lang="en-US" sz="2000" b="0" dirty="0">
                <a:ea typeface="Times New Roman" charset="0"/>
                <a:cs typeface="Times New Roman" charset="0"/>
              </a:rPr>
              <a:t>Re, Nb</a:t>
            </a:r>
            <a:r>
              <a:rPr lang="en-US" sz="2000" b="0" baseline="-25000" dirty="0">
                <a:ea typeface="Times New Roman" charset="0"/>
                <a:cs typeface="Times New Roman" charset="0"/>
              </a:rPr>
              <a:t>3</a:t>
            </a:r>
            <a:r>
              <a:rPr lang="en-US" sz="2000" b="0" dirty="0">
                <a:ea typeface="Times New Roman" charset="0"/>
                <a:cs typeface="Times New Roman" charset="0"/>
              </a:rPr>
              <a:t>Sn, MgB</a:t>
            </a:r>
            <a:r>
              <a:rPr lang="en-US" sz="2000" b="0" baseline="-25000" dirty="0">
                <a:ea typeface="Times New Roman" charset="0"/>
                <a:cs typeface="Times New Roman" charset="0"/>
              </a:rPr>
              <a:t>2</a:t>
            </a:r>
            <a:r>
              <a:rPr lang="en-US" sz="2000" b="0" dirty="0">
                <a:ea typeface="Times New Roman" charset="0"/>
                <a:cs typeface="Times New Roman" charset="0"/>
              </a:rPr>
              <a:t>, oxypnictides)</a:t>
            </a:r>
            <a:endParaRPr lang="en-US" sz="2000" dirty="0"/>
          </a:p>
        </p:txBody>
      </p: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533400" y="6019800"/>
            <a:ext cx="8610600" cy="461963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AASC’s thin film superconductor development is aimed at these goals</a:t>
            </a:r>
          </a:p>
        </p:txBody>
      </p:sp>
      <p:sp>
        <p:nvSpPr>
          <p:cNvPr id="5" name="TextBox 4"/>
          <p:cNvSpPr txBox="1"/>
          <p:nvPr/>
        </p:nvSpPr>
        <p:spPr>
          <a:xfrm rot="20134522">
            <a:off x="2051304" y="2172190"/>
            <a:ext cx="3972211" cy="461665"/>
          </a:xfrm>
          <a:prstGeom prst="rect">
            <a:avLst/>
          </a:prstGeom>
          <a:solidFill>
            <a:srgbClr val="E0F3FF"/>
          </a:solidFill>
          <a:effectLst>
            <a:glow rad="101600">
              <a:srgbClr val="D3F0FF">
                <a:alpha val="21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0">
                <a:solidFill>
                  <a:srgbClr val="0000FF"/>
                </a:solidFill>
              </a:rPr>
              <a:t>SRF uses less power than normal</a:t>
            </a:r>
          </a:p>
        </p:txBody>
      </p:sp>
      <p:sp>
        <p:nvSpPr>
          <p:cNvPr id="6" name="TextBox 5"/>
          <p:cNvSpPr txBox="1"/>
          <p:nvPr/>
        </p:nvSpPr>
        <p:spPr>
          <a:xfrm rot="20073175">
            <a:off x="1695384" y="2869235"/>
            <a:ext cx="6365845" cy="461665"/>
          </a:xfrm>
          <a:prstGeom prst="rect">
            <a:avLst/>
          </a:prstGeom>
          <a:solidFill>
            <a:srgbClr val="E0F3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0">
                <a:solidFill>
                  <a:srgbClr val="0000FF"/>
                </a:solidFill>
              </a:rPr>
              <a:t>SRF with cheaper cavity materials (Cu) would be better</a:t>
            </a:r>
          </a:p>
        </p:txBody>
      </p:sp>
      <p:sp>
        <p:nvSpPr>
          <p:cNvPr id="8" name="TextBox 7"/>
          <p:cNvSpPr txBox="1"/>
          <p:nvPr/>
        </p:nvSpPr>
        <p:spPr>
          <a:xfrm rot="20073175">
            <a:off x="1130407" y="3651366"/>
            <a:ext cx="8587657" cy="461665"/>
          </a:xfrm>
          <a:prstGeom prst="rect">
            <a:avLst/>
          </a:prstGeom>
          <a:solidFill>
            <a:srgbClr val="E0F3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0">
                <a:solidFill>
                  <a:srgbClr val="0000FF"/>
                </a:solidFill>
              </a:rPr>
              <a:t>SRF with cheaper cavity materials and high-T</a:t>
            </a:r>
            <a:r>
              <a:rPr lang="en-US" sz="2400" b="0" baseline="-25000">
                <a:solidFill>
                  <a:srgbClr val="0000FF"/>
                </a:solidFill>
              </a:rPr>
              <a:t>c</a:t>
            </a:r>
            <a:r>
              <a:rPr lang="en-US" sz="2400" b="0">
                <a:solidFill>
                  <a:srgbClr val="0000FF"/>
                </a:solidFill>
              </a:rPr>
              <a:t> thinfilms would be better still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609600" y="1219200"/>
            <a:ext cx="3810000" cy="40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+mn-lt"/>
              </a:rPr>
              <a:t>(110) Nb on </a:t>
            </a:r>
            <a:r>
              <a:rPr lang="en-US" sz="2000" b="0" dirty="0" smtClean="0">
                <a:latin typeface="+mn-lt"/>
              </a:rPr>
              <a:t>Borosilicate at </a:t>
            </a:r>
            <a:r>
              <a:rPr lang="en-US" sz="2000" b="0" dirty="0">
                <a:latin typeface="+mn-lt"/>
              </a:rPr>
              <a:t>150/150C 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609600" y="1676400"/>
            <a:ext cx="3742435" cy="2965094"/>
            <a:chOff x="240031" y="325120"/>
            <a:chExt cx="4924258" cy="39014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/>
            <a:srcRect r="17320"/>
            <a:stretch>
              <a:fillRect/>
            </a:stretch>
          </p:blipFill>
          <p:spPr bwMode="auto">
            <a:xfrm>
              <a:off x="240031" y="325120"/>
              <a:ext cx="4789169" cy="390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5" name="TextBox 9"/>
            <p:cNvSpPr txBox="1">
              <a:spLocks noChangeArrowheads="1"/>
            </p:cNvSpPr>
            <p:nvPr/>
          </p:nvSpPr>
          <p:spPr bwMode="auto">
            <a:xfrm>
              <a:off x="3505200" y="2362200"/>
              <a:ext cx="1399215" cy="40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61" tIns="48331" rIns="96661" bIns="48331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latin typeface="+mn-lt"/>
                </a:rPr>
                <a:t>Phi (rotation)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>
              <a:off x="1728033" y="3301167"/>
              <a:ext cx="812800" cy="16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7" name="TextBox 12"/>
            <p:cNvSpPr txBox="1">
              <a:spLocks noChangeArrowheads="1"/>
            </p:cNvSpPr>
            <p:nvPr/>
          </p:nvSpPr>
          <p:spPr bwMode="auto">
            <a:xfrm>
              <a:off x="1676400" y="3733800"/>
              <a:ext cx="896273" cy="40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61" tIns="48331" rIns="96661" bIns="48331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latin typeface="+mn-lt"/>
                </a:rPr>
                <a:t>Psi (tilt)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10800000" flipV="1">
              <a:off x="3200400" y="975360"/>
              <a:ext cx="800100" cy="56896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9" name="TextBox 16"/>
            <p:cNvSpPr txBox="1">
              <a:spLocks noChangeArrowheads="1"/>
            </p:cNvSpPr>
            <p:nvPr/>
          </p:nvSpPr>
          <p:spPr bwMode="auto">
            <a:xfrm>
              <a:off x="3920490" y="731520"/>
              <a:ext cx="1243799" cy="40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61" tIns="48331" rIns="96661" bIns="48331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latin typeface="+mn-lt"/>
                </a:rPr>
                <a:t>(110) plane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1794511" y="1178587"/>
              <a:ext cx="731520" cy="33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Rectangle 19"/>
            <p:cNvSpPr>
              <a:spLocks noChangeArrowheads="1"/>
            </p:cNvSpPr>
            <p:nvPr/>
          </p:nvSpPr>
          <p:spPr bwMode="auto">
            <a:xfrm>
              <a:off x="1600200" y="406400"/>
              <a:ext cx="1243799" cy="405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6661" tIns="48331" rIns="96661" bIns="48331">
              <a:prstTxWarp prst="textNoShape">
                <a:avLst/>
              </a:prstTxWarp>
              <a:spAutoFit/>
            </a:bodyPr>
            <a:lstStyle/>
            <a:p>
              <a:r>
                <a:rPr lang="en-US" sz="2000" b="0" dirty="0">
                  <a:latin typeface="+mn-lt"/>
                </a:rPr>
                <a:t>(211) plane</a:t>
              </a:r>
            </a:p>
          </p:txBody>
        </p:sp>
      </p:grpSp>
      <p:sp>
        <p:nvSpPr>
          <p:cNvPr id="2062" name="TextBox 23"/>
          <p:cNvSpPr txBox="1">
            <a:spLocks noChangeArrowheads="1"/>
          </p:cNvSpPr>
          <p:nvPr/>
        </p:nvSpPr>
        <p:spPr bwMode="auto">
          <a:xfrm>
            <a:off x="457200" y="6005597"/>
            <a:ext cx="4495800" cy="65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latin typeface="+mn-lt"/>
              </a:rPr>
              <a:t>A strong [110] Nb fiber structure perpendicular to the </a:t>
            </a:r>
            <a:r>
              <a:rPr lang="en-US" sz="1800" b="0" dirty="0" smtClean="0">
                <a:latin typeface="+mn-lt"/>
              </a:rPr>
              <a:t>substrate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4559" t="22396" r="29832" b="9896"/>
          <a:stretch>
            <a:fillRect/>
          </a:stretch>
        </p:blipFill>
        <p:spPr bwMode="auto">
          <a:xfrm>
            <a:off x="2819400" y="3962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2819400" y="3505200"/>
            <a:ext cx="640444" cy="34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Calibri" charset="0"/>
              </a:rPr>
              <a:t>[110]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110230" y="3823970"/>
            <a:ext cx="416560" cy="3886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/>
          <a:srcRect r="27975"/>
          <a:stretch>
            <a:fillRect/>
          </a:stretch>
        </p:blipFill>
        <p:spPr bwMode="auto">
          <a:xfrm>
            <a:off x="4953000" y="1600200"/>
            <a:ext cx="3603987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/>
          <a:srcRect l="24570" t="22222" r="29821" b="10069"/>
          <a:stretch>
            <a:fillRect/>
          </a:stretch>
        </p:blipFill>
        <p:spPr bwMode="auto">
          <a:xfrm>
            <a:off x="7391400" y="38862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5105400" y="6005597"/>
            <a:ext cx="4133850" cy="92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latin typeface="+mn-lt"/>
              </a:rPr>
              <a:t>At higher coating temperature, in-plane texture shows that</a:t>
            </a:r>
            <a:r>
              <a:rPr lang="en-US" sz="1800" b="0" dirty="0" smtClean="0">
                <a:latin typeface="+mn-lt"/>
              </a:rPr>
              <a:t> [</a:t>
            </a:r>
            <a:r>
              <a:rPr lang="en-US" sz="1800" b="0" dirty="0">
                <a:latin typeface="+mn-lt"/>
              </a:rPr>
              <a:t>110] fiber texture</a:t>
            </a:r>
            <a:r>
              <a:rPr lang="en-US" sz="1800" b="0" dirty="0" smtClean="0">
                <a:latin typeface="+mn-lt"/>
              </a:rPr>
              <a:t> is highly </a:t>
            </a:r>
            <a:r>
              <a:rPr lang="en-US" sz="1800" b="0" dirty="0">
                <a:latin typeface="+mn-lt"/>
              </a:rPr>
              <a:t>oriented to</a:t>
            </a:r>
            <a:r>
              <a:rPr lang="en-US" sz="1800" b="0" dirty="0" smtClean="0">
                <a:latin typeface="+mn-lt"/>
              </a:rPr>
              <a:t> the substrate 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7391400" y="3429000"/>
            <a:ext cx="640444" cy="34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Calibri" charset="0"/>
              </a:rPr>
              <a:t>[110]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V="1">
            <a:off x="7682230" y="3747770"/>
            <a:ext cx="416560" cy="3886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4953000" y="1219200"/>
            <a:ext cx="3810000" cy="40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latin typeface="+mn-lt"/>
              </a:rPr>
              <a:t>(110) Nb on </a:t>
            </a:r>
            <a:r>
              <a:rPr lang="en-US" sz="2000" b="0" dirty="0" smtClean="0">
                <a:latin typeface="+mn-lt"/>
              </a:rPr>
              <a:t>Borosilicate at 400/400C </a:t>
            </a:r>
            <a:endParaRPr lang="en-US" sz="2000" b="0" dirty="0">
              <a:latin typeface="+mn-lt"/>
            </a:endParaRPr>
          </a:p>
        </p:txBody>
      </p:sp>
      <p:sp>
        <p:nvSpPr>
          <p:cNvPr id="27" name="Title 3"/>
          <p:cNvSpPr txBox="1">
            <a:spLocks/>
          </p:cNvSpPr>
          <p:nvPr/>
        </p:nvSpPr>
        <p:spPr bwMode="auto">
          <a:xfrm>
            <a:off x="990600" y="203200"/>
            <a:ext cx="82296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966788" eaLnBrk="0" hangingPunct="0"/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XRD Pole Figures for Nb thin films grown on Borosilicate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1295400" y="599862"/>
            <a:ext cx="7696200" cy="466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algn="ctr" defTabSz="966788" eaLnBrk="0" hangingPunct="0"/>
            <a:r>
              <a:rPr lang="en-US" sz="2400" b="0" i="1" dirty="0" smtClean="0">
                <a:solidFill>
                  <a:srgbClr val="FF0000"/>
                </a:solidFill>
              </a:rPr>
              <a:t>Subplantation physics of energetic condensation at work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8458200" cy="19812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3600" dirty="0" smtClean="0"/>
              <a:t>~50µm grains of Nb measured in 0.4µm thick films on Cu</a:t>
            </a:r>
            <a:endParaRPr lang="en-US" sz="3600" baseline="30000" dirty="0" smtClean="0"/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685800" y="3352800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90"/>
                </a:solidFill>
              </a:rPr>
              <a:t>"Large crystal grain niobium thin films deposited by energetic condensation in vacuum arc”</a:t>
            </a:r>
            <a:r>
              <a:rPr lang="en-US" sz="1800" b="0" dirty="0"/>
              <a:t>, X. Zhao, A.-M. Valente-Feliciano, C. Xu, R. L. P. Geng, L., C. E. Reece, K. Seo, R. Crooks, M. Krishnan, A</a:t>
            </a:r>
            <a:r>
              <a:rPr lang="en-US" sz="1800" b="0" dirty="0" smtClean="0"/>
              <a:t>. Gerhan</a:t>
            </a:r>
            <a:r>
              <a:rPr lang="en-US" sz="1800" b="0" dirty="0"/>
              <a:t>, B. Bures, K. W. Elliott, and J. Wright, Journal of Vacuum Science &amp; Technology A 27, 620-625 (2009)</a:t>
            </a:r>
            <a:r>
              <a:rPr lang="en-US" sz="1800" b="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TextBox 13"/>
          <p:cNvSpPr txBox="1">
            <a:spLocks noChangeArrowheads="1"/>
          </p:cNvSpPr>
          <p:nvPr/>
        </p:nvSpPr>
        <p:spPr bwMode="auto">
          <a:xfrm>
            <a:off x="914400" y="244475"/>
            <a:ext cx="8305800" cy="40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>
              <a:buFont typeface="Charting" pitchFamily="2" charset="0"/>
              <a:buNone/>
              <a:defRPr/>
            </a:pPr>
            <a:r>
              <a:rPr lang="en-US" sz="2000" b="0" i="1" dirty="0">
                <a:solidFill>
                  <a:srgbClr val="0000FF"/>
                </a:solidFill>
                <a:latin typeface="Trebuchet MS" charset="0"/>
              </a:rPr>
              <a:t>CED</a:t>
            </a:r>
            <a:r>
              <a:rPr lang="en-US" sz="2000" b="0" i="1" baseline="30000" dirty="0">
                <a:solidFill>
                  <a:srgbClr val="0000FF"/>
                </a:solidFill>
                <a:latin typeface="Trebuchet MS" charset="0"/>
              </a:rPr>
              <a:t>TM</a:t>
            </a:r>
            <a:r>
              <a:rPr lang="en-US" sz="2000" b="0" i="1" dirty="0">
                <a:solidFill>
                  <a:srgbClr val="0000FF"/>
                </a:solidFill>
                <a:latin typeface="Trebuchet MS" charset="0"/>
              </a:rPr>
              <a:t> Nb Film on polycrystalline Cu substrate: Hetero-</a:t>
            </a:r>
            <a:r>
              <a:rPr lang="en-US" sz="2000" b="0" i="1" dirty="0" smtClean="0">
                <a:solidFill>
                  <a:srgbClr val="0000FF"/>
                </a:solidFill>
                <a:latin typeface="Trebuchet MS" charset="0"/>
              </a:rPr>
              <a:t>epitaxy</a:t>
            </a:r>
            <a:endParaRPr lang="en-US" sz="2000" b="0" i="1" dirty="0">
              <a:solidFill>
                <a:srgbClr val="0000FF"/>
              </a:solidFill>
              <a:latin typeface="Trebuchet MS" charset="0"/>
            </a:endParaRPr>
          </a:p>
        </p:txBody>
      </p:sp>
      <p:grpSp>
        <p:nvGrpSpPr>
          <p:cNvPr id="64515" name="Group 11"/>
          <p:cNvGrpSpPr>
            <a:grpSpLocks/>
          </p:cNvGrpSpPr>
          <p:nvPr/>
        </p:nvGrpSpPr>
        <p:grpSpPr bwMode="auto">
          <a:xfrm>
            <a:off x="457200" y="914400"/>
            <a:ext cx="8763000" cy="4876800"/>
            <a:chOff x="457200" y="1066800"/>
            <a:chExt cx="9254384" cy="5572125"/>
          </a:xfrm>
        </p:grpSpPr>
        <p:pic>
          <p:nvPicPr>
            <p:cNvPr id="64516" name="Picture 3"/>
            <p:cNvPicPr>
              <a:picLocks noChangeAspect="1" noChangeArrowheads="1"/>
            </p:cNvPicPr>
            <p:nvPr/>
          </p:nvPicPr>
          <p:blipFill>
            <a:blip r:embed="rId2"/>
            <a:srcRect t="39772"/>
            <a:stretch>
              <a:fillRect/>
            </a:stretch>
          </p:blipFill>
          <p:spPr bwMode="auto">
            <a:xfrm>
              <a:off x="6629400" y="4876800"/>
              <a:ext cx="2066925" cy="176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17" name="TextBox 5"/>
            <p:cNvSpPr txBox="1">
              <a:spLocks noChangeArrowheads="1"/>
            </p:cNvSpPr>
            <p:nvPr/>
          </p:nvSpPr>
          <p:spPr bwMode="auto">
            <a:xfrm>
              <a:off x="6629400" y="1447800"/>
              <a:ext cx="2066925" cy="3206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6661" tIns="48331" rIns="96661" bIns="48331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latin typeface="Calibri" charset="0"/>
                </a:rPr>
                <a:t>Working Distance: 15.000000</a:t>
              </a:r>
            </a:p>
            <a:p>
              <a:r>
                <a:rPr lang="en-US" sz="1100" dirty="0">
                  <a:latin typeface="Calibri" charset="0"/>
                </a:rPr>
                <a:t> </a:t>
              </a:r>
            </a:p>
            <a:p>
              <a:r>
                <a:rPr lang="en-US" sz="1100" dirty="0">
                  <a:latin typeface="Calibri" charset="0"/>
                </a:rPr>
                <a:t>Number of points: 13094</a:t>
              </a:r>
            </a:p>
            <a:p>
              <a:r>
                <a:rPr lang="en-US" sz="1100" dirty="0">
                  <a:latin typeface="Calibri" charset="0"/>
                </a:rPr>
                <a:t>Number of good points: 13093</a:t>
              </a:r>
            </a:p>
            <a:p>
              <a:r>
                <a:rPr lang="en-US" sz="1100" dirty="0">
                  <a:latin typeface="Calibri" charset="0"/>
                </a:rPr>
                <a:t> </a:t>
              </a:r>
            </a:p>
            <a:p>
              <a:r>
                <a:rPr lang="en-US" sz="1100" dirty="0">
                  <a:latin typeface="Calibri" charset="0"/>
                </a:rPr>
                <a:t>150.00 microns x 74.48 microns</a:t>
              </a:r>
            </a:p>
            <a:p>
              <a:r>
                <a:rPr lang="en-US" sz="1100" dirty="0">
                  <a:latin typeface="Calibri" charset="0"/>
                </a:rPr>
                <a:t>Step: 1.00 microns</a:t>
              </a:r>
            </a:p>
            <a:p>
              <a:r>
                <a:rPr lang="en-US" sz="1100" dirty="0">
                  <a:latin typeface="Calibri" charset="0"/>
                </a:rPr>
                <a:t> </a:t>
              </a:r>
            </a:p>
            <a:p>
              <a:r>
                <a:rPr lang="en-US" sz="1100" dirty="0">
                  <a:latin typeface="Calibri" charset="0"/>
                </a:rPr>
                <a:t>Average Confidence Index: 0.42</a:t>
              </a:r>
            </a:p>
            <a:p>
              <a:r>
                <a:rPr lang="en-US" sz="1100" dirty="0">
                  <a:latin typeface="Calibri" charset="0"/>
                </a:rPr>
                <a:t>Average Image Quality: 2633.56</a:t>
              </a:r>
            </a:p>
            <a:p>
              <a:r>
                <a:rPr lang="en-US" sz="1100" dirty="0">
                  <a:latin typeface="Calibri" charset="0"/>
                </a:rPr>
                <a:t>Average Fit [degrees]: 1.35</a:t>
              </a:r>
            </a:p>
            <a:p>
              <a:r>
                <a:rPr lang="en-US" sz="1100" dirty="0">
                  <a:latin typeface="Calibri" charset="0"/>
                </a:rPr>
                <a:t> </a:t>
              </a:r>
            </a:p>
            <a:p>
              <a:endParaRPr lang="en-US" sz="1100" dirty="0">
                <a:latin typeface="Calibri" charset="0"/>
              </a:endParaRPr>
            </a:p>
          </p:txBody>
        </p:sp>
        <p:pic>
          <p:nvPicPr>
            <p:cNvPr id="6451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8200" y="1371600"/>
              <a:ext cx="5181600" cy="201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3467100"/>
              <a:ext cx="6096000" cy="307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0" name="TextBox 6"/>
            <p:cNvSpPr txBox="1">
              <a:spLocks noChangeArrowheads="1"/>
            </p:cNvSpPr>
            <p:nvPr/>
          </p:nvSpPr>
          <p:spPr bwMode="auto">
            <a:xfrm>
              <a:off x="4648200" y="5562600"/>
              <a:ext cx="1841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sp>
          <p:nvSpPr>
            <p:cNvPr id="64521" name="TextBox 7"/>
            <p:cNvSpPr txBox="1">
              <a:spLocks noChangeArrowheads="1"/>
            </p:cNvSpPr>
            <p:nvPr/>
          </p:nvSpPr>
          <p:spPr bwMode="auto">
            <a:xfrm>
              <a:off x="6492668" y="4201119"/>
              <a:ext cx="3218916" cy="597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EBSD Image of Sample TF-AASC-CED-Nb-Cu-103,CED</a:t>
              </a:r>
              <a:r>
                <a:rPr lang="en-US" sz="1400" baseline="30000" dirty="0">
                  <a:solidFill>
                    <a:srgbClr val="0000FF"/>
                  </a:solidFill>
                </a:rPr>
                <a:t>TM</a:t>
              </a:r>
              <a:r>
                <a:rPr lang="en-US" sz="1400" dirty="0">
                  <a:solidFill>
                    <a:srgbClr val="0000FF"/>
                  </a:solidFill>
                </a:rPr>
                <a:t>, Cu substrate T=400C</a:t>
              </a:r>
            </a:p>
          </p:txBody>
        </p:sp>
        <p:pic>
          <p:nvPicPr>
            <p:cNvPr id="6452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1066800"/>
              <a:ext cx="6096000" cy="2246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3" name="TextBox 9"/>
            <p:cNvSpPr txBox="1">
              <a:spLocks noChangeArrowheads="1"/>
            </p:cNvSpPr>
            <p:nvPr/>
          </p:nvSpPr>
          <p:spPr bwMode="auto">
            <a:xfrm>
              <a:off x="5410200" y="1066800"/>
              <a:ext cx="1152525" cy="94947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Bare Cu</a:t>
              </a:r>
            </a:p>
          </p:txBody>
        </p:sp>
        <p:sp>
          <p:nvSpPr>
            <p:cNvPr id="64524" name="TextBox 10"/>
            <p:cNvSpPr txBox="1">
              <a:spLocks noChangeArrowheads="1"/>
            </p:cNvSpPr>
            <p:nvPr/>
          </p:nvSpPr>
          <p:spPr bwMode="auto">
            <a:xfrm>
              <a:off x="5562600" y="3505200"/>
              <a:ext cx="1039813" cy="949479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Nb film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791200"/>
            <a:ext cx="8915400" cy="707878"/>
          </a:xfrm>
          <a:prstGeom prst="rect">
            <a:avLst/>
          </a:prstGeom>
          <a:solidFill>
            <a:srgbClr val="FFEBCC"/>
          </a:solidFill>
        </p:spPr>
        <p:txBody>
          <a:bodyPr lIns="91432" tIns="45716" rIns="91432" bIns="45716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harting" pitchFamily="2" charset="2"/>
              <a:buNone/>
              <a:defRPr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Energetic Condensation demonstrated growth of very large Nb grains on Cu.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harting" pitchFamily="2" charset="2"/>
              <a:buNone/>
              <a:defRPr/>
            </a:pPr>
            <a:r>
              <a:rPr lang="en-US" sz="2000" b="0" i="1" dirty="0" smtClean="0">
                <a:solidFill>
                  <a:srgbClr val="000090"/>
                </a:solidFill>
                <a:latin typeface="+mn-lt"/>
              </a:rPr>
              <a:t>Please see Anne-Marie’s talk later for recent RRR and other data from an ECR source</a:t>
            </a:r>
            <a:endParaRPr lang="en-US" sz="2000" b="0" i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8458200" cy="28194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3600" dirty="0" smtClean="0"/>
              <a:t>Vielen Dank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Fragen, bitte?</a:t>
            </a:r>
            <a:endParaRPr lang="en-US" sz="3600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 on a-sapphire: </a:t>
            </a:r>
            <a:r>
              <a:rPr lang="en-US" dirty="0">
                <a:solidFill>
                  <a:srgbClr val="008000"/>
                </a:solidFill>
              </a:rPr>
              <a:t>Local RRR vs. averaged &lt;RRR&gt;</a:t>
            </a:r>
            <a:endParaRPr lang="en-US" dirty="0"/>
          </a:p>
        </p:txBody>
      </p:sp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1143000" y="1195388"/>
            <a:ext cx="3429000" cy="404812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406400" indent="-292100" algn="just" defTabSz="966788" eaLnBrk="0" hangingPunct="0">
              <a:spcBef>
                <a:spcPts val="63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kumimoji="0" lang="en-US" sz="2000" b="0" dirty="0">
                <a:solidFill>
                  <a:srgbClr val="000090"/>
                </a:solidFill>
                <a:ea typeface="Arial Narrow" charset="0"/>
                <a:cs typeface="Arial Narrow" charset="0"/>
              </a:rPr>
              <a:t>&lt;RRR&gt; vs. film thickness</a:t>
            </a: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5105400" y="1195388"/>
            <a:ext cx="3962400" cy="404812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406400" indent="-292100" algn="ctr" defTabSz="966788" eaLnBrk="0" hangingPunct="0">
              <a:spcBef>
                <a:spcPts val="63"/>
              </a:spcBef>
              <a:buClr>
                <a:srgbClr val="0000FF"/>
              </a:buClr>
              <a:buSzPct val="75000"/>
              <a:buFont typeface="Wingdings" charset="2"/>
              <a:buChar char="u"/>
            </a:pPr>
            <a:r>
              <a:rPr kumimoji="0" lang="en-US" sz="2000" b="0" dirty="0">
                <a:solidFill>
                  <a:srgbClr val="000090"/>
                </a:solidFill>
                <a:ea typeface="Arial Narrow" charset="0"/>
                <a:cs typeface="Arial Narrow" charset="0"/>
              </a:rPr>
              <a:t>Ad hoc model fit to &lt;RRR&gt; data</a:t>
            </a:r>
          </a:p>
        </p:txBody>
      </p:sp>
      <p:pic>
        <p:nvPicPr>
          <p:cNvPr id="6759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00200"/>
            <a:ext cx="35814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163" y="1600200"/>
            <a:ext cx="36020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TextBox 16"/>
          <p:cNvSpPr txBox="1">
            <a:spLocks noChangeArrowheads="1"/>
          </p:cNvSpPr>
          <p:nvPr/>
        </p:nvSpPr>
        <p:spPr bwMode="auto">
          <a:xfrm>
            <a:off x="1676400" y="6019800"/>
            <a:ext cx="7086600" cy="400050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b="0" dirty="0">
                <a:solidFill>
                  <a:srgbClr val="000090"/>
                </a:solidFill>
              </a:rPr>
              <a:t>Thicker films must be analyzed before we can do a better model fit</a:t>
            </a: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533400" y="4953000"/>
          <a:ext cx="5129213" cy="762000"/>
        </p:xfrm>
        <a:graphic>
          <a:graphicData uri="http://schemas.openxmlformats.org/presentationml/2006/ole">
            <p:oleObj spid="_x0000_s67586" name="Equation" r:id="rId5" imgW="3505200" imgH="520700" progId="Equation.DSMT4">
              <p:embed/>
            </p:oleObj>
          </a:graphicData>
        </a:graphic>
      </p:graphicFrame>
      <p:pic>
        <p:nvPicPr>
          <p:cNvPr id="67593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/>
              <a:stretch>
                <a:fillRect/>
              </a:stretch>
            </p:blipFill>
          </mc:Choice>
          <mc:Fallback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6096000" y="4800600"/>
            <a:ext cx="2530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7950"/>
            <a:ext cx="8458200" cy="57785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0" lang="en-US" altLang="zh-CN" dirty="0">
                <a:solidFill>
                  <a:srgbClr val="0000FF"/>
                </a:solidFill>
              </a:rPr>
              <a:t>SIC measurements at JLab</a:t>
            </a:r>
          </a:p>
        </p:txBody>
      </p:sp>
      <p:graphicFrame>
        <p:nvGraphicFramePr>
          <p:cNvPr id="65538" name="Object 8"/>
          <p:cNvGraphicFramePr>
            <a:graphicFrameLocks noChangeAspect="1"/>
          </p:cNvGraphicFramePr>
          <p:nvPr/>
        </p:nvGraphicFramePr>
        <p:xfrm>
          <a:off x="457200" y="1190625"/>
          <a:ext cx="8763000" cy="5667375"/>
        </p:xfrm>
        <a:graphic>
          <a:graphicData uri="http://schemas.openxmlformats.org/presentationml/2006/ole">
            <p:oleObj spid="_x0000_s65538" name="Chart" r:id="rId4" imgW="9295632" imgH="6010159" progId="Excel.Sheet.8">
              <p:embed/>
            </p:oleObj>
          </a:graphicData>
        </a:graphic>
      </p:graphicFrame>
      <p:sp>
        <p:nvSpPr>
          <p:cNvPr id="65540" name="Rectangle 3"/>
          <p:cNvSpPr>
            <a:spLocks noChangeArrowheads="1"/>
          </p:cNvSpPr>
          <p:nvPr/>
        </p:nvSpPr>
        <p:spPr bwMode="auto">
          <a:xfrm>
            <a:off x="609600" y="914400"/>
            <a:ext cx="8458200" cy="369332"/>
          </a:xfrm>
          <a:prstGeom prst="rect">
            <a:avLst/>
          </a:prstGeom>
          <a:solidFill>
            <a:srgbClr val="FFEB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FF"/>
                </a:solidFill>
              </a:rPr>
              <a:t>R</a:t>
            </a:r>
            <a:r>
              <a:rPr lang="en-US" sz="1800" b="0" baseline="-25000" dirty="0">
                <a:solidFill>
                  <a:srgbClr val="0000FF"/>
                </a:solidFill>
              </a:rPr>
              <a:t>s</a:t>
            </a:r>
            <a:r>
              <a:rPr lang="en-US" sz="1800" b="0" dirty="0">
                <a:solidFill>
                  <a:srgbClr val="0000FF"/>
                </a:solidFill>
              </a:rPr>
              <a:t> vs. </a:t>
            </a:r>
            <a:r>
              <a:rPr lang="en-US" sz="1800" b="0" dirty="0" smtClean="0">
                <a:solidFill>
                  <a:srgbClr val="0000FF"/>
                </a:solidFill>
              </a:rPr>
              <a:t>T</a:t>
            </a:r>
            <a:r>
              <a:rPr lang="en-US" sz="1800" b="0" dirty="0">
                <a:solidFill>
                  <a:srgbClr val="0000FF"/>
                </a:solidFill>
              </a:rPr>
              <a:t>:</a:t>
            </a:r>
            <a:r>
              <a:rPr lang="en-US" sz="1800" b="0" dirty="0" smtClean="0">
                <a:solidFill>
                  <a:srgbClr val="0000FF"/>
                </a:solidFill>
              </a:rPr>
              <a:t> </a:t>
            </a:r>
            <a:r>
              <a:rPr lang="en-US" sz="1800" b="0" dirty="0">
                <a:solidFill>
                  <a:srgbClr val="0000FF"/>
                </a:solidFill>
              </a:rPr>
              <a:t>thin film Nb on Cu sample TF-AASC-</a:t>
            </a:r>
            <a:r>
              <a:rPr lang="en-US" sz="1800" b="0" dirty="0" smtClean="0">
                <a:solidFill>
                  <a:srgbClr val="0000FF"/>
                </a:solidFill>
              </a:rPr>
              <a:t>CED-</a:t>
            </a:r>
            <a:r>
              <a:rPr lang="en-US" sz="1800" b="0" dirty="0">
                <a:solidFill>
                  <a:srgbClr val="0000FF"/>
                </a:solidFill>
              </a:rPr>
              <a:t>103; EP, annealed at 750 C, then EP again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c-planesap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143000"/>
            <a:ext cx="29718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 of Nb thin films on c-sapphire substrates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533400" y="685800"/>
            <a:ext cx="8839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/>
              <a:t> </a:t>
            </a:r>
            <a:r>
              <a:rPr kumimoji="0" lang="en-US" sz="2000" b="0" dirty="0"/>
              <a:t>Pole Figures show better crystal structure at higher temperature</a:t>
            </a:r>
            <a:endParaRPr kumimoji="0" lang="en-US" sz="2400" b="0" dirty="0"/>
          </a:p>
        </p:txBody>
      </p:sp>
      <p:grpSp>
        <p:nvGrpSpPr>
          <p:cNvPr id="45061" name="Group 40"/>
          <p:cNvGrpSpPr>
            <a:grpSpLocks/>
          </p:cNvGrpSpPr>
          <p:nvPr/>
        </p:nvGrpSpPr>
        <p:grpSpPr bwMode="auto">
          <a:xfrm>
            <a:off x="1676400" y="2819400"/>
            <a:ext cx="6357938" cy="2700338"/>
            <a:chOff x="1752600" y="1600200"/>
            <a:chExt cx="6357938" cy="2700338"/>
          </a:xfrm>
        </p:grpSpPr>
        <p:sp>
          <p:nvSpPr>
            <p:cNvPr id="45064" name="TextBox 12"/>
            <p:cNvSpPr txBox="1">
              <a:spLocks noChangeArrowheads="1"/>
            </p:cNvSpPr>
            <p:nvPr/>
          </p:nvSpPr>
          <p:spPr bwMode="auto">
            <a:xfrm>
              <a:off x="2316163" y="3962400"/>
              <a:ext cx="1535112" cy="338138"/>
            </a:xfrm>
            <a:prstGeom prst="rect">
              <a:avLst/>
            </a:prstGeom>
            <a:solidFill>
              <a:srgbClr val="FFD6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RRR=16, 700/150</a:t>
              </a:r>
            </a:p>
          </p:txBody>
        </p:sp>
        <p:sp>
          <p:nvSpPr>
            <p:cNvPr id="45065" name="TextBox 14"/>
            <p:cNvSpPr txBox="1">
              <a:spLocks noChangeArrowheads="1"/>
            </p:cNvSpPr>
            <p:nvPr/>
          </p:nvSpPr>
          <p:spPr bwMode="auto">
            <a:xfrm>
              <a:off x="6218238" y="3962400"/>
              <a:ext cx="1536700" cy="338138"/>
            </a:xfrm>
            <a:prstGeom prst="rect">
              <a:avLst/>
            </a:prstGeom>
            <a:solidFill>
              <a:srgbClr val="FFD6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RRR=43, 700/700</a:t>
              </a:r>
            </a:p>
          </p:txBody>
        </p:sp>
        <p:pic>
          <p:nvPicPr>
            <p:cNvPr id="45066" name="Picture 24" descr="poles2D_c_rrr16.png"/>
            <p:cNvPicPr>
              <a:picLocks noChangeAspect="1"/>
            </p:cNvPicPr>
            <p:nvPr/>
          </p:nvPicPr>
          <p:blipFill>
            <a:blip r:embed="rId4"/>
            <a:srcRect r="32620"/>
            <a:stretch>
              <a:fillRect/>
            </a:stretch>
          </p:blipFill>
          <p:spPr bwMode="auto">
            <a:xfrm>
              <a:off x="1752600" y="1600200"/>
              <a:ext cx="2395538" cy="235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7" name="Picture 31" descr="poles2D_c_rrr43.png"/>
            <p:cNvPicPr>
              <a:picLocks noChangeAspect="1"/>
            </p:cNvPicPr>
            <p:nvPr/>
          </p:nvPicPr>
          <p:blipFill>
            <a:blip r:embed="rId5"/>
            <a:srcRect r="32620"/>
            <a:stretch>
              <a:fillRect/>
            </a:stretch>
          </p:blipFill>
          <p:spPr bwMode="auto">
            <a:xfrm>
              <a:off x="5715000" y="1603375"/>
              <a:ext cx="2395538" cy="235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5062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5257800" y="1981200"/>
            <a:ext cx="2057400" cy="990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5063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971800" y="2209800"/>
            <a:ext cx="2057400" cy="1143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406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RRR of Nb thin films on c-sapphire substrates</a:t>
            </a: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88392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400" b="0" dirty="0"/>
              <a:t> </a:t>
            </a:r>
            <a:r>
              <a:rPr kumimoji="0" lang="en-US" sz="2000" b="0" dirty="0"/>
              <a:t>Pole Figures show better crystal structure at higher temperature</a:t>
            </a:r>
            <a:endParaRPr kumimoji="0" lang="en-US" sz="2400" b="0" dirty="0"/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457200" y="5638800"/>
            <a:ext cx="88392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1200"/>
              </a:spcBef>
              <a:buSzPct val="75000"/>
              <a:buFont typeface="Wingdings" charset="2"/>
              <a:buChar char="u"/>
            </a:pPr>
            <a:r>
              <a:rPr kumimoji="0" lang="en-US" sz="2000" b="0" dirty="0"/>
              <a:t> Despite high crystalline order, RRR is only 43. High order is a necessary condition for high RRR, but film might have</a:t>
            </a:r>
            <a:r>
              <a:rPr kumimoji="0" lang="en-US" sz="2000" b="0" dirty="0" smtClean="0"/>
              <a:t> impurities that </a:t>
            </a:r>
            <a:r>
              <a:rPr kumimoji="0" lang="en-US" sz="2000" b="0" dirty="0"/>
              <a:t>limit electron mean free path.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33400" y="1143000"/>
            <a:ext cx="7696200" cy="4376738"/>
            <a:chOff x="533400" y="1143000"/>
            <a:chExt cx="7696200" cy="4376738"/>
          </a:xfrm>
        </p:grpSpPr>
        <p:pic>
          <p:nvPicPr>
            <p:cNvPr id="47106" name="Picture 6" descr="c-planesap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1295400"/>
              <a:ext cx="2971800" cy="187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0" name="TextBox 14"/>
            <p:cNvSpPr txBox="1">
              <a:spLocks noChangeArrowheads="1"/>
            </p:cNvSpPr>
            <p:nvPr/>
          </p:nvSpPr>
          <p:spPr bwMode="auto">
            <a:xfrm>
              <a:off x="6142038" y="5181600"/>
              <a:ext cx="1536700" cy="338138"/>
            </a:xfrm>
            <a:prstGeom prst="rect">
              <a:avLst/>
            </a:prstGeom>
            <a:solidFill>
              <a:srgbClr val="FFD6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dirty="0">
                  <a:solidFill>
                    <a:srgbClr val="000090"/>
                  </a:solidFill>
                </a:rPr>
                <a:t>RRR=43, 700/700</a:t>
              </a:r>
            </a:p>
          </p:txBody>
        </p:sp>
        <p:pic>
          <p:nvPicPr>
            <p:cNvPr id="47111" name="Picture 31" descr="poles2D_c_rrr43.png"/>
            <p:cNvPicPr>
              <a:picLocks noChangeAspect="1"/>
            </p:cNvPicPr>
            <p:nvPr/>
          </p:nvPicPr>
          <p:blipFill>
            <a:blip r:embed="rId4"/>
            <a:srcRect r="32620"/>
            <a:stretch>
              <a:fillRect/>
            </a:stretch>
          </p:blipFill>
          <p:spPr bwMode="auto">
            <a:xfrm>
              <a:off x="3810000" y="1143000"/>
              <a:ext cx="4419600" cy="435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112" name="Straight Arrow Connector 26"/>
            <p:cNvCxnSpPr>
              <a:cxnSpLocks noChangeShapeType="1"/>
            </p:cNvCxnSpPr>
            <p:nvPr/>
          </p:nvCxnSpPr>
          <p:spPr bwMode="auto">
            <a:xfrm>
              <a:off x="2819400" y="1524000"/>
              <a:ext cx="1676400" cy="9144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47113" name="Oval 14"/>
            <p:cNvSpPr>
              <a:spLocks noChangeArrowheads="1"/>
            </p:cNvSpPr>
            <p:nvPr/>
          </p:nvSpPr>
          <p:spPr bwMode="auto">
            <a:xfrm>
              <a:off x="4267200" y="2057400"/>
              <a:ext cx="914400" cy="9144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endParaRPr lang="en-US" dirty="0"/>
            </a:p>
          </p:txBody>
        </p:sp>
        <p:sp>
          <p:nvSpPr>
            <p:cNvPr id="47114" name="Oval 16"/>
            <p:cNvSpPr>
              <a:spLocks noChangeArrowheads="1"/>
            </p:cNvSpPr>
            <p:nvPr/>
          </p:nvSpPr>
          <p:spPr bwMode="auto">
            <a:xfrm>
              <a:off x="6705600" y="1981200"/>
              <a:ext cx="914400" cy="9144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endParaRPr lang="en-US" dirty="0"/>
            </a:p>
          </p:txBody>
        </p:sp>
        <p:sp>
          <p:nvSpPr>
            <p:cNvPr id="47115" name="Oval 17"/>
            <p:cNvSpPr>
              <a:spLocks noChangeArrowheads="1"/>
            </p:cNvSpPr>
            <p:nvPr/>
          </p:nvSpPr>
          <p:spPr bwMode="auto">
            <a:xfrm>
              <a:off x="6781800" y="3657600"/>
              <a:ext cx="914400" cy="9144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endParaRPr lang="en-US" dirty="0"/>
            </a:p>
          </p:txBody>
        </p:sp>
      </p:grp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3886200" y="4953000"/>
            <a:ext cx="2057400" cy="400110"/>
          </a:xfrm>
          <a:prstGeom prst="rect">
            <a:avLst/>
          </a:prstGeom>
          <a:solidFill>
            <a:srgbClr val="FFD6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sz="2000" dirty="0">
                <a:solidFill>
                  <a:srgbClr val="000090"/>
                </a:solidFill>
              </a:rPr>
              <a:t>RRR=43, 700/700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FF"/>
                </a:solidFill>
              </a:rPr>
              <a:t>RRR–196: Cross sectional EBSD: shows mix of (110) and (100)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3111500"/>
            <a:ext cx="9156700" cy="1038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Two examples of early SRF thin film development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839200" cy="432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kumimoji="0" lang="en-US" sz="2000" b="0" dirty="0"/>
              <a:t>LEP at CERN tested Cu cavities Magnetron sputter coated with ~1.5µm Nb thin films (1984-)</a:t>
            </a:r>
          </a:p>
          <a:p>
            <a:pPr marL="233363" indent="-233363" defTabSz="966788">
              <a:spcBef>
                <a:spcPts val="600"/>
              </a:spcBef>
              <a:buClr>
                <a:srgbClr val="3366FF"/>
              </a:buClr>
              <a:buSzPct val="75000"/>
              <a:buFont typeface="Wingdings" charset="2"/>
              <a:buChar char="u"/>
            </a:pPr>
            <a:r>
              <a:rPr kumimoji="0" lang="en-US" sz="2000" b="0" dirty="0"/>
              <a:t>C. Benvenuti, N. Circelli, M. Hauer, Appl. Phys. Lett. 45, 1984. 583;</a:t>
            </a:r>
            <a:r>
              <a:rPr kumimoji="0" lang="en-US" sz="2000" b="0" dirty="0">
                <a:solidFill>
                  <a:srgbClr val="FF0000"/>
                </a:solidFill>
              </a:rPr>
              <a:t> </a:t>
            </a:r>
            <a:r>
              <a:rPr kumimoji="0" lang="en-US" sz="2000" b="0" dirty="0"/>
              <a:t>C. Benvenuti, Part. Accel. 40 1992. 43; C. Benvenuti, S. Calatroni, G. Orlandi in: 20th International conference on Low Temperature Physics, Eugene 1993, to be published in Physica B;  </a:t>
            </a:r>
            <a:r>
              <a:rPr kumimoji="0" lang="en-US" sz="2000" b="0" dirty="0">
                <a:ea typeface="Times New Roman" charset="0"/>
                <a:cs typeface="Times New Roman" charset="0"/>
              </a:rPr>
              <a:t>C. Benvenuti, S. Calatroni, I.E. Campisi, P. Darriulat , M.A. Peck,R. Russo, A.-M. Valente, Physica C316, 1999, 153–188, (Elsevier):</a:t>
            </a:r>
            <a:r>
              <a:rPr kumimoji="0" lang="en-US" sz="2000" b="0" dirty="0"/>
              <a:t> </a:t>
            </a:r>
            <a:r>
              <a:rPr kumimoji="0" lang="en-US" sz="2000" b="0" i="1" dirty="0">
                <a:ea typeface="Times New Roman" charset="0"/>
                <a:cs typeface="Times New Roman" charset="0"/>
              </a:rPr>
              <a:t>Study of the surface resistance of superconducting niobium films at 1.5 GHz</a:t>
            </a:r>
          </a:p>
          <a:p>
            <a:pPr marL="690563" lvl="1" indent="-233363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kumimoji="0" lang="en-US" sz="2000" b="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RRR=11.5 on oxide coated Cu, 29 on oxide-free Cu coated at 150</a:t>
            </a:r>
            <a:r>
              <a:rPr kumimoji="0" lang="en-US" sz="2000" b="0" i="1" baseline="30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o </a:t>
            </a:r>
            <a:r>
              <a:rPr kumimoji="0" lang="en-US" sz="2000" b="0" i="1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C</a:t>
            </a:r>
          </a:p>
          <a:p>
            <a:pPr marL="690563" lvl="1" indent="-233363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endParaRPr kumimoji="0" lang="en-US" sz="2000" b="0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690563" lvl="1" indent="-233363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endParaRPr kumimoji="0" lang="en-US" sz="2000" b="0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233363" indent="-233363" defTabSz="966788">
              <a:spcBef>
                <a:spcPts val="600"/>
              </a:spcBef>
              <a:buClr>
                <a:srgbClr val="3366FF"/>
              </a:buClr>
              <a:buSzPct val="75000"/>
              <a:buFont typeface="Wingdings" charset="2"/>
              <a:buChar char="u"/>
            </a:pPr>
            <a:r>
              <a:rPr lang="en-US" sz="2000" b="0" dirty="0">
                <a:ea typeface="Times New Roman" charset="0"/>
                <a:cs typeface="Times New Roman" charset="0"/>
              </a:rPr>
              <a:t>G.Amolds, Doktorarbeit, University of Wuppertal, WUB 79-14 (1979)</a:t>
            </a:r>
          </a:p>
          <a:p>
            <a:pPr marL="690563" lvl="1" indent="-233363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sz="20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Wuppertal studied 8, 3 and 1GHz Nb cells vapor deposition coated with Nb</a:t>
            </a:r>
            <a:r>
              <a:rPr lang="en-US" sz="2000" b="0" baseline="-25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3</a:t>
            </a:r>
            <a:r>
              <a:rPr lang="en-US" sz="20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Sn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Limitations of Magnetron sputtering and Vapor Deposition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3400" y="990600"/>
            <a:ext cx="8839200" cy="3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SzPct val="75000"/>
            </a:pPr>
            <a:r>
              <a:rPr kumimoji="0" lang="en-US" sz="1800" b="0" dirty="0"/>
              <a:t>LEP2 at CERN tested Cu cavities Magnetron sputter coated with ~1.5µm Nb thin films (1984-)</a:t>
            </a:r>
          </a:p>
        </p:txBody>
      </p:sp>
      <p:pic>
        <p:nvPicPr>
          <p:cNvPr id="6" name="Picture 5" descr="Q-drop_Thin films_p2.png"/>
          <p:cNvPicPr>
            <a:picLocks noChangeAspect="1"/>
          </p:cNvPicPr>
          <p:nvPr/>
        </p:nvPicPr>
        <p:blipFill>
          <a:blip r:embed="rId3"/>
          <a:srcRect l="2159" t="3798" r="2644" b="2759"/>
          <a:stretch>
            <a:fillRect/>
          </a:stretch>
        </p:blipFill>
        <p:spPr>
          <a:xfrm>
            <a:off x="609600" y="914399"/>
            <a:ext cx="8458200" cy="5795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>
          <a:xfrm>
            <a:off x="838200" y="279400"/>
            <a:ext cx="8229600" cy="4064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</a:rPr>
              <a:t>Prior UHV Arc Nb thin films: Tor Vergata, Rome/IPJ, Poland</a:t>
            </a:r>
          </a:p>
        </p:txBody>
      </p:sp>
      <p:pic>
        <p:nvPicPr>
          <p:cNvPr id="24579" name="Picture 3" descr="Screen shot 2011-07-19 at 11.02.51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914400"/>
            <a:ext cx="2976562" cy="287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3352800" y="914401"/>
            <a:ext cx="5943600" cy="572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661" tIns="48331" rIns="96661" bIns="48331">
            <a:prstTxWarp prst="textNoShape">
              <a:avLst/>
            </a:prstTxWarp>
            <a:spAutoFit/>
          </a:bodyPr>
          <a:lstStyle/>
          <a:p>
            <a:pPr marL="233363" indent="-233363" defTabSz="966788">
              <a:spcBef>
                <a:spcPts val="600"/>
              </a:spcBef>
              <a:spcAft>
                <a:spcPts val="600"/>
              </a:spcAft>
              <a:buClr>
                <a:srgbClr val="3366FF"/>
              </a:buClr>
              <a:buSzPct val="75000"/>
              <a:buFont typeface="Wingdings" charset="2"/>
              <a:buChar char="u"/>
            </a:pPr>
            <a:r>
              <a:rPr kumimoji="0" lang="en-US" sz="1800" b="0" dirty="0"/>
              <a:t>R. Russo, A. Cianchi, Y.H. Akhmadeev, L. Catani, J. Langner, J. Lorkiewicz, R. Polini, B. Ruggiero, M.J. Sadowski, S. Tazzari, N.N. Koval, Surface &amp; Coatings Technology 201 (2006) 3987–3992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Base pressure of 1–2×10</a:t>
            </a:r>
            <a:r>
              <a:rPr lang="en-US" b="0" baseline="30000" dirty="0">
                <a:ea typeface="Times New Roman" charset="0"/>
                <a:cs typeface="Times New Roman" charset="0"/>
              </a:rPr>
              <a:t>−10 </a:t>
            </a:r>
            <a:r>
              <a:rPr lang="en-US" b="0" dirty="0">
                <a:ea typeface="Times New Roman" charset="0"/>
                <a:cs typeface="Times New Roman" charset="0"/>
              </a:rPr>
              <a:t>mbar in the system is reached after one night bake at 150 °C, but pressure increased to 10</a:t>
            </a:r>
            <a:r>
              <a:rPr lang="en-US" b="0" baseline="30000" dirty="0">
                <a:ea typeface="Times New Roman" charset="0"/>
                <a:cs typeface="Times New Roman" charset="0"/>
              </a:rPr>
              <a:t>−7 </a:t>
            </a:r>
            <a:r>
              <a:rPr lang="en-US" b="0" dirty="0">
                <a:ea typeface="Times New Roman" charset="0"/>
                <a:cs typeface="Times New Roman" charset="0"/>
              </a:rPr>
              <a:t>mbar during run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Laser trigger to minimize impurities in Nb film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Magnetic sector filter to reduce macro-particles in film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Lattice parameter (from XRD spectra) showed </a:t>
            </a:r>
            <a:r>
              <a:rPr lang="en-US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much lower stress</a:t>
            </a:r>
            <a:r>
              <a:rPr lang="en-US" b="0" dirty="0">
                <a:ea typeface="Times New Roman" charset="0"/>
                <a:cs typeface="Times New Roman" charset="0"/>
              </a:rPr>
              <a:t> than observed in niobium deposited by magnetron sputtering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Surface roughness was ~few nm on sapphire and on Cu, was comparable to that of the Cu substrate itself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RRR of 20-50 was measured on ~1µm Nb films deposited</a:t>
            </a:r>
            <a:r>
              <a:rPr lang="en-US" b="0" dirty="0" smtClean="0">
                <a:ea typeface="Times New Roman" charset="0"/>
                <a:cs typeface="Times New Roman" charset="0"/>
              </a:rPr>
              <a:t> on Quartz at </a:t>
            </a:r>
            <a:r>
              <a:rPr lang="en-US" b="0" dirty="0">
                <a:ea typeface="Times New Roman" charset="0"/>
                <a:cs typeface="Times New Roman" charset="0"/>
              </a:rPr>
              <a:t>room temperature (higher than typical sputtering values)</a:t>
            </a:r>
          </a:p>
          <a:p>
            <a:pPr marL="690563" lvl="2" indent="-179388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v"/>
            </a:pPr>
            <a:r>
              <a:rPr lang="en-US" sz="18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RRR up to 80 was reported with substrate heated to 200</a:t>
            </a:r>
            <a:r>
              <a:rPr lang="en-US" sz="1800" b="0" baseline="30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o</a:t>
            </a:r>
            <a:r>
              <a:rPr lang="en-US" sz="18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C</a:t>
            </a:r>
          </a:p>
          <a:p>
            <a:pPr marL="455613" lvl="1" indent="-165100" defTabSz="966788">
              <a:spcBef>
                <a:spcPts val="600"/>
              </a:spcBef>
              <a:buClr>
                <a:srgbClr val="3366FF"/>
              </a:buClr>
              <a:buSzPct val="50000"/>
              <a:buFont typeface="Wingdings" charset="2"/>
              <a:buChar char="Ø"/>
            </a:pPr>
            <a:r>
              <a:rPr lang="en-US" b="0" dirty="0">
                <a:ea typeface="Times New Roman" charset="0"/>
                <a:cs typeface="Times New Roman" charset="0"/>
              </a:rPr>
              <a:t>Dominant impurity was H atoms outgassed from Nb cathode (needed careful bakeout of cathode to minimize this </a:t>
            </a:r>
            <a:r>
              <a:rPr lang="en-US" b="0" dirty="0" smtClean="0">
                <a:ea typeface="Times New Roman" charset="0"/>
                <a:cs typeface="Times New Roman" charset="0"/>
              </a:rPr>
              <a:t>problem</a:t>
            </a:r>
            <a:endParaRPr lang="en-US" b="0" dirty="0" smtClean="0"/>
          </a:p>
          <a:p>
            <a:pPr marL="225425" lvl="1" indent="-215900" defTabSz="966788">
              <a:spcBef>
                <a:spcPts val="600"/>
              </a:spcBef>
              <a:buClr>
                <a:srgbClr val="3366FF"/>
              </a:buClr>
              <a:buSzPct val="75000"/>
              <a:buFont typeface="Wingdings" charset="2"/>
              <a:buChar char="u"/>
            </a:pPr>
            <a:r>
              <a:rPr lang="en-US" sz="1800" b="0" dirty="0" smtClean="0"/>
              <a:t>J. Langner, R. Mirowski, M.J. Sadowski, P. Strzyzewski, J. Witkowski, S. Tazzari, L. Catani, A. Cianchi, J. Lorkiewicz, R. Russo, Vacuum 80 (2006) 1288–1293</a:t>
            </a:r>
            <a:endParaRPr lang="en-US" b="0" dirty="0" smtClean="0"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2020" r="15861"/>
          <a:stretch>
            <a:fillRect/>
          </a:stretch>
        </p:blipFill>
        <p:spPr>
          <a:xfrm>
            <a:off x="152400" y="3886200"/>
            <a:ext cx="13716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267200"/>
            <a:ext cx="1981200" cy="14358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4800600"/>
            <a:ext cx="5181600" cy="369332"/>
          </a:xfrm>
          <a:prstGeom prst="rect">
            <a:avLst/>
          </a:prstGeom>
          <a:solidFill>
            <a:srgbClr val="DFDFFF"/>
          </a:solidFill>
        </p:spPr>
        <p:txBody>
          <a:bodyPr wrap="square" rtlCol="0">
            <a:spAutoFit/>
          </a:bodyPr>
          <a:lstStyle/>
          <a:p>
            <a:pPr marL="0" lvl="2" defTabSz="966788">
              <a:spcBef>
                <a:spcPts val="600"/>
              </a:spcBef>
              <a:buClr>
                <a:srgbClr val="3366FF"/>
              </a:buClr>
              <a:buSzPct val="50000"/>
            </a:pPr>
            <a:r>
              <a:rPr lang="en-US" sz="18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RRR up to 80 was reported with substrate heated to 200</a:t>
            </a:r>
            <a:r>
              <a:rPr lang="en-US" sz="1800" b="0" baseline="3000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o</a:t>
            </a:r>
            <a:r>
              <a:rPr lang="en-US" sz="1800" b="0" dirty="0">
                <a:solidFill>
                  <a:srgbClr val="FF0000"/>
                </a:solidFill>
                <a:ea typeface="Times New Roman" charset="0"/>
                <a:cs typeface="Times New Roman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Outline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66800" y="1066800"/>
            <a:ext cx="7848600" cy="52578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/>
              <a:t> </a:t>
            </a:r>
            <a:r>
              <a:rPr lang="en-US" b="0" dirty="0" smtClean="0">
                <a:solidFill>
                  <a:schemeClr val="tx2">
                    <a:lumMod val="85000"/>
                  </a:schemeClr>
                </a:solidFill>
              </a:rPr>
              <a:t>Motivation for thin films in SRF cavities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>
                <a:solidFill>
                  <a:schemeClr val="tx2">
                    <a:lumMod val="85000"/>
                  </a:schemeClr>
                </a:solidFill>
              </a:rPr>
              <a:t> History of thin film development for SRF cavities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>
                <a:solidFill>
                  <a:srgbClr val="000090"/>
                </a:solidFill>
              </a:rPr>
              <a:t>Energetic Condensation ( a very brief primer)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</a:t>
            </a:r>
            <a:r>
              <a:rPr lang="en-US" b="0" dirty="0" smtClean="0">
                <a:solidFill>
                  <a:schemeClr val="tx2">
                    <a:lumMod val="85000"/>
                  </a:schemeClr>
                </a:solidFill>
              </a:rPr>
              <a:t>Morphology of thin films produced by energetic condensation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>
                <a:solidFill>
                  <a:schemeClr val="tx2">
                    <a:lumMod val="85000"/>
                  </a:schemeClr>
                </a:solidFill>
              </a:rPr>
              <a:t> Thin films on Cu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b="0" dirty="0" smtClean="0">
                <a:solidFill>
                  <a:schemeClr val="tx2">
                    <a:lumMod val="85000"/>
                  </a:schemeClr>
                </a:solidFill>
              </a:rPr>
              <a:t> Future Plans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Energetic Condensation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09600" y="5410200"/>
            <a:ext cx="8686800" cy="1447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b="0" smtClean="0"/>
              <a:t> In Energetic Condensation, the ions deposit energy in a sub-surface layer (≈3 atomic layers deep for ~100eV Nb ions), shaking up the lattice, causing adatom mobility and promoting epitaxial crystal growth</a:t>
            </a:r>
          </a:p>
          <a:p>
            <a:pPr>
              <a:spcBef>
                <a:spcPts val="1200"/>
              </a:spcBef>
            </a:pPr>
            <a:r>
              <a:rPr lang="en-US" sz="1800" b="0" smtClean="0"/>
              <a:t>Energetic Condensation when combined with substrate heating promotes lower-defect crystal growth</a:t>
            </a:r>
          </a:p>
        </p:txBody>
      </p:sp>
      <p:pic>
        <p:nvPicPr>
          <p:cNvPr id="2765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914400"/>
            <a:ext cx="48006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762000" y="41910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000090"/>
                </a:solidFill>
              </a:rPr>
              <a:t>J.A. Thornton, "Influence of substrate temperature and</a:t>
            </a:r>
            <a:r>
              <a:rPr lang="en-US" b="0" dirty="0" smtClean="0">
                <a:solidFill>
                  <a:srgbClr val="000090"/>
                </a:solidFill>
              </a:rPr>
              <a:t> deposition </a:t>
            </a:r>
            <a:r>
              <a:rPr lang="en-US" b="0" dirty="0">
                <a:solidFill>
                  <a:srgbClr val="000090"/>
                </a:solidFill>
              </a:rPr>
              <a:t>rate on the structure of thick sputtered Cu coatings”, J. Vac. Sci. Technol. Vol. 12, 4 Jul/Aug 1975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762000" y="4724400"/>
            <a:ext cx="838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 dirty="0">
                <a:solidFill>
                  <a:srgbClr val="000090"/>
                </a:solidFill>
              </a:rPr>
              <a:t>Andre Anders, A structure zone diagram including plasma-based deposition and ion etching, Thin Solid Films 518 (2010) 4087–4090</a:t>
            </a:r>
          </a:p>
        </p:txBody>
      </p:sp>
      <p:pic>
        <p:nvPicPr>
          <p:cNvPr id="27655" name="Picture 8" descr="ThorntonDiagram.png"/>
          <p:cNvPicPr>
            <a:picLocks noChangeAspect="1"/>
          </p:cNvPicPr>
          <p:nvPr/>
        </p:nvPicPr>
        <p:blipFill>
          <a:blip r:embed="rId3"/>
          <a:srcRect l="2380" t="4321" r="38889" b="7585"/>
          <a:stretch>
            <a:fillRect/>
          </a:stretch>
        </p:blipFill>
        <p:spPr bwMode="auto">
          <a:xfrm>
            <a:off x="152400" y="914400"/>
            <a:ext cx="43862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924800" cy="406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Subplantation Models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610600" cy="1676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0" dirty="0" smtClean="0"/>
              <a:t> </a:t>
            </a:r>
            <a:r>
              <a:rPr lang="en-US" sz="1800" b="0" dirty="0" smtClean="0"/>
              <a:t>Y. Lifshitz, S. R. Kasi, J.Rabalais, W. Eckstein, Phy. Rev. B Vol. 41, #15, 15 May 1990-II: </a:t>
            </a:r>
            <a:r>
              <a:rPr lang="en-US" sz="1800" b="0" dirty="0" smtClean="0">
                <a:solidFill>
                  <a:srgbClr val="0000FF"/>
                </a:solidFill>
              </a:rPr>
              <a:t>Subplantation model for film growth from hyperthermal species</a:t>
            </a:r>
          </a:p>
          <a:p>
            <a:pPr>
              <a:spcBef>
                <a:spcPts val="600"/>
              </a:spcBef>
            </a:pPr>
            <a:r>
              <a:rPr lang="en-US" sz="1800" b="0" dirty="0" smtClean="0"/>
              <a:t>D.K. Brice, J.Y. Tsao and S.T. Picraux: </a:t>
            </a:r>
            <a:r>
              <a:rPr lang="en-US" sz="1800" b="0" dirty="0" smtClean="0">
                <a:solidFill>
                  <a:srgbClr val="0000FF"/>
                </a:solidFill>
              </a:rPr>
              <a:t>PARTITIONING OF ION-INDUCED SURFACE AND BULK DISPLACEMENTS</a:t>
            </a:r>
          </a:p>
          <a:p>
            <a:pPr>
              <a:spcBef>
                <a:spcPts val="600"/>
              </a:spcBef>
            </a:pPr>
            <a:r>
              <a:rPr lang="en-US" sz="1800" b="0" dirty="0" smtClean="0"/>
              <a:t>W. D. Wilson, Radiat. Eff. 78, 11 (1983)</a:t>
            </a:r>
          </a:p>
        </p:txBody>
      </p:sp>
      <p:grpSp>
        <p:nvGrpSpPr>
          <p:cNvPr id="28681" name="Group 16"/>
          <p:cNvGrpSpPr>
            <a:grpSpLocks/>
          </p:cNvGrpSpPr>
          <p:nvPr/>
        </p:nvGrpSpPr>
        <p:grpSpPr bwMode="auto">
          <a:xfrm>
            <a:off x="609600" y="2667000"/>
            <a:ext cx="3733800" cy="2862263"/>
            <a:chOff x="4876800" y="2057400"/>
            <a:chExt cx="3733800" cy="2862263"/>
          </a:xfrm>
        </p:grpSpPr>
        <p:pic>
          <p:nvPicPr>
            <p:cNvPr id="28683" name="Picture 10" descr="Screen shot 2011-07-19 at 9.08.19 PM.png"/>
            <p:cNvPicPr>
              <a:picLocks noChangeAspect="1"/>
            </p:cNvPicPr>
            <p:nvPr/>
          </p:nvPicPr>
          <p:blipFill>
            <a:blip r:embed="rId2"/>
            <a:srcRect l="5940" t="4858" r="8531"/>
            <a:stretch>
              <a:fillRect/>
            </a:stretch>
          </p:blipFill>
          <p:spPr bwMode="auto">
            <a:xfrm>
              <a:off x="4876800" y="2057400"/>
              <a:ext cx="3733800" cy="2862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684" name="Group 15"/>
            <p:cNvGrpSpPr>
              <a:grpSpLocks/>
            </p:cNvGrpSpPr>
            <p:nvPr/>
          </p:nvGrpSpPr>
          <p:grpSpPr bwMode="auto">
            <a:xfrm>
              <a:off x="5486400" y="2133600"/>
              <a:ext cx="1677988" cy="2363788"/>
              <a:chOff x="5486400" y="2133600"/>
              <a:chExt cx="1677988" cy="2363788"/>
            </a:xfrm>
          </p:grpSpPr>
          <p:cxnSp>
            <p:nvCxnSpPr>
              <p:cNvPr id="28685" name="Straight Connector 1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448301" y="3314700"/>
                <a:ext cx="2362200" cy="3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8686" name="Straight Connector 1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982494" y="3313906"/>
                <a:ext cx="2362200" cy="15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8687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5486400" y="2971800"/>
                <a:ext cx="1676400" cy="158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8682" name="TextBox 18"/>
          <p:cNvSpPr txBox="1">
            <a:spLocks noChangeArrowheads="1"/>
          </p:cNvSpPr>
          <p:nvPr/>
        </p:nvSpPr>
        <p:spPr bwMode="auto">
          <a:xfrm>
            <a:off x="1828800" y="63246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0" dirty="0"/>
              <a:t>* A. BENDAVID, P. J. MARTIN, R. P. NETTERFIELD, G. J. SLOGGETT, T. J. KINDER, C., ANDRIKIDIS, JOURNAL OF MATERIALS SCIENCE LETTERS 12 (1993) 322-323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7200" y="5334000"/>
            <a:ext cx="1371600" cy="1512690"/>
            <a:chOff x="5334000" y="4800600"/>
            <a:chExt cx="1371600" cy="1512690"/>
          </a:xfrm>
        </p:grpSpPr>
        <p:pic>
          <p:nvPicPr>
            <p:cNvPr id="28680" name="Picture 18" descr="Screen shot 2010-08-16 at 3.01.21 PM.png"/>
            <p:cNvPicPr>
              <a:picLocks noChangeAspect="1"/>
            </p:cNvPicPr>
            <p:nvPr/>
          </p:nvPicPr>
          <p:blipFill>
            <a:blip r:embed="rId3"/>
            <a:srcRect l="10599" t="63046" r="54832" b="6844"/>
            <a:stretch>
              <a:fillRect/>
            </a:stretch>
          </p:blipFill>
          <p:spPr bwMode="auto">
            <a:xfrm>
              <a:off x="5334000" y="4800600"/>
              <a:ext cx="1371600" cy="1512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Connector 18"/>
            <p:cNvCxnSpPr/>
            <p:nvPr/>
          </p:nvCxnSpPr>
          <p:spPr bwMode="auto">
            <a:xfrm rot="5400000" flipH="1" flipV="1">
              <a:off x="5599906" y="5447506"/>
              <a:ext cx="990600" cy="1588"/>
            </a:xfrm>
            <a:prstGeom prst="line">
              <a:avLst/>
            </a:prstGeom>
            <a:solidFill>
              <a:srgbClr val="99CC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 flipH="1" flipV="1">
              <a:off x="5295106" y="5447506"/>
              <a:ext cx="990600" cy="1588"/>
            </a:xfrm>
            <a:prstGeom prst="line">
              <a:avLst/>
            </a:prstGeom>
            <a:solidFill>
              <a:srgbClr val="99CCFF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1371600" y="5638800"/>
            <a:ext cx="2514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0" dirty="0" smtClean="0"/>
              <a:t>50-120eV energy spread in Nb ions from cathodic arc</a:t>
            </a:r>
            <a:endParaRPr lang="en-US" b="0" dirty="0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1884" y="2209800"/>
            <a:ext cx="391211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5410200" y="5181600"/>
            <a:ext cx="396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rgbClr val="000090"/>
                </a:solidFill>
              </a:rPr>
              <a:t>Thermal-Vacuum Stability of the Surface Oxide Complex on Cu</a:t>
            </a:r>
          </a:p>
          <a:p>
            <a:r>
              <a:rPr lang="en-US" b="0" dirty="0" smtClean="0"/>
              <a:t>M. Bagge-Hansen, R.A. Outlaw, K. Seo, C. Reese, J. Spradlin, Anne Marie Valente-Feliciano and D.M. Manos, </a:t>
            </a:r>
            <a:r>
              <a:rPr lang="en-US" b="0" dirty="0"/>
              <a:t>Journal of Vacuum Science and Technology (2011</a:t>
            </a:r>
            <a:r>
              <a:rPr lang="en-US" b="0" dirty="0" smtClean="0"/>
              <a:t>), in press</a:t>
            </a:r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00"/>
      </a:dk1>
      <a:lt1>
        <a:srgbClr val="FF9900"/>
      </a:lt1>
      <a:dk2>
        <a:srgbClr val="FFFFFF"/>
      </a:dk2>
      <a:lt2>
        <a:srgbClr val="000000"/>
      </a:lt2>
      <a:accent1>
        <a:srgbClr val="FF0000"/>
      </a:accent1>
      <a:accent2>
        <a:srgbClr val="800080"/>
      </a:accent2>
      <a:accent3>
        <a:srgbClr val="FFCAAA"/>
      </a:accent3>
      <a:accent4>
        <a:srgbClr val="000000"/>
      </a:accent4>
      <a:accent5>
        <a:srgbClr val="FFAAAA"/>
      </a:accent5>
      <a:accent6>
        <a:srgbClr val="730073"/>
      </a:accent6>
      <a:hlink>
        <a:srgbClr val="A50021"/>
      </a:hlink>
      <a:folHlink>
        <a:srgbClr val="996600"/>
      </a:folHlink>
    </a:clrScheme>
    <a:fontScheme name="Blank Presentation">
      <a:majorFont>
        <a:latin typeface="Trebuchet MS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>
            <a:srgbClr val="0000FF"/>
          </a:buClr>
          <a:buSzTx/>
          <a:buFont typeface="Charting" pitchFamily="2" charset="0"/>
          <a:buNone/>
          <a:tabLst/>
          <a:defRPr kumimoji="1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0"/>
          </a:spcAft>
          <a:buClr>
            <a:srgbClr val="0000FF"/>
          </a:buClr>
          <a:buSzTx/>
          <a:buFont typeface="Charting" pitchFamily="2" charset="0"/>
          <a:buNone/>
          <a:tabLst/>
          <a:defRPr kumimoji="1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C3399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ADCA"/>
        </a:accent5>
        <a:accent6>
          <a:srgbClr val="00005C"/>
        </a:accent6>
        <a:hlink>
          <a:srgbClr val="CC66FF"/>
        </a:hlink>
        <a:folHlink>
          <a:srgbClr val="66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F8F8F8"/>
        </a:dk2>
        <a:lt2>
          <a:srgbClr val="336699"/>
        </a:lt2>
        <a:accent1>
          <a:srgbClr val="0099FF"/>
        </a:accent1>
        <a:accent2>
          <a:srgbClr val="33CCCC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B9B9"/>
        </a:accent6>
        <a:hlink>
          <a:srgbClr val="CC00CC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007300"/>
        </a:accent6>
        <a:hlink>
          <a:srgbClr val="FFFFFF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CC"/>
        </a:lt1>
        <a:dk2>
          <a:srgbClr val="FFFFFF"/>
        </a:dk2>
        <a:lt2>
          <a:srgbClr val="C58051"/>
        </a:lt2>
        <a:accent1>
          <a:srgbClr val="99CC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CAE2AA"/>
        </a:accent5>
        <a:accent6>
          <a:srgbClr val="730000"/>
        </a:accent6>
        <a:hlink>
          <a:srgbClr val="FF00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8F8F8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005CE7"/>
        </a:accent6>
        <a:hlink>
          <a:srgbClr val="FF0033"/>
        </a:hlink>
        <a:folHlink>
          <a:srgbClr val="00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CC"/>
        </a:dk1>
        <a:lt1>
          <a:srgbClr val="FFFF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0066"/>
        </a:accent2>
        <a:accent3>
          <a:srgbClr val="AAAAAA"/>
        </a:accent3>
        <a:accent4>
          <a:srgbClr val="DADADA"/>
        </a:accent4>
        <a:accent5>
          <a:srgbClr val="ADB8FF"/>
        </a:accent5>
        <a:accent6>
          <a:srgbClr val="00005C"/>
        </a:accent6>
        <a:hlink>
          <a:srgbClr val="333399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9900"/>
        </a:lt1>
        <a:dk2>
          <a:srgbClr val="FFFFFF"/>
        </a:dk2>
        <a:lt2>
          <a:srgbClr val="000000"/>
        </a:lt2>
        <a:accent1>
          <a:srgbClr val="FF0000"/>
        </a:accent1>
        <a:accent2>
          <a:srgbClr val="800080"/>
        </a:accent2>
        <a:accent3>
          <a:srgbClr val="FFCAAA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000000"/>
        </a:dk1>
        <a:lt1>
          <a:srgbClr val="FFFFFF"/>
        </a:lt1>
        <a:dk2>
          <a:srgbClr val="FFFFFF"/>
        </a:dk2>
        <a:lt2>
          <a:srgbClr val="FF9900"/>
        </a:lt2>
        <a:accent1>
          <a:srgbClr val="FF000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730073"/>
        </a:accent6>
        <a:hlink>
          <a:srgbClr val="A50021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8">
    <a:dk1>
      <a:srgbClr val="000000"/>
    </a:dk1>
    <a:lt1>
      <a:srgbClr val="FF9900"/>
    </a:lt1>
    <a:dk2>
      <a:srgbClr val="FFFFFF"/>
    </a:dk2>
    <a:lt2>
      <a:srgbClr val="000000"/>
    </a:lt2>
    <a:accent1>
      <a:srgbClr val="FF0000"/>
    </a:accent1>
    <a:accent2>
      <a:srgbClr val="800080"/>
    </a:accent2>
    <a:accent3>
      <a:srgbClr val="FFCAAA"/>
    </a:accent3>
    <a:accent4>
      <a:srgbClr val="000000"/>
    </a:accent4>
    <a:accent5>
      <a:srgbClr val="FFAAAA"/>
    </a:accent5>
    <a:accent6>
      <a:srgbClr val="730073"/>
    </a:accent6>
    <a:hlink>
      <a:srgbClr val="A50021"/>
    </a:hlink>
    <a:folHlink>
      <a:srgbClr val="996600"/>
    </a:folHlink>
  </a:clrScheme>
</a:themeOverride>
</file>

<file path=ppt/theme/themeOverride2.xml><?xml version="1.0" encoding="utf-8"?>
<a:themeOverride xmlns:a="http://schemas.openxmlformats.org/drawingml/2006/main">
  <a:clrScheme name="Blank Presentation 8">
    <a:dk1>
      <a:srgbClr val="000000"/>
    </a:dk1>
    <a:lt1>
      <a:srgbClr val="FF9900"/>
    </a:lt1>
    <a:dk2>
      <a:srgbClr val="FFFFFF"/>
    </a:dk2>
    <a:lt2>
      <a:srgbClr val="000000"/>
    </a:lt2>
    <a:accent1>
      <a:srgbClr val="FF0000"/>
    </a:accent1>
    <a:accent2>
      <a:srgbClr val="800080"/>
    </a:accent2>
    <a:accent3>
      <a:srgbClr val="FFCAAA"/>
    </a:accent3>
    <a:accent4>
      <a:srgbClr val="000000"/>
    </a:accent4>
    <a:accent5>
      <a:srgbClr val="FFAAAA"/>
    </a:accent5>
    <a:accent6>
      <a:srgbClr val="730073"/>
    </a:accent6>
    <a:hlink>
      <a:srgbClr val="A50021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64334</TotalTime>
  <Words>3482</Words>
  <Application>Microsoft Macintosh PowerPoint</Application>
  <PresentationFormat>Custom</PresentationFormat>
  <Paragraphs>279</Paragraphs>
  <Slides>38</Slides>
  <Notes>16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Blank Presentation</vt:lpstr>
      <vt:lpstr>Equation</vt:lpstr>
      <vt:lpstr>Chart</vt:lpstr>
      <vt:lpstr>Energetic Condensation Growth of Nb films for SRF Accelerators * </vt:lpstr>
      <vt:lpstr>Outline</vt:lpstr>
      <vt:lpstr>Motivation</vt:lpstr>
      <vt:lpstr>Two examples of early SRF thin film development</vt:lpstr>
      <vt:lpstr>Limitations of Magnetron sputtering and Vapor Deposition</vt:lpstr>
      <vt:lpstr>Prior UHV Arc Nb thin films: Tor Vergata, Rome/IPJ, Poland</vt:lpstr>
      <vt:lpstr>Outline</vt:lpstr>
      <vt:lpstr>Energetic Condensation</vt:lpstr>
      <vt:lpstr>Subplantation Models</vt:lpstr>
      <vt:lpstr>Slide 10</vt:lpstr>
      <vt:lpstr>Coaxial Energetic Deposition (CED) Coater at AASC</vt:lpstr>
      <vt:lpstr>Slide 12</vt:lpstr>
      <vt:lpstr>Collaborative progress made by AASC and JLab</vt:lpstr>
      <vt:lpstr>Outline</vt:lpstr>
      <vt:lpstr>RRR of Nb thin films on sapphire and MgO substrates</vt:lpstr>
      <vt:lpstr>Nb on MgO: Local RRR vs. averaged &lt;RRR&gt;</vt:lpstr>
      <vt:lpstr>RRR of Nb thin films on a-sapphire substrates</vt:lpstr>
      <vt:lpstr>RRR of Nb thin films on MgO substrates</vt:lpstr>
      <vt:lpstr>Nb on MgO: temp. driven transition in crystal orientation </vt:lpstr>
      <vt:lpstr>Observations about bulk single crystal Nb orientation</vt:lpstr>
      <vt:lpstr>RRR–7: Cross sectional EBSD (OIM)</vt:lpstr>
      <vt:lpstr>RRR–196: Cross sectional EBSD: shows mix of (110) and (100)</vt:lpstr>
      <vt:lpstr>RRR–316: Cross sectional EBSD</vt:lpstr>
      <vt:lpstr>Slide 24</vt:lpstr>
      <vt:lpstr>“Mold” effect of subplanted Nb films: low RRR film</vt:lpstr>
      <vt:lpstr>“Mold” effect of subplanted Nb films: high RRR film</vt:lpstr>
      <vt:lpstr>Slide 27</vt:lpstr>
      <vt:lpstr>SIMS with Cs beam of high RRR Nb films:</vt:lpstr>
      <vt:lpstr>Nb thin films grown on Borosilicate: a proxy for Cu/Al</vt:lpstr>
      <vt:lpstr>Slide 30</vt:lpstr>
      <vt:lpstr>~50µm grains of Nb measured in 0.4µm thick films on Cu</vt:lpstr>
      <vt:lpstr>Slide 32</vt:lpstr>
      <vt:lpstr>Vielen Dank  Fragen, bitte?</vt:lpstr>
      <vt:lpstr>Nb on a-sapphire: Local RRR vs. averaged &lt;RRR&gt;</vt:lpstr>
      <vt:lpstr>SIC measurements at JLab</vt:lpstr>
      <vt:lpstr>RRR of Nb thin films on c-sapphire substrates</vt:lpstr>
      <vt:lpstr>RRR of Nb thin films on c-sapphire substrates</vt:lpstr>
      <vt:lpstr>RRR–196: Cross sectional EBSD: shows mix of (110) and (100)</vt:lpstr>
    </vt:vector>
  </TitlesOfParts>
  <Manager/>
  <Company>Ktech Corp.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AMPL05_InvitedTalk 091205</dc:title>
  <dc:subject/>
  <dc:creator>Mahadevan Krishnan</dc:creator>
  <cp:keywords/>
  <dc:description/>
  <cp:lastModifiedBy>My Macbook Pro</cp:lastModifiedBy>
  <cp:revision>2712</cp:revision>
  <cp:lastPrinted>2009-05-01T18:09:11Z</cp:lastPrinted>
  <dcterms:created xsi:type="dcterms:W3CDTF">2011-07-26T10:57:10Z</dcterms:created>
  <dcterms:modified xsi:type="dcterms:W3CDTF">2011-07-26T11:26:55Z</dcterms:modified>
  <cp:category/>
</cp:coreProperties>
</file>