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6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9" r:id="rId3"/>
    <p:sldId id="260" r:id="rId4"/>
    <p:sldId id="286" r:id="rId5"/>
    <p:sldId id="261" r:id="rId6"/>
    <p:sldId id="277" r:id="rId7"/>
    <p:sldId id="287" r:id="rId8"/>
    <p:sldId id="288" r:id="rId9"/>
    <p:sldId id="278" r:id="rId10"/>
    <p:sldId id="289" r:id="rId11"/>
    <p:sldId id="263" r:id="rId12"/>
    <p:sldId id="290" r:id="rId13"/>
    <p:sldId id="264" r:id="rId14"/>
    <p:sldId id="280" r:id="rId15"/>
    <p:sldId id="265" r:id="rId16"/>
    <p:sldId id="268" r:id="rId17"/>
    <p:sldId id="281" r:id="rId18"/>
    <p:sldId id="266" r:id="rId19"/>
    <p:sldId id="282" r:id="rId20"/>
    <p:sldId id="269" r:id="rId21"/>
    <p:sldId id="283" r:id="rId22"/>
    <p:sldId id="284" r:id="rId23"/>
    <p:sldId id="285" r:id="rId24"/>
    <p:sldId id="270" r:id="rId25"/>
    <p:sldId id="271" r:id="rId26"/>
    <p:sldId id="272" r:id="rId27"/>
  </p:sldIdLst>
  <p:sldSz cx="9144000" cy="6858000" type="screen4x3"/>
  <p:notesSz cx="6935788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DDDDC8"/>
    <a:srgbClr val="DDDDCD"/>
    <a:srgbClr val="DDDDDD"/>
    <a:srgbClr val="B40022"/>
    <a:srgbClr val="FF33CC"/>
    <a:srgbClr val="FFFF66"/>
    <a:srgbClr val="4040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8" d="100"/>
          <a:sy n="38" d="100"/>
        </p:scale>
        <p:origin x="-2256" y="-102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379" tIns="46190" rIns="92379" bIns="46190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065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379" tIns="46190" rIns="92379" bIns="46190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25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379" tIns="46190" rIns="92379" bIns="46190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0650" y="8759825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379" tIns="46190" rIns="92379" bIns="46190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AF965455-107A-47C2-8D01-B585762FC44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379" tIns="46190" rIns="92379" bIns="46190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065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379" tIns="46190" rIns="92379" bIns="46190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79913"/>
            <a:ext cx="5087938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379" tIns="46190" rIns="92379" bIns="461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379" tIns="46190" rIns="92379" bIns="46190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0650" y="8759825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379" tIns="46190" rIns="92379" bIns="46190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9B703859-AA5F-4B4B-A531-07590EB3731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9DDA9212-AC80-4C37-9E41-A9355C52F39E}" type="slidenum">
              <a:rPr lang="en-US"/>
              <a:pPr/>
              <a:t>1</a:t>
            </a:fld>
            <a:endParaRPr lang="en-US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  <a:cs typeface="+mn-cs"/>
              </a:rPr>
              <a:t>Thanks, </a:t>
            </a:r>
            <a:r>
              <a:rPr lang="en-US" dirty="0" err="1" smtClean="0">
                <a:ea typeface="ＭＳ Ｐゴシック" charset="0"/>
                <a:cs typeface="+mn-cs"/>
              </a:rPr>
              <a:t>honoured</a:t>
            </a:r>
            <a:endParaRPr lang="en-US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 samples relative to furnace size may help keep temperature more uniform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03859-AA5F-4B4B-A531-07590EB3731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Improve substrate – maybe push</a:t>
            </a:r>
            <a:r>
              <a:rPr lang="en-US" baseline="0" dirty="0" smtClean="0"/>
              <a:t> off the onset of Q-drop – increase Hc1?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03859-AA5F-4B4B-A531-07590EB3731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03859-AA5F-4B4B-A531-07590EB3731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checks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03859-AA5F-4B4B-A531-07590EB3731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checks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03859-AA5F-4B4B-A531-07590EB3731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checks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03859-AA5F-4B4B-A531-07590EB3731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checks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03859-AA5F-4B4B-A531-07590EB3731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03859-AA5F-4B4B-A531-07590EB3731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rst_image.tif"/>
          <p:cNvPicPr>
            <a:picLocks noChangeAspect="1"/>
          </p:cNvPicPr>
          <p:nvPr userDrawn="1"/>
        </p:nvPicPr>
        <p:blipFill>
          <a:blip r:embed="rId2"/>
          <a:srcRect t="4937" b="7398"/>
          <a:stretch>
            <a:fillRect/>
          </a:stretch>
        </p:blipFill>
        <p:spPr>
          <a:xfrm>
            <a:off x="0" y="814137"/>
            <a:ext cx="9202788" cy="6043863"/>
          </a:xfrm>
          <a:prstGeom prst="rect">
            <a:avLst/>
          </a:prstGeom>
        </p:spPr>
      </p:pic>
      <p:pic>
        <p:nvPicPr>
          <p:cNvPr id="4" name="Picture 22" descr="New 10in Header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765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6629400"/>
            <a:ext cx="9140825" cy="0"/>
          </a:xfrm>
          <a:prstGeom prst="line">
            <a:avLst/>
          </a:prstGeom>
          <a:noFill/>
          <a:ln w="38100">
            <a:solidFill>
              <a:srgbClr val="B31B1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143000"/>
          </a:xfrm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rgbClr val="DDDDC8"/>
                    </a:gs>
                    <a:gs pos="100000">
                      <a:srgbClr val="B31B1B">
                        <a:alpha val="50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2286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B4002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5E7609B5-56BD-4676-BA7C-5B42E8F3A054}" type="datetime4">
              <a:rPr lang="en-US"/>
              <a:pPr/>
              <a:t>July 25,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Cornell LEPP Template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F522F8B5-03EE-41BA-A49B-2C14FAD9E5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152400"/>
            <a:ext cx="2247900" cy="396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591300" cy="396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67B1CDF0-CA56-405D-BCB5-50F2F67F1ED8}" type="datetime4">
              <a:rPr lang="en-US"/>
              <a:pPr/>
              <a:t>July 25,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Cornell LEPP Template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11966283-E714-4DBF-9A3A-BC7775B7CC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rgbClr val="C0000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ACB1A545-9FFD-4442-A2D1-9B42500D6A26}" type="datetime4">
              <a:rPr lang="en-US"/>
              <a:pPr/>
              <a:t>July 25,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SRF 2011, Chicago, IL, USA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B4ABB4D9-6BE6-4764-A307-298253562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ADFB828F-3917-4DAD-B031-A54E4681DDCF}" type="datetime4">
              <a:rPr lang="en-US"/>
              <a:pPr/>
              <a:t>July 25,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Cornell LEPP Template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2F737973-0A51-41C9-8174-A0107A342D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219200"/>
            <a:ext cx="4419600" cy="289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19600" cy="289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4A19379D-0F5A-457D-A0EF-67B15660261D}" type="datetime4">
              <a:rPr lang="en-US"/>
              <a:pPr/>
              <a:t>July 25,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Cornell LEPP Template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F13DFFDC-A36B-494A-AD43-99F06BC2C1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B850AB79-B434-4E58-ABF0-D57E910C804B}" type="datetime4">
              <a:rPr lang="en-US"/>
              <a:pPr/>
              <a:t>July 25, 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Cornell LEPP Template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A4746652-26D3-4211-BDC1-D449241E54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B833B83A-4150-4C7C-8389-F00485125E4A}" type="datetime4">
              <a:rPr lang="en-US"/>
              <a:pPr/>
              <a:t>July 25, 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Cornell LEPP Template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852263B6-AC32-4745-98BD-4B9ABADB89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C3DA0E85-7C48-4D8D-A5AA-A5E88FC94A88}" type="datetime4">
              <a:rPr lang="en-US"/>
              <a:pPr/>
              <a:t>July 25, 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Cornell LEPP Template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E0929B8F-E92F-4F52-9A69-A1934DFD75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91C70993-8FE7-45F0-B93D-DD5ECE3636C9}" type="datetime4">
              <a:rPr lang="en-US"/>
              <a:pPr/>
              <a:t>July 25,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Cornell LEPP Template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7E010FD8-0282-4803-AE45-1682A7D27B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C45191B0-38A0-4406-96B8-419345D34A44}" type="datetime4">
              <a:rPr lang="en-US"/>
              <a:pPr/>
              <a:t>July 25,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Cornell LEPP Template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C2915856-DA3F-49FD-BC99-965784611F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rst_image.tif"/>
          <p:cNvPicPr>
            <a:picLocks noChangeAspect="1"/>
          </p:cNvPicPr>
          <p:nvPr userDrawn="1"/>
        </p:nvPicPr>
        <p:blipFill>
          <a:blip r:embed="rId13"/>
          <a:srcRect t="4937" b="7398"/>
          <a:stretch>
            <a:fillRect/>
          </a:stretch>
        </p:blipFill>
        <p:spPr>
          <a:xfrm>
            <a:off x="0" y="814137"/>
            <a:ext cx="9202788" cy="6043863"/>
          </a:xfrm>
          <a:prstGeom prst="rect">
            <a:avLst/>
          </a:prstGeom>
        </p:spPr>
      </p:pic>
      <p:pic>
        <p:nvPicPr>
          <p:cNvPr id="1026" name="Picture 8" descr="CLASSE 36 In Header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219200"/>
            <a:ext cx="8991600" cy="28956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DDDC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629400"/>
            <a:ext cx="1371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fld id="{E1A2A886-F346-40A4-B71B-836654E8ED20}" type="datetime4">
              <a:rPr lang="en-US" smtClean="0"/>
              <a:pPr/>
              <a:t>July 25, 2011</a:t>
            </a:fld>
            <a:endParaRPr lang="en-US" dirty="0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59075" y="6599238"/>
            <a:ext cx="347345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>
                <a:solidFill>
                  <a:schemeClr val="bg1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SRF 2011, Chicago, IL, USA</a:t>
            </a:r>
            <a:endParaRPr lang="en-US" dirty="0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685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fld id="{9A581BA9-F2A7-4F66-BF7B-82AC58913A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0" y="6629400"/>
            <a:ext cx="9140825" cy="0"/>
          </a:xfrm>
          <a:prstGeom prst="line">
            <a:avLst/>
          </a:prstGeom>
          <a:noFill/>
          <a:ln w="38100">
            <a:solidFill>
              <a:srgbClr val="B31B1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7600" y="152400"/>
            <a:ext cx="52593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rgbClr val="DDDDC8"/>
                    </a:gs>
                    <a:gs pos="100000">
                      <a:srgbClr val="B31B1B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xmlns="" w="0">
                <a:pattFill prst="pct50">
                  <a:fgClr>
                    <a:schemeClr val="hlink"/>
                  </a:fgClr>
                  <a:bgClr>
                    <a:schemeClr val="hlink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B31B1B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600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133600"/>
            <a:ext cx="7772400" cy="1143000"/>
          </a:xfrm>
          <a:solidFill>
            <a:srgbClr val="C00000"/>
          </a:solidFill>
          <a:ln w="635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rgbClr val="DDDDC8"/>
                    </a:gs>
                    <a:gs pos="100000">
                      <a:srgbClr val="B31B1B">
                        <a:alpha val="50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chemeClr val="bg1"/>
                </a:solidFill>
              </a:rPr>
              <a:t>Stoichiometric</a:t>
            </a:r>
            <a:r>
              <a:rPr lang="en-US" b="1" dirty="0" smtClean="0">
                <a:solidFill>
                  <a:schemeClr val="bg1"/>
                </a:solidFill>
              </a:rPr>
              <a:t> Nb</a:t>
            </a:r>
            <a:r>
              <a:rPr lang="en-US" b="1" baseline="-25000" dirty="0" smtClean="0">
                <a:solidFill>
                  <a:schemeClr val="bg1"/>
                </a:solidFill>
              </a:rPr>
              <a:t>3</a:t>
            </a:r>
            <a:r>
              <a:rPr lang="en-US" b="1" dirty="0" smtClean="0">
                <a:solidFill>
                  <a:schemeClr val="bg1"/>
                </a:solidFill>
              </a:rPr>
              <a:t>Sn in First Samples Coated at Cornell</a:t>
            </a:r>
            <a:endParaRPr lang="en-US" b="1" dirty="0" smtClean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3810000"/>
            <a:ext cx="3657600" cy="1219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i="1" dirty="0" smtClean="0">
                <a:solidFill>
                  <a:schemeClr val="tx1"/>
                </a:solidFill>
                <a:ea typeface="+mn-ea"/>
                <a:cs typeface="+mn-cs"/>
              </a:rPr>
              <a:t>Sam Posen</a:t>
            </a:r>
            <a:endParaRPr lang="en-US" i="1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Cornell </a:t>
            </a: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University</a:t>
            </a:r>
            <a:endParaRPr lang="en-US" dirty="0" smtClean="0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15363" name="Picture 12" descr="nsf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0" y="6253163"/>
            <a:ext cx="304800" cy="3000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4" name="Picture 13" descr="CUCLASSE logo blac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6283325"/>
            <a:ext cx="990600" cy="2698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5" name="Picture 8" descr="SRF 2011 Logo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6248400"/>
            <a:ext cx="914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152400"/>
            <a:ext cx="5486400" cy="533400"/>
          </a:xfrm>
        </p:spPr>
        <p:txBody>
          <a:bodyPr/>
          <a:lstStyle/>
          <a:p>
            <a:r>
              <a:rPr lang="en-US" sz="2800" dirty="0" smtClean="0"/>
              <a:t>New Surface Preparation Techniques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1143000"/>
          </a:xfrm>
        </p:spPr>
        <p:txBody>
          <a:bodyPr/>
          <a:lstStyle/>
          <a:p>
            <a:r>
              <a:rPr lang="en-US" dirty="0" smtClean="0"/>
              <a:t>Add to Wuppertal procedure new techniques that have increased Q and E values in </a:t>
            </a:r>
            <a:r>
              <a:rPr lang="en-US" dirty="0" err="1" smtClean="0"/>
              <a:t>Nb</a:t>
            </a:r>
            <a:r>
              <a:rPr lang="en-US" dirty="0" smtClean="0"/>
              <a:t> cavities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A545-9FFD-4442-A2D1-9B42500D6A26}" type="datetime4">
              <a:rPr lang="en-US" smtClean="0"/>
              <a:pPr/>
              <a:t>July 27,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Sam Posen – SRF 2011, Chicago, IL, USA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B4D9-6BE6-4764-A307-29825356259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4876800"/>
            <a:ext cx="22098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Nb</a:t>
            </a:r>
            <a:r>
              <a:rPr lang="en-US" sz="4000" b="1" baseline="-25000" dirty="0" smtClean="0"/>
              <a:t>3</a:t>
            </a:r>
            <a:r>
              <a:rPr lang="en-US" sz="4000" b="1" dirty="0" smtClean="0"/>
              <a:t>Sn, 1995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743200" y="4876800"/>
            <a:ext cx="3581400" cy="1384995"/>
          </a:xfrm>
          <a:prstGeom prst="rect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+ HPR, EP, 120 deg C bake, CBP, single crystal </a:t>
            </a:r>
            <a:r>
              <a:rPr lang="en-US" sz="2800" b="1" dirty="0" err="1" smtClean="0">
                <a:solidFill>
                  <a:schemeClr val="bg1"/>
                </a:solidFill>
              </a:rPr>
              <a:t>Nb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4876800"/>
            <a:ext cx="22098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Nb</a:t>
            </a:r>
            <a:r>
              <a:rPr lang="en-US" sz="4000" b="1" baseline="-25000" dirty="0" smtClean="0"/>
              <a:t>3</a:t>
            </a:r>
            <a:r>
              <a:rPr lang="en-US" sz="4000" b="1" dirty="0" smtClean="0"/>
              <a:t>Sn, 2012</a:t>
            </a:r>
            <a:endParaRPr lang="en-US" sz="4000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51821"/>
            <a:ext cx="3733800" cy="250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486400" y="2480608"/>
            <a:ext cx="3048000" cy="193899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0" dirty="0" smtClean="0"/>
              <a:t>???</a:t>
            </a:r>
            <a:endParaRPr lang="en-US" sz="12000" dirty="0"/>
          </a:p>
        </p:txBody>
      </p:sp>
      <p:sp>
        <p:nvSpPr>
          <p:cNvPr id="15" name="Right Arrow 14"/>
          <p:cNvSpPr/>
          <p:nvPr/>
        </p:nvSpPr>
        <p:spPr bwMode="auto">
          <a:xfrm>
            <a:off x="3733800" y="3352800"/>
            <a:ext cx="2362200" cy="990600"/>
          </a:xfrm>
          <a:prstGeom prst="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Coated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3048000"/>
          </a:xfrm>
        </p:spPr>
        <p:txBody>
          <a:bodyPr/>
          <a:lstStyle/>
          <a:p>
            <a:r>
              <a:rPr lang="en-US" dirty="0" smtClean="0"/>
              <a:t>2 square samples were coated</a:t>
            </a:r>
          </a:p>
          <a:p>
            <a:r>
              <a:rPr lang="en-US" dirty="0" smtClean="0"/>
              <a:t>Coatings were characterized in various ways</a:t>
            </a:r>
          </a:p>
          <a:p>
            <a:r>
              <a:rPr lang="en-US" dirty="0" smtClean="0"/>
              <a:t>One of the samples was anodized in NH</a:t>
            </a:r>
            <a:r>
              <a:rPr lang="en-US" baseline="-25000" dirty="0" smtClean="0"/>
              <a:t>4</a:t>
            </a:r>
            <a:r>
              <a:rPr lang="en-US" dirty="0" smtClean="0"/>
              <a:t>OH at 75V</a:t>
            </a:r>
          </a:p>
          <a:p>
            <a:r>
              <a:rPr lang="en-US" b="1" dirty="0" err="1" smtClean="0">
                <a:solidFill>
                  <a:schemeClr val="accent1"/>
                </a:solidFill>
              </a:rPr>
              <a:t>Nb</a:t>
            </a:r>
            <a:r>
              <a:rPr lang="en-US" b="1" dirty="0" smtClean="0">
                <a:solidFill>
                  <a:schemeClr val="accent1"/>
                </a:solidFill>
              </a:rPr>
              <a:t>-&gt;blue    </a:t>
            </a:r>
            <a:r>
              <a:rPr lang="en-US" b="1" dirty="0" err="1" smtClean="0">
                <a:solidFill>
                  <a:srgbClr val="996600"/>
                </a:solidFill>
              </a:rPr>
              <a:t>Sn</a:t>
            </a:r>
            <a:r>
              <a:rPr lang="en-US" b="1" dirty="0" smtClean="0">
                <a:solidFill>
                  <a:srgbClr val="996600"/>
                </a:solidFill>
              </a:rPr>
              <a:t>-&gt; yellow</a:t>
            </a:r>
            <a:r>
              <a:rPr lang="en-US" b="1" dirty="0" smtClean="0"/>
              <a:t>    </a:t>
            </a:r>
            <a:r>
              <a:rPr lang="en-US" b="1" dirty="0" smtClean="0">
                <a:solidFill>
                  <a:srgbClr val="7030A0"/>
                </a:solidFill>
              </a:rPr>
              <a:t>Nb3Sn -&gt; Pink/purple</a:t>
            </a:r>
            <a:endParaRPr lang="en-US" b="1" dirty="0" smtClean="0"/>
          </a:p>
          <a:p>
            <a:r>
              <a:rPr lang="en-US" dirty="0" smtClean="0"/>
              <a:t>Uniform coating! No excess tin on surface!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A545-9FFD-4442-A2D1-9B42500D6A26}" type="datetime4">
              <a:rPr lang="en-US" smtClean="0"/>
              <a:pPr/>
              <a:t>July 27,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Sam Posen – SRF 2011, Chicago, IL, USA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B4D9-6BE6-4764-A307-29825356259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1" name="Picture 4" descr="\\SAMBA\accsrf\Sam\Pictures\cal cruc and first sq samples\Anodized Sample\IMGP0705.JPG"/>
          <p:cNvPicPr>
            <a:picLocks noChangeAspect="1" noChangeArrowheads="1"/>
          </p:cNvPicPr>
          <p:nvPr/>
        </p:nvPicPr>
        <p:blipFill>
          <a:blip r:embed="rId2" cstate="print"/>
          <a:srcRect l="18026" t="34543" r="15974" b="32857"/>
          <a:stretch>
            <a:fillRect/>
          </a:stretch>
        </p:blipFill>
        <p:spPr bwMode="auto">
          <a:xfrm>
            <a:off x="2286000" y="4111510"/>
            <a:ext cx="5257800" cy="19477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2" name="TextBox 11"/>
          <p:cNvSpPr txBox="1"/>
          <p:nvPr/>
        </p:nvSpPr>
        <p:spPr>
          <a:xfrm>
            <a:off x="5486400" y="6096000"/>
            <a:ext cx="2133600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Anodized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6096000"/>
            <a:ext cx="2667000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Not anodized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rot="5400000" flipH="1" flipV="1">
            <a:off x="1714500" y="4991100"/>
            <a:ext cx="1447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 useBgFill="1">
        <p:nvSpPr>
          <p:cNvPr id="16" name="TextBox 15"/>
          <p:cNvSpPr txBox="1"/>
          <p:nvPr/>
        </p:nvSpPr>
        <p:spPr>
          <a:xfrm>
            <a:off x="1676400" y="4648200"/>
            <a:ext cx="6858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Coated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3048000"/>
          </a:xfrm>
        </p:spPr>
        <p:txBody>
          <a:bodyPr/>
          <a:lstStyle/>
          <a:p>
            <a:r>
              <a:rPr lang="en-US" dirty="0" smtClean="0"/>
              <a:t>2 square samples were coated</a:t>
            </a:r>
          </a:p>
          <a:p>
            <a:r>
              <a:rPr lang="en-US" dirty="0" smtClean="0"/>
              <a:t>Coatings were characterized in various ways</a:t>
            </a:r>
          </a:p>
          <a:p>
            <a:r>
              <a:rPr lang="en-US" dirty="0" smtClean="0"/>
              <a:t>One of the samples was anodized in NH</a:t>
            </a:r>
            <a:r>
              <a:rPr lang="en-US" baseline="-25000" dirty="0" smtClean="0"/>
              <a:t>4</a:t>
            </a:r>
            <a:r>
              <a:rPr lang="en-US" dirty="0" smtClean="0"/>
              <a:t>OH at 75V</a:t>
            </a:r>
          </a:p>
          <a:p>
            <a:r>
              <a:rPr lang="en-US" b="1" dirty="0" err="1" smtClean="0">
                <a:solidFill>
                  <a:schemeClr val="accent1"/>
                </a:solidFill>
              </a:rPr>
              <a:t>Nb</a:t>
            </a:r>
            <a:r>
              <a:rPr lang="en-US" b="1" dirty="0" smtClean="0">
                <a:solidFill>
                  <a:schemeClr val="accent1"/>
                </a:solidFill>
              </a:rPr>
              <a:t>-&gt;blue    </a:t>
            </a:r>
            <a:r>
              <a:rPr lang="en-US" b="1" dirty="0" err="1" smtClean="0">
                <a:solidFill>
                  <a:srgbClr val="996600"/>
                </a:solidFill>
              </a:rPr>
              <a:t>Sn</a:t>
            </a:r>
            <a:r>
              <a:rPr lang="en-US" b="1" dirty="0" smtClean="0">
                <a:solidFill>
                  <a:srgbClr val="996600"/>
                </a:solidFill>
              </a:rPr>
              <a:t>-&gt; yellow</a:t>
            </a:r>
            <a:r>
              <a:rPr lang="en-US" b="1" dirty="0" smtClean="0"/>
              <a:t>    </a:t>
            </a:r>
            <a:r>
              <a:rPr lang="en-US" b="1" dirty="0" smtClean="0">
                <a:solidFill>
                  <a:srgbClr val="7030A0"/>
                </a:solidFill>
              </a:rPr>
              <a:t>Nb3Sn -&gt; Pink/purple</a:t>
            </a:r>
            <a:endParaRPr lang="en-US" b="1" dirty="0" smtClean="0"/>
          </a:p>
          <a:p>
            <a:r>
              <a:rPr lang="en-US" dirty="0" smtClean="0"/>
              <a:t>Uniform coating! No excess tin on surface!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A545-9FFD-4442-A2D1-9B42500D6A26}" type="datetime4">
              <a:rPr lang="en-US" smtClean="0"/>
              <a:pPr/>
              <a:t>July 27,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Sam Posen – SRF 2011, Chicago, IL, USA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B4D9-6BE6-4764-A307-29825356259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1" name="Picture 4" descr="\\SAMBA\accsrf\Sam\Pictures\cal cruc and first sq samples\Anodized Sample\IMGP0705.JPG"/>
          <p:cNvPicPr>
            <a:picLocks noChangeAspect="1" noChangeArrowheads="1"/>
          </p:cNvPicPr>
          <p:nvPr/>
        </p:nvPicPr>
        <p:blipFill>
          <a:blip r:embed="rId2" cstate="print"/>
          <a:srcRect l="18026" t="34543" r="15974" b="32857"/>
          <a:stretch>
            <a:fillRect/>
          </a:stretch>
        </p:blipFill>
        <p:spPr bwMode="auto">
          <a:xfrm>
            <a:off x="2286000" y="4111510"/>
            <a:ext cx="5257800" cy="19477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2" name="TextBox 11"/>
          <p:cNvSpPr txBox="1"/>
          <p:nvPr/>
        </p:nvSpPr>
        <p:spPr>
          <a:xfrm>
            <a:off x="5486400" y="6096000"/>
            <a:ext cx="2133600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Anodized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6096000"/>
            <a:ext cx="2667000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Not anodized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rot="5400000" flipH="1" flipV="1">
            <a:off x="1714500" y="4991100"/>
            <a:ext cx="1447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 useBgFill="1">
        <p:nvSpPr>
          <p:cNvPr id="16" name="TextBox 15"/>
          <p:cNvSpPr txBox="1"/>
          <p:nvPr/>
        </p:nvSpPr>
        <p:spPr>
          <a:xfrm>
            <a:off x="1676400" y="4648200"/>
            <a:ext cx="6858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1”</a:t>
            </a:r>
            <a:endParaRPr lang="en-US" dirty="0"/>
          </a:p>
        </p:txBody>
      </p:sp>
      <p:pic>
        <p:nvPicPr>
          <p:cNvPr id="14" name="Picture 2" descr="C:\Users\Sam_2\AppData\Local\Microsoft\Windows\Temporary Internet Files\Content.IE5\7RSPI5ZZ\MC900442139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rcRect b="6532"/>
          <a:stretch>
            <a:fillRect/>
          </a:stretch>
        </p:blipFill>
        <p:spPr bwMode="auto">
          <a:xfrm>
            <a:off x="2133600" y="914400"/>
            <a:ext cx="4953000" cy="4724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 Images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A545-9FFD-4442-A2D1-9B42500D6A26}" type="datetime4">
              <a:rPr lang="en-US" smtClean="0"/>
              <a:pPr/>
              <a:t>July 27,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Sam Posen – SRF 2011, Chicago, IL, USA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B4D9-6BE6-4764-A307-29825356259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 descr="with_second_camera.tif"/>
          <p:cNvPicPr>
            <a:picLocks noChangeAspect="1"/>
          </p:cNvPicPr>
          <p:nvPr/>
        </p:nvPicPr>
        <p:blipFill>
          <a:blip r:embed="rId2" cstate="print"/>
          <a:srcRect r="17104"/>
          <a:stretch>
            <a:fillRect/>
          </a:stretch>
        </p:blipFill>
        <p:spPr>
          <a:xfrm>
            <a:off x="4800600" y="1371600"/>
            <a:ext cx="3790009" cy="3429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821" y="1371600"/>
            <a:ext cx="3614179" cy="3429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257800" y="5054025"/>
            <a:ext cx="2590800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Cornell, 2011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5054025"/>
            <a:ext cx="3276600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Wuppertal, 1996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 Images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A545-9FFD-4442-A2D1-9B42500D6A26}" type="datetime4">
              <a:rPr lang="en-US" smtClean="0"/>
              <a:pPr/>
              <a:t>July 27,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Sam Posen – SRF 2011, Chicago, IL, USA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B4D9-6BE6-4764-A307-29825356259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 descr="with_second_camera.tif"/>
          <p:cNvPicPr>
            <a:picLocks noChangeAspect="1"/>
          </p:cNvPicPr>
          <p:nvPr/>
        </p:nvPicPr>
        <p:blipFill>
          <a:blip r:embed="rId2" cstate="print"/>
          <a:srcRect r="17104"/>
          <a:stretch>
            <a:fillRect/>
          </a:stretch>
        </p:blipFill>
        <p:spPr>
          <a:xfrm>
            <a:off x="4800600" y="1371600"/>
            <a:ext cx="3790009" cy="3429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821" y="1371600"/>
            <a:ext cx="3614179" cy="3429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257800" y="5054025"/>
            <a:ext cx="2590800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Cornell, 2011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5054025"/>
            <a:ext cx="3276600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Wuppertal, 1996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C:\Users\Sam_2\AppData\Local\Microsoft\Windows\Temporary Internet Files\Content.IE5\7RSPI5ZZ\MC900442139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</a:blip>
          <a:srcRect b="6532"/>
          <a:stretch>
            <a:fillRect/>
          </a:stretch>
        </p:blipFill>
        <p:spPr bwMode="auto">
          <a:xfrm>
            <a:off x="2133600" y="914400"/>
            <a:ext cx="4953000" cy="4724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EDX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4648200" cy="1219200"/>
          </a:xfrm>
        </p:spPr>
        <p:txBody>
          <a:bodyPr/>
          <a:lstStyle/>
          <a:p>
            <a:r>
              <a:rPr lang="en-US" dirty="0" smtClean="0"/>
              <a:t>Uniform coating! </a:t>
            </a:r>
          </a:p>
          <a:p>
            <a:r>
              <a:rPr lang="en-US" dirty="0" smtClean="0"/>
              <a:t>24.2±0.5 atomic % </a:t>
            </a:r>
            <a:r>
              <a:rPr lang="en-US" dirty="0" err="1" smtClean="0"/>
              <a:t>Sn</a:t>
            </a:r>
            <a:r>
              <a:rPr lang="en-US" dirty="0" smtClean="0"/>
              <a:t>!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A545-9FFD-4442-A2D1-9B42500D6A26}" type="datetime4">
              <a:rPr lang="en-US" smtClean="0"/>
              <a:pPr/>
              <a:t>July 27,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Sam Posen – SRF 2011, Chicago, IL, USA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B4D9-6BE6-4764-A307-29825356259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 descr="S02.jpg"/>
          <p:cNvPicPr>
            <a:picLocks noChangeAspect="1"/>
          </p:cNvPicPr>
          <p:nvPr/>
        </p:nvPicPr>
        <p:blipFill>
          <a:blip r:embed="rId3" cstate="print"/>
          <a:srcRect r="45290"/>
          <a:stretch>
            <a:fillRect/>
          </a:stretch>
        </p:blipFill>
        <p:spPr>
          <a:xfrm>
            <a:off x="5410200" y="914400"/>
            <a:ext cx="3200400" cy="1295400"/>
          </a:xfrm>
          <a:prstGeom prst="rect">
            <a:avLst/>
          </a:prstGeom>
          <a:ln w="19050"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50000"/>
          <a:stretch>
            <a:fillRect/>
          </a:stretch>
        </p:blipFill>
        <p:spPr bwMode="auto">
          <a:xfrm>
            <a:off x="5029200" y="2374792"/>
            <a:ext cx="3485286" cy="341640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r="50066"/>
          <a:stretch>
            <a:fillRect/>
          </a:stretch>
        </p:blipFill>
        <p:spPr bwMode="auto">
          <a:xfrm>
            <a:off x="696354" y="2362200"/>
            <a:ext cx="3494646" cy="343010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066800" y="5943600"/>
            <a:ext cx="2590800" cy="70788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T</a:t>
            </a:r>
            <a:r>
              <a:rPr lang="en-US" sz="4000" b="1" baseline="-25000" dirty="0" err="1" smtClean="0">
                <a:solidFill>
                  <a:schemeClr val="bg1"/>
                </a:solidFill>
              </a:rPr>
              <a:t>c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vs</a:t>
            </a:r>
            <a:r>
              <a:rPr lang="en-US" sz="4000" b="1" dirty="0" smtClean="0">
                <a:solidFill>
                  <a:schemeClr val="bg1"/>
                </a:solidFill>
              </a:rPr>
              <a:t> %</a:t>
            </a:r>
            <a:r>
              <a:rPr lang="en-US" sz="4000" b="1" dirty="0" err="1" smtClean="0">
                <a:solidFill>
                  <a:schemeClr val="bg1"/>
                </a:solidFill>
              </a:rPr>
              <a:t>Sn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5943600"/>
            <a:ext cx="2772229" cy="70106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H</a:t>
            </a:r>
            <a:r>
              <a:rPr lang="en-US" sz="4000" b="1" baseline="-25000" dirty="0" smtClean="0">
                <a:solidFill>
                  <a:schemeClr val="bg1"/>
                </a:solidFill>
              </a:rPr>
              <a:t>c2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vs</a:t>
            </a:r>
            <a:r>
              <a:rPr lang="en-US" sz="4000" b="1" dirty="0" smtClean="0">
                <a:solidFill>
                  <a:schemeClr val="bg1"/>
                </a:solidFill>
              </a:rPr>
              <a:t> %</a:t>
            </a:r>
            <a:r>
              <a:rPr lang="en-US" sz="4000" b="1" dirty="0" err="1" smtClean="0">
                <a:solidFill>
                  <a:schemeClr val="bg1"/>
                </a:solidFill>
              </a:rPr>
              <a:t>Sn</a:t>
            </a:r>
            <a:endParaRPr lang="en-US" sz="4000" b="1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6269700" y="3914321"/>
            <a:ext cx="2803071" cy="36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2070754" y="3914321"/>
            <a:ext cx="2803071" cy="36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EDX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4648200" cy="1219200"/>
          </a:xfrm>
        </p:spPr>
        <p:txBody>
          <a:bodyPr/>
          <a:lstStyle/>
          <a:p>
            <a:r>
              <a:rPr lang="en-US" dirty="0" smtClean="0"/>
              <a:t>Uniform coating! </a:t>
            </a:r>
          </a:p>
          <a:p>
            <a:r>
              <a:rPr lang="en-US" dirty="0" smtClean="0"/>
              <a:t>24.2±0.5 atomic % </a:t>
            </a:r>
            <a:r>
              <a:rPr lang="en-US" dirty="0" err="1" smtClean="0"/>
              <a:t>Sn</a:t>
            </a:r>
            <a:r>
              <a:rPr lang="en-US" dirty="0" smtClean="0"/>
              <a:t>!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A545-9FFD-4442-A2D1-9B42500D6A26}" type="datetime4">
              <a:rPr lang="en-US" smtClean="0"/>
              <a:pPr/>
              <a:t>July 27,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Sam Posen – SRF 2011, Chicago, IL, USA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B4D9-6BE6-4764-A307-29825356259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 descr="S02.jpg"/>
          <p:cNvPicPr>
            <a:picLocks noChangeAspect="1"/>
          </p:cNvPicPr>
          <p:nvPr/>
        </p:nvPicPr>
        <p:blipFill>
          <a:blip r:embed="rId2" cstate="print"/>
          <a:srcRect r="45290"/>
          <a:stretch>
            <a:fillRect/>
          </a:stretch>
        </p:blipFill>
        <p:spPr>
          <a:xfrm>
            <a:off x="5410200" y="914400"/>
            <a:ext cx="3200400" cy="1295400"/>
          </a:xfrm>
          <a:prstGeom prst="rect">
            <a:avLst/>
          </a:prstGeom>
          <a:ln w="19050"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50000"/>
          <a:stretch>
            <a:fillRect/>
          </a:stretch>
        </p:blipFill>
        <p:spPr bwMode="auto">
          <a:xfrm>
            <a:off x="5029200" y="2374792"/>
            <a:ext cx="3485286" cy="341640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r="50066"/>
          <a:stretch>
            <a:fillRect/>
          </a:stretch>
        </p:blipFill>
        <p:spPr bwMode="auto">
          <a:xfrm>
            <a:off x="696354" y="2362200"/>
            <a:ext cx="3494646" cy="343010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066800" y="5943600"/>
            <a:ext cx="2590800" cy="70788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T</a:t>
            </a:r>
            <a:r>
              <a:rPr lang="en-US" sz="4000" b="1" baseline="-25000" dirty="0" err="1" smtClean="0">
                <a:solidFill>
                  <a:schemeClr val="bg1"/>
                </a:solidFill>
              </a:rPr>
              <a:t>c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vs</a:t>
            </a:r>
            <a:r>
              <a:rPr lang="en-US" sz="4000" b="1" dirty="0" smtClean="0">
                <a:solidFill>
                  <a:schemeClr val="bg1"/>
                </a:solidFill>
              </a:rPr>
              <a:t> %</a:t>
            </a:r>
            <a:r>
              <a:rPr lang="en-US" sz="4000" b="1" dirty="0" err="1" smtClean="0">
                <a:solidFill>
                  <a:schemeClr val="bg1"/>
                </a:solidFill>
              </a:rPr>
              <a:t>Sn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5943600"/>
            <a:ext cx="2772229" cy="70106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H</a:t>
            </a:r>
            <a:r>
              <a:rPr lang="en-US" sz="4000" b="1" baseline="-25000" dirty="0" smtClean="0">
                <a:solidFill>
                  <a:schemeClr val="bg1"/>
                </a:solidFill>
              </a:rPr>
              <a:t>c2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vs</a:t>
            </a:r>
            <a:r>
              <a:rPr lang="en-US" sz="4000" b="1" dirty="0" smtClean="0">
                <a:solidFill>
                  <a:schemeClr val="bg1"/>
                </a:solidFill>
              </a:rPr>
              <a:t> %</a:t>
            </a:r>
            <a:r>
              <a:rPr lang="en-US" sz="4000" b="1" dirty="0" err="1" smtClean="0">
                <a:solidFill>
                  <a:schemeClr val="bg1"/>
                </a:solidFill>
              </a:rPr>
              <a:t>Sn</a:t>
            </a:r>
            <a:endParaRPr lang="en-US" sz="4000" b="1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6269700" y="3914321"/>
            <a:ext cx="2803071" cy="36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2070754" y="3914321"/>
            <a:ext cx="2803071" cy="36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749250" y="2556075"/>
            <a:ext cx="533400" cy="2743200"/>
          </a:xfrm>
          <a:prstGeom prst="rect">
            <a:avLst/>
          </a:prstGeom>
          <a:solidFill>
            <a:schemeClr val="bg1">
              <a:lumMod val="50000"/>
              <a:alpha val="37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97800" y="2514600"/>
            <a:ext cx="440800" cy="2784675"/>
          </a:xfrm>
          <a:prstGeom prst="rect">
            <a:avLst/>
          </a:prstGeom>
          <a:solidFill>
            <a:schemeClr val="bg1">
              <a:lumMod val="50000"/>
              <a:alpha val="37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505200" y="1053405"/>
            <a:ext cx="2743200" cy="138499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b="1" dirty="0" smtClean="0"/>
              <a:t>Increased lattice strain above </a:t>
            </a:r>
          </a:p>
          <a:p>
            <a:pPr algn="ctr"/>
            <a:r>
              <a:rPr lang="en-US" sz="2800" b="1" dirty="0" smtClean="0"/>
              <a:t>24.5 </a:t>
            </a:r>
            <a:r>
              <a:rPr lang="en-US" sz="2800" b="1" dirty="0" err="1" smtClean="0"/>
              <a:t>atm%Sn</a:t>
            </a:r>
            <a:endParaRPr lang="en-US" sz="2800" b="1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3200400" y="2971800"/>
            <a:ext cx="1828800" cy="60960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334000" y="2362200"/>
            <a:ext cx="2514600" cy="182880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EDX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4648200" cy="1219200"/>
          </a:xfrm>
        </p:spPr>
        <p:txBody>
          <a:bodyPr/>
          <a:lstStyle/>
          <a:p>
            <a:r>
              <a:rPr lang="en-US" dirty="0" smtClean="0"/>
              <a:t>Uniform coating! </a:t>
            </a:r>
          </a:p>
          <a:p>
            <a:r>
              <a:rPr lang="en-US" dirty="0" smtClean="0"/>
              <a:t>24.2±0.5 atomic % </a:t>
            </a:r>
            <a:r>
              <a:rPr lang="en-US" dirty="0" err="1" smtClean="0"/>
              <a:t>Sn</a:t>
            </a:r>
            <a:r>
              <a:rPr lang="en-US" dirty="0" smtClean="0"/>
              <a:t>!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A545-9FFD-4442-A2D1-9B42500D6A26}" type="datetime4">
              <a:rPr lang="en-US" smtClean="0"/>
              <a:pPr/>
              <a:t>July 27,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Sam Posen – SRF 2011, Chicago, IL, USA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B4D9-6BE6-4764-A307-298253562591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 descr="S02.jpg"/>
          <p:cNvPicPr>
            <a:picLocks noChangeAspect="1"/>
          </p:cNvPicPr>
          <p:nvPr/>
        </p:nvPicPr>
        <p:blipFill>
          <a:blip r:embed="rId2" cstate="print"/>
          <a:srcRect r="45290"/>
          <a:stretch>
            <a:fillRect/>
          </a:stretch>
        </p:blipFill>
        <p:spPr>
          <a:xfrm>
            <a:off x="5410200" y="914400"/>
            <a:ext cx="3200400" cy="1295400"/>
          </a:xfrm>
          <a:prstGeom prst="rect">
            <a:avLst/>
          </a:prstGeom>
          <a:ln w="19050"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50000"/>
          <a:stretch>
            <a:fillRect/>
          </a:stretch>
        </p:blipFill>
        <p:spPr bwMode="auto">
          <a:xfrm>
            <a:off x="5029200" y="2374792"/>
            <a:ext cx="3485286" cy="341640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r="50066"/>
          <a:stretch>
            <a:fillRect/>
          </a:stretch>
        </p:blipFill>
        <p:spPr bwMode="auto">
          <a:xfrm>
            <a:off x="696354" y="2362200"/>
            <a:ext cx="3494646" cy="343010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066800" y="5943600"/>
            <a:ext cx="2590800" cy="70788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T</a:t>
            </a:r>
            <a:r>
              <a:rPr lang="en-US" sz="4000" b="1" baseline="-25000" dirty="0" err="1" smtClean="0">
                <a:solidFill>
                  <a:schemeClr val="bg1"/>
                </a:solidFill>
              </a:rPr>
              <a:t>c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vs</a:t>
            </a:r>
            <a:r>
              <a:rPr lang="en-US" sz="4000" b="1" dirty="0" smtClean="0">
                <a:solidFill>
                  <a:schemeClr val="bg1"/>
                </a:solidFill>
              </a:rPr>
              <a:t> %</a:t>
            </a:r>
            <a:r>
              <a:rPr lang="en-US" sz="4000" b="1" dirty="0" err="1" smtClean="0">
                <a:solidFill>
                  <a:schemeClr val="bg1"/>
                </a:solidFill>
              </a:rPr>
              <a:t>Sn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5943600"/>
            <a:ext cx="2772229" cy="70106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H</a:t>
            </a:r>
            <a:r>
              <a:rPr lang="en-US" sz="4000" b="1" baseline="-25000" dirty="0" smtClean="0">
                <a:solidFill>
                  <a:schemeClr val="bg1"/>
                </a:solidFill>
              </a:rPr>
              <a:t>c2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vs</a:t>
            </a:r>
            <a:r>
              <a:rPr lang="en-US" sz="4000" b="1" dirty="0" smtClean="0">
                <a:solidFill>
                  <a:schemeClr val="bg1"/>
                </a:solidFill>
              </a:rPr>
              <a:t> %</a:t>
            </a:r>
            <a:r>
              <a:rPr lang="en-US" sz="4000" b="1" dirty="0" err="1" smtClean="0">
                <a:solidFill>
                  <a:schemeClr val="bg1"/>
                </a:solidFill>
              </a:rPr>
              <a:t>Sn</a:t>
            </a:r>
            <a:endParaRPr lang="en-US" sz="4000" b="1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6269700" y="3914321"/>
            <a:ext cx="2803071" cy="36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2070754" y="3914321"/>
            <a:ext cx="2803071" cy="36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749250" y="2556075"/>
            <a:ext cx="533400" cy="2743200"/>
          </a:xfrm>
          <a:prstGeom prst="rect">
            <a:avLst/>
          </a:prstGeom>
          <a:solidFill>
            <a:schemeClr val="bg1">
              <a:lumMod val="50000"/>
              <a:alpha val="37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97800" y="2514600"/>
            <a:ext cx="440800" cy="2784675"/>
          </a:xfrm>
          <a:prstGeom prst="rect">
            <a:avLst/>
          </a:prstGeom>
          <a:solidFill>
            <a:schemeClr val="bg1">
              <a:lumMod val="50000"/>
              <a:alpha val="37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505200" y="1053405"/>
            <a:ext cx="2743200" cy="138499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b="1" dirty="0" smtClean="0"/>
              <a:t>Increased lattice strain above </a:t>
            </a:r>
          </a:p>
          <a:p>
            <a:pPr algn="ctr"/>
            <a:r>
              <a:rPr lang="en-US" sz="2800" b="1" dirty="0" smtClean="0"/>
              <a:t>24.5 </a:t>
            </a:r>
            <a:r>
              <a:rPr lang="en-US" sz="2800" b="1" dirty="0" err="1" smtClean="0"/>
              <a:t>atm%Sn</a:t>
            </a:r>
            <a:endParaRPr lang="en-US" sz="2800" b="1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3200400" y="2971800"/>
            <a:ext cx="1828800" cy="60960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334000" y="2362200"/>
            <a:ext cx="2514600" cy="182880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C:\Users\Sam_2\AppData\Local\Microsoft\Windows\Temporary Internet Files\Content.IE5\7RSPI5ZZ\MC900442139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</a:blip>
          <a:srcRect b="6532"/>
          <a:stretch>
            <a:fillRect/>
          </a:stretch>
        </p:blipFill>
        <p:spPr bwMode="auto">
          <a:xfrm>
            <a:off x="2133600" y="914400"/>
            <a:ext cx="4953000" cy="4724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XPS Analysis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A545-9FFD-4442-A2D1-9B42500D6A26}" type="datetime4">
              <a:rPr lang="en-US" smtClean="0"/>
              <a:pPr/>
              <a:t>July 27,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Sam Posen – SRF 2011, Chicago, IL, USA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B4D9-6BE6-4764-A307-29825356259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71600"/>
            <a:ext cx="5715000" cy="503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XPS Analysis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A545-9FFD-4442-A2D1-9B42500D6A26}" type="datetime4">
              <a:rPr lang="en-US" smtClean="0"/>
              <a:pPr/>
              <a:t>July 27,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Sam Posen – SRF 2011, Chicago, IL, USA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B4D9-6BE6-4764-A307-29825356259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71600"/>
            <a:ext cx="5715000" cy="503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Sam_2\AppData\Local\Microsoft\Windows\Temporary Internet Files\Content.IE5\7RSPI5ZZ\MC900442139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rcRect b="6532"/>
          <a:stretch>
            <a:fillRect/>
          </a:stretch>
        </p:blipFill>
        <p:spPr bwMode="auto">
          <a:xfrm>
            <a:off x="2133600" y="1447627"/>
            <a:ext cx="4953000" cy="4724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212" y="152400"/>
            <a:ext cx="5259388" cy="533400"/>
          </a:xfrm>
        </p:spPr>
        <p:txBody>
          <a:bodyPr/>
          <a:lstStyle/>
          <a:p>
            <a:r>
              <a:rPr lang="en-US" dirty="0" smtClean="0"/>
              <a:t>Motivation – High Gradients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486400"/>
          </a:xfrm>
        </p:spPr>
        <p:txBody>
          <a:bodyPr/>
          <a:lstStyle/>
          <a:p>
            <a:r>
              <a:rPr lang="en-US" dirty="0" err="1" smtClean="0"/>
              <a:t>Nb</a:t>
            </a:r>
            <a:r>
              <a:rPr lang="en-US" dirty="0" smtClean="0"/>
              <a:t> cavities are reaching fundamental limit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Alternative materials required to reach higher gradients</a:t>
            </a:r>
          </a:p>
          <a:p>
            <a:r>
              <a:rPr lang="en-US" dirty="0" smtClean="0"/>
              <a:t>Nb</a:t>
            </a:r>
            <a:r>
              <a:rPr lang="en-US" baseline="-25000" dirty="0" smtClean="0"/>
              <a:t>3</a:t>
            </a:r>
            <a:r>
              <a:rPr lang="en-US" dirty="0" smtClean="0"/>
              <a:t>Sn 100 MV/m?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A545-9FFD-4442-A2D1-9B42500D6A26}" type="datetime4">
              <a:rPr lang="en-US" smtClean="0"/>
              <a:pPr/>
              <a:t>July 27,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Sam Posen – SRF 2011, Chicago, IL, USA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B4D9-6BE6-4764-A307-29825356259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040" r="25652" b="4408"/>
          <a:stretch>
            <a:fillRect/>
          </a:stretch>
        </p:blipFill>
        <p:spPr bwMode="auto">
          <a:xfrm>
            <a:off x="815731" y="1600200"/>
            <a:ext cx="5356469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0" y="2181761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From Akira Yamamoto’s talk “Advances in SRF Development for ILC” on Monday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152400"/>
            <a:ext cx="5486400" cy="533400"/>
          </a:xfrm>
        </p:spPr>
        <p:txBody>
          <a:bodyPr/>
          <a:lstStyle/>
          <a:p>
            <a:r>
              <a:rPr lang="en-US" sz="2800" dirty="0" smtClean="0"/>
              <a:t>4-Wire Resistance Measurement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A545-9FFD-4442-A2D1-9B42500D6A26}" type="datetime4">
              <a:rPr lang="en-US" smtClean="0"/>
              <a:pPr/>
              <a:t>July 27,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Sam Posen – SRF 2011, Chicago, IL, USA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B4D9-6BE6-4764-A307-29825356259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81200" y="5410200"/>
            <a:ext cx="990600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T</a:t>
            </a:r>
            <a:r>
              <a:rPr lang="en-US" sz="3200" b="1" baseline="-25000" dirty="0" err="1" smtClean="0">
                <a:solidFill>
                  <a:schemeClr val="bg1"/>
                </a:solidFill>
              </a:rPr>
              <a:t>c</a:t>
            </a:r>
            <a:endParaRPr lang="en-US" sz="3200" b="1" baseline="-25000" dirty="0">
              <a:solidFill>
                <a:schemeClr val="bg1"/>
              </a:solidFill>
            </a:endParaRPr>
          </a:p>
        </p:txBody>
      </p:sp>
      <p:pic>
        <p:nvPicPr>
          <p:cNvPr id="10" name="Picture 9" descr="Nb3Sn_Tc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447800"/>
            <a:ext cx="4343400" cy="3752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b3Sn_Tc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447800"/>
            <a:ext cx="4343400" cy="37521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152400"/>
            <a:ext cx="5486400" cy="533400"/>
          </a:xfrm>
        </p:spPr>
        <p:txBody>
          <a:bodyPr/>
          <a:lstStyle/>
          <a:p>
            <a:r>
              <a:rPr lang="en-US" sz="2800" dirty="0" smtClean="0"/>
              <a:t>4-Wire Resistance Measurement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A545-9FFD-4442-A2D1-9B42500D6A26}" type="datetime4">
              <a:rPr lang="en-US" smtClean="0"/>
              <a:pPr/>
              <a:t>July 27,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Sam Posen – SRF 2011, Chicago, IL, USA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B4D9-6BE6-4764-A307-29825356259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81200" y="5410200"/>
            <a:ext cx="990600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T</a:t>
            </a:r>
            <a:r>
              <a:rPr lang="en-US" sz="3200" b="1" baseline="-25000" dirty="0" err="1" smtClean="0">
                <a:solidFill>
                  <a:schemeClr val="bg1"/>
                </a:solidFill>
              </a:rPr>
              <a:t>c</a:t>
            </a:r>
            <a:endParaRPr lang="en-US" sz="3200" b="1" baseline="-25000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Sam_2\AppData\Local\Microsoft\Windows\Temporary Internet Files\Content.IE5\7RSPI5ZZ\MC900442139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</a:blip>
          <a:srcRect b="6532"/>
          <a:stretch>
            <a:fillRect/>
          </a:stretch>
        </p:blipFill>
        <p:spPr bwMode="auto">
          <a:xfrm>
            <a:off x="762000" y="1600200"/>
            <a:ext cx="3429000" cy="327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152400"/>
            <a:ext cx="5486400" cy="533400"/>
          </a:xfrm>
        </p:spPr>
        <p:txBody>
          <a:bodyPr/>
          <a:lstStyle/>
          <a:p>
            <a:r>
              <a:rPr lang="en-US" sz="2800" dirty="0" smtClean="0"/>
              <a:t>4-Wire Resistance Measurement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A545-9FFD-4442-A2D1-9B42500D6A26}" type="datetime4">
              <a:rPr lang="en-US" smtClean="0"/>
              <a:pPr/>
              <a:t>July 27,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Sam Posen – SRF 2011, Chicago, IL, USA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B4D9-6BE6-4764-A307-298253562591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 descr="Nb3Sn_Tc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447800"/>
            <a:ext cx="4343400" cy="37521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81200" y="5410200"/>
            <a:ext cx="990600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T</a:t>
            </a:r>
            <a:r>
              <a:rPr lang="en-US" sz="3200" b="1" baseline="-25000" dirty="0" err="1" smtClean="0">
                <a:solidFill>
                  <a:schemeClr val="bg1"/>
                </a:solidFill>
              </a:rPr>
              <a:t>c</a:t>
            </a:r>
            <a:endParaRPr lang="en-US" sz="3200" b="1" baseline="-25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5410200"/>
            <a:ext cx="1143000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RRR</a:t>
            </a:r>
            <a:endParaRPr lang="en-US" sz="3200" b="1" baseline="-25000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Sam_2\AppData\Local\Microsoft\Windows\Temporary Internet Files\Content.IE5\7RSPI5ZZ\MC900442139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</a:blip>
          <a:srcRect b="6532"/>
          <a:stretch>
            <a:fillRect/>
          </a:stretch>
        </p:blipFill>
        <p:spPr bwMode="auto">
          <a:xfrm>
            <a:off x="762000" y="1600200"/>
            <a:ext cx="3429000" cy="3270858"/>
          </a:xfrm>
          <a:prstGeom prst="rect">
            <a:avLst/>
          </a:prstGeom>
          <a:noFill/>
        </p:spPr>
      </p:pic>
      <p:pic>
        <p:nvPicPr>
          <p:cNvPr id="12" name="Picture 11" descr="RRR_big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0906" y="1447799"/>
            <a:ext cx="4416894" cy="3733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RR_big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906" y="1447799"/>
            <a:ext cx="4416894" cy="3733801"/>
          </a:xfrm>
          <a:prstGeom prst="rect">
            <a:avLst/>
          </a:prstGeom>
        </p:spPr>
      </p:pic>
      <p:pic>
        <p:nvPicPr>
          <p:cNvPr id="12" name="Picture 11" descr="Nb3Sn_Tc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447800"/>
            <a:ext cx="4343400" cy="37521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152400"/>
            <a:ext cx="5486400" cy="533400"/>
          </a:xfrm>
        </p:spPr>
        <p:txBody>
          <a:bodyPr/>
          <a:lstStyle/>
          <a:p>
            <a:r>
              <a:rPr lang="en-US" sz="2800" dirty="0" smtClean="0"/>
              <a:t>4-Wire Resistance Measurement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A545-9FFD-4442-A2D1-9B42500D6A26}" type="datetime4">
              <a:rPr lang="en-US" smtClean="0"/>
              <a:pPr/>
              <a:t>July 27,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Sam Posen – SRF 2011, Chicago, IL, USA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B4D9-6BE6-4764-A307-29825356259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81200" y="5410200"/>
            <a:ext cx="990600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T</a:t>
            </a:r>
            <a:r>
              <a:rPr lang="en-US" sz="3200" b="1" baseline="-25000" dirty="0" err="1" smtClean="0">
                <a:solidFill>
                  <a:schemeClr val="bg1"/>
                </a:solidFill>
              </a:rPr>
              <a:t>c</a:t>
            </a:r>
            <a:endParaRPr lang="en-US" sz="3200" b="1" baseline="-25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5410200"/>
            <a:ext cx="1143000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RRR</a:t>
            </a:r>
            <a:endParaRPr lang="en-US" sz="3200" b="1" baseline="-25000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Sam_2\AppData\Local\Microsoft\Windows\Temporary Internet Files\Content.IE5\7RSPI5ZZ\MC900442139[1]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</a:blip>
          <a:srcRect b="6532"/>
          <a:stretch>
            <a:fillRect/>
          </a:stretch>
        </p:blipFill>
        <p:spPr bwMode="auto">
          <a:xfrm>
            <a:off x="762000" y="1600200"/>
            <a:ext cx="3429000" cy="3270858"/>
          </a:xfrm>
          <a:prstGeom prst="rect">
            <a:avLst/>
          </a:prstGeom>
          <a:noFill/>
        </p:spPr>
      </p:pic>
      <p:pic>
        <p:nvPicPr>
          <p:cNvPr id="11" name="Picture 2" descr="C:\Users\Sam_2\AppData\Local\Microsoft\Windows\Temporary Internet Files\Content.IE5\7RSPI5ZZ\MC900442139[1]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</a:blip>
          <a:srcRect b="6532"/>
          <a:stretch>
            <a:fillRect/>
          </a:stretch>
        </p:blipFill>
        <p:spPr bwMode="auto">
          <a:xfrm>
            <a:off x="5410200" y="1600200"/>
            <a:ext cx="3429000" cy="327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Tests of Samples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A545-9FFD-4442-A2D1-9B42500D6A26}" type="datetime4">
              <a:rPr lang="en-US" smtClean="0"/>
              <a:pPr/>
              <a:t>July 27,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Sam Posen – SRF 2011, Chicago, IL, USA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B4D9-6BE6-4764-A307-298253562591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 descr="\\SAMBA\accsrf\Sam\Pictures\Pillbox Sample\post-coating\IMGP0783.JPG"/>
          <p:cNvPicPr>
            <a:picLocks noChangeAspect="1" noChangeArrowheads="1"/>
          </p:cNvPicPr>
          <p:nvPr/>
        </p:nvPicPr>
        <p:blipFill>
          <a:blip r:embed="rId3" cstate="print"/>
          <a:srcRect l="26251" t="19950" r="28986" b="24173"/>
          <a:stretch>
            <a:fillRect/>
          </a:stretch>
        </p:blipFill>
        <p:spPr bwMode="auto">
          <a:xfrm rot="16200000">
            <a:off x="2604695" y="4509695"/>
            <a:ext cx="195341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7" descr="\\SAMBA\accsrf\Sam\Pictures\Pillbox Sample\pre-coating\IMGP0752.JPG"/>
          <p:cNvPicPr>
            <a:picLocks noChangeAspect="1" noChangeArrowheads="1"/>
          </p:cNvPicPr>
          <p:nvPr/>
        </p:nvPicPr>
        <p:blipFill>
          <a:blip r:embed="rId4" cstate="print"/>
          <a:srcRect l="23400" t="10946" r="25636" b="21200"/>
          <a:stretch>
            <a:fillRect/>
          </a:stretch>
        </p:blipFill>
        <p:spPr bwMode="auto">
          <a:xfrm>
            <a:off x="304800" y="4495800"/>
            <a:ext cx="1905000" cy="19022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3" descr="F:\TEP1 with flat plate\TEP_M2_O3P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590801"/>
            <a:ext cx="1973029" cy="17525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" name="Picture 9" descr="TE_cavity_illus.png"/>
          <p:cNvPicPr>
            <a:picLocks noChangeAspect="1"/>
          </p:cNvPicPr>
          <p:nvPr/>
        </p:nvPicPr>
        <p:blipFill>
          <a:blip r:embed="rId6" cstate="print"/>
          <a:srcRect l="23750" t="15000" r="23750" b="20000"/>
          <a:stretch>
            <a:fillRect/>
          </a:stretch>
        </p:blipFill>
        <p:spPr>
          <a:xfrm>
            <a:off x="2667000" y="2585357"/>
            <a:ext cx="1893277" cy="175804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Up Arrow 10"/>
          <p:cNvSpPr/>
          <p:nvPr/>
        </p:nvSpPr>
        <p:spPr>
          <a:xfrm>
            <a:off x="3657600" y="3962400"/>
            <a:ext cx="609600" cy="1085850"/>
          </a:xfrm>
          <a:prstGeom prst="upArrow">
            <a:avLst/>
          </a:prstGeom>
          <a:gradFill>
            <a:gsLst>
              <a:gs pos="0">
                <a:srgbClr val="C00000"/>
              </a:gs>
              <a:gs pos="100000">
                <a:srgbClr val="C00000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0" y="914400"/>
            <a:ext cx="8839200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Already fabricated Nb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Sn bottom plate </a:t>
            </a:r>
            <a:r>
              <a:rPr lang="en-US" sz="3200" dirty="0" smtClean="0"/>
              <a:t>for Pillbox </a:t>
            </a:r>
            <a:r>
              <a:rPr lang="en-US" sz="3200" dirty="0" smtClean="0"/>
              <a:t>TE cavity. </a:t>
            </a:r>
            <a:r>
              <a:rPr lang="en-US" sz="3200" dirty="0" err="1" smtClean="0"/>
              <a:t>Anodization</a:t>
            </a:r>
            <a:r>
              <a:rPr lang="en-US" sz="3200" dirty="0" smtClean="0"/>
              <a:t>, EDX, SEM show similar results. RF testing very </a:t>
            </a:r>
            <a:r>
              <a:rPr lang="en-US" sz="3200" dirty="0" smtClean="0"/>
              <a:t>soon!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29200" y="5410200"/>
            <a:ext cx="4114800" cy="1323439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See Yi </a:t>
            </a:r>
            <a:r>
              <a:rPr lang="en-US" sz="4000" dirty="0" err="1" smtClean="0">
                <a:solidFill>
                  <a:schemeClr val="bg1"/>
                </a:solidFill>
              </a:rPr>
              <a:t>Xie’s</a:t>
            </a:r>
            <a:r>
              <a:rPr lang="en-US" sz="4000" dirty="0" smtClean="0">
                <a:solidFill>
                  <a:schemeClr val="bg1"/>
                </a:solidFill>
              </a:rPr>
              <a:t> poster THPO050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6400800"/>
            <a:ext cx="24384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With Nb</a:t>
            </a:r>
            <a:r>
              <a:rPr lang="en-US" sz="2000" b="1" baseline="-25000" dirty="0" smtClean="0"/>
              <a:t>3</a:t>
            </a:r>
            <a:r>
              <a:rPr lang="en-US" sz="2000" b="1" dirty="0" smtClean="0"/>
              <a:t>Sn coating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8140" y="6400800"/>
            <a:ext cx="18288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Before coating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876800" y="2567940"/>
            <a:ext cx="4114800" cy="67710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/>
              <a:t>Next step: Mushroom TE cavity. Designed to reach &gt;200 </a:t>
            </a:r>
            <a:r>
              <a:rPr lang="en-US" sz="1900" dirty="0" err="1" smtClean="0"/>
              <a:t>mT</a:t>
            </a:r>
            <a:r>
              <a:rPr lang="en-US" sz="1900" dirty="0" smtClean="0"/>
              <a:t> on sample</a:t>
            </a:r>
            <a:r>
              <a:rPr lang="en-US" sz="1900" dirty="0" smtClean="0"/>
              <a:t>!</a:t>
            </a:r>
            <a:endParaRPr lang="en-US" sz="1900" dirty="0" smtClean="0"/>
          </a:p>
        </p:txBody>
      </p:sp>
      <p:pic>
        <p:nvPicPr>
          <p:cNvPr id="17" name="Picture 2" descr="\\accfs\srf\yx39\TE Cavity Design\pics for poster\TEM-TE012-B.bmp"/>
          <p:cNvPicPr>
            <a:picLocks noChangeAspect="1" noChangeArrowheads="1"/>
          </p:cNvPicPr>
          <p:nvPr/>
        </p:nvPicPr>
        <p:blipFill>
          <a:blip r:embed="rId7" cstate="print"/>
          <a:srcRect l="15675" r="8560"/>
          <a:stretch>
            <a:fillRect/>
          </a:stretch>
        </p:blipFill>
        <p:spPr bwMode="auto">
          <a:xfrm>
            <a:off x="5029200" y="3505200"/>
            <a:ext cx="1447800" cy="16974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B1B1B1"/>
              </a:clrFrom>
              <a:clrTo>
                <a:srgbClr val="B1B1B1">
                  <a:alpha val="0"/>
                </a:srgbClr>
              </a:clrTo>
            </a:clrChange>
          </a:blip>
          <a:srcRect r="10811" b="8009"/>
          <a:stretch>
            <a:fillRect/>
          </a:stretch>
        </p:blipFill>
        <p:spPr bwMode="auto">
          <a:xfrm>
            <a:off x="6629400" y="3505200"/>
            <a:ext cx="2349538" cy="1752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334000"/>
          </a:xfrm>
        </p:spPr>
        <p:txBody>
          <a:bodyPr/>
          <a:lstStyle/>
          <a:p>
            <a:r>
              <a:rPr lang="en-US" dirty="0" smtClean="0"/>
              <a:t>Next few months</a:t>
            </a:r>
          </a:p>
          <a:p>
            <a:pPr lvl="1"/>
            <a:r>
              <a:rPr lang="en-US" dirty="0" smtClean="0"/>
              <a:t>RF tests of samples in TE cavities</a:t>
            </a:r>
          </a:p>
          <a:p>
            <a:r>
              <a:rPr lang="en-US" dirty="0" smtClean="0"/>
              <a:t>2012</a:t>
            </a:r>
          </a:p>
          <a:p>
            <a:pPr lvl="1"/>
            <a:r>
              <a:rPr lang="en-US" dirty="0" smtClean="0"/>
              <a:t>Coat single cell 1.3 GHz cavity</a:t>
            </a:r>
          </a:p>
          <a:p>
            <a:pPr lvl="1"/>
            <a:r>
              <a:rPr lang="en-US" dirty="0" smtClean="0"/>
              <a:t>RF tests with full cavity T-map</a:t>
            </a:r>
          </a:p>
          <a:p>
            <a:r>
              <a:rPr lang="en-US" dirty="0" smtClean="0"/>
              <a:t>Beyond</a:t>
            </a:r>
          </a:p>
          <a:p>
            <a:pPr lvl="1"/>
            <a:r>
              <a:rPr lang="en-US" dirty="0" smtClean="0"/>
              <a:t>At any locations with poor performance, cut cavity and perform surface analysis</a:t>
            </a:r>
          </a:p>
          <a:p>
            <a:pPr lvl="1"/>
            <a:r>
              <a:rPr lang="en-US" dirty="0" smtClean="0"/>
              <a:t>Use RF performance as feedback to guide improvement of coating process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A545-9FFD-4442-A2D1-9B42500D6A26}" type="datetime4">
              <a:rPr lang="en-US" smtClean="0"/>
              <a:pPr/>
              <a:t>July 27,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Sam Posen – SRF 2011, Chicago, IL, USA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B4D9-6BE6-4764-A307-29825356259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152400"/>
            <a:ext cx="5486400" cy="533400"/>
          </a:xfrm>
        </p:spPr>
        <p:txBody>
          <a:bodyPr/>
          <a:lstStyle/>
          <a:p>
            <a:r>
              <a:rPr lang="en-US" sz="2800" dirty="0" smtClean="0"/>
              <a:t>Acknowledgements and References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1828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dirty="0" smtClean="0"/>
              <a:t>Special thanks to my advisor Matthias </a:t>
            </a:r>
            <a:r>
              <a:rPr lang="en-US" sz="3600" dirty="0" err="1" smtClean="0"/>
              <a:t>Liepe</a:t>
            </a:r>
            <a:r>
              <a:rPr lang="en-US" sz="3600" dirty="0" smtClean="0"/>
              <a:t> for his guidance and insight and to </a:t>
            </a:r>
            <a:r>
              <a:rPr lang="en-US" sz="3600" dirty="0" err="1" smtClean="0"/>
              <a:t>Hasan</a:t>
            </a:r>
            <a:r>
              <a:rPr lang="en-US" sz="3600" dirty="0" smtClean="0"/>
              <a:t> </a:t>
            </a:r>
            <a:r>
              <a:rPr lang="en-US" sz="3600" dirty="0" err="1" smtClean="0"/>
              <a:t>Padamsee</a:t>
            </a:r>
            <a:r>
              <a:rPr lang="en-US" sz="3600" dirty="0" smtClean="0"/>
              <a:t> for his knowledge and advice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A545-9FFD-4442-A2D1-9B42500D6A26}" type="datetime4">
              <a:rPr lang="en-US" smtClean="0"/>
              <a:pPr/>
              <a:t>July 27,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Sam Posen – SRF 2011, Chicago, IL, USA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B4D9-6BE6-4764-A307-29825356259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52400" y="3048000"/>
            <a:ext cx="8839200" cy="34290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DDDC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A. Yamamoto’s “Advances in SRF Development for ILC,” this conference.</a:t>
            </a:r>
            <a:endParaRPr lang="en-US" sz="2000" kern="0" dirty="0" smtClean="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0"/>
              </a:rPr>
              <a:t>G.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0"/>
              </a:rPr>
              <a:t>Müller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0"/>
              </a:rPr>
              <a:t> et al. “Nb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0"/>
              </a:rPr>
              <a:t>3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0"/>
              </a:rPr>
              <a:t>Sn layers on high purity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0"/>
              </a:rPr>
              <a:t>Nb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0"/>
              </a:rPr>
              <a:t> cavities with very high quality factors and accelerating gradients,” EPAC 1996, Barcelona, Spain, pp. 208-2087, 1996.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0"/>
              </a:rPr>
              <a:t>H.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0"/>
              </a:rPr>
              <a:t>Padamsee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0"/>
              </a:rPr>
              <a:t>, J.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0"/>
              </a:rPr>
              <a:t>Knobloch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0"/>
              </a:rPr>
              <a:t>, and T. Hays,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0"/>
              </a:rPr>
              <a:t>RF Superconductivity for Accelerators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0"/>
              </a:rPr>
              <a:t>, Wiley &amp; Sons, New York, ISBN 0-471-15432-6, 1998.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0"/>
              </a:rPr>
              <a:t>A.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0"/>
              </a:rPr>
              <a:t>Godeke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0"/>
              </a:rPr>
              <a:t>, “A review of the properties of Nb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0"/>
              </a:rPr>
              <a:t>3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0"/>
              </a:rPr>
              <a:t>Sn and their variation with A15 composition, morphology and strain state,”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0"/>
              </a:rPr>
              <a:t>Supercond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0"/>
              </a:rPr>
              <a:t>. Sci. Technol., 19, R68–R80, 2006.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0"/>
              </a:rPr>
              <a:t>A.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0"/>
              </a:rPr>
              <a:t>Godeke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0"/>
              </a:rPr>
              <a:t>, “Nb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0"/>
              </a:rPr>
              <a:t>3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0"/>
              </a:rPr>
              <a:t>Sn for Radio Frequency Cavities,” LBNL-62140, 2006.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5562600" cy="838200"/>
          </a:xfrm>
        </p:spPr>
        <p:txBody>
          <a:bodyPr/>
          <a:lstStyle/>
          <a:p>
            <a:r>
              <a:rPr lang="en-US" sz="2800" dirty="0" smtClean="0"/>
              <a:t>Motivation – Low Surface Resistance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257800"/>
          </a:xfrm>
        </p:spPr>
        <p:txBody>
          <a:bodyPr/>
          <a:lstStyle/>
          <a:p>
            <a:r>
              <a:rPr lang="en-US" dirty="0" smtClean="0"/>
              <a:t>Nb</a:t>
            </a:r>
            <a:r>
              <a:rPr lang="en-US" baseline="-25000" dirty="0" smtClean="0"/>
              <a:t>3</a:t>
            </a:r>
            <a:r>
              <a:rPr lang="en-US" dirty="0" smtClean="0"/>
              <a:t>Sn has already shown great promise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Great potential of Nb</a:t>
            </a:r>
            <a:r>
              <a:rPr lang="en-US" baseline="-25000" dirty="0" smtClean="0"/>
              <a:t>3</a:t>
            </a:r>
            <a:r>
              <a:rPr lang="en-US" dirty="0" smtClean="0"/>
              <a:t>Sn for moderate field, high Q machines. Modest </a:t>
            </a:r>
            <a:r>
              <a:rPr lang="en-US" dirty="0" err="1" smtClean="0"/>
              <a:t>cyrogenic</a:t>
            </a:r>
            <a:r>
              <a:rPr lang="en-US" dirty="0" smtClean="0"/>
              <a:t> costs!</a:t>
            </a:r>
          </a:p>
          <a:p>
            <a:pPr lvl="1"/>
            <a:r>
              <a:rPr lang="en-US" dirty="0" smtClean="0"/>
              <a:t>~10</a:t>
            </a:r>
            <a:r>
              <a:rPr lang="en-US" baseline="30000" dirty="0" smtClean="0"/>
              <a:t>10</a:t>
            </a:r>
            <a:r>
              <a:rPr lang="en-US" dirty="0" smtClean="0"/>
              <a:t> at 4.2K! ~10</a:t>
            </a:r>
            <a:r>
              <a:rPr lang="en-US" baseline="30000" dirty="0" smtClean="0"/>
              <a:t>11</a:t>
            </a:r>
            <a:r>
              <a:rPr lang="en-US" dirty="0" smtClean="0"/>
              <a:t> at 2K!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A545-9FFD-4442-A2D1-9B42500D6A26}" type="datetime4">
              <a:rPr lang="en-US" smtClean="0"/>
              <a:pPr/>
              <a:t>July 27,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Sam Posen – SRF 2011, Chicago, IL, USA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B4D9-6BE6-4764-A307-29825356259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4343400" cy="291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10200" y="2133600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Cavities produced by University of Wuppertal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 bwMode="auto">
          <a:xfrm flipH="1">
            <a:off x="3962400" y="2133600"/>
            <a:ext cx="1447800" cy="9144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62000" y="1905000"/>
            <a:ext cx="5334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\\SAMBA\accsrf\Sam\Pictures\Cu test\132_0316\IMGP0540.JPG"/>
          <p:cNvPicPr>
            <a:picLocks noChangeAspect="1" noChangeArrowheads="1"/>
          </p:cNvPicPr>
          <p:nvPr/>
        </p:nvPicPr>
        <p:blipFill>
          <a:blip r:embed="rId3" cstate="print"/>
          <a:srcRect b="27867"/>
          <a:stretch>
            <a:fillRect/>
          </a:stretch>
        </p:blipFill>
        <p:spPr bwMode="auto">
          <a:xfrm rot="16200000">
            <a:off x="1806345" y="2156055"/>
            <a:ext cx="5410200" cy="29268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</a:t>
            </a:r>
            <a:r>
              <a:rPr lang="en-US" baseline="-25000" dirty="0" smtClean="0"/>
              <a:t>3</a:t>
            </a:r>
            <a:r>
              <a:rPr lang="en-US" dirty="0" smtClean="0"/>
              <a:t>Sn Furnace Insert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A545-9FFD-4442-A2D1-9B42500D6A26}" type="datetime4">
              <a:rPr lang="en-US" smtClean="0"/>
              <a:pPr/>
              <a:t>July 27,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Sam Posen – SRF 2011, Chicago, IL, USA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B4D9-6BE6-4764-A307-29825356259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48137" t="18800" r="27640" b="10000"/>
          <a:stretch>
            <a:fillRect/>
          </a:stretch>
        </p:blipFill>
        <p:spPr bwMode="auto">
          <a:xfrm>
            <a:off x="76200" y="914399"/>
            <a:ext cx="2456381" cy="5605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81200" y="3276600"/>
            <a:ext cx="1295400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Nb</a:t>
            </a:r>
            <a:r>
              <a:rPr lang="en-US" sz="2400" dirty="0" smtClean="0"/>
              <a:t> heat Shields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1790700" y="4152900"/>
            <a:ext cx="457200" cy="228600"/>
          </a:xfrm>
          <a:prstGeom prst="straightConnector1">
            <a:avLst/>
          </a:prstGeom>
          <a:ln w="3492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20498" y="5783822"/>
            <a:ext cx="1432302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Power for heater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1729996" y="5486400"/>
            <a:ext cx="427234" cy="299010"/>
          </a:xfrm>
          <a:prstGeom prst="straightConnector1">
            <a:avLst/>
          </a:prstGeom>
          <a:ln w="3492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81200" y="914400"/>
            <a:ext cx="1600200" cy="193899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Copper transition weld from stainless to </a:t>
            </a:r>
            <a:r>
              <a:rPr lang="en-US" sz="2400" dirty="0" err="1" smtClean="0"/>
              <a:t>Nb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1333500" y="1638300"/>
            <a:ext cx="990601" cy="609600"/>
          </a:xfrm>
          <a:prstGeom prst="straightConnector1">
            <a:avLst/>
          </a:prstGeom>
          <a:ln w="3492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2667000"/>
            <a:ext cx="1219200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Flange to UHV furnace</a:t>
            </a:r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-166714" y="2186353"/>
            <a:ext cx="939463" cy="174234"/>
          </a:xfrm>
          <a:prstGeom prst="straightConnector1">
            <a:avLst/>
          </a:prstGeom>
          <a:ln w="3492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96000" y="914400"/>
            <a:ext cx="3028950" cy="310854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Coating chamber is inserted into UHV furnace. </a:t>
            </a:r>
            <a:r>
              <a:rPr lang="en-US" sz="2800" dirty="0" smtClean="0"/>
              <a:t>Separate vacuum system keeps cavity furnace free from tin contamination</a:t>
            </a:r>
            <a:endParaRPr lang="en-US" sz="2800" dirty="0" smtClean="0"/>
          </a:p>
        </p:txBody>
      </p:sp>
      <p:pic>
        <p:nvPicPr>
          <p:cNvPr id="25" name="Picture 2" descr="\\SAMBA\accsrf\Sam\Pictures\heater assembly\leak check\IMGP0442.JPG"/>
          <p:cNvPicPr>
            <a:picLocks noChangeAspect="1" noChangeArrowheads="1"/>
          </p:cNvPicPr>
          <p:nvPr/>
        </p:nvPicPr>
        <p:blipFill>
          <a:blip r:embed="rId5" cstate="print"/>
          <a:srcRect l="5461" r="9312" b="9172"/>
          <a:stretch>
            <a:fillRect/>
          </a:stretch>
        </p:blipFill>
        <p:spPr bwMode="auto">
          <a:xfrm>
            <a:off x="6096000" y="4115344"/>
            <a:ext cx="2971800" cy="2375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4267200" y="5074623"/>
            <a:ext cx="19812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smtClean="0"/>
              <a:t>UHV Furnace</a:t>
            </a:r>
            <a:endParaRPr lang="en-US" sz="2400" dirty="0"/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4572000" y="5410200"/>
            <a:ext cx="477218" cy="457200"/>
          </a:xfrm>
          <a:prstGeom prst="straightConnector1">
            <a:avLst/>
          </a:prstGeom>
          <a:ln w="3492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867400" y="5486400"/>
            <a:ext cx="1295400" cy="685800"/>
          </a:xfrm>
          <a:prstGeom prst="straightConnector1">
            <a:avLst/>
          </a:prstGeom>
          <a:ln w="3492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876800" y="4236423"/>
            <a:ext cx="17526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smtClean="0"/>
              <a:t>Top of insert</a:t>
            </a:r>
            <a:endParaRPr lang="en-US" sz="2400" dirty="0"/>
          </a:p>
        </p:txBody>
      </p:sp>
      <p:cxnSp>
        <p:nvCxnSpPr>
          <p:cNvPr id="30" name="Straight Arrow Connector 29"/>
          <p:cNvCxnSpPr/>
          <p:nvPr/>
        </p:nvCxnSpPr>
        <p:spPr>
          <a:xfrm rot="16200000" flipH="1">
            <a:off x="6019800" y="4648200"/>
            <a:ext cx="457200" cy="457200"/>
          </a:xfrm>
          <a:prstGeom prst="straightConnector1">
            <a:avLst/>
          </a:prstGeom>
          <a:ln w="3492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</a:t>
            </a:r>
            <a:r>
              <a:rPr lang="en-US" baseline="-25000" dirty="0" smtClean="0"/>
              <a:t>3</a:t>
            </a:r>
            <a:r>
              <a:rPr lang="en-US" dirty="0" smtClean="0"/>
              <a:t>Sn Fabrication at Cornell</a:t>
            </a:r>
            <a:endParaRPr lang="en-US" dirty="0"/>
          </a:p>
        </p:txBody>
      </p:sp>
      <p:pic>
        <p:nvPicPr>
          <p:cNvPr id="7" name="Picture 6" descr="\\SAMBA\accsrf\Sam\Pictures\cal cruc and first sq samples\tin and sncl2\IMGP0660.JPG"/>
          <p:cNvPicPr>
            <a:picLocks noChangeAspect="1" noChangeArrowheads="1"/>
          </p:cNvPicPr>
          <p:nvPr/>
        </p:nvPicPr>
        <p:blipFill>
          <a:blip r:embed="rId2" cstate="print"/>
          <a:srcRect t="22222" r="24383"/>
          <a:stretch>
            <a:fillRect/>
          </a:stretch>
        </p:blipFill>
        <p:spPr bwMode="auto">
          <a:xfrm>
            <a:off x="6970891" y="5181600"/>
            <a:ext cx="2173110" cy="167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35650" t="13867" r="28120" b="12533"/>
          <a:stretch>
            <a:fillRect/>
          </a:stretch>
        </p:blipFill>
        <p:spPr bwMode="auto">
          <a:xfrm>
            <a:off x="3790950" y="2616866"/>
            <a:ext cx="2686050" cy="424113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" name="Picture 3" descr="\\SAMBA\accsrf\Sam\Pictures\Cu test\132_0316\IMGP0540.JPG"/>
          <p:cNvPicPr>
            <a:picLocks noChangeAspect="1" noChangeArrowheads="1"/>
          </p:cNvPicPr>
          <p:nvPr/>
        </p:nvPicPr>
        <p:blipFill>
          <a:blip r:embed="rId4" cstate="print"/>
          <a:srcRect b="27867"/>
          <a:stretch>
            <a:fillRect/>
          </a:stretch>
        </p:blipFill>
        <p:spPr bwMode="auto">
          <a:xfrm rot="16200000">
            <a:off x="-1364072" y="2278472"/>
            <a:ext cx="5943600" cy="32154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11" name="Straight Arrow Connector 10"/>
          <p:cNvCxnSpPr/>
          <p:nvPr/>
        </p:nvCxnSpPr>
        <p:spPr>
          <a:xfrm rot="5400000">
            <a:off x="4631683" y="1159517"/>
            <a:ext cx="609600" cy="576566"/>
          </a:xfrm>
          <a:prstGeom prst="straightConnector1">
            <a:avLst/>
          </a:prstGeom>
          <a:ln w="3492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 rot="893334">
            <a:off x="312095" y="3122122"/>
            <a:ext cx="1513327" cy="26270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28800" y="5562600"/>
            <a:ext cx="164896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000" dirty="0" smtClean="0"/>
              <a:t>UHV Furnace</a:t>
            </a:r>
            <a:endParaRPr lang="en-US" sz="2000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1752600" y="5867400"/>
            <a:ext cx="477218" cy="457200"/>
          </a:xfrm>
          <a:prstGeom prst="straightConnector1">
            <a:avLst/>
          </a:prstGeom>
          <a:ln w="3492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38800" y="3483114"/>
            <a:ext cx="1600200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000" dirty="0" err="1" smtClean="0"/>
              <a:t>Nb</a:t>
            </a:r>
            <a:r>
              <a:rPr lang="en-US" sz="2000" dirty="0" smtClean="0"/>
              <a:t> substrate to be coated</a:t>
            </a:r>
            <a:endParaRPr lang="en-US" sz="2000" dirty="0"/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5181600" y="3733800"/>
            <a:ext cx="533400" cy="228600"/>
          </a:xfrm>
          <a:prstGeom prst="straightConnector1">
            <a:avLst/>
          </a:prstGeom>
          <a:ln w="3492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914400"/>
            <a:ext cx="1447800" cy="120032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Coating by Vapor Diffusion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43036" y="914400"/>
            <a:ext cx="5881914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Coating procedure </a:t>
            </a:r>
            <a:r>
              <a:rPr lang="en-US" sz="3200" dirty="0" smtClean="0"/>
              <a:t>follows work </a:t>
            </a:r>
            <a:r>
              <a:rPr lang="en-US" sz="3200" dirty="0" smtClean="0"/>
              <a:t>of </a:t>
            </a:r>
            <a:r>
              <a:rPr lang="en-US" sz="3200" dirty="0" err="1" smtClean="0"/>
              <a:t>Müller</a:t>
            </a:r>
            <a:r>
              <a:rPr lang="en-US" sz="3200" dirty="0" smtClean="0"/>
              <a:t> et al</a:t>
            </a:r>
            <a:r>
              <a:rPr lang="en-US" sz="3200" dirty="0" smtClean="0"/>
              <a:t>., University of Wuppertal </a:t>
            </a:r>
            <a:r>
              <a:rPr lang="en-US" sz="3200" dirty="0" smtClean="0"/>
              <a:t>in 80s and </a:t>
            </a:r>
            <a:r>
              <a:rPr lang="en-US" sz="3200" dirty="0" smtClean="0"/>
              <a:t>90s</a:t>
            </a:r>
            <a:endParaRPr lang="en-US" sz="32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5715000" y="4572000"/>
            <a:ext cx="1501398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000" dirty="0" smtClean="0"/>
              <a:t>W crucible holding 99.999% </a:t>
            </a:r>
            <a:r>
              <a:rPr lang="en-US" sz="2000" dirty="0" err="1" smtClean="0"/>
              <a:t>Sn</a:t>
            </a:r>
            <a:endParaRPr lang="en-US" sz="2000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5143500" y="5067300"/>
            <a:ext cx="914400" cy="685800"/>
          </a:xfrm>
          <a:prstGeom prst="straightConnector1">
            <a:avLst/>
          </a:prstGeom>
          <a:ln w="3492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010400" y="5486400"/>
            <a:ext cx="1447800" cy="304800"/>
          </a:xfrm>
          <a:prstGeom prst="straightConnector1">
            <a:avLst/>
          </a:prstGeom>
          <a:ln w="3492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343400" y="2666940"/>
            <a:ext cx="1295400" cy="400110"/>
          </a:xfrm>
          <a:prstGeom prst="rect">
            <a:avLst/>
          </a:prstGeom>
          <a:solidFill>
            <a:srgbClr val="FC790C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000" dirty="0" smtClean="0"/>
              <a:t>1100 C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3962400" y="5095845"/>
            <a:ext cx="1143000" cy="40011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000" dirty="0" smtClean="0"/>
              <a:t>1200 C</a:t>
            </a:r>
            <a:endParaRPr lang="en-US" sz="20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724400" y="5486400"/>
            <a:ext cx="381000" cy="304800"/>
          </a:xfrm>
          <a:prstGeom prst="straightConnector1">
            <a:avLst/>
          </a:prstGeom>
          <a:ln w="349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733800" y="6457890"/>
            <a:ext cx="1066800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000" dirty="0" smtClean="0"/>
              <a:t>Heater</a:t>
            </a:r>
            <a:endParaRPr lang="en-US" sz="2000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4800600" y="6400801"/>
            <a:ext cx="304800" cy="152399"/>
          </a:xfrm>
          <a:prstGeom prst="straightConnector1">
            <a:avLst/>
          </a:prstGeom>
          <a:ln w="3492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Arrow 27"/>
          <p:cNvSpPr/>
          <p:nvPr/>
        </p:nvSpPr>
        <p:spPr bwMode="auto">
          <a:xfrm rot="1045816">
            <a:off x="1642140" y="3913549"/>
            <a:ext cx="2424127" cy="1346695"/>
          </a:xfrm>
          <a:prstGeom prst="rightArrow">
            <a:avLst/>
          </a:prstGeom>
          <a:gradFill>
            <a:gsLst>
              <a:gs pos="0">
                <a:srgbClr val="C00000"/>
              </a:gs>
              <a:gs pos="100000">
                <a:srgbClr val="C00000"/>
              </a:gs>
            </a:gsLst>
          </a:gra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91400" y="2743200"/>
            <a:ext cx="1752600" cy="193899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Temperature monitoring by thermocouples inside furnace. Gradient &lt;1 K across sample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152400"/>
            <a:ext cx="5486400" cy="533400"/>
          </a:xfrm>
        </p:spPr>
        <p:txBody>
          <a:bodyPr/>
          <a:lstStyle/>
          <a:p>
            <a:r>
              <a:rPr lang="en-US" sz="2800" dirty="0" smtClean="0"/>
              <a:t>New Surface Preparation Techniques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1143000"/>
          </a:xfrm>
        </p:spPr>
        <p:txBody>
          <a:bodyPr/>
          <a:lstStyle/>
          <a:p>
            <a:r>
              <a:rPr lang="en-US" dirty="0" smtClean="0"/>
              <a:t>Add to Wuppertal procedure new techniques that have increased Q and E values in </a:t>
            </a:r>
            <a:r>
              <a:rPr lang="en-US" dirty="0" err="1" smtClean="0"/>
              <a:t>Nb</a:t>
            </a:r>
            <a:r>
              <a:rPr lang="en-US" dirty="0" smtClean="0"/>
              <a:t> cavities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A545-9FFD-4442-A2D1-9B42500D6A26}" type="datetime4">
              <a:rPr lang="en-US" smtClean="0"/>
              <a:pPr/>
              <a:t>July 27,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Sam Posen – SRF 2011, Chicago, IL, USA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B4D9-6BE6-4764-A307-29825356259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152400"/>
            <a:ext cx="5486400" cy="533400"/>
          </a:xfrm>
        </p:spPr>
        <p:txBody>
          <a:bodyPr/>
          <a:lstStyle/>
          <a:p>
            <a:r>
              <a:rPr lang="en-US" sz="2800" dirty="0" smtClean="0"/>
              <a:t>New Surface Preparation Techniques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1143000"/>
          </a:xfrm>
        </p:spPr>
        <p:txBody>
          <a:bodyPr/>
          <a:lstStyle/>
          <a:p>
            <a:r>
              <a:rPr lang="en-US" dirty="0" smtClean="0"/>
              <a:t>Add to Wuppertal procedure new techniques that have increased Q and E values in </a:t>
            </a:r>
            <a:r>
              <a:rPr lang="en-US" dirty="0" err="1" smtClean="0"/>
              <a:t>Nb</a:t>
            </a:r>
            <a:r>
              <a:rPr lang="en-US" dirty="0" smtClean="0"/>
              <a:t> cavities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A545-9FFD-4442-A2D1-9B42500D6A26}" type="datetime4">
              <a:rPr lang="en-US" smtClean="0"/>
              <a:pPr/>
              <a:t>July 27,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Sam Posen – SRF 2011, Chicago, IL, USA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B4D9-6BE6-4764-A307-29825356259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b="13254"/>
          <a:stretch>
            <a:fillRect/>
          </a:stretch>
        </p:blipFill>
        <p:spPr>
          <a:xfrm>
            <a:off x="76200" y="2286000"/>
            <a:ext cx="4489604" cy="2438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52400" y="4876800"/>
            <a:ext cx="22098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Nb</a:t>
            </a:r>
            <a:r>
              <a:rPr lang="en-US" sz="4000" b="1" dirty="0" smtClean="0"/>
              <a:t>, 1993</a:t>
            </a:r>
            <a:endParaRPr lang="en-US" sz="4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152400"/>
            <a:ext cx="5486400" cy="533400"/>
          </a:xfrm>
        </p:spPr>
        <p:txBody>
          <a:bodyPr/>
          <a:lstStyle/>
          <a:p>
            <a:r>
              <a:rPr lang="en-US" sz="2800" dirty="0" smtClean="0"/>
              <a:t>New Surface Preparation Techniques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1143000"/>
          </a:xfrm>
        </p:spPr>
        <p:txBody>
          <a:bodyPr/>
          <a:lstStyle/>
          <a:p>
            <a:r>
              <a:rPr lang="en-US" dirty="0" smtClean="0"/>
              <a:t>Add to Wuppertal procedure new techniques that have increased Q and E values in </a:t>
            </a:r>
            <a:r>
              <a:rPr lang="en-US" dirty="0" err="1" smtClean="0"/>
              <a:t>Nb</a:t>
            </a:r>
            <a:r>
              <a:rPr lang="en-US" dirty="0" smtClean="0"/>
              <a:t> cavities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A545-9FFD-4442-A2D1-9B42500D6A26}" type="datetime4">
              <a:rPr lang="en-US" smtClean="0"/>
              <a:pPr/>
              <a:t>July 27,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Sam Posen – SRF 2011, Chicago, IL, USA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B4D9-6BE6-4764-A307-29825356259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b="13254"/>
          <a:stretch>
            <a:fillRect/>
          </a:stretch>
        </p:blipFill>
        <p:spPr>
          <a:xfrm>
            <a:off x="76200" y="2286000"/>
            <a:ext cx="4489604" cy="2438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409" r="25652" b="4408"/>
          <a:stretch>
            <a:fillRect/>
          </a:stretch>
        </p:blipFill>
        <p:spPr bwMode="auto">
          <a:xfrm>
            <a:off x="4779698" y="2286000"/>
            <a:ext cx="4257706" cy="2438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" y="4876800"/>
            <a:ext cx="22098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Nb</a:t>
            </a:r>
            <a:r>
              <a:rPr lang="en-US" sz="4000" b="1" dirty="0" smtClean="0"/>
              <a:t>, 1993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743200" y="4876800"/>
            <a:ext cx="3581400" cy="1384995"/>
          </a:xfrm>
          <a:prstGeom prst="rect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+ HPR, EP, 120 deg C bake, CBP, single crystal </a:t>
            </a:r>
            <a:r>
              <a:rPr lang="en-US" sz="2800" b="1" dirty="0" err="1" smtClean="0">
                <a:solidFill>
                  <a:schemeClr val="bg1"/>
                </a:solidFill>
              </a:rPr>
              <a:t>Nb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4876800"/>
            <a:ext cx="22098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Nb</a:t>
            </a:r>
            <a:r>
              <a:rPr lang="en-US" sz="4000" b="1" dirty="0" smtClean="0"/>
              <a:t>, 2011</a:t>
            </a:r>
            <a:endParaRPr lang="en-US" sz="4000" b="1" dirty="0"/>
          </a:p>
        </p:txBody>
      </p:sp>
      <p:sp>
        <p:nvSpPr>
          <p:cNvPr id="13" name="Right Arrow 12"/>
          <p:cNvSpPr/>
          <p:nvPr/>
        </p:nvSpPr>
        <p:spPr bwMode="auto">
          <a:xfrm>
            <a:off x="3962400" y="3352800"/>
            <a:ext cx="1447800" cy="990600"/>
          </a:xfrm>
          <a:prstGeom prst="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152400"/>
            <a:ext cx="5486400" cy="533400"/>
          </a:xfrm>
        </p:spPr>
        <p:txBody>
          <a:bodyPr/>
          <a:lstStyle/>
          <a:p>
            <a:r>
              <a:rPr lang="en-US" sz="2800" dirty="0" smtClean="0"/>
              <a:t>New Surface Preparation Techniques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1143000"/>
          </a:xfrm>
        </p:spPr>
        <p:txBody>
          <a:bodyPr/>
          <a:lstStyle/>
          <a:p>
            <a:r>
              <a:rPr lang="en-US" dirty="0" smtClean="0"/>
              <a:t>Add to Wuppertal procedure new techniques that have increased Q and E values in </a:t>
            </a:r>
            <a:r>
              <a:rPr lang="en-US" dirty="0" err="1" smtClean="0"/>
              <a:t>Nb</a:t>
            </a:r>
            <a:r>
              <a:rPr lang="en-US" dirty="0" smtClean="0"/>
              <a:t> cavities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A545-9FFD-4442-A2D1-9B42500D6A26}" type="datetime4">
              <a:rPr lang="en-US" smtClean="0"/>
              <a:pPr/>
              <a:t>July 27,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Sam Posen – SRF 2011, Chicago, IL, USA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B4D9-6BE6-4764-A307-29825356259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4876800"/>
            <a:ext cx="22098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Nb</a:t>
            </a:r>
            <a:r>
              <a:rPr lang="en-US" sz="4000" b="1" baseline="-25000" dirty="0" smtClean="0"/>
              <a:t>3</a:t>
            </a:r>
            <a:r>
              <a:rPr lang="en-US" sz="4000" b="1" dirty="0" smtClean="0"/>
              <a:t>Sn, 1995</a:t>
            </a:r>
            <a:endParaRPr lang="en-US" sz="4000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51821"/>
            <a:ext cx="3733800" cy="250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PPCMS_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EPPCMS_Presentatio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LEPPCMS_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PPCMS_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PPCMS_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PPCMS_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PPCMS_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PPCMS_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PPCMS_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pequeño bebé:LEPP POSTER/PP TEMPLATES:LEPPCMS_Presentation.pot</Template>
  <TotalTime>2480</TotalTime>
  <Words>1154</Words>
  <Application>Microsoft Office PowerPoint</Application>
  <PresentationFormat>On-screen Show (4:3)</PresentationFormat>
  <Paragraphs>226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Times New Roman</vt:lpstr>
      <vt:lpstr>MS PGothic</vt:lpstr>
      <vt:lpstr>Arial</vt:lpstr>
      <vt:lpstr>LEPPCMS_Presentation</vt:lpstr>
      <vt:lpstr>Stoichiometric Nb3Sn in First Samples Coated at Cornell</vt:lpstr>
      <vt:lpstr>Motivation – High Gradients</vt:lpstr>
      <vt:lpstr>Motivation – Low Surface Resistance</vt:lpstr>
      <vt:lpstr>Nb3Sn Furnace Insert</vt:lpstr>
      <vt:lpstr>Nb3Sn Fabrication at Cornell</vt:lpstr>
      <vt:lpstr>New Surface Preparation Techniques</vt:lpstr>
      <vt:lpstr>New Surface Preparation Techniques</vt:lpstr>
      <vt:lpstr>New Surface Preparation Techniques</vt:lpstr>
      <vt:lpstr>New Surface Preparation Techniques</vt:lpstr>
      <vt:lpstr>New Surface Preparation Techniques</vt:lpstr>
      <vt:lpstr>First Coated Samples</vt:lpstr>
      <vt:lpstr>First Coated Samples</vt:lpstr>
      <vt:lpstr>SEM Images</vt:lpstr>
      <vt:lpstr>SEM Images</vt:lpstr>
      <vt:lpstr>EDX Analysis</vt:lpstr>
      <vt:lpstr>EDX Analysis</vt:lpstr>
      <vt:lpstr>EDX Analysis</vt:lpstr>
      <vt:lpstr>XPS Analysis</vt:lpstr>
      <vt:lpstr>XPS Analysis</vt:lpstr>
      <vt:lpstr>4-Wire Resistance Measurement</vt:lpstr>
      <vt:lpstr>4-Wire Resistance Measurement</vt:lpstr>
      <vt:lpstr>4-Wire Resistance Measurement</vt:lpstr>
      <vt:lpstr>4-Wire Resistance Measurement</vt:lpstr>
      <vt:lpstr>RF Tests of Samples</vt:lpstr>
      <vt:lpstr>Future Plans</vt:lpstr>
      <vt:lpstr>Acknowledgements and References</vt:lpstr>
    </vt:vector>
  </TitlesOfParts>
  <Company>Jeanne Butler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Cornell LEPP/CMS Template</dc:title>
  <dc:creator>Jeanne Butler</dc:creator>
  <cp:lastModifiedBy>Sam_2</cp:lastModifiedBy>
  <cp:revision>133</cp:revision>
  <cp:lastPrinted>2006-05-18T12:15:03Z</cp:lastPrinted>
  <dcterms:created xsi:type="dcterms:W3CDTF">2008-03-14T16:35:37Z</dcterms:created>
  <dcterms:modified xsi:type="dcterms:W3CDTF">2011-07-27T20:09:17Z</dcterms:modified>
</cp:coreProperties>
</file>