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6"/>
  </p:notesMasterIdLst>
  <p:handoutMasterIdLst>
    <p:handoutMasterId r:id="rId47"/>
  </p:handoutMasterIdLst>
  <p:sldIdLst>
    <p:sldId id="294" r:id="rId2"/>
    <p:sldId id="299" r:id="rId3"/>
    <p:sldId id="297" r:id="rId4"/>
    <p:sldId id="312" r:id="rId5"/>
    <p:sldId id="313" r:id="rId6"/>
    <p:sldId id="333" r:id="rId7"/>
    <p:sldId id="314" r:id="rId8"/>
    <p:sldId id="342" r:id="rId9"/>
    <p:sldId id="343" r:id="rId10"/>
    <p:sldId id="344" r:id="rId11"/>
    <p:sldId id="337" r:id="rId12"/>
    <p:sldId id="345" r:id="rId13"/>
    <p:sldId id="346" r:id="rId14"/>
    <p:sldId id="349" r:id="rId15"/>
    <p:sldId id="350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72" r:id="rId25"/>
    <p:sldId id="373" r:id="rId26"/>
    <p:sldId id="338" r:id="rId27"/>
    <p:sldId id="348" r:id="rId28"/>
    <p:sldId id="347" r:id="rId29"/>
    <p:sldId id="334" r:id="rId30"/>
    <p:sldId id="335" r:id="rId31"/>
    <p:sldId id="374" r:id="rId32"/>
    <p:sldId id="375" r:id="rId33"/>
    <p:sldId id="376" r:id="rId34"/>
    <p:sldId id="377" r:id="rId35"/>
    <p:sldId id="378" r:id="rId36"/>
    <p:sldId id="379" r:id="rId37"/>
    <p:sldId id="380" r:id="rId38"/>
    <p:sldId id="381" r:id="rId39"/>
    <p:sldId id="382" r:id="rId40"/>
    <p:sldId id="383" r:id="rId41"/>
    <p:sldId id="340" r:id="rId42"/>
    <p:sldId id="296" r:id="rId43"/>
    <p:sldId id="384" r:id="rId44"/>
    <p:sldId id="322" r:id="rId4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F2D62"/>
    <a:srgbClr val="50504E"/>
    <a:srgbClr val="4E4E4E"/>
    <a:srgbClr val="404040"/>
    <a:srgbClr val="004C97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31" autoAdjust="0"/>
    <p:restoredTop sz="84350"/>
  </p:normalViewPr>
  <p:slideViewPr>
    <p:cSldViewPr snapToGrid="0" snapToObjects="1" showGuides="1">
      <p:cViewPr varScale="1">
        <p:scale>
          <a:sx n="107" d="100"/>
          <a:sy n="107" d="100"/>
        </p:scale>
        <p:origin x="2160" y="17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87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51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2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Helvetica"/>
              <a:ea typeface="Geneva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94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7CB98569-CE64-924A-A27D-53F5C44A32BD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Deepika Jena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A5B00C68-CD10-8846-8B68-938147EA3C7A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Deepika Jena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D5C21CBB-EB2D-1644-8D2F-8E44E2D00D87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Deepika Jena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6D400D27-C9CC-B642-9F2A-58E63E0535B8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Deepika Jena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B5620E1B-A4F2-3A4C-BF26-2BE8EE988614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Deepika Jena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A9B928-428A-BF4E-99F4-61509B209081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Deepika Jena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422716B-E200-0845-9B83-6FD95AAA846C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Deepika Jena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Deepika Jena</a:t>
            </a:r>
          </a:p>
          <a:p>
            <a:r>
              <a:rPr lang="en-US" dirty="0"/>
              <a:t>6 Nov 2020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DUNE Flux – Correlation Studies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5B502F-676A-F34C-A703-BADBC4FF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Uncorrelated Case – (</a:t>
            </a:r>
            <a:r>
              <a:rPr lang="en-US" dirty="0" err="1"/>
              <a:t>numu</a:t>
            </a:r>
            <a:r>
              <a:rPr lang="en-US" dirty="0"/>
              <a:t>) </a:t>
            </a:r>
            <a:r>
              <a:rPr lang="en-US" dirty="0">
                <a:solidFill>
                  <a:srgbClr val="FF0000"/>
                </a:solidFill>
              </a:rPr>
              <a:t>Far</a:t>
            </a:r>
            <a:r>
              <a:rPr lang="en-US" dirty="0"/>
              <a:t> detector 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76D67-F5C0-B54A-A4C8-52B3B11DA5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ED1A11A-BCCC-484C-BFA6-FA86A2126B38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F6BEC-8455-9E44-AC15-62E376263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Deepika Jena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95FE0-96B5-EF46-9B4E-4644F9963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57B113-CA35-134E-965F-6E897D857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977900"/>
            <a:ext cx="63246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28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1B8241-C38C-9240-90D9-15B441BF2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2359952"/>
            <a:ext cx="8686800" cy="427877"/>
          </a:xfrm>
        </p:spPr>
        <p:txBody>
          <a:bodyPr/>
          <a:lstStyle/>
          <a:p>
            <a:r>
              <a:rPr lang="en-US" dirty="0"/>
              <a:t>                                  Covariances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3036B-977B-344D-B947-C68775CF98B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8E49233-67A2-6741-9C1D-4A0F3114E558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16B92-BB14-D044-89AB-4BBE621AF4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Deepika Jena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EE4DB-BCD7-D240-8985-32C2A7C0E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55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5B502F-676A-F34C-A703-BADBC4FF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Case – (</a:t>
            </a:r>
            <a:r>
              <a:rPr lang="en-US" dirty="0" err="1"/>
              <a:t>numu</a:t>
            </a:r>
            <a:r>
              <a:rPr lang="en-US" dirty="0"/>
              <a:t>) near detector 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76D67-F5C0-B54A-A4C8-52B3B11DA5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80AF35BC-F678-D84F-A612-698A0C1D0DF0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F6BEC-8455-9E44-AC15-62E376263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Deepika Jena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95FE0-96B5-EF46-9B4E-4644F9963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A0A170-5E8C-964B-B2C8-E23B37C42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" y="977899"/>
            <a:ext cx="2995687" cy="23219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E386FB-88C0-9343-AAD4-6BCC01A09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241" y="977900"/>
            <a:ext cx="2971688" cy="23033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0BA482C-6AF6-D145-93C4-C37F5DF3D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7900" y="977900"/>
            <a:ext cx="3135083" cy="24300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AD38ADA-1E12-3C43-8F12-B7FC0BF66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11" y="3598126"/>
            <a:ext cx="2817282" cy="21836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3047F1-6824-8741-8E05-6D4B8FCFA9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3127" y="3576742"/>
            <a:ext cx="2971688" cy="23033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00C8AD9-19CE-9F4F-A8A7-10D95CC772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7900" y="3576742"/>
            <a:ext cx="3035111" cy="235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11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5B502F-676A-F34C-A703-BADBC4FF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Uncorrelated Case – (</a:t>
            </a:r>
            <a:r>
              <a:rPr lang="en-US" dirty="0" err="1"/>
              <a:t>numu</a:t>
            </a:r>
            <a:r>
              <a:rPr lang="en-US" dirty="0"/>
              <a:t>) near detector 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76D67-F5C0-B54A-A4C8-52B3B11DA5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19574E6-9F3C-A24B-8AA6-B7E9E96680B2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F6BEC-8455-9E44-AC15-62E376263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Deepika Jena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95FE0-96B5-EF46-9B4E-4644F9963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9B88EE-5505-C148-A510-41BC0F633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6624"/>
            <a:ext cx="3252302" cy="25208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EC40EF-E09D-A848-9E5A-22CD32466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302" y="823698"/>
            <a:ext cx="3162300" cy="2451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D4D564-BC59-6247-83CA-95825F10D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628" y="871109"/>
            <a:ext cx="2876948" cy="2229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80B13F-0A4D-0243-A7A0-66FFC38537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47473"/>
            <a:ext cx="3031671" cy="23498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3FB68E-7536-C546-A13D-39FB550E02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7888" y="3575397"/>
            <a:ext cx="3064443" cy="23752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EB37748-CD9C-2E40-8BB8-9DF9CB4AC9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9558" y="3575397"/>
            <a:ext cx="3064442" cy="237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88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51A9AD3-E1EF-F84D-8D41-C312E78F0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2556" y="1050131"/>
            <a:ext cx="6324600" cy="49022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C0780DE-135D-E04F-A930-864D8B3A4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– Bin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B0D84-0998-9A42-A001-D9FFE121E37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3A95DB7-3F36-D646-9BBA-F5A4E2DF2B5A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D4BD9-431A-B04B-94ED-540DCB5D5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Deepika Jena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FED1A-E06A-1847-8076-77D918CA4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029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EAA530-C69E-5541-8087-EA0248307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Uncorrelated – Bin 1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75EF6-C224-7445-86AD-0448B5E59D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9AFD781-8032-AC45-9048-C6689CE6DF86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6D298-66D0-E147-BF3E-50CCC70968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Deepika Jena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95995-890E-2C43-9422-5F4683D0D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E4B4198-57F1-C844-8008-2B1FF80AA4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2556" y="1050131"/>
            <a:ext cx="6324600" cy="4902200"/>
          </a:xfrm>
        </p:spPr>
      </p:pic>
    </p:spTree>
    <p:extLst>
      <p:ext uri="{BB962C8B-B14F-4D97-AF65-F5344CB8AC3E}">
        <p14:creationId xmlns:p14="http://schemas.microsoft.com/office/powerpoint/2010/main" val="2944659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0780DE-135D-E04F-A930-864D8B3A4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– Bin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B0D84-0998-9A42-A001-D9FFE121E37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A6AC44D0-F18F-294B-B030-EACB654F8FA7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D4BD9-431A-B04B-94ED-540DCB5D5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Deepika Jena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FED1A-E06A-1847-8076-77D918CA4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F1784A1-8552-634C-BB9D-200CC64C7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2556" y="1050131"/>
            <a:ext cx="6324600" cy="4902200"/>
          </a:xfrm>
        </p:spPr>
      </p:pic>
    </p:spTree>
    <p:extLst>
      <p:ext uri="{BB962C8B-B14F-4D97-AF65-F5344CB8AC3E}">
        <p14:creationId xmlns:p14="http://schemas.microsoft.com/office/powerpoint/2010/main" val="2911490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EAA530-C69E-5541-8087-EA0248307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Uncorrelated – Bin 2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75EF6-C224-7445-86AD-0448B5E59D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297F7A2-C369-0F49-A760-0D04B63BAD49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6D298-66D0-E147-BF3E-50CCC70968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Deepika Jena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95995-890E-2C43-9422-5F4683D0D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D32EEDF-908F-114F-8B69-184A18DA8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2556" y="1050131"/>
            <a:ext cx="6324600" cy="4902200"/>
          </a:xfrm>
        </p:spPr>
      </p:pic>
    </p:spTree>
    <p:extLst>
      <p:ext uri="{BB962C8B-B14F-4D97-AF65-F5344CB8AC3E}">
        <p14:creationId xmlns:p14="http://schemas.microsoft.com/office/powerpoint/2010/main" val="134141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7365231-32C7-8B49-84F9-59ED10D6D0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2556" y="1050131"/>
            <a:ext cx="6324600" cy="49022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C0780DE-135D-E04F-A930-864D8B3A4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– Bin 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B0D84-0998-9A42-A001-D9FFE121E37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6C5A1C9-1B8C-7340-8A7C-7A0894FB3E97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D4BD9-431A-B04B-94ED-540DCB5D5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Deepika Jena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FED1A-E06A-1847-8076-77D918CA4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754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EAA530-C69E-5541-8087-EA0248307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Uncorrelated – Bin 3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75EF6-C224-7445-86AD-0448B5E59D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8308B37-E19B-8443-902F-BCB627EE47E6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6D298-66D0-E147-BF3E-50CCC70968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Deepika Jena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95995-890E-2C43-9422-5F4683D0D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A96952F-C5B6-194B-8490-90E14CF2C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2556" y="1050131"/>
            <a:ext cx="6324600" cy="4902200"/>
          </a:xfrm>
        </p:spPr>
      </p:pic>
    </p:spTree>
    <p:extLst>
      <p:ext uri="{BB962C8B-B14F-4D97-AF65-F5344CB8AC3E}">
        <p14:creationId xmlns:p14="http://schemas.microsoft.com/office/powerpoint/2010/main" val="2888349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8799D3-910D-0C48-90FC-AFB348742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Fractional Uncertainty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009CA-721A-EE49-832E-0E2B23F2337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34F864D-C650-AA4B-B589-174AAFB3240D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9E069-9A6C-1646-A9C5-6EDB03560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Deepika Jena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64AEE-DFDC-4B4E-BE0F-EBFBF9C2C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18E9A0A3-8339-364A-A5EF-F26A51D82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06630"/>
            <a:ext cx="5628681" cy="436279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12D1FC8-2E47-4040-87DC-679888FE053B}"/>
              </a:ext>
            </a:extLst>
          </p:cNvPr>
          <p:cNvSpPr txBox="1"/>
          <p:nvPr/>
        </p:nvSpPr>
        <p:spPr>
          <a:xfrm>
            <a:off x="6289212" y="2050233"/>
            <a:ext cx="1937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       </a:t>
            </a:r>
            <a:r>
              <a:rPr lang="en-US" sz="1600" dirty="0" err="1"/>
              <a:t>pC</a:t>
            </a:r>
            <a:r>
              <a:rPr lang="en-US" sz="1600" dirty="0"/>
              <a:t> -&gt; 𝜋 X</a:t>
            </a:r>
          </a:p>
          <a:p>
            <a:r>
              <a:rPr lang="en-US" sz="1600" dirty="0"/>
              <a:t>        </a:t>
            </a:r>
            <a:r>
              <a:rPr lang="en-US" sz="1600" dirty="0" err="1"/>
              <a:t>pC</a:t>
            </a:r>
            <a:r>
              <a:rPr lang="en-US" sz="1600" dirty="0"/>
              <a:t> -&gt; K X</a:t>
            </a:r>
          </a:p>
          <a:p>
            <a:r>
              <a:rPr lang="en-US" sz="1600" dirty="0"/>
              <a:t>        </a:t>
            </a:r>
            <a:r>
              <a:rPr lang="en-US" sz="1600" dirty="0" err="1"/>
              <a:t>pC</a:t>
            </a:r>
            <a:r>
              <a:rPr lang="en-US" sz="1600" dirty="0"/>
              <a:t>-&gt; Nucleon X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DA18CD5-B658-1B4E-93BB-0833052291BC}"/>
              </a:ext>
            </a:extLst>
          </p:cNvPr>
          <p:cNvCxnSpPr>
            <a:cxnSpLocks/>
          </p:cNvCxnSpPr>
          <p:nvPr/>
        </p:nvCxnSpPr>
        <p:spPr>
          <a:xfrm>
            <a:off x="6289212" y="2216603"/>
            <a:ext cx="27432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17065CE-C7E0-ED47-BDBC-9B83A7053972}"/>
              </a:ext>
            </a:extLst>
          </p:cNvPr>
          <p:cNvCxnSpPr>
            <a:cxnSpLocks/>
          </p:cNvCxnSpPr>
          <p:nvPr/>
        </p:nvCxnSpPr>
        <p:spPr>
          <a:xfrm>
            <a:off x="6289212" y="2503280"/>
            <a:ext cx="274320" cy="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0020A31-147C-A746-B641-BC4EFDB6B66F}"/>
              </a:ext>
            </a:extLst>
          </p:cNvPr>
          <p:cNvCxnSpPr>
            <a:cxnSpLocks/>
          </p:cNvCxnSpPr>
          <p:nvPr/>
        </p:nvCxnSpPr>
        <p:spPr>
          <a:xfrm>
            <a:off x="6289212" y="2752062"/>
            <a:ext cx="274320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2C2A7E4-E295-824B-A107-7D0534E88259}"/>
              </a:ext>
            </a:extLst>
          </p:cNvPr>
          <p:cNvSpPr txBox="1"/>
          <p:nvPr/>
        </p:nvSpPr>
        <p:spPr>
          <a:xfrm>
            <a:off x="5619460" y="1265731"/>
            <a:ext cx="3078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Interactions covered by external data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1F07E5-3331-DD42-B551-ECDCB1CAC711}"/>
              </a:ext>
            </a:extLst>
          </p:cNvPr>
          <p:cNvSpPr txBox="1"/>
          <p:nvPr/>
        </p:nvSpPr>
        <p:spPr>
          <a:xfrm>
            <a:off x="5628680" y="3547524"/>
            <a:ext cx="3348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There was no  information from the external data related to bin to bin correlations. Thus bin-to-bin correlations are assumed to be 100 % .</a:t>
            </a:r>
          </a:p>
          <a:p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9976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3ACB0A5-FAC2-DB47-8732-299F27FBB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2556" y="1050131"/>
            <a:ext cx="6324600" cy="49022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C0780DE-135D-E04F-A930-864D8B3A4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– Bin 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B0D84-0998-9A42-A001-D9FFE121E37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2F2BCAD0-207D-6446-AB3E-942409FCA726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D4BD9-431A-B04B-94ED-540DCB5D5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Deepika Jena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FED1A-E06A-1847-8076-77D918CA4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954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EAA530-C69E-5541-8087-EA0248307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Uncorrelated – Bin 4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75EF6-C224-7445-86AD-0448B5E59D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FC73E93-F1B6-304B-8CA8-1BB0AC128E34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6D298-66D0-E147-BF3E-50CCC70968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Deepika Jena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95995-890E-2C43-9422-5F4683D0D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58ECE5A-53C2-2646-9D25-183921835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2556" y="1050131"/>
            <a:ext cx="6324600" cy="4902200"/>
          </a:xfrm>
        </p:spPr>
      </p:pic>
    </p:spTree>
    <p:extLst>
      <p:ext uri="{BB962C8B-B14F-4D97-AF65-F5344CB8AC3E}">
        <p14:creationId xmlns:p14="http://schemas.microsoft.com/office/powerpoint/2010/main" val="4030968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1745133-F8A1-334D-A95F-AB73573CF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2556" y="1050131"/>
            <a:ext cx="6324600" cy="49022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C0780DE-135D-E04F-A930-864D8B3A4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– Bin 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B0D84-0998-9A42-A001-D9FFE121E37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3B555F9-548A-A544-BC1B-A9498B828F07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D4BD9-431A-B04B-94ED-540DCB5D5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Deepika Jena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FED1A-E06A-1847-8076-77D918CA4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094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9E652EE-B1A4-1140-9287-B6058F59AF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2556" y="1050131"/>
            <a:ext cx="6324600" cy="49022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DEAA530-C69E-5541-8087-EA0248307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Uncorrelated – Bin 5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75EF6-C224-7445-86AD-0448B5E59D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DA2BB5C-6E7A-EC4D-A106-232425204C1D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6D298-66D0-E147-BF3E-50CCC70968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Deepika Jena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95995-890E-2C43-9422-5F4683D0D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052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FC17B0A-279A-8D4E-A704-092585054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2556" y="1050131"/>
            <a:ext cx="6324600" cy="49022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C0780DE-135D-E04F-A930-864D8B3A4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– Bin 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B0D84-0998-9A42-A001-D9FFE121E37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AFD001D-BD6E-CB4D-8436-B39BCA5D9AA9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D4BD9-431A-B04B-94ED-540DCB5D5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Deepika Jena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FED1A-E06A-1847-8076-77D918CA4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43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BADD32F-26D5-3D4F-83A1-6F50F6FAA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2556" y="1050131"/>
            <a:ext cx="6324600" cy="49022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DEAA530-C69E-5541-8087-EA0248307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Uncorrelated – Bin 6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75EF6-C224-7445-86AD-0448B5E59D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9F5271F-2BFF-1F4A-8776-4FD40197C969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6D298-66D0-E147-BF3E-50CCC70968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Deepika Jena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95995-890E-2C43-9422-5F4683D0D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688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1B8241-C38C-9240-90D9-15B441BF2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2359952"/>
            <a:ext cx="8686800" cy="427877"/>
          </a:xfrm>
        </p:spPr>
        <p:txBody>
          <a:bodyPr/>
          <a:lstStyle/>
          <a:p>
            <a:r>
              <a:rPr lang="en-US" dirty="0"/>
              <a:t>                            Correlations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3036B-977B-344D-B947-C68775CF98B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2778208-9040-1B48-982F-0A83E8FA2C89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16B92-BB14-D044-89AB-4BBE621AF4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Deepika Jena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EE4DB-BCD7-D240-8985-32C2A7C0E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D776F0-D0B3-F04D-8D12-A3F152B7697C}"/>
              </a:ext>
            </a:extLst>
          </p:cNvPr>
          <p:cNvSpPr txBox="1"/>
          <p:nvPr/>
        </p:nvSpPr>
        <p:spPr>
          <a:xfrm>
            <a:off x="534390" y="4122801"/>
            <a:ext cx="7828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Each small block corresponds to bins of energy with bin boundaries [0,0.5,1,1.5,2,2.5,3,3.5,4,4.5,5,5.5,6,7,8,12,16,20,40,100] GeV for all sign and all flavor  of neutrinos.</a:t>
            </a:r>
          </a:p>
        </p:txBody>
      </p:sp>
    </p:spTree>
    <p:extLst>
      <p:ext uri="{BB962C8B-B14F-4D97-AF65-F5344CB8AC3E}">
        <p14:creationId xmlns:p14="http://schemas.microsoft.com/office/powerpoint/2010/main" val="5810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5B502F-676A-F34C-A703-BADBC4FF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Case – (</a:t>
            </a:r>
            <a:r>
              <a:rPr lang="en-US" dirty="0" err="1"/>
              <a:t>numu</a:t>
            </a:r>
            <a:r>
              <a:rPr lang="en-US" dirty="0"/>
              <a:t>) near detector 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76D67-F5C0-B54A-A4C8-52B3B11DA5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6EE3E20-602C-0D44-A1B6-15CD9EF7434D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F6BEC-8455-9E44-AC15-62E376263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Deepika Jena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95FE0-96B5-EF46-9B4E-4644F9963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5C0396-85E2-FB44-8B8B-A622D306EB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1" t="2701" r="4974"/>
          <a:stretch/>
        </p:blipFill>
        <p:spPr>
          <a:xfrm>
            <a:off x="70876" y="938637"/>
            <a:ext cx="3096867" cy="25995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EE58AB-498E-7247-A683-B005845C3D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1" r="3942"/>
          <a:stretch/>
        </p:blipFill>
        <p:spPr>
          <a:xfrm>
            <a:off x="3238619" y="938637"/>
            <a:ext cx="3096867" cy="26594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68CD55-0EC0-C34C-A61B-05E7FD82EC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87" r="4148"/>
          <a:stretch/>
        </p:blipFill>
        <p:spPr>
          <a:xfrm>
            <a:off x="6106780" y="1047783"/>
            <a:ext cx="2906591" cy="24903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F9465D7-ACEC-5D42-A348-FBFD7A84E9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67" r="4148"/>
          <a:stretch/>
        </p:blipFill>
        <p:spPr>
          <a:xfrm>
            <a:off x="164256" y="3591920"/>
            <a:ext cx="3003487" cy="25558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144742E-2C8F-ED4F-830D-FBFF6696D82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973" r="4148"/>
          <a:stretch/>
        </p:blipFill>
        <p:spPr>
          <a:xfrm>
            <a:off x="3234031" y="3632608"/>
            <a:ext cx="2872749" cy="24501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3E4351C-965E-7B4B-B223-A769A64D1E4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974" r="4211"/>
          <a:stretch/>
        </p:blipFill>
        <p:spPr>
          <a:xfrm>
            <a:off x="6236135" y="3675875"/>
            <a:ext cx="2820046" cy="240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00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5B502F-676A-F34C-A703-BADBC4FF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Uncorrelated Case – (</a:t>
            </a:r>
            <a:r>
              <a:rPr lang="en-US" dirty="0" err="1"/>
              <a:t>numu</a:t>
            </a:r>
            <a:r>
              <a:rPr lang="en-US" dirty="0"/>
              <a:t>) near detector 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76D67-F5C0-B54A-A4C8-52B3B11DA5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3577A2D-AF87-5042-A6D9-76455A7E3AB4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F6BEC-8455-9E44-AC15-62E376263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Deepika Jena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95FE0-96B5-EF46-9B4E-4644F9963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B75F91-D158-7E46-91DF-3B223988FD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84"/>
          <a:stretch/>
        </p:blipFill>
        <p:spPr>
          <a:xfrm rot="5400000">
            <a:off x="393848" y="589055"/>
            <a:ext cx="2532100" cy="3090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EDD6E4-2DEE-AD43-AB8B-6DE96D12FB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0"/>
          <a:stretch/>
        </p:blipFill>
        <p:spPr>
          <a:xfrm>
            <a:off x="3205364" y="891113"/>
            <a:ext cx="3090933" cy="25094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E88D0D-0C92-B541-8AA0-D9D43C9365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48" r="3941"/>
          <a:stretch/>
        </p:blipFill>
        <p:spPr>
          <a:xfrm>
            <a:off x="6212202" y="928126"/>
            <a:ext cx="2931797" cy="24724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62886E-5007-3147-AC02-1E38CE1F1F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81" r="3528"/>
          <a:stretch/>
        </p:blipFill>
        <p:spPr>
          <a:xfrm>
            <a:off x="175255" y="3589412"/>
            <a:ext cx="3090932" cy="26243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C93F50-20A7-C848-B694-898CAA6C872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387" r="3322"/>
          <a:stretch/>
        </p:blipFill>
        <p:spPr>
          <a:xfrm>
            <a:off x="3384094" y="3691032"/>
            <a:ext cx="2828108" cy="24011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90F7462-C3E0-2749-85B6-A7749D3C9E0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354" r="3322"/>
          <a:stretch/>
        </p:blipFill>
        <p:spPr>
          <a:xfrm>
            <a:off x="6266315" y="3767131"/>
            <a:ext cx="2823569" cy="237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70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BC9DFB1-881D-7648-B8C0-0EF9084BA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2556" y="1050131"/>
            <a:ext cx="6324600" cy="49022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360B29A-8D51-0F41-A43B-E844F93F6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– Bin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7D370-6457-8746-A8F2-00341EA8324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752F945-1D31-AA42-885C-0E8B5D9529EA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42984-1803-844D-A659-6CBCCFC64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Deepika Jena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CD926-C03C-3B49-834C-37674C4E5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934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433D99-FEF6-464F-BA2C-0DC4B45A5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The correlation and other data are kept in a plain database file in following ways :</a:t>
            </a:r>
          </a:p>
          <a:p>
            <a:endParaRPr lang="en-US" sz="1800" dirty="0">
              <a:solidFill>
                <a:schemeClr val="accent6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The parameter file contains the input data from results of studies to make interpolations and correlations between bins.</a:t>
            </a:r>
          </a:p>
          <a:p>
            <a:endParaRPr lang="en-US" sz="1800" dirty="0">
              <a:solidFill>
                <a:schemeClr val="accent6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For uncorrelated data, the central value and its uncertainty are provided as single values or a list of values. </a:t>
            </a:r>
          </a:p>
          <a:p>
            <a:endParaRPr lang="en-US" sz="1800" dirty="0">
              <a:solidFill>
                <a:schemeClr val="accent6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Correlated data requires a list of central values per bin, a list of statistical errors and a covariance matrix of the systematic errors. </a:t>
            </a:r>
            <a:endParaRPr lang="en-US" sz="1800" dirty="0">
              <a:solidFill>
                <a:srgbClr val="C00000"/>
              </a:solidFill>
              <a:latin typeface="+mn-lt"/>
            </a:endParaRPr>
          </a:p>
          <a:p>
            <a:endParaRPr lang="en-US" sz="1800" dirty="0">
              <a:solidFill>
                <a:srgbClr val="C00000"/>
              </a:solidFill>
              <a:latin typeface="+mn-lt"/>
            </a:endParaRPr>
          </a:p>
          <a:p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However, for these interactions : </a:t>
            </a:r>
            <a:r>
              <a:rPr lang="en-US" sz="1800" dirty="0" err="1">
                <a:solidFill>
                  <a:srgbClr val="C00000"/>
                </a:solidFill>
                <a:latin typeface="+mn-lt"/>
              </a:rPr>
              <a:t>pC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 -&gt; 𝜋 X , </a:t>
            </a:r>
            <a:r>
              <a:rPr lang="en-US" sz="1800" dirty="0" err="1">
                <a:solidFill>
                  <a:srgbClr val="C00000"/>
                </a:solidFill>
                <a:latin typeface="+mn-lt"/>
              </a:rPr>
              <a:t>pC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 -&gt; K X, </a:t>
            </a:r>
            <a:r>
              <a:rPr lang="en-US" sz="1800" dirty="0" err="1">
                <a:solidFill>
                  <a:srgbClr val="C00000"/>
                </a:solidFill>
                <a:latin typeface="+mn-lt"/>
              </a:rPr>
              <a:t>pC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-&gt; Nucleon X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the elements of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cov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matrix becomes very large.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 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Due to the many values it becomes impossible to process. </a:t>
            </a:r>
          </a:p>
          <a:p>
            <a:pPr lvl="1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So in order to introduce correlations a trick is  made where 100% correlation is to use the same random shift value per universe for all bins of a dataset.</a:t>
            </a:r>
          </a:p>
          <a:p>
            <a:pPr lvl="1"/>
            <a:endParaRPr lang="en-US" sz="16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DA69D6-CF6F-304D-848C-239BA95D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is done in PPFX ? – Previous SLIDE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00BE0-2F5D-7B4C-985E-7A3C5492746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FF01354-807F-A148-A00A-EB085EC83540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2F9A2-960D-684C-9931-A64A255AB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Deepika Jena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D2154-BFAD-0349-B648-CE09A1E21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6543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ADF7ADC-1D7C-CC45-B991-36CD07CE9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2556" y="1050131"/>
            <a:ext cx="6324600" cy="49022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BF47C0E-27A1-3345-B3CB-90D8A8D4C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Uncorrelated – Bin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5543C-8776-014D-B329-A3FAC275EC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51FEE82-FC3F-D745-BBD4-CFEBDDDD59D6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30087-C287-3B41-A26E-DE14635EA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Deepika Jena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E8042-8956-6847-ADFF-7B1B971B3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4498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6CE8996-E71C-6E46-A29E-0D3973A1A2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2556" y="1050131"/>
            <a:ext cx="6324600" cy="49022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360B29A-8D51-0F41-A43B-E844F93F6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– Bin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7D370-6457-8746-A8F2-00341EA8324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68C00CC-F6FD-9546-AA23-3B7B6DA4FEFA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42984-1803-844D-A659-6CBCCFC64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Deepika Jena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CD926-C03C-3B49-834C-37674C4E5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451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BE83791-CE4D-AD4B-AF06-33E27386D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2556" y="1050131"/>
            <a:ext cx="6324600" cy="49022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BF47C0E-27A1-3345-B3CB-90D8A8D4C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Uncorrelated – Bin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5543C-8776-014D-B329-A3FAC275EC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5FB2BB9-8422-204E-8EFC-F8BAB6BA83F0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30087-C287-3B41-A26E-DE14635EA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Deepika Jena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E8042-8956-6847-ADFF-7B1B971B3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2185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B4854DD-2E48-B544-8999-804EEC3796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2556" y="1050131"/>
            <a:ext cx="6324600" cy="49022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360B29A-8D51-0F41-A43B-E844F93F6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– Bin 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7D370-6457-8746-A8F2-00341EA8324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72C31A9D-AF27-8545-95B1-ABF81B5705EC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42984-1803-844D-A659-6CBCCFC64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Deepika Jena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CD926-C03C-3B49-834C-37674C4E5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008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7CCEB31-0245-9746-A6C7-81690B9EF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2556" y="1050131"/>
            <a:ext cx="6324600" cy="49022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BF47C0E-27A1-3345-B3CB-90D8A8D4C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Uncorrelated – Bin 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5543C-8776-014D-B329-A3FAC275EC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F906923-20F1-C240-865B-BF3619925784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30087-C287-3B41-A26E-DE14635EA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Deepika Jena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E8042-8956-6847-ADFF-7B1B971B3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450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53A208F-4BF0-A04B-B75D-04F5728B2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2556" y="1050131"/>
            <a:ext cx="6324600" cy="49022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360B29A-8D51-0F41-A43B-E844F93F6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– Bin 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7D370-6457-8746-A8F2-00341EA8324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8CD639EB-0362-4146-9972-3505B3E29ED4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42984-1803-844D-A659-6CBCCFC64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Deepika Jena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CD926-C03C-3B49-834C-37674C4E5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5876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2306567-B0B3-5C41-9982-3CAFAB8BE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2556" y="1050131"/>
            <a:ext cx="6324600" cy="49022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BF47C0E-27A1-3345-B3CB-90D8A8D4C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Uncorrelated – Bin 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5543C-8776-014D-B329-A3FAC275EC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686FFEE-3AC7-8141-89A6-0E5588682FEA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30087-C287-3B41-A26E-DE14635EA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Deepika Jena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E8042-8956-6847-ADFF-7B1B971B3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327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2A2260A-588E-7A49-B8E1-41AD6657E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2556" y="1050131"/>
            <a:ext cx="6324600" cy="49022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360B29A-8D51-0F41-A43B-E844F93F6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– Bin 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7D370-6457-8746-A8F2-00341EA8324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A1FA1FC-26A1-6C4D-9836-3E26F23DCD38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42984-1803-844D-A659-6CBCCFC64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Deepika Jena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CD926-C03C-3B49-834C-37674C4E5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133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B5A3765-058F-1345-ADCE-7B7527E21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2556" y="1050131"/>
            <a:ext cx="6324600" cy="49022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BF47C0E-27A1-3345-B3CB-90D8A8D4C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Uncorrelated – Bin 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5543C-8776-014D-B329-A3FAC275EC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AAE4F41-AC3F-D843-AC10-D64A15667D02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30087-C287-3B41-A26E-DE14635EA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Deepika Jena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E8042-8956-6847-ADFF-7B1B971B3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6557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FA88C4B-0029-3945-948F-C4F6B7A38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2556" y="1050131"/>
            <a:ext cx="6324600" cy="49022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360B29A-8D51-0F41-A43B-E844F93F6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– Bin 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7D370-6457-8746-A8F2-00341EA8324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92EB375-E5A8-6542-B254-3061D11C9AA3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42984-1803-844D-A659-6CBCCFC64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Deepika Jena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CD926-C03C-3B49-834C-37674C4E5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911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30C1CAD-C282-D54A-8F03-0CF3A77E48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062239"/>
            <a:ext cx="4741950" cy="505936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C787A88-DA31-ED4B-9401-D14B764B0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NA61 phase space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2C9E6-A0B2-8E41-9326-CD07EC8B36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223C4F0-1413-914B-8247-8C2FBB68A533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882AD-E253-F447-ABCD-15EF0157A1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Deepika Jena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DD2F6-9D5A-A34A-B80B-0777E4C6E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E532E4-BE8C-4343-A104-6A8038B4FA51}"/>
              </a:ext>
            </a:extLst>
          </p:cNvPr>
          <p:cNvSpPr txBox="1"/>
          <p:nvPr/>
        </p:nvSpPr>
        <p:spPr>
          <a:xfrm>
            <a:off x="5296395" y="1199407"/>
            <a:ext cx="36190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Split this into finer bins.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Map the NA61 phase space onto the neutrino energy phase space.</a:t>
            </a:r>
          </a:p>
        </p:txBody>
      </p:sp>
    </p:spTree>
    <p:extLst>
      <p:ext uri="{BB962C8B-B14F-4D97-AF65-F5344CB8AC3E}">
        <p14:creationId xmlns:p14="http://schemas.microsoft.com/office/powerpoint/2010/main" val="16615659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189C615-DA1B-744A-B133-1EF5D24C32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2556" y="1050131"/>
            <a:ext cx="6324600" cy="49022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BF47C0E-27A1-3345-B3CB-90D8A8D4C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Uncorrelated – Bin 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5543C-8776-014D-B329-A3FAC275EC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A45A622-8209-734C-B761-F859672FCE0A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30087-C287-3B41-A26E-DE14635EA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Deepika Jena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E8042-8956-6847-ADFF-7B1B971B3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8834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1B8241-C38C-9240-90D9-15B441BF2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2359952"/>
            <a:ext cx="8686800" cy="427877"/>
          </a:xfrm>
        </p:spPr>
        <p:txBody>
          <a:bodyPr/>
          <a:lstStyle/>
          <a:p>
            <a:r>
              <a:rPr lang="en-US" dirty="0"/>
              <a:t>FAR Detector Results, </a:t>
            </a:r>
            <a:r>
              <a:rPr lang="en-US" dirty="0" err="1"/>
              <a:t>antinu</a:t>
            </a:r>
            <a:r>
              <a:rPr lang="en-US" dirty="0"/>
              <a:t> results I have them with me. Will update my talk later.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3036B-977B-344D-B947-C68775CF98B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237CB8B-82BC-E640-B21F-45D3198F93D9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16B92-BB14-D044-89AB-4BBE621AF4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Deepika Jena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EE4DB-BCD7-D240-8985-32C2A7C0E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0122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FFADCD-FA2D-DA48-83D7-06267B4B0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1B541-4075-1944-9514-28B00D9C77F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858D35AD-02E1-B64D-BF2E-AF58F3A17A19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720C3-C2C3-5B4B-BED4-9076DF9968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Deepika Jena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A93F0-273A-114B-A0AF-061EC2E0B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088C0D-7FCA-1647-9400-CF0C3BF53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88" y="753904"/>
            <a:ext cx="7622051" cy="535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099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B0E362-7B68-6F49-9979-AA531F12E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575335"/>
          </a:xfrm>
        </p:spPr>
        <p:txBody>
          <a:bodyPr/>
          <a:lstStyle/>
          <a:p>
            <a:r>
              <a:rPr lang="en-US" dirty="0"/>
              <a:t>Correlation for </a:t>
            </a:r>
            <a:r>
              <a:rPr lang="en-US" dirty="0" err="1"/>
              <a:t>numu</a:t>
            </a:r>
            <a:r>
              <a:rPr lang="en-US" dirty="0"/>
              <a:t> far detector</a:t>
            </a:r>
            <a:r>
              <a:rPr lang="en-US" dirty="0">
                <a:solidFill>
                  <a:srgbClr val="C00000"/>
                </a:solidFill>
              </a:rPr>
              <a:t> pc-&gt;Pi </a:t>
            </a:r>
            <a:r>
              <a:rPr lang="en-US" dirty="0"/>
              <a:t>- Default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0C216-AE4E-7746-95D6-D965276DAE8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0CF92E2-DEA9-DC45-89A4-D63249880432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757E4-AC20-6E43-86F6-8D05DF6FE2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Deepika Jena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0689E-BC43-B546-8E70-65CA5FFC98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FA12E4-3754-A541-A59D-25DA43C73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977900"/>
            <a:ext cx="63246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896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B0E362-7B68-6F49-9979-AA531F12E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575335"/>
          </a:xfrm>
        </p:spPr>
        <p:txBody>
          <a:bodyPr/>
          <a:lstStyle/>
          <a:p>
            <a:r>
              <a:rPr lang="en-US" dirty="0"/>
              <a:t>Correlation for </a:t>
            </a:r>
            <a:r>
              <a:rPr lang="en-US" dirty="0" err="1"/>
              <a:t>numu</a:t>
            </a:r>
            <a:r>
              <a:rPr lang="en-US" dirty="0"/>
              <a:t> far detector</a:t>
            </a:r>
            <a:r>
              <a:rPr lang="en-US" dirty="0">
                <a:solidFill>
                  <a:srgbClr val="C00000"/>
                </a:solidFill>
              </a:rPr>
              <a:t> pc-&gt;Pi </a:t>
            </a:r>
            <a:r>
              <a:rPr lang="en-US" dirty="0"/>
              <a:t>– No </a:t>
            </a:r>
            <a:r>
              <a:rPr lang="en-US" dirty="0" err="1"/>
              <a:t>Corr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0C216-AE4E-7746-95D6-D965276DAE8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B4B975E-79A3-1540-9B22-E5E671C96CCA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757E4-AC20-6E43-86F6-8D05DF6FE2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Deepika Jena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0689E-BC43-B546-8E70-65CA5FFC98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16D208-CC53-BF4C-9A58-89310C1E63E7}"/>
              </a:ext>
            </a:extLst>
          </p:cNvPr>
          <p:cNvSpPr txBox="1"/>
          <p:nvPr/>
        </p:nvSpPr>
        <p:spPr>
          <a:xfrm>
            <a:off x="496036" y="5792046"/>
            <a:ext cx="7238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Correlations decreases, more significantly in the higher bin regions.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FFF30A-81DC-7747-9B2F-644AD3314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977900"/>
            <a:ext cx="63246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62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BC78F7-2675-0447-9DE1-1E665AEE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Splitting up the phase space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C6630-9451-FF43-B606-E8ECD093315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E1D571C-18F7-5F46-B5DB-4BB774ED505C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3E8D2-D729-3947-A7DB-7663B9218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Deepika Jena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4B108-1871-434B-9EC7-0815C758D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B05924-B528-B54C-B18F-0718BD3B3294}"/>
              </a:ext>
            </a:extLst>
          </p:cNvPr>
          <p:cNvSpPr/>
          <p:nvPr/>
        </p:nvSpPr>
        <p:spPr>
          <a:xfrm>
            <a:off x="222250" y="3429000"/>
            <a:ext cx="81392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C00000"/>
                </a:solidFill>
                <a:latin typeface="+mj-lt"/>
              </a:rPr>
              <a:t>Bin 1 : 0.02 &lt; </a:t>
            </a:r>
            <a:r>
              <a:rPr lang="en-US" sz="2000" dirty="0" err="1">
                <a:solidFill>
                  <a:srgbClr val="C00000"/>
                </a:solidFill>
                <a:latin typeface="+mj-lt"/>
              </a:rPr>
              <a:t>xf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 &lt;= 0.2      and   0.025 &lt; Pt &lt;= 0.15 GeV/c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C00000"/>
                </a:solidFill>
                <a:latin typeface="+mj-lt"/>
              </a:rPr>
              <a:t>Bin 2 : 0.02 &lt; </a:t>
            </a:r>
            <a:r>
              <a:rPr lang="en-US" sz="2000" dirty="0" err="1">
                <a:solidFill>
                  <a:srgbClr val="C00000"/>
                </a:solidFill>
                <a:latin typeface="+mj-lt"/>
              </a:rPr>
              <a:t>xf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 &lt;= 0.2      and  0.15 &lt; Pt &lt;= 0.3 GeV/c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C00000"/>
                </a:solidFill>
                <a:latin typeface="+mj-lt"/>
              </a:rPr>
              <a:t>Bin 3 : 0.02 &lt; </a:t>
            </a:r>
            <a:r>
              <a:rPr lang="en-US" sz="2000" dirty="0" err="1">
                <a:solidFill>
                  <a:srgbClr val="C00000"/>
                </a:solidFill>
                <a:latin typeface="+mj-lt"/>
              </a:rPr>
              <a:t>xf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 &lt;= 0.2      and  0.3 &lt; Pt &lt;= 0.6 GeV/c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C0000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+mj-lt"/>
              </a:rPr>
              <a:t>Bin 4 : 0.2 &lt;  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xf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&lt;= 0.35    and  0.02 &lt; Pt &lt;= 0.2 GeV/c</a:t>
            </a:r>
            <a:endParaRPr lang="en-US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+mj-lt"/>
              </a:rPr>
              <a:t>Bin 5 :  0.35 &lt;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xf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&lt;= 0.5     and  0.02 &lt; Pt  &lt;= 0.2 GeV/c</a:t>
            </a:r>
            <a:endParaRPr lang="en-US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+mj-lt"/>
              </a:rPr>
              <a:t>Bin 6:  </a:t>
            </a:r>
            <a:r>
              <a:rPr lang="en-US" dirty="0">
                <a:latin typeface="+mj-lt"/>
              </a:rPr>
              <a:t>Everything else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BFEE2C-31B6-C34C-BD91-F28FF48A2DA0}"/>
              </a:ext>
            </a:extLst>
          </p:cNvPr>
          <p:cNvSpPr txBox="1"/>
          <p:nvPr/>
        </p:nvSpPr>
        <p:spPr>
          <a:xfrm>
            <a:off x="285008" y="1175657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 binning scheme taken into account for  thin target pc-&gt;pi interactions, and respective plots for fractional uncertainties and correlations matrices are made.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032D5-8DE3-F84F-9DEF-CDD67095B5D5}"/>
              </a:ext>
            </a:extLst>
          </p:cNvPr>
          <p:cNvSpPr/>
          <p:nvPr/>
        </p:nvSpPr>
        <p:spPr>
          <a:xfrm>
            <a:off x="222251" y="3429000"/>
            <a:ext cx="6949258" cy="1200329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B34A47-2CD6-B748-B493-4EB36B2507DC}"/>
              </a:ext>
            </a:extLst>
          </p:cNvPr>
          <p:cNvSpPr txBox="1"/>
          <p:nvPr/>
        </p:nvSpPr>
        <p:spPr>
          <a:xfrm>
            <a:off x="7419703" y="3501881"/>
            <a:ext cx="1724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Focusing region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484E43-1649-584C-AF33-4AEFCD727CB5}"/>
              </a:ext>
            </a:extLst>
          </p:cNvPr>
          <p:cNvSpPr/>
          <p:nvPr/>
        </p:nvSpPr>
        <p:spPr>
          <a:xfrm>
            <a:off x="222249" y="4767828"/>
            <a:ext cx="6949258" cy="70551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FCD601-9AD7-3643-AA3A-F31C380407F6}"/>
              </a:ext>
            </a:extLst>
          </p:cNvPr>
          <p:cNvSpPr txBox="1"/>
          <p:nvPr/>
        </p:nvSpPr>
        <p:spPr>
          <a:xfrm>
            <a:off x="7380515" y="4741817"/>
            <a:ext cx="1541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energy tail</a:t>
            </a:r>
          </a:p>
        </p:txBody>
      </p:sp>
    </p:spTree>
    <p:extLst>
      <p:ext uri="{BB962C8B-B14F-4D97-AF65-F5344CB8AC3E}">
        <p14:creationId xmlns:p14="http://schemas.microsoft.com/office/powerpoint/2010/main" val="2713419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1B8241-C38C-9240-90D9-15B441BF2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2359952"/>
            <a:ext cx="8686800" cy="427877"/>
          </a:xfrm>
        </p:spPr>
        <p:txBody>
          <a:bodyPr/>
          <a:lstStyle/>
          <a:p>
            <a:r>
              <a:rPr lang="en-US" dirty="0"/>
              <a:t>Fractional Uncertainties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3036B-977B-344D-B947-C68775CF98B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8B45DF58-754E-4E46-9E40-321F33E8DDFF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16B92-BB14-D044-89AB-4BBE621AF4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Deepika Jena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EE4DB-BCD7-D240-8985-32C2A7C0E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676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5B502F-676A-F34C-A703-BADBC4FF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Case – (</a:t>
            </a:r>
            <a:r>
              <a:rPr lang="en-US" dirty="0" err="1"/>
              <a:t>numu</a:t>
            </a:r>
            <a:r>
              <a:rPr lang="en-US" dirty="0"/>
              <a:t>) near detector 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76D67-F5C0-B54A-A4C8-52B3B11DA5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8CDB453-8173-E54E-ACAE-B43C5F6B6B9C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F6BEC-8455-9E44-AC15-62E376263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Deepika Jena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95FE0-96B5-EF46-9B4E-4644F9963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4AB131-4075-6944-BCE2-5C3AFE4F1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977900"/>
            <a:ext cx="63246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44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5B502F-676A-F34C-A703-BADBC4FF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Uncorrelated Case – (</a:t>
            </a:r>
            <a:r>
              <a:rPr lang="en-US" dirty="0" err="1"/>
              <a:t>numu</a:t>
            </a:r>
            <a:r>
              <a:rPr lang="en-US" dirty="0"/>
              <a:t>) near detector 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76D67-F5C0-B54A-A4C8-52B3B11DA5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9263BE9-BBF0-AA49-BD16-74332ACA153C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F6BEC-8455-9E44-AC15-62E376263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Deepika Jena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95FE0-96B5-EF46-9B4E-4644F9963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B95BCD-C5BA-BF46-8F38-849109B09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977900"/>
            <a:ext cx="63246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33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5B502F-676A-F34C-A703-BADBC4FF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Case – (</a:t>
            </a:r>
            <a:r>
              <a:rPr lang="en-US" dirty="0" err="1"/>
              <a:t>numu</a:t>
            </a:r>
            <a:r>
              <a:rPr lang="en-US" dirty="0"/>
              <a:t>) </a:t>
            </a:r>
            <a:r>
              <a:rPr lang="en-US" dirty="0">
                <a:solidFill>
                  <a:srgbClr val="FF0000"/>
                </a:solidFill>
              </a:rPr>
              <a:t>Far</a:t>
            </a:r>
            <a:r>
              <a:rPr lang="en-US" dirty="0"/>
              <a:t> detector 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76D67-F5C0-B54A-A4C8-52B3B11DA5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62B8336-6452-6A45-BB7E-89F12416B005}" type="datetime1">
              <a:rPr lang="en-US" smtClean="0"/>
              <a:t>11/6/20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F6BEC-8455-9E44-AC15-62E376263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Deepika Jena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95FE0-96B5-EF46-9B4E-4644F9963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810037-8634-E74A-A024-749DE8107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977900"/>
            <a:ext cx="63246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29643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490F9BF3-2F97-EE44-B494-4A01DC77FAD2}" vid="{BB151D97-DBEF-9F4F-A2B4-45F81817DE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1689</TotalTime>
  <Words>796</Words>
  <Application>Microsoft Macintosh PowerPoint</Application>
  <PresentationFormat>On-screen Show (4:3)</PresentationFormat>
  <Paragraphs>215</Paragraphs>
  <Slides>44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Helvetica</vt:lpstr>
      <vt:lpstr>Fermilab_PPT_090815</vt:lpstr>
      <vt:lpstr>PowerPoint Presentation</vt:lpstr>
      <vt:lpstr>Fractional Uncertainty </vt:lpstr>
      <vt:lpstr>How it is done in PPFX ? – Previous SLIDE </vt:lpstr>
      <vt:lpstr>NA61 phase space</vt:lpstr>
      <vt:lpstr>Splitting up the phase space</vt:lpstr>
      <vt:lpstr>Fractional Uncertainties</vt:lpstr>
      <vt:lpstr>Default Case – (numu) near detector :</vt:lpstr>
      <vt:lpstr>Uncorrelated Case – (numu) near detector :</vt:lpstr>
      <vt:lpstr>Default Case – (numu) Far detector :</vt:lpstr>
      <vt:lpstr>Uncorrelated Case – (numu) Far detector :</vt:lpstr>
      <vt:lpstr>                                  Covariances</vt:lpstr>
      <vt:lpstr>Default Case – (numu) near detector :</vt:lpstr>
      <vt:lpstr>Uncorrelated Case – (numu) near detector :</vt:lpstr>
      <vt:lpstr>Default – Bin 1</vt:lpstr>
      <vt:lpstr>Uncorrelated – Bin 1 </vt:lpstr>
      <vt:lpstr>Default – Bin 2</vt:lpstr>
      <vt:lpstr>Uncorrelated – Bin 2 </vt:lpstr>
      <vt:lpstr>Default – Bin 3</vt:lpstr>
      <vt:lpstr>Uncorrelated – Bin 3 </vt:lpstr>
      <vt:lpstr>Default – Bin 4</vt:lpstr>
      <vt:lpstr>Uncorrelated – Bin 4 </vt:lpstr>
      <vt:lpstr>Default – Bin 5</vt:lpstr>
      <vt:lpstr>Uncorrelated – Bin 5 </vt:lpstr>
      <vt:lpstr>Default – Bin 6</vt:lpstr>
      <vt:lpstr>Uncorrelated – Bin 6 </vt:lpstr>
      <vt:lpstr>                            Correlations</vt:lpstr>
      <vt:lpstr>Default Case – (numu) near detector :</vt:lpstr>
      <vt:lpstr>Uncorrelated Case – (numu) near detector :</vt:lpstr>
      <vt:lpstr>Default – Bin 1</vt:lpstr>
      <vt:lpstr>Uncorrelated – Bin 1</vt:lpstr>
      <vt:lpstr>Default – Bin 2</vt:lpstr>
      <vt:lpstr>Uncorrelated – Bin 2</vt:lpstr>
      <vt:lpstr>Default – Bin 3</vt:lpstr>
      <vt:lpstr>Uncorrelated – Bin 3</vt:lpstr>
      <vt:lpstr>Default – Bin 4</vt:lpstr>
      <vt:lpstr>Uncorrelated – Bin 4</vt:lpstr>
      <vt:lpstr>Default – Bin 5</vt:lpstr>
      <vt:lpstr>Uncorrelated – Bin 5</vt:lpstr>
      <vt:lpstr>Default – Bin 6</vt:lpstr>
      <vt:lpstr>Uncorrelated – Bin 6</vt:lpstr>
      <vt:lpstr>FAR Detector Results, antinu results I have them with me. Will update my talk later. </vt:lpstr>
      <vt:lpstr>Correlations</vt:lpstr>
      <vt:lpstr>Correlation for numu far detector pc-&gt;Pi - Default</vt:lpstr>
      <vt:lpstr>Correlation for numu far detector pc-&gt;Pi – No Corr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Deepika Jena</dc:creator>
  <cp:lastModifiedBy>Deepika Jena</cp:lastModifiedBy>
  <cp:revision>184</cp:revision>
  <cp:lastPrinted>2014-01-20T19:40:21Z</cp:lastPrinted>
  <dcterms:created xsi:type="dcterms:W3CDTF">2020-10-08T02:01:28Z</dcterms:created>
  <dcterms:modified xsi:type="dcterms:W3CDTF">2020-11-06T19:55:41Z</dcterms:modified>
</cp:coreProperties>
</file>