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5.xml" ContentType="application/vnd.openxmlformats-officedocument.presentationml.notesSlide+xml"/>
  <Override PartName="/ppt/tags/tag14.xml" ContentType="application/vnd.openxmlformats-officedocument.presentationml.tags+xml"/>
  <Override PartName="/ppt/notesSlides/notesSlide1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tags/tag2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24.xml" ContentType="application/vnd.openxmlformats-officedocument.presentationml.notesSlide+xml"/>
  <Override PartName="/ppt/tags/tag24.xml" ContentType="application/vnd.openxmlformats-officedocument.presentationml.tags+xml"/>
  <Override PartName="/ppt/notesSlides/notesSlide25.xml" ContentType="application/vnd.openxmlformats-officedocument.presentationml.notesSlide+xml"/>
  <Override PartName="/ppt/tags/tag25.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6.xml" ContentType="application/vnd.openxmlformats-officedocument.presentationml.tags+xml"/>
  <Override PartName="/ppt/notesSlides/notesSlide28.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29.xml" ContentType="application/vnd.openxmlformats-officedocument.presentationml.notesSlide+xml"/>
  <Override PartName="/ppt/tags/tag29.xml" ContentType="application/vnd.openxmlformats-officedocument.presentationml.tags+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1"/>
    <p:sldMasterId id="2147483799" r:id="rId2"/>
    <p:sldMasterId id="2147484095" r:id="rId3"/>
  </p:sldMasterIdLst>
  <p:notesMasterIdLst>
    <p:notesMasterId r:id="rId53"/>
  </p:notesMasterIdLst>
  <p:handoutMasterIdLst>
    <p:handoutMasterId r:id="rId54"/>
  </p:handoutMasterIdLst>
  <p:sldIdLst>
    <p:sldId id="609" r:id="rId4"/>
    <p:sldId id="1255" r:id="rId5"/>
    <p:sldId id="760" r:id="rId6"/>
    <p:sldId id="613" r:id="rId7"/>
    <p:sldId id="758" r:id="rId8"/>
    <p:sldId id="763" r:id="rId9"/>
    <p:sldId id="671" r:id="rId10"/>
    <p:sldId id="755" r:id="rId11"/>
    <p:sldId id="734" r:id="rId12"/>
    <p:sldId id="756" r:id="rId13"/>
    <p:sldId id="743" r:id="rId14"/>
    <p:sldId id="738" r:id="rId15"/>
    <p:sldId id="629" r:id="rId16"/>
    <p:sldId id="726" r:id="rId17"/>
    <p:sldId id="852" r:id="rId18"/>
    <p:sldId id="857" r:id="rId19"/>
    <p:sldId id="1484" r:id="rId20"/>
    <p:sldId id="757" r:id="rId21"/>
    <p:sldId id="740" r:id="rId22"/>
    <p:sldId id="807" r:id="rId23"/>
    <p:sldId id="623" r:id="rId24"/>
    <p:sldId id="1485" r:id="rId25"/>
    <p:sldId id="676" r:id="rId26"/>
    <p:sldId id="1500" r:id="rId27"/>
    <p:sldId id="1538" r:id="rId28"/>
    <p:sldId id="1537" r:id="rId29"/>
    <p:sldId id="677" r:id="rId30"/>
    <p:sldId id="702" r:id="rId31"/>
    <p:sldId id="678" r:id="rId32"/>
    <p:sldId id="1530" r:id="rId33"/>
    <p:sldId id="1488" r:id="rId34"/>
    <p:sldId id="765" r:id="rId35"/>
    <p:sldId id="1508" r:id="rId36"/>
    <p:sldId id="1528" r:id="rId37"/>
    <p:sldId id="1536" r:id="rId38"/>
    <p:sldId id="767" r:id="rId39"/>
    <p:sldId id="769" r:id="rId40"/>
    <p:sldId id="682" r:id="rId41"/>
    <p:sldId id="707" r:id="rId42"/>
    <p:sldId id="688" r:id="rId43"/>
    <p:sldId id="1490" r:id="rId44"/>
    <p:sldId id="631" r:id="rId45"/>
    <p:sldId id="1531" r:id="rId46"/>
    <p:sldId id="1533" r:id="rId47"/>
    <p:sldId id="664" r:id="rId48"/>
    <p:sldId id="855" r:id="rId49"/>
    <p:sldId id="722" r:id="rId50"/>
    <p:sldId id="772" r:id="rId51"/>
    <p:sldId id="721" r:id="rId5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800080"/>
    <a:srgbClr val="22FF1B"/>
    <a:srgbClr val="F4BA0C"/>
    <a:srgbClr val="1EBC1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36" autoAdjust="0"/>
    <p:restoredTop sz="84268" autoAdjust="0"/>
  </p:normalViewPr>
  <p:slideViewPr>
    <p:cSldViewPr snapToGrid="0" snapToObjects="1">
      <p:cViewPr varScale="1">
        <p:scale>
          <a:sx n="92" d="100"/>
          <a:sy n="92" d="100"/>
        </p:scale>
        <p:origin x="1904" y="184"/>
      </p:cViewPr>
      <p:guideLst>
        <p:guide orient="horz" pos="2160"/>
        <p:guide pos="2880"/>
      </p:guideLst>
    </p:cSldViewPr>
  </p:slideViewPr>
  <p:outlineViewPr>
    <p:cViewPr>
      <p:scale>
        <a:sx n="33" d="100"/>
        <a:sy n="33" d="100"/>
      </p:scale>
      <p:origin x="0" y="-4552"/>
    </p:cViewPr>
  </p:outlineViewPr>
  <p:notesTextViewPr>
    <p:cViewPr>
      <p:scale>
        <a:sx n="100" d="100"/>
        <a:sy n="100" d="100"/>
      </p:scale>
      <p:origin x="0" y="0"/>
    </p:cViewPr>
  </p:notesTextViewPr>
  <p:sorterViewPr>
    <p:cViewPr varScale="1">
      <p:scale>
        <a:sx n="100" d="100"/>
        <a:sy n="100" d="100"/>
      </p:scale>
      <p:origin x="0" y="1188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EAE154-C348-834F-BCDF-6A9181E18F7F}" type="datetimeFigureOut">
              <a:rPr lang="en-US" smtClean="0"/>
              <a:t>12/2/20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91A556F-CA2E-C34E-9D8A-E0E829B5C0A1}" type="slidenum">
              <a:rPr lang="en-US" smtClean="0"/>
              <a:t>‹#›</a:t>
            </a:fld>
            <a:endParaRPr lang="en-US"/>
          </a:p>
        </p:txBody>
      </p:sp>
    </p:spTree>
    <p:extLst>
      <p:ext uri="{BB962C8B-B14F-4D97-AF65-F5344CB8AC3E}">
        <p14:creationId xmlns:p14="http://schemas.microsoft.com/office/powerpoint/2010/main" val="2431184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E616E7-6442-8C42-AB7D-1A52A9F103E5}" type="datetimeFigureOut">
              <a:rPr lang="en-US" smtClean="0"/>
              <a:t>12/2/20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45C62E9-0A14-0247-BAF3-2DD368B97050}" type="slidenum">
              <a:rPr lang="en-US" smtClean="0"/>
              <a:t>‹#›</a:t>
            </a:fld>
            <a:endParaRPr lang="en-US"/>
          </a:p>
        </p:txBody>
      </p:sp>
    </p:spTree>
    <p:extLst>
      <p:ext uri="{BB962C8B-B14F-4D97-AF65-F5344CB8AC3E}">
        <p14:creationId xmlns:p14="http://schemas.microsoft.com/office/powerpoint/2010/main" val="12563735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wikipedia.org/wiki/Brian_Cathcart" TargetMode="External"/><Relationship Id="rId7" Type="http://schemas.openxmlformats.org/officeDocument/2006/relationships/hyperlink" Target="https://en.wikipedia.org/wiki/Atomic_nucleus"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en.wikipedia.org/wiki/Nuclear_fission" TargetMode="External"/><Relationship Id="rId5" Type="http://schemas.openxmlformats.org/officeDocument/2006/relationships/hyperlink" Target="https://en.wikipedia.org/wiki/Cavendish_Laboratory" TargetMode="External"/><Relationship Id="rId4" Type="http://schemas.openxmlformats.org/officeDocument/2006/relationships/hyperlink" Target="https://en.wikipedia.org/wiki/University_of_Cambridg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talk</a:t>
            </a:r>
            <a:r>
              <a:rPr lang="en-US" baseline="0" dirty="0"/>
              <a:t> is about our</a:t>
            </a:r>
            <a:r>
              <a:rPr lang="en-US" dirty="0"/>
              <a:t> journey in searching for the</a:t>
            </a:r>
            <a:r>
              <a:rPr lang="en-US" baseline="0" dirty="0"/>
              <a:t> most fundamental unit of matter</a:t>
            </a:r>
            <a:r>
              <a:rPr lang="en-US" dirty="0"/>
              <a:t>.</a:t>
            </a:r>
            <a:r>
              <a:rPr lang="en-US" baseline="0" dirty="0"/>
              <a:t> To find that, we had to peel matter like we peel an onion layer by layer discovering what’s at its core. My rese</a:t>
            </a:r>
          </a:p>
          <a:p>
            <a:endParaRPr lang="en-US" baseline="0" dirty="0"/>
          </a:p>
        </p:txBody>
      </p:sp>
      <p:sp>
        <p:nvSpPr>
          <p:cNvPr id="4" name="Slide Number Placeholder 3"/>
          <p:cNvSpPr>
            <a:spLocks noGrp="1"/>
          </p:cNvSpPr>
          <p:nvPr>
            <p:ph type="sldNum" sz="quarter" idx="10"/>
          </p:nvPr>
        </p:nvSpPr>
        <p:spPr/>
        <p:txBody>
          <a:bodyPr/>
          <a:lstStyle/>
          <a:p>
            <a:fld id="{645C62E9-0A14-0247-BAF3-2DD368B97050}" type="slidenum">
              <a:rPr lang="en-US" smtClean="0"/>
              <a:t>1</a:t>
            </a:fld>
            <a:endParaRPr lang="en-US"/>
          </a:p>
        </p:txBody>
      </p:sp>
    </p:spTree>
    <p:extLst>
      <p:ext uri="{BB962C8B-B14F-4D97-AF65-F5344CB8AC3E}">
        <p14:creationId xmlns:p14="http://schemas.microsoft.com/office/powerpoint/2010/main" val="249957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piece in the puzzle was the discovery that protons and neutrons are spinning along orbits inside the atomic nucleus -  in the same manner that earth spins around its own axis while moving in an orbit around the sun. The orbits in the atomic nuclei are like several shells, much like an onion with many shells but nothing in the center, Maria explained. </a:t>
            </a:r>
          </a:p>
          <a:p>
            <a:r>
              <a:rPr lang="en-US" dirty="0"/>
              <a:t>The first orbit, or shell, in an isotope should for the best stability have 2 particles, the second orbit 8 particles, the third orbit 20, the fifth 28, the sixth 50 and so on. The "magic numbers" would represent the points at which the various shells would be complete.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Maria's idea to liken the atomic nuclei with an onion made Wolfgang Pauli, also awarded a Nobel Prize in Physics, give her the nickname “The Onion Madonna”.</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 </a:t>
            </a:r>
            <a:r>
              <a:rPr lang="en-US" b="1" dirty="0"/>
              <a:t>nuclear shell model</a:t>
            </a:r>
            <a:r>
              <a:rPr lang="en-US" dirty="0"/>
              <a:t> is a model of the atomic nucleus which uses the Pauli exclusion principle to describe the structure of the nucleus in terms of energy levels. The first shell model was proposed in 1932. The model was developed in 1949 following independent work by several physicists, most notably Eugene Paul Wigner, Maria </a:t>
            </a:r>
            <a:r>
              <a:rPr lang="en-US" dirty="0" err="1"/>
              <a:t>Goeppert</a:t>
            </a:r>
            <a:r>
              <a:rPr lang="en-US" baseline="0" dirty="0"/>
              <a:t> Mayer and J. Hans D. Jensen</a:t>
            </a:r>
            <a:r>
              <a:rPr lang="en-US" dirty="0"/>
              <a:t>, who shared the 1963</a:t>
            </a:r>
            <a:r>
              <a:rPr lang="en-US" baseline="0" dirty="0"/>
              <a:t> </a:t>
            </a:r>
            <a:r>
              <a:rPr lang="en-US" dirty="0"/>
              <a:t>for their contributions.</a:t>
            </a:r>
          </a:p>
          <a:p>
            <a:endParaRPr lang="en-US" dirty="0"/>
          </a:p>
          <a:p>
            <a:endParaRPr lang="en-US" dirty="0"/>
          </a:p>
        </p:txBody>
      </p:sp>
      <p:sp>
        <p:nvSpPr>
          <p:cNvPr id="4" name="Slide Number Placeholder 3"/>
          <p:cNvSpPr>
            <a:spLocks noGrp="1"/>
          </p:cNvSpPr>
          <p:nvPr>
            <p:ph type="sldNum" sz="quarter" idx="10"/>
          </p:nvPr>
        </p:nvSpPr>
        <p:spPr/>
        <p:txBody>
          <a:bodyPr/>
          <a:lstStyle/>
          <a:p>
            <a:fld id="{645C62E9-0A14-0247-BAF3-2DD368B97050}" type="slidenum">
              <a:rPr lang="en-US" smtClean="0"/>
              <a:t>13</a:t>
            </a:fld>
            <a:endParaRPr lang="en-US"/>
          </a:p>
        </p:txBody>
      </p:sp>
    </p:spTree>
    <p:extLst>
      <p:ext uri="{BB962C8B-B14F-4D97-AF65-F5344CB8AC3E}">
        <p14:creationId xmlns:p14="http://schemas.microsoft.com/office/powerpoint/2010/main" val="1984900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While an atom is tiny, the nucleus is ten thousand times smaller than the atom and the quarks and electrons are at least ten thousand times smaller than that. We don't know exactly how small quarks and electrons are; they are definitely smaller than 10</a:t>
            </a:r>
            <a:r>
              <a:rPr lang="en-US" baseline="30000" dirty="0"/>
              <a:t>-18</a:t>
            </a:r>
            <a:r>
              <a:rPr lang="en-US" dirty="0"/>
              <a:t> meters, and they might literally be points, but we do not know. </a:t>
            </a:r>
          </a:p>
          <a:p>
            <a:endParaRPr lang="en-US" dirty="0"/>
          </a:p>
          <a:p>
            <a:r>
              <a:rPr lang="en-US" dirty="0"/>
              <a:t>It is also possible that quarks and electrons are not fundamental after all, and will turn out to be made up of other, more fundamental particles. (Oh, will this madness ever end?)</a:t>
            </a: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29057" indent="-280406" eaLnBrk="0" hangingPunct="0">
              <a:defRPr>
                <a:solidFill>
                  <a:schemeClr val="tx1"/>
                </a:solidFill>
                <a:latin typeface="Arial" charset="0"/>
                <a:ea typeface="ＭＳ Ｐゴシック" charset="0"/>
              </a:defRPr>
            </a:lvl2pPr>
            <a:lvl3pPr marL="1121626" indent="-224325" eaLnBrk="0" hangingPunct="0">
              <a:defRPr>
                <a:solidFill>
                  <a:schemeClr val="tx1"/>
                </a:solidFill>
                <a:latin typeface="Arial" charset="0"/>
                <a:ea typeface="ＭＳ Ｐゴシック" charset="0"/>
              </a:defRPr>
            </a:lvl3pPr>
            <a:lvl4pPr marL="1570276" indent="-224325" eaLnBrk="0" hangingPunct="0">
              <a:defRPr>
                <a:solidFill>
                  <a:schemeClr val="tx1"/>
                </a:solidFill>
                <a:latin typeface="Arial" charset="0"/>
                <a:ea typeface="ＭＳ Ｐゴシック" charset="0"/>
              </a:defRPr>
            </a:lvl4pPr>
            <a:lvl5pPr marL="2018927" indent="-224325" eaLnBrk="0" hangingPunct="0">
              <a:defRPr>
                <a:solidFill>
                  <a:schemeClr val="tx1"/>
                </a:solidFill>
                <a:latin typeface="Arial" charset="0"/>
                <a:ea typeface="ＭＳ Ｐゴシック" charset="0"/>
              </a:defRPr>
            </a:lvl5pPr>
            <a:lvl6pPr marL="2467577" indent="-224325" eaLnBrk="0" fontAlgn="base" hangingPunct="0">
              <a:spcBef>
                <a:spcPct val="0"/>
              </a:spcBef>
              <a:spcAft>
                <a:spcPct val="0"/>
              </a:spcAft>
              <a:defRPr>
                <a:solidFill>
                  <a:schemeClr val="tx1"/>
                </a:solidFill>
                <a:latin typeface="Arial" charset="0"/>
                <a:ea typeface="ＭＳ Ｐゴシック" charset="0"/>
              </a:defRPr>
            </a:lvl6pPr>
            <a:lvl7pPr marL="2916227" indent="-224325" eaLnBrk="0" fontAlgn="base" hangingPunct="0">
              <a:spcBef>
                <a:spcPct val="0"/>
              </a:spcBef>
              <a:spcAft>
                <a:spcPct val="0"/>
              </a:spcAft>
              <a:defRPr>
                <a:solidFill>
                  <a:schemeClr val="tx1"/>
                </a:solidFill>
                <a:latin typeface="Arial" charset="0"/>
                <a:ea typeface="ＭＳ Ｐゴシック" charset="0"/>
              </a:defRPr>
            </a:lvl7pPr>
            <a:lvl8pPr marL="3364878" indent="-224325" eaLnBrk="0" fontAlgn="base" hangingPunct="0">
              <a:spcBef>
                <a:spcPct val="0"/>
              </a:spcBef>
              <a:spcAft>
                <a:spcPct val="0"/>
              </a:spcAft>
              <a:defRPr>
                <a:solidFill>
                  <a:schemeClr val="tx1"/>
                </a:solidFill>
                <a:latin typeface="Arial" charset="0"/>
                <a:ea typeface="ＭＳ Ｐゴシック" charset="0"/>
              </a:defRPr>
            </a:lvl8pPr>
            <a:lvl9pPr marL="3813528" indent="-224325"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32CCAB-FE64-B943-A84A-506B1B645697}" type="slidenum">
              <a:rPr lang="en-US"/>
              <a:pPr eaLnBrk="1" hangingPunct="1"/>
              <a:t>14</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45C62E9-0A14-0247-BAF3-2DD368B97050}" type="slidenum">
              <a:rPr lang="en-US" smtClean="0"/>
              <a:t>16</a:t>
            </a:fld>
            <a:endParaRPr lang="en-US"/>
          </a:p>
        </p:txBody>
      </p:sp>
    </p:spTree>
    <p:extLst>
      <p:ext uri="{BB962C8B-B14F-4D97-AF65-F5344CB8AC3E}">
        <p14:creationId xmlns:p14="http://schemas.microsoft.com/office/powerpoint/2010/main" val="202616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1 GeV electron wave length = ~10 </a:t>
            </a:r>
            <a:r>
              <a:rPr lang="en-US" dirty="0" err="1"/>
              <a:t>fm</a:t>
            </a:r>
            <a:endParaRPr lang="en-US" dirty="0"/>
          </a:p>
          <a:p>
            <a:endParaRPr lang="en-US" dirty="0"/>
          </a:p>
          <a:p>
            <a:r>
              <a:rPr lang="en-US" dirty="0"/>
              <a:t>While an atom is tiny, the nucleus is ten thousand times smaller than the atom and the quarks and electrons are at least ten thousand times smaller than that. We don't know exactly how small quarks and electrons are; they are definitely smaller than 10</a:t>
            </a:r>
            <a:r>
              <a:rPr lang="en-US" baseline="30000" dirty="0"/>
              <a:t>-18</a:t>
            </a:r>
            <a:r>
              <a:rPr lang="en-US" dirty="0"/>
              <a:t> meters, and they might literally be points, but we do not know. </a:t>
            </a:r>
          </a:p>
          <a:p>
            <a:endParaRPr lang="en-US" dirty="0"/>
          </a:p>
          <a:p>
            <a:r>
              <a:rPr lang="en-US" dirty="0"/>
              <a:t>It is also possible that quarks and electrons are not fundamental after all, and will turn out to be made up of other, more fundamental particles. (Oh, will this madness ever end?)</a:t>
            </a:r>
          </a:p>
          <a:p>
            <a:endParaRPr lang="en-US" dirty="0"/>
          </a:p>
          <a:p>
            <a:r>
              <a:rPr lang="en-US" i="1" dirty="0">
                <a:solidFill>
                  <a:srgbClr val="FF0000"/>
                </a:solidFill>
              </a:rPr>
              <a:t>Scattering is a tool used for many decades. </a:t>
            </a:r>
            <a:r>
              <a:rPr lang="en-US" i="1" dirty="0" err="1">
                <a:solidFill>
                  <a:srgbClr val="FF0000"/>
                </a:solidFill>
              </a:rPr>
              <a:t>Inteferometer</a:t>
            </a:r>
            <a:r>
              <a:rPr lang="en-US" i="1" dirty="0">
                <a:solidFill>
                  <a:srgbClr val="FF0000"/>
                </a:solidFill>
              </a:rPr>
              <a:t>…</a:t>
            </a: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29057" indent="-280406" eaLnBrk="0" hangingPunct="0">
              <a:defRPr>
                <a:solidFill>
                  <a:schemeClr val="tx1"/>
                </a:solidFill>
                <a:latin typeface="Arial" charset="0"/>
                <a:ea typeface="ＭＳ Ｐゴシック" charset="0"/>
              </a:defRPr>
            </a:lvl2pPr>
            <a:lvl3pPr marL="1121626" indent="-224325" eaLnBrk="0" hangingPunct="0">
              <a:defRPr>
                <a:solidFill>
                  <a:schemeClr val="tx1"/>
                </a:solidFill>
                <a:latin typeface="Arial" charset="0"/>
                <a:ea typeface="ＭＳ Ｐゴシック" charset="0"/>
              </a:defRPr>
            </a:lvl3pPr>
            <a:lvl4pPr marL="1570276" indent="-224325" eaLnBrk="0" hangingPunct="0">
              <a:defRPr>
                <a:solidFill>
                  <a:schemeClr val="tx1"/>
                </a:solidFill>
                <a:latin typeface="Arial" charset="0"/>
                <a:ea typeface="ＭＳ Ｐゴシック" charset="0"/>
              </a:defRPr>
            </a:lvl4pPr>
            <a:lvl5pPr marL="2018927" indent="-224325" eaLnBrk="0" hangingPunct="0">
              <a:defRPr>
                <a:solidFill>
                  <a:schemeClr val="tx1"/>
                </a:solidFill>
                <a:latin typeface="Arial" charset="0"/>
                <a:ea typeface="ＭＳ Ｐゴシック" charset="0"/>
              </a:defRPr>
            </a:lvl5pPr>
            <a:lvl6pPr marL="2467577" indent="-224325" eaLnBrk="0" fontAlgn="base" hangingPunct="0">
              <a:spcBef>
                <a:spcPct val="0"/>
              </a:spcBef>
              <a:spcAft>
                <a:spcPct val="0"/>
              </a:spcAft>
              <a:defRPr>
                <a:solidFill>
                  <a:schemeClr val="tx1"/>
                </a:solidFill>
                <a:latin typeface="Arial" charset="0"/>
                <a:ea typeface="ＭＳ Ｐゴシック" charset="0"/>
              </a:defRPr>
            </a:lvl6pPr>
            <a:lvl7pPr marL="2916227" indent="-224325" eaLnBrk="0" fontAlgn="base" hangingPunct="0">
              <a:spcBef>
                <a:spcPct val="0"/>
              </a:spcBef>
              <a:spcAft>
                <a:spcPct val="0"/>
              </a:spcAft>
              <a:defRPr>
                <a:solidFill>
                  <a:schemeClr val="tx1"/>
                </a:solidFill>
                <a:latin typeface="Arial" charset="0"/>
                <a:ea typeface="ＭＳ Ｐゴシック" charset="0"/>
              </a:defRPr>
            </a:lvl7pPr>
            <a:lvl8pPr marL="3364878" indent="-224325" eaLnBrk="0" fontAlgn="base" hangingPunct="0">
              <a:spcBef>
                <a:spcPct val="0"/>
              </a:spcBef>
              <a:spcAft>
                <a:spcPct val="0"/>
              </a:spcAft>
              <a:defRPr>
                <a:solidFill>
                  <a:schemeClr val="tx1"/>
                </a:solidFill>
                <a:latin typeface="Arial" charset="0"/>
                <a:ea typeface="ＭＳ Ｐゴシック" charset="0"/>
              </a:defRPr>
            </a:lvl8pPr>
            <a:lvl9pPr marL="3813528" indent="-224325"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32CCAB-FE64-B943-A84A-506B1B645697}" type="slidenum">
              <a:rPr lang="en-US"/>
              <a:pPr eaLnBrk="1" hangingPunct="1"/>
              <a:t>17</a:t>
            </a:fld>
            <a:endParaRPr lang="en-US"/>
          </a:p>
        </p:txBody>
      </p:sp>
    </p:spTree>
    <p:extLst>
      <p:ext uri="{BB962C8B-B14F-4D97-AF65-F5344CB8AC3E}">
        <p14:creationId xmlns:p14="http://schemas.microsoft.com/office/powerpoint/2010/main" val="1784779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While an atom is tiny, the nucleus is ten thousand times smaller than the atom and the quarks and electrons are at least ten thousand times smaller than that. We don't know exactly how small quarks and electrons are; they are definitely smaller than 10</a:t>
            </a:r>
            <a:r>
              <a:rPr lang="en-US" baseline="30000" dirty="0"/>
              <a:t>-18</a:t>
            </a:r>
            <a:r>
              <a:rPr lang="en-US" dirty="0"/>
              <a:t> meters, and they might literally be points, but we do not know. </a:t>
            </a:r>
          </a:p>
          <a:p>
            <a:endParaRPr lang="en-US" dirty="0"/>
          </a:p>
          <a:p>
            <a:r>
              <a:rPr lang="en-US" dirty="0"/>
              <a:t>It is also possible that quarks and electrons are not fundamental after all, and will turn out to be made up of other, more fundamental particles. (Oh, will this madness ever end?)</a:t>
            </a:r>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29057" indent="-280406" eaLnBrk="0" hangingPunct="0">
              <a:defRPr>
                <a:solidFill>
                  <a:schemeClr val="tx1"/>
                </a:solidFill>
                <a:latin typeface="Arial" charset="0"/>
                <a:ea typeface="ＭＳ Ｐゴシック" charset="0"/>
              </a:defRPr>
            </a:lvl2pPr>
            <a:lvl3pPr marL="1121626" indent="-224325" eaLnBrk="0" hangingPunct="0">
              <a:defRPr>
                <a:solidFill>
                  <a:schemeClr val="tx1"/>
                </a:solidFill>
                <a:latin typeface="Arial" charset="0"/>
                <a:ea typeface="ＭＳ Ｐゴシック" charset="0"/>
              </a:defRPr>
            </a:lvl3pPr>
            <a:lvl4pPr marL="1570276" indent="-224325" eaLnBrk="0" hangingPunct="0">
              <a:defRPr>
                <a:solidFill>
                  <a:schemeClr val="tx1"/>
                </a:solidFill>
                <a:latin typeface="Arial" charset="0"/>
                <a:ea typeface="ＭＳ Ｐゴシック" charset="0"/>
              </a:defRPr>
            </a:lvl4pPr>
            <a:lvl5pPr marL="2018927" indent="-224325" eaLnBrk="0" hangingPunct="0">
              <a:defRPr>
                <a:solidFill>
                  <a:schemeClr val="tx1"/>
                </a:solidFill>
                <a:latin typeface="Arial" charset="0"/>
                <a:ea typeface="ＭＳ Ｐゴシック" charset="0"/>
              </a:defRPr>
            </a:lvl5pPr>
            <a:lvl6pPr marL="2467577" indent="-224325" eaLnBrk="0" fontAlgn="base" hangingPunct="0">
              <a:spcBef>
                <a:spcPct val="0"/>
              </a:spcBef>
              <a:spcAft>
                <a:spcPct val="0"/>
              </a:spcAft>
              <a:defRPr>
                <a:solidFill>
                  <a:schemeClr val="tx1"/>
                </a:solidFill>
                <a:latin typeface="Arial" charset="0"/>
                <a:ea typeface="ＭＳ Ｐゴシック" charset="0"/>
              </a:defRPr>
            </a:lvl6pPr>
            <a:lvl7pPr marL="2916227" indent="-224325" eaLnBrk="0" fontAlgn="base" hangingPunct="0">
              <a:spcBef>
                <a:spcPct val="0"/>
              </a:spcBef>
              <a:spcAft>
                <a:spcPct val="0"/>
              </a:spcAft>
              <a:defRPr>
                <a:solidFill>
                  <a:schemeClr val="tx1"/>
                </a:solidFill>
                <a:latin typeface="Arial" charset="0"/>
                <a:ea typeface="ＭＳ Ｐゴシック" charset="0"/>
              </a:defRPr>
            </a:lvl7pPr>
            <a:lvl8pPr marL="3364878" indent="-224325" eaLnBrk="0" fontAlgn="base" hangingPunct="0">
              <a:spcBef>
                <a:spcPct val="0"/>
              </a:spcBef>
              <a:spcAft>
                <a:spcPct val="0"/>
              </a:spcAft>
              <a:defRPr>
                <a:solidFill>
                  <a:schemeClr val="tx1"/>
                </a:solidFill>
                <a:latin typeface="Arial" charset="0"/>
                <a:ea typeface="ＭＳ Ｐゴシック" charset="0"/>
              </a:defRPr>
            </a:lvl8pPr>
            <a:lvl9pPr marL="3813528" indent="-224325"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32CCAB-FE64-B943-A84A-506B1B645697}" type="slidenum">
              <a:rPr lang="en-US"/>
              <a:pPr eaLnBrk="1" hangingPunct="1"/>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5C62E9-0A14-0247-BAF3-2DD368B97050}" type="slidenum">
              <a:rPr lang="en-US" smtClean="0"/>
              <a:t>21</a:t>
            </a:fld>
            <a:endParaRPr lang="en-US"/>
          </a:p>
        </p:txBody>
      </p:sp>
    </p:spTree>
    <p:extLst>
      <p:ext uri="{BB962C8B-B14F-4D97-AF65-F5344CB8AC3E}">
        <p14:creationId xmlns:p14="http://schemas.microsoft.com/office/powerpoint/2010/main" val="1178916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5C62E9-0A14-0247-BAF3-2DD368B97050}" type="slidenum">
              <a:rPr lang="en-US" smtClean="0"/>
              <a:t>22</a:t>
            </a:fld>
            <a:endParaRPr lang="en-US"/>
          </a:p>
        </p:txBody>
      </p:sp>
    </p:spTree>
    <p:extLst>
      <p:ext uri="{BB962C8B-B14F-4D97-AF65-F5344CB8AC3E}">
        <p14:creationId xmlns:p14="http://schemas.microsoft.com/office/powerpoint/2010/main" val="2279209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Has Mass an Origin? </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concept of mass is one of the first things we discuss in my freshman mechanics class. Classical mechanics is, literally, unthinkable without it. Newton’s second law of motion says that the acceleration of a body is given by dividing the force acting upon it by its mass. So a body without mass wouldn’t know how to move, because you’d be dividing by zero. Also, in Newton’s law of gravity, the mass of an object governs the strength of the force it exerts. One cannot build up an object that gravitates, out of material that does not, so you can’t get rid of mass without getting rid of gravity. Finally, the most basic feature of mass in classical mechanics is that it is conserved. For example, when you bring together two bodies, the total mass is just the sum of the individual masses. This assumption is so deeply ingrained that it was not even explicitly formulated as a law. (Though I teach it as Newton’s Zeroth Law.) Altogether, in the Newtonian framework it is difficult to imagine what would constitute an “origin of mass,’’ or even what this phrase could possibly mean. In that framework mass just is what it is — a primary concept.</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Later developments in physics make the concept of mass seem less irreducible. Einstein’s famous equation E=mc2 of special relativity theory, written in that way, betrays the prejudice that we should express energy in terms of mass. But we can write the same equation in the alternative form m=E/c . When expressed </a:t>
            </a:r>
            <a:endParaRPr lang="en-US" dirty="0"/>
          </a:p>
          <a:p>
            <a:r>
              <a:rPr lang="en-US" sz="1200" kern="1200" dirty="0">
                <a:solidFill>
                  <a:schemeClr val="tx1"/>
                </a:solidFill>
                <a:effectLst/>
                <a:latin typeface="+mn-lt"/>
                <a:ea typeface="+mn-ea"/>
                <a:cs typeface="+mn-cs"/>
              </a:rPr>
              <a:t>in this form, it suggests the possibility of explaining mass in terms of energy. Einstein was aware of this possibility from the beginning. Indeed, his original 1905 paper is entitled, “Does the Inertia of a Body Depend on Its Energy Content?” and it derives m=E/c2, not E=mc2. Einstein was thinking about fundamental physics, not bombs. </a:t>
            </a:r>
            <a:endParaRPr lang="en-US" dirty="0"/>
          </a:p>
          <a:p>
            <a:endParaRPr lang="en-US" dirty="0"/>
          </a:p>
        </p:txBody>
      </p:sp>
      <p:sp>
        <p:nvSpPr>
          <p:cNvPr id="4" name="Slide Number Placeholder 3"/>
          <p:cNvSpPr>
            <a:spLocks noGrp="1"/>
          </p:cNvSpPr>
          <p:nvPr>
            <p:ph type="sldNum" sz="quarter" idx="10"/>
          </p:nvPr>
        </p:nvSpPr>
        <p:spPr/>
        <p:txBody>
          <a:bodyPr/>
          <a:lstStyle/>
          <a:p>
            <a:fld id="{645C62E9-0A14-0247-BAF3-2DD368B97050}" type="slidenum">
              <a:rPr lang="en-US" smtClean="0"/>
              <a:t>28</a:t>
            </a:fld>
            <a:endParaRPr lang="en-US"/>
          </a:p>
        </p:txBody>
      </p:sp>
    </p:spTree>
    <p:extLst>
      <p:ext uri="{BB962C8B-B14F-4D97-AF65-F5344CB8AC3E}">
        <p14:creationId xmlns:p14="http://schemas.microsoft.com/office/powerpoint/2010/main" val="777793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5C62E9-0A14-0247-BAF3-2DD368B97050}" type="slidenum">
              <a:rPr lang="en-US" smtClean="0"/>
              <a:t>29</a:t>
            </a:fld>
            <a:endParaRPr lang="en-US"/>
          </a:p>
        </p:txBody>
      </p:sp>
    </p:spTree>
    <p:extLst>
      <p:ext uri="{BB962C8B-B14F-4D97-AF65-F5344CB8AC3E}">
        <p14:creationId xmlns:p14="http://schemas.microsoft.com/office/powerpoint/2010/main" val="1408174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Peeling backward in time</a:t>
            </a:r>
          </a:p>
        </p:txBody>
      </p:sp>
      <p:sp>
        <p:nvSpPr>
          <p:cNvPr id="4" name="Slide Number Placeholder 3"/>
          <p:cNvSpPr>
            <a:spLocks noGrp="1"/>
          </p:cNvSpPr>
          <p:nvPr>
            <p:ph type="sldNum" sz="quarter" idx="10"/>
          </p:nvPr>
        </p:nvSpPr>
        <p:spPr/>
        <p:txBody>
          <a:bodyPr/>
          <a:lstStyle/>
          <a:p>
            <a:fld id="{645C62E9-0A14-0247-BAF3-2DD368B97050}" type="slidenum">
              <a:rPr lang="en-US" smtClean="0"/>
              <a:t>30</a:t>
            </a:fld>
            <a:endParaRPr lang="en-US"/>
          </a:p>
        </p:txBody>
      </p:sp>
    </p:spTree>
    <p:extLst>
      <p:ext uri="{BB962C8B-B14F-4D97-AF65-F5344CB8AC3E}">
        <p14:creationId xmlns:p14="http://schemas.microsoft.com/office/powerpoint/2010/main" val="1023220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a:extLst>
              <a:ext uri="{FF2B5EF4-FFF2-40B4-BE49-F238E27FC236}">
                <a16:creationId xmlns:a16="http://schemas.microsoft.com/office/drawing/2014/main" id="{01A7A662-8527-7B4A-82BE-25CCA2B55DE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94EBC691-6BB8-594E-9519-7448D15CD4A1}" type="slidenum">
              <a:rPr lang="en-US" altLang="en-US" sz="1200"/>
              <a:pPr eaLnBrk="1" hangingPunct="1"/>
              <a:t>2</a:t>
            </a:fld>
            <a:endParaRPr lang="en-US" altLang="en-US" sz="1200"/>
          </a:p>
        </p:txBody>
      </p:sp>
      <p:sp>
        <p:nvSpPr>
          <p:cNvPr id="36866" name="Rectangle 2">
            <a:extLst>
              <a:ext uri="{FF2B5EF4-FFF2-40B4-BE49-F238E27FC236}">
                <a16:creationId xmlns:a16="http://schemas.microsoft.com/office/drawing/2014/main" id="{B64DADE9-FE10-914A-BFE0-512870D6D939}"/>
              </a:ext>
            </a:extLst>
          </p:cNvPr>
          <p:cNvSpPr>
            <a:spLocks noGrp="1" noRot="1" noChangeAspect="1" noChangeArrowheads="1" noTextEdit="1"/>
          </p:cNvSpPr>
          <p:nvPr>
            <p:ph type="sldImg"/>
          </p:nvPr>
        </p:nvSpPr>
        <p:spPr>
          <a:ln/>
        </p:spPr>
      </p:sp>
      <p:sp>
        <p:nvSpPr>
          <p:cNvPr id="36867" name="Rectangle 3">
            <a:extLst>
              <a:ext uri="{FF2B5EF4-FFF2-40B4-BE49-F238E27FC236}">
                <a16:creationId xmlns:a16="http://schemas.microsoft.com/office/drawing/2014/main" id="{62F7F10C-C50D-DF4E-A9E9-FE7EDE3EAD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678909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5C62E9-0A14-0247-BAF3-2DD368B97050}" type="slidenum">
              <a:rPr lang="en-US" smtClean="0"/>
              <a:t>31</a:t>
            </a:fld>
            <a:endParaRPr lang="en-US"/>
          </a:p>
        </p:txBody>
      </p:sp>
    </p:spTree>
    <p:extLst>
      <p:ext uri="{BB962C8B-B14F-4D97-AF65-F5344CB8AC3E}">
        <p14:creationId xmlns:p14="http://schemas.microsoft.com/office/powerpoint/2010/main" val="39593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5743" eaLnBrk="0" hangingPunct="0">
              <a:defRPr sz="2400">
                <a:solidFill>
                  <a:schemeClr val="tx1"/>
                </a:solidFill>
                <a:latin typeface="Arial" charset="0"/>
                <a:ea typeface="ＭＳ Ｐゴシック" charset="0"/>
                <a:cs typeface="ＭＳ Ｐゴシック" charset="0"/>
              </a:defRPr>
            </a:lvl1pPr>
            <a:lvl2pPr marL="729057" indent="-280406" defTabSz="895743" eaLnBrk="0" hangingPunct="0">
              <a:defRPr sz="2400">
                <a:solidFill>
                  <a:schemeClr val="tx1"/>
                </a:solidFill>
                <a:latin typeface="Arial" charset="0"/>
                <a:ea typeface="ＭＳ Ｐゴシック" charset="0"/>
              </a:defRPr>
            </a:lvl2pPr>
            <a:lvl3pPr marL="1121626" indent="-224325" defTabSz="895743" eaLnBrk="0" hangingPunct="0">
              <a:defRPr sz="2400">
                <a:solidFill>
                  <a:schemeClr val="tx1"/>
                </a:solidFill>
                <a:latin typeface="Arial" charset="0"/>
                <a:ea typeface="ＭＳ Ｐゴシック" charset="0"/>
              </a:defRPr>
            </a:lvl3pPr>
            <a:lvl4pPr marL="1570276" indent="-224325" defTabSz="895743" eaLnBrk="0" hangingPunct="0">
              <a:defRPr sz="2400">
                <a:solidFill>
                  <a:schemeClr val="tx1"/>
                </a:solidFill>
                <a:latin typeface="Arial" charset="0"/>
                <a:ea typeface="ＭＳ Ｐゴシック" charset="0"/>
              </a:defRPr>
            </a:lvl4pPr>
            <a:lvl5pPr marL="2018927" indent="-224325" defTabSz="895743" eaLnBrk="0" hangingPunct="0">
              <a:defRPr sz="2400">
                <a:solidFill>
                  <a:schemeClr val="tx1"/>
                </a:solidFill>
                <a:latin typeface="Arial" charset="0"/>
                <a:ea typeface="ＭＳ Ｐゴシック" charset="0"/>
              </a:defRPr>
            </a:lvl5pPr>
            <a:lvl6pPr marL="2467577" indent="-224325" defTabSz="895743" eaLnBrk="0" fontAlgn="base" hangingPunct="0">
              <a:spcBef>
                <a:spcPct val="0"/>
              </a:spcBef>
              <a:spcAft>
                <a:spcPct val="0"/>
              </a:spcAft>
              <a:defRPr sz="2400">
                <a:solidFill>
                  <a:schemeClr val="tx1"/>
                </a:solidFill>
                <a:latin typeface="Arial" charset="0"/>
                <a:ea typeface="ＭＳ Ｐゴシック" charset="0"/>
              </a:defRPr>
            </a:lvl6pPr>
            <a:lvl7pPr marL="2916227" indent="-224325" defTabSz="895743" eaLnBrk="0" fontAlgn="base" hangingPunct="0">
              <a:spcBef>
                <a:spcPct val="0"/>
              </a:spcBef>
              <a:spcAft>
                <a:spcPct val="0"/>
              </a:spcAft>
              <a:defRPr sz="2400">
                <a:solidFill>
                  <a:schemeClr val="tx1"/>
                </a:solidFill>
                <a:latin typeface="Arial" charset="0"/>
                <a:ea typeface="ＭＳ Ｐゴシック" charset="0"/>
              </a:defRPr>
            </a:lvl7pPr>
            <a:lvl8pPr marL="3364878" indent="-224325" defTabSz="895743" eaLnBrk="0" fontAlgn="base" hangingPunct="0">
              <a:spcBef>
                <a:spcPct val="0"/>
              </a:spcBef>
              <a:spcAft>
                <a:spcPct val="0"/>
              </a:spcAft>
              <a:defRPr sz="2400">
                <a:solidFill>
                  <a:schemeClr val="tx1"/>
                </a:solidFill>
                <a:latin typeface="Arial" charset="0"/>
                <a:ea typeface="ＭＳ Ｐゴシック" charset="0"/>
              </a:defRPr>
            </a:lvl8pPr>
            <a:lvl9pPr marL="3813528" indent="-224325" defTabSz="8957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03EC9A-6298-7B46-81AF-199C09E64E79}" type="slidenum">
              <a:rPr lang="en-US" sz="1200"/>
              <a:pPr eaLnBrk="1" hangingPunct="1"/>
              <a:t>32</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weak symmetry is spontaneously broken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weak interactions respect the symmetry but the state of the minimum energy, the vacuum, does not.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quantum field theory (QFT) the vacuum is not simply ’nothing’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but a complex dynamic state full of fields, one for each elementary particle.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According to this picture the Universe might have gone through a phase transition very early after the Big Bang from a high temperature phase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the symmetric vacuum (zero average Higgs field) to a low temperature phase6 when it fell into one of the minima, which became our current vacuum. </a:t>
            </a: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45C62E9-0A14-0247-BAF3-2DD368B97050}" type="slidenum">
              <a:rPr lang="en-US" smtClean="0"/>
              <a:t>34</a:t>
            </a:fld>
            <a:endParaRPr lang="en-US"/>
          </a:p>
        </p:txBody>
      </p:sp>
    </p:spTree>
    <p:extLst>
      <p:ext uri="{BB962C8B-B14F-4D97-AF65-F5344CB8AC3E}">
        <p14:creationId xmlns:p14="http://schemas.microsoft.com/office/powerpoint/2010/main" val="31982712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a:ln/>
        </p:spPr>
      </p:sp>
      <p:sp>
        <p:nvSpPr>
          <p:cNvPr id="50178"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501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5743" eaLnBrk="0" hangingPunct="0">
              <a:defRPr sz="2400">
                <a:solidFill>
                  <a:schemeClr val="tx1"/>
                </a:solidFill>
                <a:latin typeface="Arial" charset="0"/>
                <a:ea typeface="ＭＳ Ｐゴシック" charset="0"/>
                <a:cs typeface="ＭＳ Ｐゴシック" charset="0"/>
              </a:defRPr>
            </a:lvl1pPr>
            <a:lvl2pPr marL="729057" indent="-280406" defTabSz="895743" eaLnBrk="0" hangingPunct="0">
              <a:defRPr sz="2400">
                <a:solidFill>
                  <a:schemeClr val="tx1"/>
                </a:solidFill>
                <a:latin typeface="Arial" charset="0"/>
                <a:ea typeface="ＭＳ Ｐゴシック" charset="0"/>
              </a:defRPr>
            </a:lvl2pPr>
            <a:lvl3pPr marL="1121626" indent="-224325" defTabSz="895743" eaLnBrk="0" hangingPunct="0">
              <a:defRPr sz="2400">
                <a:solidFill>
                  <a:schemeClr val="tx1"/>
                </a:solidFill>
                <a:latin typeface="Arial" charset="0"/>
                <a:ea typeface="ＭＳ Ｐゴシック" charset="0"/>
              </a:defRPr>
            </a:lvl3pPr>
            <a:lvl4pPr marL="1570276" indent="-224325" defTabSz="895743" eaLnBrk="0" hangingPunct="0">
              <a:defRPr sz="2400">
                <a:solidFill>
                  <a:schemeClr val="tx1"/>
                </a:solidFill>
                <a:latin typeface="Arial" charset="0"/>
                <a:ea typeface="ＭＳ Ｐゴシック" charset="0"/>
              </a:defRPr>
            </a:lvl4pPr>
            <a:lvl5pPr marL="2018927" indent="-224325" defTabSz="895743" eaLnBrk="0" hangingPunct="0">
              <a:defRPr sz="2400">
                <a:solidFill>
                  <a:schemeClr val="tx1"/>
                </a:solidFill>
                <a:latin typeface="Arial" charset="0"/>
                <a:ea typeface="ＭＳ Ｐゴシック" charset="0"/>
              </a:defRPr>
            </a:lvl5pPr>
            <a:lvl6pPr marL="2467577" indent="-224325" defTabSz="895743" eaLnBrk="0" fontAlgn="base" hangingPunct="0">
              <a:spcBef>
                <a:spcPct val="0"/>
              </a:spcBef>
              <a:spcAft>
                <a:spcPct val="0"/>
              </a:spcAft>
              <a:defRPr sz="2400">
                <a:solidFill>
                  <a:schemeClr val="tx1"/>
                </a:solidFill>
                <a:latin typeface="Arial" charset="0"/>
                <a:ea typeface="ＭＳ Ｐゴシック" charset="0"/>
              </a:defRPr>
            </a:lvl6pPr>
            <a:lvl7pPr marL="2916227" indent="-224325" defTabSz="895743" eaLnBrk="0" fontAlgn="base" hangingPunct="0">
              <a:spcBef>
                <a:spcPct val="0"/>
              </a:spcBef>
              <a:spcAft>
                <a:spcPct val="0"/>
              </a:spcAft>
              <a:defRPr sz="2400">
                <a:solidFill>
                  <a:schemeClr val="tx1"/>
                </a:solidFill>
                <a:latin typeface="Arial" charset="0"/>
                <a:ea typeface="ＭＳ Ｐゴシック" charset="0"/>
              </a:defRPr>
            </a:lvl7pPr>
            <a:lvl8pPr marL="3364878" indent="-224325" defTabSz="895743" eaLnBrk="0" fontAlgn="base" hangingPunct="0">
              <a:spcBef>
                <a:spcPct val="0"/>
              </a:spcBef>
              <a:spcAft>
                <a:spcPct val="0"/>
              </a:spcAft>
              <a:defRPr sz="2400">
                <a:solidFill>
                  <a:schemeClr val="tx1"/>
                </a:solidFill>
                <a:latin typeface="Arial" charset="0"/>
                <a:ea typeface="ＭＳ Ｐゴシック" charset="0"/>
              </a:defRPr>
            </a:lvl8pPr>
            <a:lvl9pPr marL="3813528" indent="-224325" defTabSz="8957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503EC9A-6298-7B46-81AF-199C09E64E79}" type="slidenum">
              <a:rPr lang="en-US" sz="1200"/>
              <a:pPr eaLnBrk="1" hangingPunct="1"/>
              <a:t>35</a:t>
            </a:fld>
            <a:endParaRPr lang="en-US" sz="1200"/>
          </a:p>
        </p:txBody>
      </p:sp>
    </p:spTree>
    <p:extLst>
      <p:ext uri="{BB962C8B-B14F-4D97-AF65-F5344CB8AC3E}">
        <p14:creationId xmlns:p14="http://schemas.microsoft.com/office/powerpoint/2010/main" val="1845047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29057" indent="-280406" eaLnBrk="0" hangingPunct="0">
              <a:defRPr>
                <a:solidFill>
                  <a:schemeClr val="tx1"/>
                </a:solidFill>
                <a:latin typeface="Arial" charset="0"/>
                <a:ea typeface="ＭＳ Ｐゴシック" charset="0"/>
              </a:defRPr>
            </a:lvl2pPr>
            <a:lvl3pPr marL="1121626" indent="-224325" eaLnBrk="0" hangingPunct="0">
              <a:defRPr>
                <a:solidFill>
                  <a:schemeClr val="tx1"/>
                </a:solidFill>
                <a:latin typeface="Arial" charset="0"/>
                <a:ea typeface="ＭＳ Ｐゴシック" charset="0"/>
              </a:defRPr>
            </a:lvl3pPr>
            <a:lvl4pPr marL="1570276" indent="-224325" eaLnBrk="0" hangingPunct="0">
              <a:defRPr>
                <a:solidFill>
                  <a:schemeClr val="tx1"/>
                </a:solidFill>
                <a:latin typeface="Arial" charset="0"/>
                <a:ea typeface="ＭＳ Ｐゴシック" charset="0"/>
              </a:defRPr>
            </a:lvl4pPr>
            <a:lvl5pPr marL="2018927" indent="-224325" eaLnBrk="0" hangingPunct="0">
              <a:defRPr>
                <a:solidFill>
                  <a:schemeClr val="tx1"/>
                </a:solidFill>
                <a:latin typeface="Arial" charset="0"/>
                <a:ea typeface="ＭＳ Ｐゴシック" charset="0"/>
              </a:defRPr>
            </a:lvl5pPr>
            <a:lvl6pPr marL="2467577" indent="-224325" eaLnBrk="0" fontAlgn="base" hangingPunct="0">
              <a:spcBef>
                <a:spcPct val="0"/>
              </a:spcBef>
              <a:spcAft>
                <a:spcPct val="0"/>
              </a:spcAft>
              <a:defRPr>
                <a:solidFill>
                  <a:schemeClr val="tx1"/>
                </a:solidFill>
                <a:latin typeface="Arial" charset="0"/>
                <a:ea typeface="ＭＳ Ｐゴシック" charset="0"/>
              </a:defRPr>
            </a:lvl6pPr>
            <a:lvl7pPr marL="2916227" indent="-224325" eaLnBrk="0" fontAlgn="base" hangingPunct="0">
              <a:spcBef>
                <a:spcPct val="0"/>
              </a:spcBef>
              <a:spcAft>
                <a:spcPct val="0"/>
              </a:spcAft>
              <a:defRPr>
                <a:solidFill>
                  <a:schemeClr val="tx1"/>
                </a:solidFill>
                <a:latin typeface="Arial" charset="0"/>
                <a:ea typeface="ＭＳ Ｐゴシック" charset="0"/>
              </a:defRPr>
            </a:lvl7pPr>
            <a:lvl8pPr marL="3364878" indent="-224325" eaLnBrk="0" fontAlgn="base" hangingPunct="0">
              <a:spcBef>
                <a:spcPct val="0"/>
              </a:spcBef>
              <a:spcAft>
                <a:spcPct val="0"/>
              </a:spcAft>
              <a:defRPr>
                <a:solidFill>
                  <a:schemeClr val="tx1"/>
                </a:solidFill>
                <a:latin typeface="Arial" charset="0"/>
                <a:ea typeface="ＭＳ Ｐゴシック" charset="0"/>
              </a:defRPr>
            </a:lvl8pPr>
            <a:lvl9pPr marL="3813528" indent="-224325"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32CCAB-FE64-B943-A84A-506B1B645697}" type="slidenum">
              <a:rPr lang="en-US"/>
              <a:pPr eaLnBrk="1" hangingPunct="1"/>
              <a:t>38</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29057" indent="-280406" eaLnBrk="0" hangingPunct="0">
              <a:defRPr>
                <a:solidFill>
                  <a:schemeClr val="tx1"/>
                </a:solidFill>
                <a:latin typeface="Arial" charset="0"/>
                <a:ea typeface="ＭＳ Ｐゴシック" charset="0"/>
              </a:defRPr>
            </a:lvl2pPr>
            <a:lvl3pPr marL="1121626" indent="-224325" eaLnBrk="0" hangingPunct="0">
              <a:defRPr>
                <a:solidFill>
                  <a:schemeClr val="tx1"/>
                </a:solidFill>
                <a:latin typeface="Arial" charset="0"/>
                <a:ea typeface="ＭＳ Ｐゴシック" charset="0"/>
              </a:defRPr>
            </a:lvl3pPr>
            <a:lvl4pPr marL="1570276" indent="-224325" eaLnBrk="0" hangingPunct="0">
              <a:defRPr>
                <a:solidFill>
                  <a:schemeClr val="tx1"/>
                </a:solidFill>
                <a:latin typeface="Arial" charset="0"/>
                <a:ea typeface="ＭＳ Ｐゴシック" charset="0"/>
              </a:defRPr>
            </a:lvl4pPr>
            <a:lvl5pPr marL="2018927" indent="-224325" eaLnBrk="0" hangingPunct="0">
              <a:defRPr>
                <a:solidFill>
                  <a:schemeClr val="tx1"/>
                </a:solidFill>
                <a:latin typeface="Arial" charset="0"/>
                <a:ea typeface="ＭＳ Ｐゴシック" charset="0"/>
              </a:defRPr>
            </a:lvl5pPr>
            <a:lvl6pPr marL="2467577" indent="-224325" eaLnBrk="0" fontAlgn="base" hangingPunct="0">
              <a:spcBef>
                <a:spcPct val="0"/>
              </a:spcBef>
              <a:spcAft>
                <a:spcPct val="0"/>
              </a:spcAft>
              <a:defRPr>
                <a:solidFill>
                  <a:schemeClr val="tx1"/>
                </a:solidFill>
                <a:latin typeface="Arial" charset="0"/>
                <a:ea typeface="ＭＳ Ｐゴシック" charset="0"/>
              </a:defRPr>
            </a:lvl6pPr>
            <a:lvl7pPr marL="2916227" indent="-224325" eaLnBrk="0" fontAlgn="base" hangingPunct="0">
              <a:spcBef>
                <a:spcPct val="0"/>
              </a:spcBef>
              <a:spcAft>
                <a:spcPct val="0"/>
              </a:spcAft>
              <a:defRPr>
                <a:solidFill>
                  <a:schemeClr val="tx1"/>
                </a:solidFill>
                <a:latin typeface="Arial" charset="0"/>
                <a:ea typeface="ＭＳ Ｐゴシック" charset="0"/>
              </a:defRPr>
            </a:lvl7pPr>
            <a:lvl8pPr marL="3364878" indent="-224325" eaLnBrk="0" fontAlgn="base" hangingPunct="0">
              <a:spcBef>
                <a:spcPct val="0"/>
              </a:spcBef>
              <a:spcAft>
                <a:spcPct val="0"/>
              </a:spcAft>
              <a:defRPr>
                <a:solidFill>
                  <a:schemeClr val="tx1"/>
                </a:solidFill>
                <a:latin typeface="Arial" charset="0"/>
                <a:ea typeface="ＭＳ Ｐゴシック" charset="0"/>
              </a:defRPr>
            </a:lvl8pPr>
            <a:lvl9pPr marL="3813528" indent="-224325"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32CCAB-FE64-B943-A84A-506B1B645697}" type="slidenum">
              <a:rPr lang="en-US"/>
              <a:pPr eaLnBrk="1" hangingPunct="1"/>
              <a:t>39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5C62E9-0A14-0247-BAF3-2DD368B97050}" type="slidenum">
              <a:rPr lang="en-US" smtClean="0"/>
              <a:t>40</a:t>
            </a:fld>
            <a:endParaRPr lang="en-US"/>
          </a:p>
        </p:txBody>
      </p:sp>
    </p:spTree>
    <p:extLst>
      <p:ext uri="{BB962C8B-B14F-4D97-AF65-F5344CB8AC3E}">
        <p14:creationId xmlns:p14="http://schemas.microsoft.com/office/powerpoint/2010/main" val="3021696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7044"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defRPr>
            </a:lvl1pPr>
            <a:lvl2pPr marL="729057" indent="-280406" eaLnBrk="0" hangingPunct="0">
              <a:defRPr>
                <a:solidFill>
                  <a:schemeClr val="tx1"/>
                </a:solidFill>
                <a:latin typeface="Arial" charset="0"/>
                <a:ea typeface="ＭＳ Ｐゴシック" charset="0"/>
              </a:defRPr>
            </a:lvl2pPr>
            <a:lvl3pPr marL="1121626" indent="-224325" eaLnBrk="0" hangingPunct="0">
              <a:defRPr>
                <a:solidFill>
                  <a:schemeClr val="tx1"/>
                </a:solidFill>
                <a:latin typeface="Arial" charset="0"/>
                <a:ea typeface="ＭＳ Ｐゴシック" charset="0"/>
              </a:defRPr>
            </a:lvl3pPr>
            <a:lvl4pPr marL="1570276" indent="-224325" eaLnBrk="0" hangingPunct="0">
              <a:defRPr>
                <a:solidFill>
                  <a:schemeClr val="tx1"/>
                </a:solidFill>
                <a:latin typeface="Arial" charset="0"/>
                <a:ea typeface="ＭＳ Ｐゴシック" charset="0"/>
              </a:defRPr>
            </a:lvl4pPr>
            <a:lvl5pPr marL="2018927" indent="-224325" eaLnBrk="0" hangingPunct="0">
              <a:defRPr>
                <a:solidFill>
                  <a:schemeClr val="tx1"/>
                </a:solidFill>
                <a:latin typeface="Arial" charset="0"/>
                <a:ea typeface="ＭＳ Ｐゴシック" charset="0"/>
              </a:defRPr>
            </a:lvl5pPr>
            <a:lvl6pPr marL="2467577" indent="-224325" eaLnBrk="0" fontAlgn="base" hangingPunct="0">
              <a:spcBef>
                <a:spcPct val="0"/>
              </a:spcBef>
              <a:spcAft>
                <a:spcPct val="0"/>
              </a:spcAft>
              <a:defRPr>
                <a:solidFill>
                  <a:schemeClr val="tx1"/>
                </a:solidFill>
                <a:latin typeface="Arial" charset="0"/>
                <a:ea typeface="ＭＳ Ｐゴシック" charset="0"/>
              </a:defRPr>
            </a:lvl6pPr>
            <a:lvl7pPr marL="2916227" indent="-224325" eaLnBrk="0" fontAlgn="base" hangingPunct="0">
              <a:spcBef>
                <a:spcPct val="0"/>
              </a:spcBef>
              <a:spcAft>
                <a:spcPct val="0"/>
              </a:spcAft>
              <a:defRPr>
                <a:solidFill>
                  <a:schemeClr val="tx1"/>
                </a:solidFill>
                <a:latin typeface="Arial" charset="0"/>
                <a:ea typeface="ＭＳ Ｐゴシック" charset="0"/>
              </a:defRPr>
            </a:lvl7pPr>
            <a:lvl8pPr marL="3364878" indent="-224325" eaLnBrk="0" fontAlgn="base" hangingPunct="0">
              <a:spcBef>
                <a:spcPct val="0"/>
              </a:spcBef>
              <a:spcAft>
                <a:spcPct val="0"/>
              </a:spcAft>
              <a:defRPr>
                <a:solidFill>
                  <a:schemeClr val="tx1"/>
                </a:solidFill>
                <a:latin typeface="Arial" charset="0"/>
                <a:ea typeface="ＭＳ Ｐゴシック" charset="0"/>
              </a:defRPr>
            </a:lvl8pPr>
            <a:lvl9pPr marL="3813528" indent="-224325" eaLnBrk="0" fontAlgn="base" hangingPunct="0">
              <a:spcBef>
                <a:spcPct val="0"/>
              </a:spcBef>
              <a:spcAft>
                <a:spcPct val="0"/>
              </a:spcAft>
              <a:defRPr>
                <a:solidFill>
                  <a:schemeClr val="tx1"/>
                </a:solidFill>
                <a:latin typeface="Arial" charset="0"/>
                <a:ea typeface="ＭＳ Ｐゴシック" charset="0"/>
              </a:defRPr>
            </a:lvl9pPr>
          </a:lstStyle>
          <a:p>
            <a:pPr eaLnBrk="1" hangingPunct="1"/>
            <a:fld id="{1832CCAB-FE64-B943-A84A-506B1B645697}" type="slidenum">
              <a:rPr lang="en-US"/>
              <a:pPr eaLnBrk="1" hangingPunct="1"/>
              <a:t>41</a:t>
            </a:fld>
            <a:endParaRPr lang="en-US"/>
          </a:p>
        </p:txBody>
      </p:sp>
    </p:spTree>
    <p:extLst>
      <p:ext uri="{BB962C8B-B14F-4D97-AF65-F5344CB8AC3E}">
        <p14:creationId xmlns:p14="http://schemas.microsoft.com/office/powerpoint/2010/main" val="23293455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colliders work with around </a:t>
            </a:r>
            <a:r>
              <a:rPr lang="en-US" sz="1200" kern="1200" dirty="0">
                <a:solidFill>
                  <a:schemeClr val="tx1"/>
                </a:solidFill>
                <a:effectLst/>
                <a:latin typeface="+mn-lt"/>
                <a:ea typeface="+mn-ea"/>
                <a:cs typeface="+mn-cs"/>
              </a:rPr>
              <a:t>∼10</a:t>
            </a:r>
            <a:r>
              <a:rPr lang="en-US" sz="1200" kern="1200" baseline="30000" dirty="0">
                <a:solidFill>
                  <a:schemeClr val="tx1"/>
                </a:solidFill>
                <a:effectLst/>
                <a:latin typeface="+mn-lt"/>
                <a:ea typeface="+mn-ea"/>
                <a:cs typeface="+mn-cs"/>
              </a:rPr>
              <a:t>11</a:t>
            </a:r>
            <a:r>
              <a:rPr lang="en-US" dirty="0"/>
              <a:t> particles per colliding bunch. Recently LHC has increased this number to </a:t>
            </a:r>
            <a:r>
              <a:rPr lang="en-US" sz="1200" kern="1200" dirty="0">
                <a:solidFill>
                  <a:schemeClr val="tx1"/>
                </a:solidFill>
                <a:effectLst/>
                <a:latin typeface="+mn-lt"/>
                <a:ea typeface="+mn-ea"/>
                <a:cs typeface="+mn-cs"/>
              </a:rPr>
              <a:t>1013</a:t>
            </a:r>
            <a:r>
              <a:rPr lang="en-US" dirty="0"/>
              <a:t>. I would like to know if there are, in principle, physical limits that can forbid higher number of particles per bunch. For example, are very high values such as </a:t>
            </a:r>
            <a:r>
              <a:rPr lang="en-US" sz="1200" kern="1200" dirty="0">
                <a:solidFill>
                  <a:schemeClr val="tx1"/>
                </a:solidFill>
                <a:effectLst/>
                <a:latin typeface="+mn-lt"/>
                <a:ea typeface="+mn-ea"/>
                <a:cs typeface="+mn-cs"/>
              </a:rPr>
              <a:t>∼10</a:t>
            </a:r>
            <a:r>
              <a:rPr lang="en-US" sz="1200" kern="1200" baseline="30000" dirty="0">
                <a:solidFill>
                  <a:schemeClr val="tx1"/>
                </a:solidFill>
                <a:effectLst/>
                <a:latin typeface="+mn-lt"/>
                <a:ea typeface="+mn-ea"/>
                <a:cs typeface="+mn-cs"/>
              </a:rPr>
              <a:t>19</a:t>
            </a:r>
            <a:r>
              <a:rPr lang="en-US" dirty="0"/>
              <a:t> conceivable?</a:t>
            </a:r>
          </a:p>
          <a:p>
            <a:endParaRPr lang="en-US" dirty="0"/>
          </a:p>
          <a:p>
            <a:r>
              <a:rPr lang="en-US" sz="1200" dirty="0"/>
              <a:t>Many challenges</a:t>
            </a:r>
          </a:p>
          <a:p>
            <a:pPr marL="342900" indent="-342900">
              <a:buFont typeface="Arial" panose="020B0604020202020204" pitchFamily="34" charset="0"/>
              <a:buChar char="•"/>
            </a:pPr>
            <a:r>
              <a:rPr lang="en-US" sz="1200" dirty="0"/>
              <a:t>Real time decision on which collision events to store (triggers)</a:t>
            </a:r>
          </a:p>
          <a:p>
            <a:pPr marL="342900" indent="-342900">
              <a:buFont typeface="Arial" panose="020B0604020202020204" pitchFamily="34" charset="0"/>
              <a:buChar char="•"/>
            </a:pPr>
            <a:r>
              <a:rPr lang="en-US" sz="1200" dirty="0"/>
              <a:t>Interactions of other pairs of proton-proton (pile-up) </a:t>
            </a:r>
            <a:r>
              <a:rPr lang="en-US" sz="1200" dirty="0">
                <a:sym typeface="Wingdings" pitchFamily="2" charset="2"/>
              </a:rPr>
              <a:t> reconstruction</a:t>
            </a:r>
            <a:endParaRPr lang="en-US" sz="1200" dirty="0"/>
          </a:p>
          <a:p>
            <a:pPr marL="342900" indent="-342900">
              <a:buFont typeface="Arial" panose="020B0604020202020204" pitchFamily="34" charset="0"/>
              <a:buChar char="•"/>
            </a:pPr>
            <a:r>
              <a:rPr lang="en-US" sz="1200" dirty="0"/>
              <a:t>Huge physics backgrounds</a:t>
            </a:r>
          </a:p>
          <a:p>
            <a:pPr marL="342900" indent="-342900">
              <a:buFont typeface="Arial" panose="020B0604020202020204" pitchFamily="34" charset="0"/>
              <a:buChar char="•"/>
            </a:pPr>
            <a:r>
              <a:rPr lang="en-US" sz="1200" dirty="0"/>
              <a:t>Sophisticated analysis algorithms (e.g. machine leaning methods)</a:t>
            </a:r>
            <a:endParaRPr lang="en-US" dirty="0"/>
          </a:p>
        </p:txBody>
      </p:sp>
      <p:sp>
        <p:nvSpPr>
          <p:cNvPr id="4" name="Slide Number Placeholder 3"/>
          <p:cNvSpPr>
            <a:spLocks noGrp="1"/>
          </p:cNvSpPr>
          <p:nvPr>
            <p:ph type="sldNum" sz="quarter" idx="5"/>
          </p:nvPr>
        </p:nvSpPr>
        <p:spPr/>
        <p:txBody>
          <a:bodyPr/>
          <a:lstStyle/>
          <a:p>
            <a:fld id="{645C62E9-0A14-0247-BAF3-2DD368B97050}" type="slidenum">
              <a:rPr lang="en-US" smtClean="0"/>
              <a:t>43</a:t>
            </a:fld>
            <a:endParaRPr lang="en-US"/>
          </a:p>
        </p:txBody>
      </p:sp>
    </p:spTree>
    <p:extLst>
      <p:ext uri="{BB962C8B-B14F-4D97-AF65-F5344CB8AC3E}">
        <p14:creationId xmlns:p14="http://schemas.microsoft.com/office/powerpoint/2010/main" val="27374246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noTextEdit="1"/>
          </p:cNvSpPr>
          <p:nvPr>
            <p:ph type="sldImg"/>
          </p:nvPr>
        </p:nvSpPr>
        <p:spPr>
          <a:ln/>
        </p:spPr>
      </p:sp>
      <p:sp>
        <p:nvSpPr>
          <p:cNvPr id="79874"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798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895743" eaLnBrk="0" hangingPunct="0">
              <a:defRPr sz="2400">
                <a:solidFill>
                  <a:schemeClr val="tx1"/>
                </a:solidFill>
                <a:latin typeface="Arial" charset="0"/>
                <a:ea typeface="ＭＳ Ｐゴシック" charset="0"/>
                <a:cs typeface="ＭＳ Ｐゴシック" charset="0"/>
              </a:defRPr>
            </a:lvl1pPr>
            <a:lvl2pPr marL="729057" indent="-280406" defTabSz="895743" eaLnBrk="0" hangingPunct="0">
              <a:defRPr sz="2400">
                <a:solidFill>
                  <a:schemeClr val="tx1"/>
                </a:solidFill>
                <a:latin typeface="Arial" charset="0"/>
                <a:ea typeface="ＭＳ Ｐゴシック" charset="0"/>
              </a:defRPr>
            </a:lvl2pPr>
            <a:lvl3pPr marL="1121626" indent="-224325" defTabSz="895743" eaLnBrk="0" hangingPunct="0">
              <a:defRPr sz="2400">
                <a:solidFill>
                  <a:schemeClr val="tx1"/>
                </a:solidFill>
                <a:latin typeface="Arial" charset="0"/>
                <a:ea typeface="ＭＳ Ｐゴシック" charset="0"/>
              </a:defRPr>
            </a:lvl3pPr>
            <a:lvl4pPr marL="1570276" indent="-224325" defTabSz="895743" eaLnBrk="0" hangingPunct="0">
              <a:defRPr sz="2400">
                <a:solidFill>
                  <a:schemeClr val="tx1"/>
                </a:solidFill>
                <a:latin typeface="Arial" charset="0"/>
                <a:ea typeface="ＭＳ Ｐゴシック" charset="0"/>
              </a:defRPr>
            </a:lvl4pPr>
            <a:lvl5pPr marL="2018927" indent="-224325" defTabSz="895743" eaLnBrk="0" hangingPunct="0">
              <a:defRPr sz="2400">
                <a:solidFill>
                  <a:schemeClr val="tx1"/>
                </a:solidFill>
                <a:latin typeface="Arial" charset="0"/>
                <a:ea typeface="ＭＳ Ｐゴシック" charset="0"/>
              </a:defRPr>
            </a:lvl5pPr>
            <a:lvl6pPr marL="2467577" indent="-224325" defTabSz="895743" eaLnBrk="0" fontAlgn="base" hangingPunct="0">
              <a:spcBef>
                <a:spcPct val="0"/>
              </a:spcBef>
              <a:spcAft>
                <a:spcPct val="0"/>
              </a:spcAft>
              <a:defRPr sz="2400">
                <a:solidFill>
                  <a:schemeClr val="tx1"/>
                </a:solidFill>
                <a:latin typeface="Arial" charset="0"/>
                <a:ea typeface="ＭＳ Ｐゴシック" charset="0"/>
              </a:defRPr>
            </a:lvl6pPr>
            <a:lvl7pPr marL="2916227" indent="-224325" defTabSz="895743" eaLnBrk="0" fontAlgn="base" hangingPunct="0">
              <a:spcBef>
                <a:spcPct val="0"/>
              </a:spcBef>
              <a:spcAft>
                <a:spcPct val="0"/>
              </a:spcAft>
              <a:defRPr sz="2400">
                <a:solidFill>
                  <a:schemeClr val="tx1"/>
                </a:solidFill>
                <a:latin typeface="Arial" charset="0"/>
                <a:ea typeface="ＭＳ Ｐゴシック" charset="0"/>
              </a:defRPr>
            </a:lvl7pPr>
            <a:lvl8pPr marL="3364878" indent="-224325" defTabSz="895743" eaLnBrk="0" fontAlgn="base" hangingPunct="0">
              <a:spcBef>
                <a:spcPct val="0"/>
              </a:spcBef>
              <a:spcAft>
                <a:spcPct val="0"/>
              </a:spcAft>
              <a:defRPr sz="2400">
                <a:solidFill>
                  <a:schemeClr val="tx1"/>
                </a:solidFill>
                <a:latin typeface="Arial" charset="0"/>
                <a:ea typeface="ＭＳ Ｐゴシック" charset="0"/>
              </a:defRPr>
            </a:lvl8pPr>
            <a:lvl9pPr marL="3813528" indent="-224325" defTabSz="89574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972F20-75B6-2546-B152-A20CA246A2E6}" type="slidenum">
              <a:rPr lang="en-US" sz="1200"/>
              <a:pPr eaLnBrk="1" hangingPunct="1"/>
              <a:t>45</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Around 2,500 years</a:t>
            </a:r>
            <a:r>
              <a:rPr lang="en-US" baseline="0" dirty="0"/>
              <a:t> </a:t>
            </a:r>
            <a:r>
              <a:rPr lang="en-US" dirty="0"/>
              <a:t>Greek philosopher</a:t>
            </a:r>
            <a:r>
              <a:rPr lang="en-US" baseline="0" dirty="0"/>
              <a:t> </a:t>
            </a:r>
            <a:r>
              <a:rPr lang="en-US" dirty="0"/>
              <a:t>was thinking about cutting stuff up and came up with the idea that there must be a point where you could no longer cut something any smaller. He named the atom after the Greek word </a:t>
            </a:r>
            <a:r>
              <a:rPr lang="en-US" dirty="0" err="1"/>
              <a:t>atomos</a:t>
            </a:r>
            <a:r>
              <a:rPr lang="en-US" dirty="0"/>
              <a:t>, which means 'that which can't be split.</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a:p>
            <a:pPr algn="l"/>
            <a:r>
              <a:rPr lang="en-US" sz="1200" dirty="0"/>
              <a:t>The universe is composed of two elements: the atoms and the void in which they exist and move.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Space was infinite in extent, and the atoms were infinite in number.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645C62E9-0A14-0247-BAF3-2DD368B97050}" type="slidenum">
              <a:rPr lang="en-US" smtClean="0"/>
              <a:t>3</a:t>
            </a:fld>
            <a:endParaRPr lang="en-US"/>
          </a:p>
        </p:txBody>
      </p:sp>
    </p:spTree>
    <p:extLst>
      <p:ext uri="{BB962C8B-B14F-4D97-AF65-F5344CB8AC3E}">
        <p14:creationId xmlns:p14="http://schemas.microsoft.com/office/powerpoint/2010/main" val="1982659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Peeling backward in time</a:t>
            </a:r>
          </a:p>
        </p:txBody>
      </p:sp>
      <p:sp>
        <p:nvSpPr>
          <p:cNvPr id="4" name="Slide Number Placeholder 3"/>
          <p:cNvSpPr>
            <a:spLocks noGrp="1"/>
          </p:cNvSpPr>
          <p:nvPr>
            <p:ph type="sldNum" sz="quarter" idx="10"/>
          </p:nvPr>
        </p:nvSpPr>
        <p:spPr/>
        <p:txBody>
          <a:bodyPr/>
          <a:lstStyle/>
          <a:p>
            <a:fld id="{645C62E9-0A14-0247-BAF3-2DD368B97050}" type="slidenum">
              <a:rPr lang="en-US" smtClean="0"/>
              <a:t>47</a:t>
            </a:fld>
            <a:endParaRPr lang="en-US"/>
          </a:p>
        </p:txBody>
      </p:sp>
    </p:spTree>
    <p:extLst>
      <p:ext uri="{BB962C8B-B14F-4D97-AF65-F5344CB8AC3E}">
        <p14:creationId xmlns:p14="http://schemas.microsoft.com/office/powerpoint/2010/main" val="3426459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marR="0" lvl="1" indent="0" algn="l" defTabSz="457200" rtl="0" eaLnBrk="1" fontAlgn="auto" latinLnBrk="0" hangingPunct="1">
              <a:lnSpc>
                <a:spcPct val="100000"/>
              </a:lnSpc>
              <a:spcBef>
                <a:spcPts val="0"/>
              </a:spcBef>
              <a:spcAft>
                <a:spcPts val="0"/>
              </a:spcAft>
              <a:buClrTx/>
              <a:buSzTx/>
              <a:buFontTx/>
              <a:buNone/>
              <a:tabLst/>
              <a:defRPr/>
            </a:pPr>
            <a:r>
              <a:rPr lang="en-US" sz="1200" dirty="0"/>
              <a:t>All matter consists of atoms:</a:t>
            </a:r>
          </a:p>
          <a:p>
            <a:pPr marL="685800" lvl="1" algn="l"/>
            <a:endParaRPr lang="en-US" sz="1200" dirty="0"/>
          </a:p>
          <a:p>
            <a:pPr marL="685800" lvl="1" algn="l"/>
            <a:r>
              <a:rPr lang="en-US" sz="1200" dirty="0"/>
              <a:t>Solids are made of small, pointy atoms. </a:t>
            </a:r>
          </a:p>
          <a:p>
            <a:pPr marL="685800" lvl="1" algn="l"/>
            <a:r>
              <a:rPr lang="en-US" sz="1200" dirty="0"/>
              <a:t>Liquids are made of large, round atoms. </a:t>
            </a:r>
          </a:p>
          <a:p>
            <a:pPr marL="685800" lvl="1" algn="l"/>
            <a:r>
              <a:rPr lang="en-US" sz="1200" dirty="0"/>
              <a:t>Oils are made of very fine, small atoms that can easily slip past each other. </a:t>
            </a:r>
          </a:p>
          <a:p>
            <a:pPr marL="685800" lvl="1" algn="l"/>
            <a:endParaRPr lang="en-US" sz="1200" dirty="0"/>
          </a:p>
          <a:p>
            <a:pPr marL="0" indent="0" algn="l">
              <a:buFont typeface="Arial" pitchFamily="34" charset="0"/>
              <a:buNone/>
            </a:pPr>
            <a:r>
              <a:rPr lang="en-US" sz="1200" dirty="0"/>
              <a:t>The atomic model helped scientists further look into the science of the atom and its generic makeup.</a:t>
            </a:r>
          </a:p>
          <a:p>
            <a:pPr marL="0" indent="0" algn="l">
              <a:buFont typeface="Arial" pitchFamily="34" charset="0"/>
              <a:buNone/>
            </a:pPr>
            <a:endParaRPr lang="en-US" sz="1200" dirty="0"/>
          </a:p>
          <a:p>
            <a:pPr marL="0" indent="0" algn="l">
              <a:buFont typeface="Arial" pitchFamily="34" charset="0"/>
              <a:buNone/>
            </a:pPr>
            <a:r>
              <a:rPr lang="en-US" sz="1200" dirty="0"/>
              <a:t>The conception of the atom has been modified</a:t>
            </a:r>
            <a:r>
              <a:rPr lang="en-US" sz="1200" baseline="0" dirty="0"/>
              <a:t> </a:t>
            </a:r>
            <a:r>
              <a:rPr lang="en-US" sz="1200" dirty="0"/>
              <a:t>in several essential respects in modern times, but his philosophy remains the foundation of modern science.</a:t>
            </a:r>
          </a:p>
          <a:p>
            <a:pPr marL="0" indent="0" algn="l">
              <a:buFont typeface="Arial" pitchFamily="34" charset="0"/>
              <a:buNone/>
            </a:pPr>
            <a:endParaRPr lang="en-US" sz="800" dirty="0"/>
          </a:p>
          <a:p>
            <a:pPr marL="0" indent="0" algn="l">
              <a:buFont typeface="Arial" pitchFamily="34" charset="0"/>
              <a:buNone/>
            </a:pPr>
            <a:endParaRPr lang="en-US" sz="1200" dirty="0"/>
          </a:p>
          <a:p>
            <a:pPr marL="685800" lvl="1" algn="l"/>
            <a:endParaRPr lang="en-US" sz="1200" dirty="0"/>
          </a:p>
          <a:p>
            <a:endParaRPr lang="en-US" dirty="0"/>
          </a:p>
        </p:txBody>
      </p:sp>
      <p:sp>
        <p:nvSpPr>
          <p:cNvPr id="4" name="Slide Number Placeholder 3"/>
          <p:cNvSpPr>
            <a:spLocks noGrp="1"/>
          </p:cNvSpPr>
          <p:nvPr>
            <p:ph type="sldNum" sz="quarter" idx="10"/>
          </p:nvPr>
        </p:nvSpPr>
        <p:spPr/>
        <p:txBody>
          <a:bodyPr/>
          <a:lstStyle/>
          <a:p>
            <a:fld id="{645C62E9-0A14-0247-BAF3-2DD368B97050}" type="slidenum">
              <a:rPr lang="en-US" smtClean="0"/>
              <a:t>4</a:t>
            </a:fld>
            <a:endParaRPr lang="en-US"/>
          </a:p>
        </p:txBody>
      </p:sp>
    </p:spTree>
    <p:extLst>
      <p:ext uri="{BB962C8B-B14F-4D97-AF65-F5344CB8AC3E}">
        <p14:creationId xmlns:p14="http://schemas.microsoft.com/office/powerpoint/2010/main" val="1274430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This talk</a:t>
            </a:r>
            <a:r>
              <a:rPr lang="en-US" baseline="0" dirty="0"/>
              <a:t> is about our</a:t>
            </a:r>
            <a:r>
              <a:rPr lang="en-US" dirty="0"/>
              <a:t> journey in searching for the</a:t>
            </a:r>
            <a:r>
              <a:rPr lang="en-US" baseline="0" dirty="0"/>
              <a:t> most fundamental unit of matter</a:t>
            </a:r>
            <a:r>
              <a:rPr lang="en-US" dirty="0"/>
              <a:t>.</a:t>
            </a:r>
            <a:r>
              <a:rPr lang="en-US" baseline="0" dirty="0"/>
              <a:t> To find that, we had to peel matter like we peel an onion layer by layer discovering what’s at its core.</a:t>
            </a:r>
          </a:p>
          <a:p>
            <a:endParaRPr lang="en-US" baseline="0" dirty="0"/>
          </a:p>
          <a:p>
            <a:r>
              <a:rPr lang="en-US" dirty="0"/>
              <a:t>Your journey</a:t>
            </a:r>
            <a:r>
              <a:rPr lang="en-US" baseline="0" dirty="0"/>
              <a:t> </a:t>
            </a:r>
            <a:r>
              <a:rPr lang="en-US" dirty="0"/>
              <a:t>is not taking you anywhere but inward. </a:t>
            </a:r>
          </a:p>
        </p:txBody>
      </p:sp>
      <p:sp>
        <p:nvSpPr>
          <p:cNvPr id="4" name="Slide Number Placeholder 3"/>
          <p:cNvSpPr>
            <a:spLocks noGrp="1"/>
          </p:cNvSpPr>
          <p:nvPr>
            <p:ph type="sldNum" sz="quarter" idx="10"/>
          </p:nvPr>
        </p:nvSpPr>
        <p:spPr/>
        <p:txBody>
          <a:bodyPr/>
          <a:lstStyle/>
          <a:p>
            <a:fld id="{645C62E9-0A14-0247-BAF3-2DD368B97050}" type="slidenum">
              <a:rPr lang="en-US" smtClean="0"/>
              <a:t>5</a:t>
            </a:fld>
            <a:endParaRPr lang="en-US"/>
          </a:p>
        </p:txBody>
      </p:sp>
    </p:spTree>
    <p:extLst>
      <p:ext uri="{BB962C8B-B14F-4D97-AF65-F5344CB8AC3E}">
        <p14:creationId xmlns:p14="http://schemas.microsoft.com/office/powerpoint/2010/main" val="249957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His discovery was the first step towards a detailed model of the atom.</a:t>
            </a:r>
            <a:endParaRPr lang="en-US" dirty="0"/>
          </a:p>
        </p:txBody>
      </p:sp>
      <p:sp>
        <p:nvSpPr>
          <p:cNvPr id="4" name="Slide Number Placeholder 3"/>
          <p:cNvSpPr>
            <a:spLocks noGrp="1"/>
          </p:cNvSpPr>
          <p:nvPr>
            <p:ph type="sldNum" sz="quarter" idx="10"/>
          </p:nvPr>
        </p:nvSpPr>
        <p:spPr/>
        <p:txBody>
          <a:bodyPr/>
          <a:lstStyle/>
          <a:p>
            <a:fld id="{645C62E9-0A14-0247-BAF3-2DD368B97050}" type="slidenum">
              <a:rPr lang="en-US" smtClean="0"/>
              <a:t>6</a:t>
            </a:fld>
            <a:endParaRPr lang="en-US"/>
          </a:p>
        </p:txBody>
      </p:sp>
    </p:spTree>
    <p:extLst>
      <p:ext uri="{BB962C8B-B14F-4D97-AF65-F5344CB8AC3E}">
        <p14:creationId xmlns:p14="http://schemas.microsoft.com/office/powerpoint/2010/main" val="550513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With the discovery of electrons by J.J. Thomson in 1897, scientists thought of atoms as a sphere of positive</a:t>
            </a:r>
            <a:r>
              <a:rPr lang="en-US" baseline="0" dirty="0"/>
              <a:t> charge throughout which the electrons were distributed, a bit like plums in a Christmas pudding. </a:t>
            </a:r>
            <a:endParaRPr lang="en-US" dirty="0"/>
          </a:p>
          <a:p>
            <a:endParaRPr lang="en-US" dirty="0"/>
          </a:p>
        </p:txBody>
      </p:sp>
      <p:sp>
        <p:nvSpPr>
          <p:cNvPr id="4" name="Slide Number Placeholder 3"/>
          <p:cNvSpPr>
            <a:spLocks noGrp="1"/>
          </p:cNvSpPr>
          <p:nvPr>
            <p:ph type="sldNum" sz="quarter" idx="10"/>
          </p:nvPr>
        </p:nvSpPr>
        <p:spPr/>
        <p:txBody>
          <a:bodyPr/>
          <a:lstStyle/>
          <a:p>
            <a:fld id="{645C62E9-0A14-0247-BAF3-2DD368B97050}" type="slidenum">
              <a:rPr lang="en-US" smtClean="0"/>
              <a:t>7</a:t>
            </a:fld>
            <a:endParaRPr lang="en-US"/>
          </a:p>
        </p:txBody>
      </p:sp>
    </p:spTree>
    <p:extLst>
      <p:ext uri="{BB962C8B-B14F-4D97-AF65-F5344CB8AC3E}">
        <p14:creationId xmlns:p14="http://schemas.microsoft.com/office/powerpoint/2010/main" val="234684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With the discovery of electrons by J.J. Thomson in 1897, scientists thought of atoms as a sphere of positive</a:t>
            </a:r>
            <a:r>
              <a:rPr lang="en-US" baseline="0" dirty="0"/>
              <a:t> charge throughout which the electrons were distributed, a bit like plums in a Christmas pudding. </a:t>
            </a:r>
            <a:endParaRPr lang="en-US" dirty="0"/>
          </a:p>
          <a:p>
            <a:endParaRPr lang="en-US" dirty="0"/>
          </a:p>
        </p:txBody>
      </p:sp>
      <p:sp>
        <p:nvSpPr>
          <p:cNvPr id="4" name="Slide Number Placeholder 3"/>
          <p:cNvSpPr>
            <a:spLocks noGrp="1"/>
          </p:cNvSpPr>
          <p:nvPr>
            <p:ph type="sldNum" sz="quarter" idx="10"/>
          </p:nvPr>
        </p:nvSpPr>
        <p:spPr/>
        <p:txBody>
          <a:bodyPr/>
          <a:lstStyle/>
          <a:p>
            <a:fld id="{645C62E9-0A14-0247-BAF3-2DD368B97050}" type="slidenum">
              <a:rPr lang="en-US" smtClean="0"/>
              <a:t>8</a:t>
            </a:fld>
            <a:endParaRPr lang="en-US"/>
          </a:p>
        </p:txBody>
      </p:sp>
    </p:spTree>
    <p:extLst>
      <p:ext uri="{BB962C8B-B14F-4D97-AF65-F5344CB8AC3E}">
        <p14:creationId xmlns:p14="http://schemas.microsoft.com/office/powerpoint/2010/main" val="704432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a:t>The Fly in the Cathedral</a:t>
            </a:r>
            <a:r>
              <a:rPr lang="en-US" dirty="0"/>
              <a:t> is a 2004 book by </a:t>
            </a:r>
            <a:r>
              <a:rPr lang="en-US" dirty="0">
                <a:hlinkClick r:id="rId3" tooltip="Brian Cathcart"/>
              </a:rPr>
              <a:t>Brian Cathcart</a:t>
            </a:r>
            <a:r>
              <a:rPr lang="en-US" dirty="0"/>
              <a:t>, telling the story of how physicists around the world, but particularly in the </a:t>
            </a:r>
            <a:r>
              <a:rPr lang="en-US" dirty="0">
                <a:hlinkClick r:id="rId4" tooltip="University of Cambridge"/>
              </a:rPr>
              <a:t>University of Cambridge</a:t>
            </a:r>
            <a:r>
              <a:rPr lang="en-US" dirty="0"/>
              <a:t>'s </a:t>
            </a:r>
            <a:r>
              <a:rPr lang="en-US" dirty="0">
                <a:hlinkClick r:id="rId5" tooltip="Cavendish Laboratory"/>
              </a:rPr>
              <a:t>Cavendish Laboratory</a:t>
            </a:r>
            <a:r>
              <a:rPr lang="en-US" dirty="0"/>
              <a:t>, </a:t>
            </a:r>
            <a:r>
              <a:rPr lang="en-US" dirty="0">
                <a:hlinkClick r:id="rId6" tooltip="Nuclear fission"/>
              </a:rPr>
              <a:t>split the atom</a:t>
            </a:r>
            <a:r>
              <a:rPr lang="en-US" dirty="0"/>
              <a:t> in the 1930s.</a:t>
            </a:r>
          </a:p>
          <a:p>
            <a:endParaRPr lang="en-US" dirty="0"/>
          </a:p>
          <a:p>
            <a:r>
              <a:rPr lang="en-US" dirty="0"/>
              <a:t>The title refers to the size of the </a:t>
            </a:r>
            <a:r>
              <a:rPr lang="en-US" dirty="0">
                <a:hlinkClick r:id="rId7" tooltip="Atomic nucleus"/>
              </a:rPr>
              <a:t>atomic nucleus</a:t>
            </a:r>
            <a:r>
              <a:rPr lang="en-US" dirty="0"/>
              <a:t> in relation to the size of the whole atom. Although this analogy was made in the very early 20th century, many years before accurate figures were known, it turns out to be an appropriate illustration of the size difference, to within a couple of orders of magnitude.</a:t>
            </a:r>
          </a:p>
          <a:p>
            <a:endParaRPr lang="en-US" dirty="0"/>
          </a:p>
        </p:txBody>
      </p:sp>
      <p:sp>
        <p:nvSpPr>
          <p:cNvPr id="4" name="Slide Number Placeholder 3"/>
          <p:cNvSpPr>
            <a:spLocks noGrp="1"/>
          </p:cNvSpPr>
          <p:nvPr>
            <p:ph type="sldNum" sz="quarter" idx="10"/>
          </p:nvPr>
        </p:nvSpPr>
        <p:spPr/>
        <p:txBody>
          <a:bodyPr/>
          <a:lstStyle/>
          <a:p>
            <a:fld id="{645C62E9-0A14-0247-BAF3-2DD368B97050}" type="slidenum">
              <a:rPr lang="en-US" smtClean="0"/>
              <a:t>9</a:t>
            </a:fld>
            <a:endParaRPr lang="en-US"/>
          </a:p>
        </p:txBody>
      </p:sp>
    </p:spTree>
    <p:extLst>
      <p:ext uri="{BB962C8B-B14F-4D97-AF65-F5344CB8AC3E}">
        <p14:creationId xmlns:p14="http://schemas.microsoft.com/office/powerpoint/2010/main" val="24246386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B0AB971-10BC-434C-85CF-CE56AA9BE084}"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4148860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0AB971-10BC-434C-85CF-CE56AA9BE084}"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3735164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0AB971-10BC-434C-85CF-CE56AA9BE084}"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1474522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7180" name="Rectangle 12"/>
          <p:cNvSpPr>
            <a:spLocks noGrp="1" noChangeArrowheads="1"/>
          </p:cNvSpPr>
          <p:nvPr>
            <p:ph type="ctrTitle" sz="quarter"/>
          </p:nvPr>
        </p:nvSpPr>
        <p:spPr>
          <a:xfrm>
            <a:off x="710712" y="369888"/>
            <a:ext cx="7722577" cy="1028700"/>
          </a:xfrm>
        </p:spPr>
        <p:txBody>
          <a:bodyPr/>
          <a:lstStyle>
            <a:lvl1pPr>
              <a:defRPr sz="4400">
                <a:solidFill>
                  <a:srgbClr val="00547E"/>
                </a:solidFill>
              </a:defRPr>
            </a:lvl1pPr>
          </a:lstStyle>
          <a:p>
            <a:r>
              <a:rPr lang="en-US"/>
              <a:t>Click to edit Master title style</a:t>
            </a:r>
          </a:p>
        </p:txBody>
      </p:sp>
    </p:spTree>
    <p:extLst>
      <p:ext uri="{BB962C8B-B14F-4D97-AF65-F5344CB8AC3E}">
        <p14:creationId xmlns:p14="http://schemas.microsoft.com/office/powerpoint/2010/main" val="2641094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bg>
      <p:bgRef idx="1001">
        <a:schemeClr val="bg1"/>
      </p:bgRef>
    </p:bg>
    <p:spTree>
      <p:nvGrpSpPr>
        <p:cNvPr id="1" name=""/>
        <p:cNvGrpSpPr/>
        <p:nvPr/>
      </p:nvGrpSpPr>
      <p:grpSpPr>
        <a:xfrm>
          <a:off x="0" y="0"/>
          <a:ext cx="0" cy="0"/>
          <a:chOff x="0" y="0"/>
          <a:chExt cx="0" cy="0"/>
        </a:xfrm>
      </p:grpSpPr>
      <p:sp>
        <p:nvSpPr>
          <p:cNvPr id="4" name="Line 4"/>
          <p:cNvSpPr>
            <a:spLocks noChangeShapeType="1"/>
          </p:cNvSpPr>
          <p:nvPr/>
        </p:nvSpPr>
        <p:spPr bwMode="auto">
          <a:xfrm>
            <a:off x="0" y="6629400"/>
            <a:ext cx="9140825" cy="0"/>
          </a:xfrm>
          <a:prstGeom prst="line">
            <a:avLst/>
          </a:prstGeom>
          <a:noFill/>
          <a:ln w="38100">
            <a:solidFill>
              <a:srgbClr val="B31B1B"/>
            </a:solidFill>
            <a:round/>
            <a:headEnd/>
            <a:tailEnd/>
          </a:ln>
          <a:effectLst/>
        </p:spPr>
        <p:txBody>
          <a:bodyPr/>
          <a:lstStyle/>
          <a:p>
            <a:pPr>
              <a:defRPr/>
            </a:pPr>
            <a:endParaRPr lang="en-US"/>
          </a:p>
        </p:txBody>
      </p:sp>
      <p:sp>
        <p:nvSpPr>
          <p:cNvPr id="5" name="Rectangle 5"/>
          <p:cNvSpPr>
            <a:spLocks noChangeArrowheads="1"/>
          </p:cNvSpPr>
          <p:nvPr/>
        </p:nvSpPr>
        <p:spPr bwMode="auto">
          <a:xfrm>
            <a:off x="0" y="3067050"/>
            <a:ext cx="9144000" cy="0"/>
          </a:xfrm>
          <a:prstGeom prst="rect">
            <a:avLst/>
          </a:prstGeom>
          <a:noFill/>
          <a:ln w="9525">
            <a:noFill/>
            <a:miter lim="800000"/>
            <a:headEnd/>
            <a:tailEnd/>
          </a:ln>
          <a:effectLst/>
        </p:spPr>
        <p:txBody>
          <a:bodyPr wrap="none" anchor="ctr">
            <a:spAutoFit/>
          </a:bodyPr>
          <a:lstStyle/>
          <a:p>
            <a:pPr>
              <a:defRPr/>
            </a:pPr>
            <a:endParaRPr lang="en-US"/>
          </a:p>
        </p:txBody>
      </p:sp>
      <p:sp>
        <p:nvSpPr>
          <p:cNvPr id="5122" name="Rectangle 2"/>
          <p:cNvSpPr>
            <a:spLocks noGrp="1" noChangeArrowheads="1"/>
          </p:cNvSpPr>
          <p:nvPr>
            <p:ph type="ctrTitle" hasCustomPrompt="1"/>
          </p:nvPr>
        </p:nvSpPr>
        <p:spPr>
          <a:xfrm>
            <a:off x="685800" y="-11343"/>
            <a:ext cx="7772400" cy="1097585"/>
          </a:xfrm>
          <a:solidFill>
            <a:srgbClr val="9F0927"/>
          </a:solidFill>
          <a:ln>
            <a:noFill/>
          </a:ln>
        </p:spPr>
        <p:txBody>
          <a:bodyPr/>
          <a:lstStyle>
            <a:lvl1pPr algn="ctr">
              <a:defRPr sz="6000" b="0">
                <a:solidFill>
                  <a:schemeClr val="tx1"/>
                </a:solidFill>
                <a:latin typeface="Calibri"/>
                <a:cs typeface="Calibri"/>
              </a:defRPr>
            </a:lvl1pPr>
          </a:lstStyle>
          <a:p>
            <a:r>
              <a:rPr lang="en-US" dirty="0"/>
              <a:t>Beam Acceleration</a:t>
            </a:r>
          </a:p>
        </p:txBody>
      </p:sp>
      <p:sp>
        <p:nvSpPr>
          <p:cNvPr id="5123" name="Rectangle 3"/>
          <p:cNvSpPr>
            <a:spLocks noGrp="1" noChangeArrowheads="1"/>
          </p:cNvSpPr>
          <p:nvPr>
            <p:ph type="subTitle" idx="1" hasCustomPrompt="1"/>
          </p:nvPr>
        </p:nvSpPr>
        <p:spPr>
          <a:xfrm>
            <a:off x="0" y="3910500"/>
            <a:ext cx="6633473" cy="1270079"/>
          </a:xfrm>
        </p:spPr>
        <p:txBody>
          <a:bodyPr/>
          <a:lstStyle>
            <a:lvl1pPr marL="0" indent="0" algn="l">
              <a:buFontTx/>
              <a:buNone/>
              <a:defRPr sz="6000" b="1" i="1" baseline="0">
                <a:solidFill>
                  <a:srgbClr val="FFFFFF"/>
                </a:solidFill>
                <a:latin typeface="Calibri"/>
                <a:cs typeface="Calibri"/>
              </a:defRPr>
            </a:lvl1pPr>
          </a:lstStyle>
          <a:p>
            <a:r>
              <a:rPr lang="en-US" dirty="0"/>
              <a:t>Objective Title here</a:t>
            </a:r>
          </a:p>
        </p:txBody>
      </p:sp>
      <p:sp>
        <p:nvSpPr>
          <p:cNvPr id="3" name="Picture Placeholder 2"/>
          <p:cNvSpPr>
            <a:spLocks noGrp="1"/>
          </p:cNvSpPr>
          <p:nvPr>
            <p:ph type="pic" sz="quarter" idx="10" hasCustomPrompt="1"/>
          </p:nvPr>
        </p:nvSpPr>
        <p:spPr>
          <a:xfrm>
            <a:off x="3359150" y="1086242"/>
            <a:ext cx="2672799" cy="1980808"/>
          </a:xfrm>
        </p:spPr>
        <p:txBody>
          <a:bodyPr/>
          <a:lstStyle/>
          <a:p>
            <a:r>
              <a:rPr lang="en-US" dirty="0"/>
              <a:t>Theme image</a:t>
            </a:r>
          </a:p>
        </p:txBody>
      </p:sp>
      <p:sp>
        <p:nvSpPr>
          <p:cNvPr id="7" name="Picture Placeholder 6"/>
          <p:cNvSpPr>
            <a:spLocks noGrp="1"/>
          </p:cNvSpPr>
          <p:nvPr>
            <p:ph type="pic" sz="quarter" idx="11" hasCustomPrompt="1"/>
          </p:nvPr>
        </p:nvSpPr>
        <p:spPr>
          <a:xfrm>
            <a:off x="6800563" y="3225800"/>
            <a:ext cx="2340262" cy="1804988"/>
          </a:xfrm>
        </p:spPr>
        <p:txBody>
          <a:bodyPr/>
          <a:lstStyle>
            <a:lvl1pPr>
              <a:defRPr baseline="0"/>
            </a:lvl1pPr>
          </a:lstStyle>
          <a:p>
            <a:r>
              <a:rPr lang="en-US" dirty="0"/>
              <a:t>Image relevant to objective</a:t>
            </a:r>
          </a:p>
        </p:txBody>
      </p:sp>
      <p:sp>
        <p:nvSpPr>
          <p:cNvPr id="9" name="Picture Placeholder 8"/>
          <p:cNvSpPr>
            <a:spLocks noGrp="1"/>
          </p:cNvSpPr>
          <p:nvPr>
            <p:ph type="pic" sz="quarter" idx="12" hasCustomPrompt="1"/>
          </p:nvPr>
        </p:nvSpPr>
        <p:spPr>
          <a:xfrm>
            <a:off x="4302066" y="5614988"/>
            <a:ext cx="4662813" cy="1014412"/>
          </a:xfrm>
        </p:spPr>
        <p:txBody>
          <a:bodyPr/>
          <a:lstStyle/>
          <a:p>
            <a:r>
              <a:rPr lang="en-US" dirty="0"/>
              <a:t>Photos of participants</a:t>
            </a:r>
          </a:p>
        </p:txBody>
      </p:sp>
      <p:sp>
        <p:nvSpPr>
          <p:cNvPr id="12" name="TextBox 11"/>
          <p:cNvSpPr txBox="1"/>
          <p:nvPr/>
        </p:nvSpPr>
        <p:spPr>
          <a:xfrm>
            <a:off x="0" y="2894837"/>
            <a:ext cx="3933814" cy="1015663"/>
          </a:xfrm>
          <a:prstGeom prst="rect">
            <a:avLst/>
          </a:prstGeom>
          <a:noFill/>
        </p:spPr>
        <p:txBody>
          <a:bodyPr wrap="none" rtlCol="0">
            <a:spAutoFit/>
          </a:bodyPr>
          <a:lstStyle/>
          <a:p>
            <a:r>
              <a:rPr lang="en-US" sz="6000" dirty="0">
                <a:latin typeface="Calibri"/>
                <a:cs typeface="Calibri"/>
              </a:rPr>
              <a:t>Objective</a:t>
            </a:r>
            <a:r>
              <a:rPr lang="en-US" sz="6000" baseline="0" dirty="0">
                <a:latin typeface="Calibri"/>
                <a:cs typeface="Calibri"/>
              </a:rPr>
              <a:t> n:</a:t>
            </a:r>
            <a:endParaRPr lang="en-US" sz="6000" dirty="0">
              <a:latin typeface="Calibri"/>
              <a:cs typeface="Calibri"/>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Rectangle 4"/>
          <p:cNvSpPr>
            <a:spLocks noGrp="1" noChangeArrowheads="1"/>
          </p:cNvSpPr>
          <p:nvPr>
            <p:ph type="dt" sz="half" idx="10"/>
          </p:nvPr>
        </p:nvSpPr>
        <p:spPr>
          <a:xfrm>
            <a:off x="76200" y="6629400"/>
            <a:ext cx="1981200" cy="228600"/>
          </a:xfrm>
          <a:prstGeom prst="rect">
            <a:avLst/>
          </a:prstGeom>
          <a:ln/>
        </p:spPr>
        <p:txBody>
          <a:bodyPr/>
          <a:lstStyle>
            <a:lvl1pPr>
              <a:defRPr/>
            </a:lvl1pPr>
          </a:lstStyle>
          <a:p>
            <a:fld id="{FB0AB971-10BC-434C-85CF-CE56AA9BE084}" type="datetimeFigureOut">
              <a:rPr lang="en-US" smtClean="0"/>
              <a:t>12/2/20</a:t>
            </a:fld>
            <a:endParaRPr lang="en-US"/>
          </a:p>
        </p:txBody>
      </p:sp>
      <p:sp>
        <p:nvSpPr>
          <p:cNvPr id="5" name="Rectangle 5"/>
          <p:cNvSpPr>
            <a:spLocks noGrp="1" noChangeArrowheads="1"/>
          </p:cNvSpPr>
          <p:nvPr>
            <p:ph type="ftr" sz="quarter" idx="11"/>
          </p:nvPr>
        </p:nvSpPr>
        <p:spPr>
          <a:xfrm>
            <a:off x="1828800" y="6629400"/>
            <a:ext cx="5486400" cy="228600"/>
          </a:xfrm>
          <a:prstGeom prst="rect">
            <a:avLst/>
          </a:prstGeom>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A89032D-4BF8-2E4C-A9D5-B04F356B7598}"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lstStyle>
            <a:lvl1pPr algn="l">
              <a:defRPr sz="4000" b="1" cap="all" baseline="0">
                <a:solidFill>
                  <a:schemeClr val="bg1"/>
                </a:solidFill>
              </a:defRPr>
            </a:lvl1pPr>
          </a:lstStyle>
          <a:p>
            <a:r>
              <a:rPr lang="en-US" dirty="0"/>
              <a:t>Title of objective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800" baseline="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76200" y="6629400"/>
            <a:ext cx="1981200" cy="228600"/>
          </a:xfrm>
          <a:prstGeom prst="rect">
            <a:avLst/>
          </a:prstGeom>
          <a:ln/>
        </p:spPr>
        <p:txBody>
          <a:bodyPr/>
          <a:lstStyle>
            <a:lvl1pPr>
              <a:defRPr/>
            </a:lvl1pPr>
          </a:lstStyle>
          <a:p>
            <a:fld id="{FB0AB971-10BC-434C-85CF-CE56AA9BE084}" type="datetimeFigureOut">
              <a:rPr lang="en-US" smtClean="0"/>
              <a:t>12/2/20</a:t>
            </a:fld>
            <a:endParaRPr lang="en-US"/>
          </a:p>
        </p:txBody>
      </p:sp>
      <p:sp>
        <p:nvSpPr>
          <p:cNvPr id="5" name="Rectangle 5"/>
          <p:cNvSpPr>
            <a:spLocks noGrp="1" noChangeArrowheads="1"/>
          </p:cNvSpPr>
          <p:nvPr>
            <p:ph type="ftr" sz="quarter" idx="11"/>
          </p:nvPr>
        </p:nvSpPr>
        <p:spPr>
          <a:xfrm>
            <a:off x="1828800" y="6629400"/>
            <a:ext cx="5486400" cy="228600"/>
          </a:xfrm>
          <a:prstGeom prst="rect">
            <a:avLst/>
          </a:prstGeom>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A89032D-4BF8-2E4C-A9D5-B04F356B7598}"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609600"/>
            <a:ext cx="44958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0"/>
            <a:ext cx="4495800" cy="5943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noChangeArrowheads="1"/>
          </p:cNvSpPr>
          <p:nvPr>
            <p:ph type="dt" sz="half" idx="10"/>
          </p:nvPr>
        </p:nvSpPr>
        <p:spPr>
          <a:xfrm>
            <a:off x="76200" y="6629400"/>
            <a:ext cx="1981200" cy="228600"/>
          </a:xfrm>
          <a:prstGeom prst="rect">
            <a:avLst/>
          </a:prstGeom>
          <a:ln/>
        </p:spPr>
        <p:txBody>
          <a:bodyPr/>
          <a:lstStyle>
            <a:lvl1pPr>
              <a:defRPr/>
            </a:lvl1pPr>
          </a:lstStyle>
          <a:p>
            <a:fld id="{FB0AB971-10BC-434C-85CF-CE56AA9BE084}" type="datetimeFigureOut">
              <a:rPr lang="en-US" smtClean="0"/>
              <a:t>12/2/20</a:t>
            </a:fld>
            <a:endParaRPr lang="en-US"/>
          </a:p>
        </p:txBody>
      </p:sp>
      <p:sp>
        <p:nvSpPr>
          <p:cNvPr id="6" name="Footer Placeholder 5"/>
          <p:cNvSpPr>
            <a:spLocks noGrp="1" noChangeArrowheads="1"/>
          </p:cNvSpPr>
          <p:nvPr>
            <p:ph type="ftr" sz="quarter" idx="11"/>
          </p:nvPr>
        </p:nvSpPr>
        <p:spPr>
          <a:xfrm>
            <a:off x="1828800" y="6629400"/>
            <a:ext cx="5486400" cy="228600"/>
          </a:xfrm>
          <a:prstGeom prst="rect">
            <a:avLst/>
          </a:prstGeom>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A89032D-4BF8-2E4C-A9D5-B04F356B7598}"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592674"/>
            <a:ext cx="4040188" cy="86906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461742"/>
            <a:ext cx="4040188" cy="4939058"/>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592674"/>
            <a:ext cx="4041775" cy="86906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461742"/>
            <a:ext cx="4041775" cy="4939058"/>
          </a:xfrm>
        </p:spPr>
        <p:txBody>
          <a:bodyPr/>
          <a:lstStyle>
            <a:lvl1pPr>
              <a:defRPr sz="24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4"/>
          <p:cNvSpPr>
            <a:spLocks noGrp="1" noChangeArrowheads="1"/>
          </p:cNvSpPr>
          <p:nvPr>
            <p:ph type="dt" sz="half" idx="10"/>
          </p:nvPr>
        </p:nvSpPr>
        <p:spPr>
          <a:xfrm>
            <a:off x="76200" y="6629400"/>
            <a:ext cx="1981200" cy="228600"/>
          </a:xfrm>
          <a:prstGeom prst="rect">
            <a:avLst/>
          </a:prstGeom>
          <a:ln/>
        </p:spPr>
        <p:txBody>
          <a:bodyPr/>
          <a:lstStyle>
            <a:lvl1pPr>
              <a:defRPr/>
            </a:lvl1pPr>
          </a:lstStyle>
          <a:p>
            <a:fld id="{FB0AB971-10BC-434C-85CF-CE56AA9BE084}" type="datetimeFigureOut">
              <a:rPr lang="en-US" smtClean="0"/>
              <a:t>12/2/20</a:t>
            </a:fld>
            <a:endParaRPr lang="en-US"/>
          </a:p>
        </p:txBody>
      </p:sp>
      <p:sp>
        <p:nvSpPr>
          <p:cNvPr id="8" name="Rectangle 5"/>
          <p:cNvSpPr>
            <a:spLocks noGrp="1" noChangeArrowheads="1"/>
          </p:cNvSpPr>
          <p:nvPr>
            <p:ph type="ftr" sz="quarter" idx="11"/>
          </p:nvPr>
        </p:nvSpPr>
        <p:spPr>
          <a:xfrm>
            <a:off x="1828800" y="6629400"/>
            <a:ext cx="5486400" cy="228600"/>
          </a:xfrm>
          <a:prstGeom prst="rect">
            <a:avLst/>
          </a:prstGeom>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4A89032D-4BF8-2E4C-A9D5-B04F356B7598}" type="slidenum">
              <a:rPr lang="en-US" smtClean="0"/>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Org chart box">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76200" y="6629400"/>
            <a:ext cx="1981200" cy="228600"/>
          </a:xfrm>
          <a:prstGeom prst="rect">
            <a:avLst/>
          </a:prstGeom>
          <a:ln/>
        </p:spPr>
        <p:txBody>
          <a:bodyPr/>
          <a:lstStyle>
            <a:lvl1pPr>
              <a:defRPr/>
            </a:lvl1pPr>
          </a:lstStyle>
          <a:p>
            <a:fld id="{FB0AB971-10BC-434C-85CF-CE56AA9BE084}" type="datetimeFigureOut">
              <a:rPr lang="en-US" smtClean="0"/>
              <a:t>12/2/20</a:t>
            </a:fld>
            <a:endParaRPr lang="en-US"/>
          </a:p>
        </p:txBody>
      </p:sp>
      <p:sp>
        <p:nvSpPr>
          <p:cNvPr id="4" name="Rectangle 5"/>
          <p:cNvSpPr>
            <a:spLocks noGrp="1" noChangeArrowheads="1"/>
          </p:cNvSpPr>
          <p:nvPr>
            <p:ph type="ftr" sz="quarter" idx="11"/>
          </p:nvPr>
        </p:nvSpPr>
        <p:spPr>
          <a:xfrm>
            <a:off x="1828800" y="6629400"/>
            <a:ext cx="5486400" cy="228600"/>
          </a:xfrm>
          <a:prstGeom prst="rect">
            <a:avLst/>
          </a:prstGeom>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4A89032D-4BF8-2E4C-A9D5-B04F356B7598}" type="slidenum">
              <a:rPr lang="en-US" smtClean="0"/>
              <a:t>‹#›</a:t>
            </a:fld>
            <a:endParaRPr lang="en-US"/>
          </a:p>
        </p:txBody>
      </p:sp>
      <p:sp>
        <p:nvSpPr>
          <p:cNvPr id="6" name="Rounded Rectangle 5"/>
          <p:cNvSpPr/>
          <p:nvPr/>
        </p:nvSpPr>
        <p:spPr>
          <a:xfrm>
            <a:off x="125593" y="653966"/>
            <a:ext cx="8839468" cy="585118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2000" dirty="0"/>
          </a:p>
        </p:txBody>
      </p:sp>
      <p:sp>
        <p:nvSpPr>
          <p:cNvPr id="8" name="Text Placeholder 7"/>
          <p:cNvSpPr>
            <a:spLocks noGrp="1"/>
          </p:cNvSpPr>
          <p:nvPr>
            <p:ph type="body" sz="quarter" idx="13"/>
          </p:nvPr>
        </p:nvSpPr>
        <p:spPr>
          <a:xfrm>
            <a:off x="1828801" y="892814"/>
            <a:ext cx="5099138" cy="603592"/>
          </a:xfrm>
        </p:spPr>
        <p:txBody>
          <a:bodyPr/>
          <a:lstStyle>
            <a:lvl1pPr marL="0" indent="0" algn="ctr">
              <a:buNone/>
              <a:defRPr/>
            </a:lvl1pPr>
          </a:lstStyle>
          <a:p>
            <a:pPr lvl="0"/>
            <a:r>
              <a:rPr lang="en-US"/>
              <a:t>Click to edit Master text styles</a:t>
            </a:r>
          </a:p>
        </p:txBody>
      </p:sp>
      <p:sp>
        <p:nvSpPr>
          <p:cNvPr id="9" name="Text Placeholder 7"/>
          <p:cNvSpPr>
            <a:spLocks noGrp="1"/>
          </p:cNvSpPr>
          <p:nvPr>
            <p:ph type="body" sz="quarter" idx="14" hasCustomPrompt="1"/>
          </p:nvPr>
        </p:nvSpPr>
        <p:spPr>
          <a:xfrm>
            <a:off x="1828801" y="1510484"/>
            <a:ext cx="5099138" cy="603592"/>
          </a:xfrm>
        </p:spPr>
        <p:txBody>
          <a:bodyPr/>
          <a:lstStyle>
            <a:lvl1pPr marL="0" indent="0" algn="ctr">
              <a:buNone/>
              <a:defRPr>
                <a:solidFill>
                  <a:srgbClr val="151615"/>
                </a:solidFill>
              </a:defRPr>
            </a:lvl1pPr>
          </a:lstStyle>
          <a:p>
            <a:pPr lvl="0"/>
            <a:r>
              <a:rPr lang="en-US" dirty="0"/>
              <a:t>Name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76200" y="6629400"/>
            <a:ext cx="1981200" cy="228600"/>
          </a:xfrm>
          <a:prstGeom prst="rect">
            <a:avLst/>
          </a:prstGeom>
        </p:spPr>
        <p:txBody>
          <a:bodyPr/>
          <a:lstStyle/>
          <a:p>
            <a:fld id="{FB0AB971-10BC-434C-85CF-CE56AA9BE084}" type="datetimeFigureOut">
              <a:rPr lang="en-US" smtClean="0"/>
              <a:t>12/2/20</a:t>
            </a:fld>
            <a:endParaRPr lang="en-US"/>
          </a:p>
        </p:txBody>
      </p:sp>
      <p:sp>
        <p:nvSpPr>
          <p:cNvPr id="4" name="Footer Placeholder 3"/>
          <p:cNvSpPr>
            <a:spLocks noGrp="1"/>
          </p:cNvSpPr>
          <p:nvPr>
            <p:ph type="ftr" sz="quarter" idx="11"/>
          </p:nvPr>
        </p:nvSpPr>
        <p:spPr>
          <a:xfrm>
            <a:off x="1828800" y="6629400"/>
            <a:ext cx="5486400" cy="228600"/>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1672188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0AB971-10BC-434C-85CF-CE56AA9BE084}"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17979456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76200" y="6629400"/>
            <a:ext cx="1981200" cy="228600"/>
          </a:xfrm>
          <a:prstGeom prst="rect">
            <a:avLst/>
          </a:prstGeom>
          <a:ln/>
        </p:spPr>
        <p:txBody>
          <a:bodyPr/>
          <a:lstStyle>
            <a:lvl1pPr>
              <a:defRPr/>
            </a:lvl1pPr>
          </a:lstStyle>
          <a:p>
            <a:fld id="{FB0AB971-10BC-434C-85CF-CE56AA9BE084}" type="datetimeFigureOut">
              <a:rPr lang="en-US" smtClean="0"/>
              <a:t>12/2/20</a:t>
            </a:fld>
            <a:endParaRPr lang="en-US"/>
          </a:p>
        </p:txBody>
      </p:sp>
      <p:sp>
        <p:nvSpPr>
          <p:cNvPr id="3" name="Rectangle 5"/>
          <p:cNvSpPr>
            <a:spLocks noGrp="1" noChangeArrowheads="1"/>
          </p:cNvSpPr>
          <p:nvPr>
            <p:ph type="ftr" sz="quarter" idx="11"/>
          </p:nvPr>
        </p:nvSpPr>
        <p:spPr>
          <a:xfrm>
            <a:off x="1828800" y="6629400"/>
            <a:ext cx="5486400" cy="228600"/>
          </a:xfrm>
          <a:prstGeom prst="rect">
            <a:avLst/>
          </a:prstGeom>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4A89032D-4BF8-2E4C-A9D5-B04F356B7598}" type="slidenum">
              <a:rPr lang="en-US" smtClean="0"/>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0960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77165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76200" y="6629400"/>
            <a:ext cx="1981200" cy="228600"/>
          </a:xfrm>
          <a:prstGeom prst="rect">
            <a:avLst/>
          </a:prstGeom>
          <a:ln/>
        </p:spPr>
        <p:txBody>
          <a:bodyPr/>
          <a:lstStyle>
            <a:lvl1pPr>
              <a:defRPr/>
            </a:lvl1pPr>
          </a:lstStyle>
          <a:p>
            <a:fld id="{FB0AB971-10BC-434C-85CF-CE56AA9BE084}" type="datetimeFigureOut">
              <a:rPr lang="en-US" smtClean="0"/>
              <a:t>12/2/20</a:t>
            </a:fld>
            <a:endParaRPr lang="en-US"/>
          </a:p>
        </p:txBody>
      </p:sp>
      <p:sp>
        <p:nvSpPr>
          <p:cNvPr id="6" name="Footer Placeholder 5"/>
          <p:cNvSpPr>
            <a:spLocks noGrp="1" noChangeArrowheads="1"/>
          </p:cNvSpPr>
          <p:nvPr>
            <p:ph type="ftr" sz="quarter" idx="11"/>
          </p:nvPr>
        </p:nvSpPr>
        <p:spPr>
          <a:xfrm>
            <a:off x="1828800" y="6629400"/>
            <a:ext cx="5486400" cy="228600"/>
          </a:xfrm>
          <a:prstGeom prst="rect">
            <a:avLst/>
          </a:prstGeom>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A89032D-4BF8-2E4C-A9D5-B04F356B7598}" type="slidenum">
              <a:rPr lang="en-US" smtClean="0"/>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76200" y="6629400"/>
            <a:ext cx="1981200" cy="228600"/>
          </a:xfrm>
          <a:prstGeom prst="rect">
            <a:avLst/>
          </a:prstGeom>
          <a:ln/>
        </p:spPr>
        <p:txBody>
          <a:bodyPr/>
          <a:lstStyle>
            <a:lvl1pPr>
              <a:defRPr/>
            </a:lvl1pPr>
          </a:lstStyle>
          <a:p>
            <a:fld id="{FB0AB971-10BC-434C-85CF-CE56AA9BE084}" type="datetimeFigureOut">
              <a:rPr lang="en-US" smtClean="0"/>
              <a:t>12/2/20</a:t>
            </a:fld>
            <a:endParaRPr lang="en-US"/>
          </a:p>
        </p:txBody>
      </p:sp>
      <p:sp>
        <p:nvSpPr>
          <p:cNvPr id="6" name="Footer Placeholder 5"/>
          <p:cNvSpPr>
            <a:spLocks noGrp="1" noChangeArrowheads="1"/>
          </p:cNvSpPr>
          <p:nvPr>
            <p:ph type="ftr" sz="quarter" idx="11"/>
          </p:nvPr>
        </p:nvSpPr>
        <p:spPr>
          <a:xfrm>
            <a:off x="1828800" y="6629400"/>
            <a:ext cx="5486400" cy="228600"/>
          </a:xfrm>
          <a:prstGeom prst="rect">
            <a:avLst/>
          </a:prstGeom>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A89032D-4BF8-2E4C-A9D5-B04F356B7598}" type="slidenum">
              <a:rPr lang="en-US" smtClean="0"/>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76200" y="6629400"/>
            <a:ext cx="1981200" cy="228600"/>
          </a:xfrm>
          <a:prstGeom prst="rect">
            <a:avLst/>
          </a:prstGeom>
          <a:ln/>
        </p:spPr>
        <p:txBody>
          <a:bodyPr/>
          <a:lstStyle>
            <a:lvl1pPr>
              <a:defRPr/>
            </a:lvl1pPr>
          </a:lstStyle>
          <a:p>
            <a:fld id="{FB0AB971-10BC-434C-85CF-CE56AA9BE084}" type="datetimeFigureOut">
              <a:rPr lang="en-US" smtClean="0"/>
              <a:t>12/2/20</a:t>
            </a:fld>
            <a:endParaRPr lang="en-US"/>
          </a:p>
        </p:txBody>
      </p:sp>
      <p:sp>
        <p:nvSpPr>
          <p:cNvPr id="5" name="Rectangle 5"/>
          <p:cNvSpPr>
            <a:spLocks noGrp="1" noChangeArrowheads="1"/>
          </p:cNvSpPr>
          <p:nvPr>
            <p:ph type="ftr" sz="quarter" idx="11"/>
          </p:nvPr>
        </p:nvSpPr>
        <p:spPr>
          <a:xfrm>
            <a:off x="1828800" y="6629400"/>
            <a:ext cx="5486400" cy="228600"/>
          </a:xfrm>
          <a:prstGeom prst="rect">
            <a:avLst/>
          </a:prstGeom>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A89032D-4BF8-2E4C-A9D5-B04F356B7598}"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33400"/>
            <a:ext cx="228600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533400"/>
            <a:ext cx="670560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76200" y="6629400"/>
            <a:ext cx="1981200" cy="228600"/>
          </a:xfrm>
          <a:prstGeom prst="rect">
            <a:avLst/>
          </a:prstGeom>
          <a:ln/>
        </p:spPr>
        <p:txBody>
          <a:bodyPr/>
          <a:lstStyle>
            <a:lvl1pPr>
              <a:defRPr/>
            </a:lvl1pPr>
          </a:lstStyle>
          <a:p>
            <a:fld id="{FB0AB971-10BC-434C-85CF-CE56AA9BE084}" type="datetimeFigureOut">
              <a:rPr lang="en-US" smtClean="0"/>
              <a:t>12/2/20</a:t>
            </a:fld>
            <a:endParaRPr lang="en-US"/>
          </a:p>
        </p:txBody>
      </p:sp>
      <p:sp>
        <p:nvSpPr>
          <p:cNvPr id="5" name="Rectangle 5"/>
          <p:cNvSpPr>
            <a:spLocks noGrp="1" noChangeArrowheads="1"/>
          </p:cNvSpPr>
          <p:nvPr>
            <p:ph type="ftr" sz="quarter" idx="11"/>
          </p:nvPr>
        </p:nvSpPr>
        <p:spPr>
          <a:xfrm>
            <a:off x="1828800" y="6629400"/>
            <a:ext cx="5486400" cy="228600"/>
          </a:xfrm>
          <a:prstGeom prst="rect">
            <a:avLst/>
          </a:prstGeom>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4A89032D-4BF8-2E4C-A9D5-B04F356B7598}"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657600" y="0"/>
            <a:ext cx="5486400" cy="533400"/>
          </a:xfrm>
        </p:spPr>
        <p:txBody>
          <a:bodyPr/>
          <a:lstStyle/>
          <a:p>
            <a:r>
              <a:rPr lang="en-US"/>
              <a:t>Click to edit Master title style</a:t>
            </a:r>
          </a:p>
        </p:txBody>
      </p:sp>
      <p:sp>
        <p:nvSpPr>
          <p:cNvPr id="3" name="Content Placeholder 2"/>
          <p:cNvSpPr>
            <a:spLocks noGrp="1"/>
          </p:cNvSpPr>
          <p:nvPr>
            <p:ph sz="half" idx="1"/>
          </p:nvPr>
        </p:nvSpPr>
        <p:spPr>
          <a:xfrm>
            <a:off x="0" y="685800"/>
            <a:ext cx="91440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0" y="3657600"/>
            <a:ext cx="9144000" cy="2819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76200" y="6629400"/>
            <a:ext cx="1981200" cy="228600"/>
          </a:xfrm>
          <a:prstGeom prst="rect">
            <a:avLst/>
          </a:prstGeom>
          <a:ln/>
        </p:spPr>
        <p:txBody>
          <a:bodyPr/>
          <a:lstStyle>
            <a:lvl1pPr>
              <a:defRPr/>
            </a:lvl1pPr>
          </a:lstStyle>
          <a:p>
            <a:fld id="{FB0AB971-10BC-434C-85CF-CE56AA9BE084}" type="datetimeFigureOut">
              <a:rPr lang="en-US" smtClean="0"/>
              <a:t>12/2/20</a:t>
            </a:fld>
            <a:endParaRPr lang="en-US"/>
          </a:p>
        </p:txBody>
      </p:sp>
      <p:sp>
        <p:nvSpPr>
          <p:cNvPr id="6" name="Footer Placeholder 5"/>
          <p:cNvSpPr>
            <a:spLocks noGrp="1" noChangeArrowheads="1"/>
          </p:cNvSpPr>
          <p:nvPr>
            <p:ph type="ftr" sz="quarter" idx="11"/>
          </p:nvPr>
        </p:nvSpPr>
        <p:spPr>
          <a:xfrm>
            <a:off x="1828800" y="6629400"/>
            <a:ext cx="5486400" cy="228600"/>
          </a:xfrm>
          <a:prstGeom prst="rect">
            <a:avLst/>
          </a:prstGeom>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A89032D-4BF8-2E4C-A9D5-B04F356B7598}"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57600" y="0"/>
            <a:ext cx="5486400" cy="533400"/>
          </a:xfrm>
        </p:spPr>
        <p:txBody>
          <a:bodyPr/>
          <a:lstStyle/>
          <a:p>
            <a:r>
              <a:rPr lang="en-US"/>
              <a:t>Click to edit Master title style</a:t>
            </a:r>
          </a:p>
        </p:txBody>
      </p:sp>
      <p:sp>
        <p:nvSpPr>
          <p:cNvPr id="3" name="Text Placeholder 2"/>
          <p:cNvSpPr>
            <a:spLocks noGrp="1"/>
          </p:cNvSpPr>
          <p:nvPr>
            <p:ph type="body" sz="half" idx="1"/>
          </p:nvPr>
        </p:nvSpPr>
        <p:spPr>
          <a:xfrm>
            <a:off x="0" y="609600"/>
            <a:ext cx="44958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609600"/>
            <a:ext cx="4495800" cy="594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noChangeArrowheads="1"/>
          </p:cNvSpPr>
          <p:nvPr>
            <p:ph type="dt" sz="half" idx="10"/>
          </p:nvPr>
        </p:nvSpPr>
        <p:spPr>
          <a:xfrm>
            <a:off x="76200" y="6629400"/>
            <a:ext cx="1981200" cy="228600"/>
          </a:xfrm>
          <a:prstGeom prst="rect">
            <a:avLst/>
          </a:prstGeom>
          <a:ln/>
        </p:spPr>
        <p:txBody>
          <a:bodyPr/>
          <a:lstStyle>
            <a:lvl1pPr>
              <a:defRPr/>
            </a:lvl1pPr>
          </a:lstStyle>
          <a:p>
            <a:fld id="{FB0AB971-10BC-434C-85CF-CE56AA9BE084}" type="datetimeFigureOut">
              <a:rPr lang="en-US" smtClean="0"/>
              <a:t>12/2/20</a:t>
            </a:fld>
            <a:endParaRPr lang="en-US"/>
          </a:p>
        </p:txBody>
      </p:sp>
      <p:sp>
        <p:nvSpPr>
          <p:cNvPr id="6" name="Footer Placeholder 5"/>
          <p:cNvSpPr>
            <a:spLocks noGrp="1" noChangeArrowheads="1"/>
          </p:cNvSpPr>
          <p:nvPr>
            <p:ph type="ftr" sz="quarter" idx="11"/>
          </p:nvPr>
        </p:nvSpPr>
        <p:spPr>
          <a:xfrm>
            <a:off x="1828800" y="6629400"/>
            <a:ext cx="5486400" cy="228600"/>
          </a:xfrm>
          <a:prstGeom prst="rect">
            <a:avLst/>
          </a:prstGeom>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4A89032D-4BF8-2E4C-A9D5-B04F356B7598}"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FB0AB971-10BC-434C-85CF-CE56AA9BE084}" type="datetimeFigureOut">
              <a:rPr lang="en-US" smtClean="0"/>
              <a:t>12/2/20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4148860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FB0AB971-10BC-434C-85CF-CE56AA9BE084}" type="datetimeFigureOut">
              <a:rPr lang="en-US" smtClean="0"/>
              <a:t>12/2/20</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13843809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7180" name="Rectangle 12"/>
          <p:cNvSpPr>
            <a:spLocks noGrp="1" noChangeArrowheads="1"/>
          </p:cNvSpPr>
          <p:nvPr>
            <p:ph type="ctrTitle" sz="quarter"/>
          </p:nvPr>
        </p:nvSpPr>
        <p:spPr>
          <a:xfrm>
            <a:off x="710712" y="369888"/>
            <a:ext cx="7722577" cy="1028700"/>
          </a:xfrm>
        </p:spPr>
        <p:txBody>
          <a:bodyPr/>
          <a:lstStyle>
            <a:lvl1pPr>
              <a:defRPr sz="4400">
                <a:solidFill>
                  <a:srgbClr val="00547E"/>
                </a:solidFill>
              </a:defRPr>
            </a:lvl1pPr>
          </a:lstStyle>
          <a:p>
            <a:r>
              <a:rPr lang="en-US"/>
              <a:t>Click to edit Master title style</a:t>
            </a:r>
          </a:p>
        </p:txBody>
      </p:sp>
    </p:spTree>
    <p:extLst>
      <p:ext uri="{BB962C8B-B14F-4D97-AF65-F5344CB8AC3E}">
        <p14:creationId xmlns:p14="http://schemas.microsoft.com/office/powerpoint/2010/main" val="264109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0AB971-10BC-434C-85CF-CE56AA9BE084}"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4118078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17C3F46-E075-D440-83BE-87D4A89FA0C5}"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237106-F2ED-405E-BC33-CC3CF426205F}"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0AB971-10BC-434C-85CF-CE56AA9BE084}"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B0AB971-10BC-434C-85CF-CE56AA9BE084}"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0AB971-10BC-434C-85CF-CE56AA9BE084}"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7C3F46-E075-D440-83BE-87D4A89FA0C5}" type="datetimeFigureOut">
              <a:rPr lang="en-US" smtClean="0"/>
              <a:t>12/2/20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0AB971-10BC-434C-85CF-CE56AA9BE084}" type="datetimeFigureOut">
              <a:rPr lang="en-US" smtClean="0"/>
              <a:t>12/2/20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0AB971-10BC-434C-85CF-CE56AA9BE084}" type="datetimeFigureOut">
              <a:rPr lang="en-US" smtClean="0"/>
              <a:t>12/2/20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0AB971-10BC-434C-85CF-CE56AA9BE084}"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0AB971-10BC-434C-85CF-CE56AA9BE084}"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0AB971-10BC-434C-85CF-CE56AA9BE084}"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B0AB971-10BC-434C-85CF-CE56AA9BE084}"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3088858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B0AB971-10BC-434C-85CF-CE56AA9BE084}" type="datetimeFigureOut">
              <a:rPr lang="en-US" smtClean="0"/>
              <a:t>12/2/20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B0AB971-10BC-434C-85CF-CE56AA9BE084}" type="datetimeFigureOut">
              <a:rPr lang="en-US" smtClean="0"/>
              <a:t>12/2/20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2492546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B0AB971-10BC-434C-85CF-CE56AA9BE084}" type="datetimeFigureOut">
              <a:rPr lang="en-US" smtClean="0"/>
              <a:t>12/2/20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13843809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B0AB971-10BC-434C-85CF-CE56AA9BE084}" type="datetimeFigureOut">
              <a:rPr lang="en-US" smtClean="0"/>
              <a:t>12/2/20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2407157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0AB971-10BC-434C-85CF-CE56AA9BE084}"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36783697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B0AB971-10BC-434C-85CF-CE56AA9BE084}" type="datetimeFigureOut">
              <a:rPr lang="en-US" smtClean="0"/>
              <a:t>12/2/20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89032D-4BF8-2E4C-A9D5-B04F356B7598}" type="slidenum">
              <a:rPr lang="en-US" smtClean="0"/>
              <a:t>‹#›</a:t>
            </a:fld>
            <a:endParaRPr lang="en-US"/>
          </a:p>
        </p:txBody>
      </p:sp>
    </p:spTree>
    <p:extLst>
      <p:ext uri="{BB962C8B-B14F-4D97-AF65-F5344CB8AC3E}">
        <p14:creationId xmlns:p14="http://schemas.microsoft.com/office/powerpoint/2010/main" val="1192754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2.gif"/><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1.jpe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0AB971-10BC-434C-85CF-CE56AA9BE084}" type="datetimeFigureOut">
              <a:rPr lang="en-US" smtClean="0"/>
              <a:t>12/2/20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9032D-4BF8-2E4C-A9D5-B04F356B7598}" type="slidenum">
              <a:rPr lang="en-US" smtClean="0"/>
              <a:t>‹#›</a:t>
            </a:fld>
            <a:endParaRPr lang="en-US"/>
          </a:p>
        </p:txBody>
      </p:sp>
    </p:spTree>
    <p:extLst>
      <p:ext uri="{BB962C8B-B14F-4D97-AF65-F5344CB8AC3E}">
        <p14:creationId xmlns:p14="http://schemas.microsoft.com/office/powerpoint/2010/main" val="238077074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79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9"/>
          <p:cNvSpPr txBox="1">
            <a:spLocks noChangeArrowheads="1"/>
          </p:cNvSpPr>
          <p:nvPr/>
        </p:nvSpPr>
        <p:spPr bwMode="auto">
          <a:xfrm>
            <a:off x="0" y="1"/>
            <a:ext cx="9144000" cy="547891"/>
          </a:xfrm>
          <a:prstGeom prst="rect">
            <a:avLst/>
          </a:prstGeom>
          <a:solidFill>
            <a:srgbClr val="9F0927"/>
          </a:solidFill>
          <a:ln w="0">
            <a:noFill/>
            <a:miter lim="800000"/>
            <a:headEnd/>
            <a:tailEnd/>
          </a:ln>
        </p:spPr>
        <p:txBody>
          <a:bodyPr vert="horz" wrap="square" lIns="91440" tIns="45720" rIns="91440" bIns="45720" numCol="1" anchor="ctr" anchorCtr="0" compatLnSpc="1">
            <a:prstTxWarp prst="textNoShape">
              <a:avLst/>
            </a:prstTxWarp>
          </a:bodyPr>
          <a:lstStyle>
            <a:lvl1pPr algn="r" rtl="0" eaLnBrk="1" fontAlgn="base" hangingPunct="1">
              <a:spcBef>
                <a:spcPct val="0"/>
              </a:spcBef>
              <a:spcAft>
                <a:spcPct val="0"/>
              </a:spcAft>
              <a:defRPr sz="2800">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Arial" charset="0"/>
              </a:defRPr>
            </a:lvl2pPr>
            <a:lvl3pPr algn="ctr" rtl="0" eaLnBrk="1" fontAlgn="base" hangingPunct="1">
              <a:spcBef>
                <a:spcPct val="0"/>
              </a:spcBef>
              <a:spcAft>
                <a:spcPct val="0"/>
              </a:spcAft>
              <a:defRPr sz="3200">
                <a:solidFill>
                  <a:schemeClr val="bg1"/>
                </a:solidFill>
                <a:latin typeface="Arial" charset="0"/>
              </a:defRPr>
            </a:lvl3pPr>
            <a:lvl4pPr algn="ctr" rtl="0" eaLnBrk="1" fontAlgn="base" hangingPunct="1">
              <a:spcBef>
                <a:spcPct val="0"/>
              </a:spcBef>
              <a:spcAft>
                <a:spcPct val="0"/>
              </a:spcAft>
              <a:defRPr sz="3200">
                <a:solidFill>
                  <a:schemeClr val="bg1"/>
                </a:solidFill>
                <a:latin typeface="Arial" charset="0"/>
              </a:defRPr>
            </a:lvl4pPr>
            <a:lvl5pPr algn="ctr" rtl="0" eaLnBrk="1" fontAlgn="base" hangingPunct="1">
              <a:spcBef>
                <a:spcPct val="0"/>
              </a:spcBef>
              <a:spcAft>
                <a:spcPct val="0"/>
              </a:spcAft>
              <a:defRPr sz="3200">
                <a:solidFill>
                  <a:schemeClr val="bg1"/>
                </a:solidFill>
                <a:latin typeface="Arial" charset="0"/>
              </a:defRPr>
            </a:lvl5pPr>
            <a:lvl6pPr marL="457200" algn="ctr" rtl="0" eaLnBrk="1" fontAlgn="base" hangingPunct="1">
              <a:spcBef>
                <a:spcPct val="0"/>
              </a:spcBef>
              <a:spcAft>
                <a:spcPct val="0"/>
              </a:spcAft>
              <a:defRPr sz="3200">
                <a:solidFill>
                  <a:schemeClr val="bg1"/>
                </a:solidFill>
                <a:latin typeface="Arial" charset="0"/>
              </a:defRPr>
            </a:lvl6pPr>
            <a:lvl7pPr marL="914400" algn="ctr" rtl="0" eaLnBrk="1" fontAlgn="base" hangingPunct="1">
              <a:spcBef>
                <a:spcPct val="0"/>
              </a:spcBef>
              <a:spcAft>
                <a:spcPct val="0"/>
              </a:spcAft>
              <a:defRPr sz="3200">
                <a:solidFill>
                  <a:schemeClr val="bg1"/>
                </a:solidFill>
                <a:latin typeface="Arial" charset="0"/>
              </a:defRPr>
            </a:lvl7pPr>
            <a:lvl8pPr marL="1371600" algn="ctr" rtl="0" eaLnBrk="1" fontAlgn="base" hangingPunct="1">
              <a:spcBef>
                <a:spcPct val="0"/>
              </a:spcBef>
              <a:spcAft>
                <a:spcPct val="0"/>
              </a:spcAft>
              <a:defRPr sz="3200">
                <a:solidFill>
                  <a:schemeClr val="bg1"/>
                </a:solidFill>
                <a:latin typeface="Arial" charset="0"/>
              </a:defRPr>
            </a:lvl8pPr>
            <a:lvl9pPr marL="1828800" algn="ctr" rtl="0" eaLnBrk="1" fontAlgn="base" hangingPunct="1">
              <a:spcBef>
                <a:spcPct val="0"/>
              </a:spcBef>
              <a:spcAft>
                <a:spcPct val="0"/>
              </a:spcAft>
              <a:defRPr sz="3200">
                <a:solidFill>
                  <a:schemeClr val="bg1"/>
                </a:solidFill>
                <a:latin typeface="Arial" charset="0"/>
              </a:defRPr>
            </a:lvl9pPr>
          </a:lstStyle>
          <a:p>
            <a:endParaRPr lang="en-US" dirty="0">
              <a:solidFill>
                <a:schemeClr val="tx1"/>
              </a:solidFill>
            </a:endParaRPr>
          </a:p>
        </p:txBody>
      </p:sp>
      <p:pic>
        <p:nvPicPr>
          <p:cNvPr id="10" name="Picture 2" descr="New 36in Header"/>
          <p:cNvPicPr>
            <a:picLocks noChangeAspect="1" noChangeArrowheads="1"/>
          </p:cNvPicPr>
          <p:nvPr/>
        </p:nvPicPr>
        <p:blipFill>
          <a:blip r:embed="rId19" cstate="print"/>
          <a:srcRect l="81059" b="22222"/>
          <a:stretch>
            <a:fillRect/>
          </a:stretch>
        </p:blipFill>
        <p:spPr bwMode="auto">
          <a:xfrm>
            <a:off x="6400800" y="1"/>
            <a:ext cx="2743200" cy="533399"/>
          </a:xfrm>
          <a:prstGeom prst="rect">
            <a:avLst/>
          </a:prstGeom>
          <a:noFill/>
          <a:ln w="9525">
            <a:noFill/>
            <a:miter lim="800000"/>
            <a:headEnd/>
            <a:tailEnd/>
          </a:ln>
        </p:spPr>
      </p:pic>
      <p:sp>
        <p:nvSpPr>
          <p:cNvPr id="1027" name="Rectangle 3"/>
          <p:cNvSpPr>
            <a:spLocks noGrp="1" noChangeArrowheads="1"/>
          </p:cNvSpPr>
          <p:nvPr>
            <p:ph type="body" idx="1"/>
          </p:nvPr>
        </p:nvSpPr>
        <p:spPr bwMode="auto">
          <a:xfrm>
            <a:off x="0" y="609600"/>
            <a:ext cx="9144000" cy="5943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102" name="Rectangle 6"/>
          <p:cNvSpPr>
            <a:spLocks noGrp="1" noChangeArrowheads="1"/>
          </p:cNvSpPr>
          <p:nvPr>
            <p:ph type="sldNum" sz="quarter" idx="4"/>
          </p:nvPr>
        </p:nvSpPr>
        <p:spPr bwMode="auto">
          <a:xfrm>
            <a:off x="8382000" y="6629400"/>
            <a:ext cx="685800" cy="228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r">
              <a:defRPr sz="1200" i="1" smtClean="0">
                <a:latin typeface="+mn-lt"/>
              </a:defRPr>
            </a:lvl1pPr>
          </a:lstStyle>
          <a:p>
            <a:fld id="{4A89032D-4BF8-2E4C-A9D5-B04F356B7598}" type="slidenum">
              <a:rPr lang="en-US" smtClean="0"/>
              <a:t>‹#›</a:t>
            </a:fld>
            <a:endParaRPr lang="en-US"/>
          </a:p>
        </p:txBody>
      </p:sp>
      <p:sp>
        <p:nvSpPr>
          <p:cNvPr id="4103" name="Line 7"/>
          <p:cNvSpPr>
            <a:spLocks noChangeShapeType="1"/>
          </p:cNvSpPr>
          <p:nvPr/>
        </p:nvSpPr>
        <p:spPr bwMode="auto">
          <a:xfrm>
            <a:off x="0" y="6629400"/>
            <a:ext cx="9140825" cy="0"/>
          </a:xfrm>
          <a:prstGeom prst="line">
            <a:avLst/>
          </a:prstGeom>
          <a:noFill/>
          <a:ln w="38100">
            <a:solidFill>
              <a:srgbClr val="B31B1B"/>
            </a:solidFill>
            <a:round/>
            <a:headEnd/>
            <a:tailEnd/>
          </a:ln>
          <a:effectLst/>
        </p:spPr>
        <p:txBody>
          <a:bodyPr/>
          <a:lstStyle/>
          <a:p>
            <a:pPr>
              <a:defRPr/>
            </a:pPr>
            <a:endParaRPr lang="en-US"/>
          </a:p>
        </p:txBody>
      </p:sp>
      <p:sp>
        <p:nvSpPr>
          <p:cNvPr id="1033" name="Rectangle 9"/>
          <p:cNvSpPr>
            <a:spLocks noGrp="1" noChangeArrowheads="1"/>
          </p:cNvSpPr>
          <p:nvPr>
            <p:ph type="title"/>
          </p:nvPr>
        </p:nvSpPr>
        <p:spPr bwMode="auto">
          <a:xfrm>
            <a:off x="0" y="14492"/>
            <a:ext cx="6270789" cy="533400"/>
          </a:xfrm>
          <a:prstGeom prst="rect">
            <a:avLst/>
          </a:prstGeom>
          <a:noFill/>
          <a:ln w="0">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8" name="TextBox 17"/>
          <p:cNvSpPr txBox="1"/>
          <p:nvPr/>
        </p:nvSpPr>
        <p:spPr>
          <a:xfrm>
            <a:off x="6387752" y="101234"/>
            <a:ext cx="2489838" cy="415498"/>
          </a:xfrm>
          <a:prstGeom prst="rect">
            <a:avLst/>
          </a:prstGeom>
          <a:noFill/>
        </p:spPr>
        <p:txBody>
          <a:bodyPr wrap="square" rtlCol="0">
            <a:spAutoFit/>
          </a:bodyPr>
          <a:lstStyle/>
          <a:p>
            <a:pPr algn="l">
              <a:lnSpc>
                <a:spcPct val="70000"/>
              </a:lnSpc>
            </a:pPr>
            <a:r>
              <a:rPr lang="en-US" sz="2800" b="1" i="0" dirty="0">
                <a:ln>
                  <a:noFill/>
                </a:ln>
                <a:solidFill>
                  <a:schemeClr val="tx1"/>
                </a:solidFill>
                <a:effectLst>
                  <a:glow rad="101600">
                    <a:schemeClr val="accent3">
                      <a:lumMod val="20000"/>
                      <a:lumOff val="80000"/>
                      <a:alpha val="75000"/>
                    </a:schemeClr>
                  </a:glow>
                </a:effectLst>
                <a:latin typeface="Palatino"/>
                <a:cs typeface="Palatino"/>
              </a:rPr>
              <a:t>Bright</a:t>
            </a:r>
            <a:r>
              <a:rPr lang="en-US" sz="2800" b="1" i="0" baseline="0" dirty="0">
                <a:ln>
                  <a:noFill/>
                </a:ln>
                <a:solidFill>
                  <a:schemeClr val="tx1"/>
                </a:solidFill>
                <a:effectLst>
                  <a:glow rad="101600">
                    <a:schemeClr val="accent3">
                      <a:lumMod val="20000"/>
                      <a:lumOff val="80000"/>
                      <a:alpha val="75000"/>
                    </a:schemeClr>
                  </a:glow>
                </a:effectLst>
                <a:latin typeface="Palatino"/>
                <a:cs typeface="Palatino"/>
              </a:rPr>
              <a:t> </a:t>
            </a:r>
            <a:r>
              <a:rPr lang="en-US" sz="2800" b="1" i="0" dirty="0">
                <a:ln>
                  <a:noFill/>
                </a:ln>
                <a:solidFill>
                  <a:schemeClr val="tx1"/>
                </a:solidFill>
                <a:effectLst>
                  <a:glow rad="101600">
                    <a:schemeClr val="accent3">
                      <a:lumMod val="20000"/>
                      <a:lumOff val="80000"/>
                      <a:alpha val="75000"/>
                    </a:schemeClr>
                  </a:glow>
                </a:effectLst>
                <a:latin typeface="Palatino"/>
                <a:cs typeface="Palatino"/>
              </a:rPr>
              <a:t>Beams</a:t>
            </a:r>
            <a:endParaRPr lang="en-US" sz="1600" b="1" i="0" dirty="0">
              <a:ln>
                <a:noFill/>
              </a:ln>
              <a:solidFill>
                <a:schemeClr val="tx1"/>
              </a:solidFill>
              <a:effectLst>
                <a:glow rad="101600">
                  <a:schemeClr val="accent3">
                    <a:lumMod val="20000"/>
                    <a:lumOff val="80000"/>
                    <a:alpha val="75000"/>
                  </a:schemeClr>
                </a:glow>
              </a:effectLst>
              <a:latin typeface="Palatino"/>
              <a:cs typeface="Palatino"/>
            </a:endParaRPr>
          </a:p>
        </p:txBody>
      </p:sp>
      <p:pic>
        <p:nvPicPr>
          <p:cNvPr id="3" name="Picture 2" descr="nsf1.gif"/>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678288" y="67810"/>
            <a:ext cx="443984" cy="446658"/>
          </a:xfrm>
          <a:prstGeom prst="rect">
            <a:avLst/>
          </a:prstGeom>
        </p:spPr>
      </p:pic>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 id="2147483811" r:id="rId12"/>
    <p:sldLayoutId id="2147483812" r:id="rId13"/>
    <p:sldLayoutId id="2147483813" r:id="rId14"/>
    <p:sldLayoutId id="2147483814" r:id="rId15"/>
    <p:sldLayoutId id="2147483815" r:id="rId16"/>
    <p:sldLayoutId id="2147483816" r:id="rId17"/>
  </p:sldLayoutIdLst>
  <p:txStyles>
    <p:titleStyle>
      <a:lvl1pPr algn="l" rtl="0" eaLnBrk="1" fontAlgn="base" hangingPunct="1">
        <a:spcBef>
          <a:spcPct val="0"/>
        </a:spcBef>
        <a:spcAft>
          <a:spcPct val="0"/>
        </a:spcAft>
        <a:defRPr sz="3200" b="1">
          <a:solidFill>
            <a:schemeClr val="bg1"/>
          </a:solidFill>
          <a:latin typeface="+mj-lt"/>
          <a:ea typeface="+mj-ea"/>
          <a:cs typeface="+mj-cs"/>
        </a:defRPr>
      </a:lvl1pPr>
      <a:lvl2pPr algn="ctr" rtl="0" eaLnBrk="1" fontAlgn="base" hangingPunct="1">
        <a:spcBef>
          <a:spcPct val="0"/>
        </a:spcBef>
        <a:spcAft>
          <a:spcPct val="0"/>
        </a:spcAft>
        <a:defRPr sz="3200">
          <a:solidFill>
            <a:schemeClr val="bg1"/>
          </a:solidFill>
          <a:latin typeface="Arial" charset="0"/>
        </a:defRPr>
      </a:lvl2pPr>
      <a:lvl3pPr algn="ctr" rtl="0" eaLnBrk="1" fontAlgn="base" hangingPunct="1">
        <a:spcBef>
          <a:spcPct val="0"/>
        </a:spcBef>
        <a:spcAft>
          <a:spcPct val="0"/>
        </a:spcAft>
        <a:defRPr sz="3200">
          <a:solidFill>
            <a:schemeClr val="bg1"/>
          </a:solidFill>
          <a:latin typeface="Arial" charset="0"/>
        </a:defRPr>
      </a:lvl3pPr>
      <a:lvl4pPr algn="ctr" rtl="0" eaLnBrk="1" fontAlgn="base" hangingPunct="1">
        <a:spcBef>
          <a:spcPct val="0"/>
        </a:spcBef>
        <a:spcAft>
          <a:spcPct val="0"/>
        </a:spcAft>
        <a:defRPr sz="3200">
          <a:solidFill>
            <a:schemeClr val="bg1"/>
          </a:solidFill>
          <a:latin typeface="Arial" charset="0"/>
        </a:defRPr>
      </a:lvl4pPr>
      <a:lvl5pPr algn="ctr" rtl="0" eaLnBrk="1" fontAlgn="base" hangingPunct="1">
        <a:spcBef>
          <a:spcPct val="0"/>
        </a:spcBef>
        <a:spcAft>
          <a:spcPct val="0"/>
        </a:spcAft>
        <a:defRPr sz="3200">
          <a:solidFill>
            <a:schemeClr val="bg1"/>
          </a:solidFill>
          <a:latin typeface="Arial" charset="0"/>
        </a:defRPr>
      </a:lvl5pPr>
      <a:lvl6pPr marL="457200" algn="ctr" rtl="0" eaLnBrk="1" fontAlgn="base" hangingPunct="1">
        <a:spcBef>
          <a:spcPct val="0"/>
        </a:spcBef>
        <a:spcAft>
          <a:spcPct val="0"/>
        </a:spcAft>
        <a:defRPr sz="3200">
          <a:solidFill>
            <a:schemeClr val="bg1"/>
          </a:solidFill>
          <a:latin typeface="Arial" charset="0"/>
        </a:defRPr>
      </a:lvl6pPr>
      <a:lvl7pPr marL="914400" algn="ctr" rtl="0" eaLnBrk="1" fontAlgn="base" hangingPunct="1">
        <a:spcBef>
          <a:spcPct val="0"/>
        </a:spcBef>
        <a:spcAft>
          <a:spcPct val="0"/>
        </a:spcAft>
        <a:defRPr sz="3200">
          <a:solidFill>
            <a:schemeClr val="bg1"/>
          </a:solidFill>
          <a:latin typeface="Arial" charset="0"/>
        </a:defRPr>
      </a:lvl7pPr>
      <a:lvl8pPr marL="1371600" algn="ctr" rtl="0" eaLnBrk="1" fontAlgn="base" hangingPunct="1">
        <a:spcBef>
          <a:spcPct val="0"/>
        </a:spcBef>
        <a:spcAft>
          <a:spcPct val="0"/>
        </a:spcAft>
        <a:defRPr sz="3200">
          <a:solidFill>
            <a:schemeClr val="bg1"/>
          </a:solidFill>
          <a:latin typeface="Arial" charset="0"/>
        </a:defRPr>
      </a:lvl8pPr>
      <a:lvl9pPr marL="1828800" algn="ctr" rtl="0" eaLnBrk="1" fontAlgn="base" hangingPunct="1">
        <a:spcBef>
          <a:spcPct val="0"/>
        </a:spcBef>
        <a:spcAft>
          <a:spcPct val="0"/>
        </a:spcAft>
        <a:defRPr sz="3200">
          <a:solidFill>
            <a:schemeClr val="bg1"/>
          </a:solidFill>
          <a:latin typeface="Arial" charset="0"/>
        </a:defRPr>
      </a:lvl9pPr>
    </p:titleStyle>
    <p:bodyStyle>
      <a:lvl1pPr marL="342900" indent="-342900" algn="l" rtl="0" eaLnBrk="1" fontAlgn="base" hangingPunct="1">
        <a:spcBef>
          <a:spcPct val="20000"/>
        </a:spcBef>
        <a:spcAft>
          <a:spcPct val="0"/>
        </a:spcAft>
        <a:buChar char="•"/>
        <a:defRPr sz="2800">
          <a:ln>
            <a:noFill/>
          </a:ln>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ln>
            <a:noFill/>
          </a:ln>
          <a:solidFill>
            <a:srgbClr val="151615"/>
          </a:solidFill>
          <a:latin typeface="+mn-lt"/>
        </a:defRPr>
      </a:lvl2pPr>
      <a:lvl3pPr marL="1143000" indent="-228600" algn="l" rtl="0" eaLnBrk="1" fontAlgn="base" hangingPunct="1">
        <a:spcBef>
          <a:spcPct val="20000"/>
        </a:spcBef>
        <a:spcAft>
          <a:spcPct val="0"/>
        </a:spcAft>
        <a:buChar char="•"/>
        <a:defRPr sz="2400">
          <a:ln>
            <a:noFill/>
          </a:ln>
          <a:solidFill>
            <a:srgbClr val="151615"/>
          </a:solidFill>
          <a:latin typeface="+mn-lt"/>
        </a:defRPr>
      </a:lvl3pPr>
      <a:lvl4pPr marL="1600200" indent="-228600" algn="l" rtl="0" eaLnBrk="1" fontAlgn="base" hangingPunct="1">
        <a:spcBef>
          <a:spcPct val="20000"/>
        </a:spcBef>
        <a:spcAft>
          <a:spcPct val="0"/>
        </a:spcAft>
        <a:buChar char="–"/>
        <a:defRPr sz="2400">
          <a:ln>
            <a:noFill/>
          </a:ln>
          <a:solidFill>
            <a:srgbClr val="151615"/>
          </a:solidFill>
          <a:latin typeface="+mn-lt"/>
        </a:defRPr>
      </a:lvl4pPr>
      <a:lvl5pPr marL="2057400" indent="-228600" algn="l" rtl="0" eaLnBrk="1" fontAlgn="base" hangingPunct="1">
        <a:spcBef>
          <a:spcPct val="20000"/>
        </a:spcBef>
        <a:spcAft>
          <a:spcPct val="0"/>
        </a:spcAft>
        <a:buChar char="»"/>
        <a:defRPr sz="2400">
          <a:ln>
            <a:noFill/>
          </a:ln>
          <a:solidFill>
            <a:srgbClr val="151615"/>
          </a:solidFill>
          <a:latin typeface="+mn-lt"/>
        </a:defRPr>
      </a:lvl5pPr>
      <a:lvl6pPr marL="2514600" indent="-228600" algn="l" rtl="0" eaLnBrk="1" fontAlgn="base" hangingPunct="1">
        <a:spcBef>
          <a:spcPct val="20000"/>
        </a:spcBef>
        <a:spcAft>
          <a:spcPct val="0"/>
        </a:spcAft>
        <a:buChar char="»"/>
        <a:defRPr sz="2000">
          <a:solidFill>
            <a:srgbClr val="660066"/>
          </a:solidFill>
          <a:latin typeface="+mn-lt"/>
        </a:defRPr>
      </a:lvl6pPr>
      <a:lvl7pPr marL="2971800" indent="-228600" algn="l" rtl="0" eaLnBrk="1" fontAlgn="base" hangingPunct="1">
        <a:spcBef>
          <a:spcPct val="20000"/>
        </a:spcBef>
        <a:spcAft>
          <a:spcPct val="0"/>
        </a:spcAft>
        <a:buChar char="»"/>
        <a:defRPr sz="2000">
          <a:solidFill>
            <a:srgbClr val="660066"/>
          </a:solidFill>
          <a:latin typeface="+mn-lt"/>
        </a:defRPr>
      </a:lvl7pPr>
      <a:lvl8pPr marL="3429000" indent="-228600" algn="l" rtl="0" eaLnBrk="1" fontAlgn="base" hangingPunct="1">
        <a:spcBef>
          <a:spcPct val="20000"/>
        </a:spcBef>
        <a:spcAft>
          <a:spcPct val="0"/>
        </a:spcAft>
        <a:buChar char="»"/>
        <a:defRPr sz="2000">
          <a:solidFill>
            <a:srgbClr val="660066"/>
          </a:solidFill>
          <a:latin typeface="+mn-lt"/>
        </a:defRPr>
      </a:lvl8pPr>
      <a:lvl9pPr marL="3886200" indent="-228600" algn="l" rtl="0" eaLnBrk="1" fontAlgn="base" hangingPunct="1">
        <a:spcBef>
          <a:spcPct val="20000"/>
        </a:spcBef>
        <a:spcAft>
          <a:spcPct val="0"/>
        </a:spcAft>
        <a:buChar char="»"/>
        <a:defRPr sz="2000">
          <a:solidFill>
            <a:srgbClr val="66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0AB971-10BC-434C-85CF-CE56AA9BE084}" type="datetimeFigureOut">
              <a:rPr lang="en-US" smtClean="0"/>
              <a:t>12/2/20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89032D-4BF8-2E4C-A9D5-B04F356B7598}"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35.xml"/><Relationship Id="rId1" Type="http://schemas.openxmlformats.org/officeDocument/2006/relationships/tags" Target="../tags/tag8.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slideLayout" Target="../slideLayouts/slideLayout35.xml"/><Relationship Id="rId1" Type="http://schemas.openxmlformats.org/officeDocument/2006/relationships/tags" Target="../tags/tag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5.xml"/><Relationship Id="rId5" Type="http://schemas.openxmlformats.org/officeDocument/2006/relationships/image" Target="../media/image21.jp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6.xml"/><Relationship Id="rId1" Type="http://schemas.openxmlformats.org/officeDocument/2006/relationships/tags" Target="../tags/tag10.xml"/><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35.xml"/><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5.xml"/><Relationship Id="rId1" Type="http://schemas.openxmlformats.org/officeDocument/2006/relationships/tags" Target="../tags/tag11.xml"/><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6.xml"/><Relationship Id="rId1" Type="http://schemas.openxmlformats.org/officeDocument/2006/relationships/tags" Target="../tags/tag1.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35.xml"/><Relationship Id="rId1" Type="http://schemas.openxmlformats.org/officeDocument/2006/relationships/tags" Target="../tags/tag1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5.xml"/><Relationship Id="rId1" Type="http://schemas.openxmlformats.org/officeDocument/2006/relationships/tags" Target="../tags/tag13.xml"/><Relationship Id="rId5" Type="http://schemas.openxmlformats.org/officeDocument/2006/relationships/image" Target="../media/image30.jpe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6.xml"/><Relationship Id="rId7" Type="http://schemas.openxmlformats.org/officeDocument/2006/relationships/image" Target="../media/image34.jpeg"/><Relationship Id="rId2" Type="http://schemas.openxmlformats.org/officeDocument/2006/relationships/slideLayout" Target="../slideLayouts/slideLayout35.xml"/><Relationship Id="rId1" Type="http://schemas.openxmlformats.org/officeDocument/2006/relationships/tags" Target="../tags/tag1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36.xml"/><Relationship Id="rId1" Type="http://schemas.openxmlformats.org/officeDocument/2006/relationships/tags" Target="../tags/tag15.xml"/><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6.xml"/><Relationship Id="rId1" Type="http://schemas.openxmlformats.org/officeDocument/2006/relationships/tags" Target="../tags/tag16.xml"/><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6.xml"/><Relationship Id="rId1" Type="http://schemas.openxmlformats.org/officeDocument/2006/relationships/tags" Target="../tags/tag1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tags" Target="../tags/tag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6.xml"/><Relationship Id="rId1" Type="http://schemas.openxmlformats.org/officeDocument/2006/relationships/tags" Target="../tags/tag18.xml"/><Relationship Id="rId6" Type="http://schemas.openxmlformats.org/officeDocument/2006/relationships/image" Target="../media/image18.jpg"/><Relationship Id="rId5" Type="http://schemas.openxmlformats.org/officeDocument/2006/relationships/image" Target="../media/image41.pn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6.xml"/><Relationship Id="rId1" Type="http://schemas.openxmlformats.org/officeDocument/2006/relationships/tags" Target="../tags/tag19.xml"/><Relationship Id="rId5" Type="http://schemas.openxmlformats.org/officeDocument/2006/relationships/image" Target="../media/image39.pn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5.xml"/><Relationship Id="rId1" Type="http://schemas.openxmlformats.org/officeDocument/2006/relationships/tags" Target="../tags/tag20.xml"/><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5.xml"/><Relationship Id="rId1" Type="http://schemas.openxmlformats.org/officeDocument/2006/relationships/tags" Target="../tags/tag21.xml"/><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36.xml"/><Relationship Id="rId1" Type="http://schemas.openxmlformats.org/officeDocument/2006/relationships/tags" Target="../tags/tag22.xml"/><Relationship Id="rId4" Type="http://schemas.openxmlformats.org/officeDocument/2006/relationships/image" Target="../media/image37.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ags" Target="../tags/tag23.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5.xml"/><Relationship Id="rId1" Type="http://schemas.openxmlformats.org/officeDocument/2006/relationships/tags" Target="../tags/tag24.xml"/><Relationship Id="rId5" Type="http://schemas.openxmlformats.org/officeDocument/2006/relationships/image" Target="../media/image37.jpeg"/><Relationship Id="rId4" Type="http://schemas.openxmlformats.org/officeDocument/2006/relationships/image" Target="../media/image4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5.xml"/><Relationship Id="rId1" Type="http://schemas.openxmlformats.org/officeDocument/2006/relationships/tags" Target="../tags/tag3.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6.xml"/><Relationship Id="rId1" Type="http://schemas.openxmlformats.org/officeDocument/2006/relationships/tags" Target="../tags/tag25.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36.xml"/><Relationship Id="rId1" Type="http://schemas.openxmlformats.org/officeDocument/2006/relationships/tags" Target="../tags/tag26.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53.png"/></Relationships>
</file>

<file path=ppt/slides/_rels/slide44.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slideLayout" Target="../slideLayouts/slideLayout36.xml"/><Relationship Id="rId1" Type="http://schemas.openxmlformats.org/officeDocument/2006/relationships/tags" Target="../tags/tag2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 Id="rId9" Type="http://schemas.openxmlformats.org/officeDocument/2006/relationships/image" Target="../media/image60.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8.png"/><Relationship Id="rId2" Type="http://schemas.openxmlformats.org/officeDocument/2006/relationships/slideLayout" Target="../slideLayouts/slideLayout35.xml"/><Relationship Id="rId1" Type="http://schemas.openxmlformats.org/officeDocument/2006/relationships/tags" Target="../tags/tag28.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35.xml"/><Relationship Id="rId5" Type="http://schemas.openxmlformats.org/officeDocument/2006/relationships/image" Target="../media/image66.tiff"/><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6.xml"/><Relationship Id="rId1" Type="http://schemas.openxmlformats.org/officeDocument/2006/relationships/tags" Target="../tags/tag29.xml"/><Relationship Id="rId6" Type="http://schemas.openxmlformats.org/officeDocument/2006/relationships/image" Target="../media/image18.jpg"/><Relationship Id="rId5" Type="http://schemas.openxmlformats.org/officeDocument/2006/relationships/image" Target="../media/image41.png"/><Relationship Id="rId4" Type="http://schemas.openxmlformats.org/officeDocument/2006/relationships/image" Target="../media/image4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5.xml"/><Relationship Id="rId1" Type="http://schemas.openxmlformats.org/officeDocument/2006/relationships/tags" Target="../tags/tag4.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1.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3.jpg"/><Relationship Id="rId2" Type="http://schemas.openxmlformats.org/officeDocument/2006/relationships/slideLayout" Target="../slideLayouts/slideLayout35.xml"/><Relationship Id="rId1" Type="http://schemas.openxmlformats.org/officeDocument/2006/relationships/tags" Target="../tags/tag5.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5.xml"/><Relationship Id="rId1" Type="http://schemas.openxmlformats.org/officeDocument/2006/relationships/tags" Target="../tags/tag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5.xml"/><Relationship Id="rId1" Type="http://schemas.openxmlformats.org/officeDocument/2006/relationships/tags" Target="../tags/tag7.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30739"/>
            <a:ext cx="9144000" cy="1470025"/>
          </a:xfrm>
        </p:spPr>
        <p:txBody>
          <a:bodyPr>
            <a:normAutofit/>
          </a:bodyPr>
          <a:lstStyle/>
          <a:p>
            <a:r>
              <a:rPr lang="en-US" sz="4800" i="1" dirty="0">
                <a:solidFill>
                  <a:srgbClr val="FFFF00"/>
                </a:solidFill>
              </a:rPr>
              <a:t>It’s all about mass</a:t>
            </a:r>
            <a:endParaRPr lang="en-US" sz="2400" i="1" dirty="0"/>
          </a:p>
        </p:txBody>
      </p:sp>
      <p:sp>
        <p:nvSpPr>
          <p:cNvPr id="3" name="Subtitle 2"/>
          <p:cNvSpPr>
            <a:spLocks noGrp="1"/>
          </p:cNvSpPr>
          <p:nvPr>
            <p:ph type="subTitle" idx="1"/>
          </p:nvPr>
        </p:nvSpPr>
        <p:spPr>
          <a:xfrm>
            <a:off x="1371600" y="2922814"/>
            <a:ext cx="6400800" cy="3112898"/>
          </a:xfrm>
        </p:spPr>
        <p:txBody>
          <a:bodyPr>
            <a:noAutofit/>
          </a:bodyPr>
          <a:lstStyle/>
          <a:p>
            <a:r>
              <a:rPr lang="en-US" sz="2000" dirty="0"/>
              <a:t>Young-Kee Kim</a:t>
            </a:r>
          </a:p>
          <a:p>
            <a:r>
              <a:rPr lang="en-US" sz="2000" dirty="0"/>
              <a:t>The University of Chicago</a:t>
            </a:r>
          </a:p>
          <a:p>
            <a:endParaRPr lang="en-US" sz="2000" dirty="0"/>
          </a:p>
          <a:p>
            <a:endParaRPr lang="en-US" sz="2000" dirty="0"/>
          </a:p>
          <a:p>
            <a:r>
              <a:rPr lang="en-US" sz="2000" dirty="0"/>
              <a:t>December 5, 2020</a:t>
            </a:r>
          </a:p>
          <a:p>
            <a:r>
              <a:rPr lang="en-US" sz="2000"/>
              <a:t>Oxford University</a:t>
            </a:r>
            <a:endParaRPr lang="en-US" sz="2000" dirty="0"/>
          </a:p>
        </p:txBody>
      </p:sp>
    </p:spTree>
    <p:extLst>
      <p:ext uri="{BB962C8B-B14F-4D97-AF65-F5344CB8AC3E}">
        <p14:creationId xmlns:p14="http://schemas.microsoft.com/office/powerpoint/2010/main" val="709462783"/>
      </p:ext>
    </p:extLst>
  </p:cSld>
  <p:clrMapOvr>
    <a:masterClrMapping/>
  </p:clrMapOvr>
  <mc:AlternateContent xmlns:mc="http://schemas.openxmlformats.org/markup-compatibility/2006" xmlns:p14="http://schemas.microsoft.com/office/powerpoint/2010/main">
    <mc:Choice Requires="p14">
      <p:transition spd="slow" p14:dur="2000" advTm="44066"/>
    </mc:Choice>
    <mc:Fallback xmlns="">
      <p:transition spd="slow" advTm="44066"/>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078008" y="1847768"/>
            <a:ext cx="3150299" cy="2826266"/>
            <a:chOff x="3276600" y="1794227"/>
            <a:chExt cx="3150299" cy="2826266"/>
          </a:xfrm>
        </p:grpSpPr>
        <p:pic>
          <p:nvPicPr>
            <p:cNvPr id="6" name="Picture 5"/>
            <p:cNvPicPr>
              <a:picLocks noChangeAspect="1"/>
            </p:cNvPicPr>
            <p:nvPr/>
          </p:nvPicPr>
          <p:blipFill>
            <a:blip r:embed="rId3"/>
            <a:stretch>
              <a:fillRect/>
            </a:stretch>
          </p:blipFill>
          <p:spPr>
            <a:xfrm>
              <a:off x="3276600" y="1978893"/>
              <a:ext cx="2590800" cy="2641600"/>
            </a:xfrm>
            <a:prstGeom prst="rect">
              <a:avLst/>
            </a:prstGeom>
          </p:spPr>
        </p:pic>
        <p:sp>
          <p:nvSpPr>
            <p:cNvPr id="3" name="TextBox 2"/>
            <p:cNvSpPr txBox="1"/>
            <p:nvPr/>
          </p:nvSpPr>
          <p:spPr>
            <a:xfrm>
              <a:off x="4864903" y="1794227"/>
              <a:ext cx="1561996" cy="369332"/>
            </a:xfrm>
            <a:prstGeom prst="rect">
              <a:avLst/>
            </a:prstGeom>
            <a:noFill/>
          </p:spPr>
          <p:txBody>
            <a:bodyPr wrap="none" rtlCol="0">
              <a:spAutoFit/>
            </a:bodyPr>
            <a:lstStyle/>
            <a:p>
              <a:r>
                <a:rPr lang="en-US" dirty="0"/>
                <a:t>electron orbits</a:t>
              </a:r>
            </a:p>
          </p:txBody>
        </p:sp>
        <p:sp>
          <p:nvSpPr>
            <p:cNvPr id="10" name="TextBox 9"/>
            <p:cNvSpPr txBox="1"/>
            <p:nvPr/>
          </p:nvSpPr>
          <p:spPr>
            <a:xfrm>
              <a:off x="4251829" y="3248166"/>
              <a:ext cx="904214" cy="369332"/>
            </a:xfrm>
            <a:prstGeom prst="rect">
              <a:avLst/>
            </a:prstGeom>
            <a:noFill/>
          </p:spPr>
          <p:txBody>
            <a:bodyPr wrap="none" rtlCol="0">
              <a:spAutoFit/>
            </a:bodyPr>
            <a:lstStyle/>
            <a:p>
              <a:r>
                <a:rPr lang="en-US" dirty="0">
                  <a:solidFill>
                    <a:srgbClr val="FF0000"/>
                  </a:solidFill>
                </a:rPr>
                <a:t>nucleus</a:t>
              </a:r>
            </a:p>
          </p:txBody>
        </p:sp>
      </p:grpSp>
      <p:sp>
        <p:nvSpPr>
          <p:cNvPr id="11" name="TextBox 10"/>
          <p:cNvSpPr txBox="1"/>
          <p:nvPr/>
        </p:nvSpPr>
        <p:spPr>
          <a:xfrm>
            <a:off x="-1" y="1171929"/>
            <a:ext cx="9144001" cy="523220"/>
          </a:xfrm>
          <a:prstGeom prst="rect">
            <a:avLst/>
          </a:prstGeom>
          <a:noFill/>
        </p:spPr>
        <p:txBody>
          <a:bodyPr wrap="square" rtlCol="0">
            <a:spAutoFit/>
          </a:bodyPr>
          <a:lstStyle/>
          <a:p>
            <a:pPr algn="ctr"/>
            <a:r>
              <a:rPr lang="en-US" sz="2800" dirty="0"/>
              <a:t>mostly empty space</a:t>
            </a:r>
          </a:p>
        </p:txBody>
      </p:sp>
      <p:sp>
        <p:nvSpPr>
          <p:cNvPr id="12" name="Title 11"/>
          <p:cNvSpPr>
            <a:spLocks noGrp="1"/>
          </p:cNvSpPr>
          <p:nvPr>
            <p:ph type="title"/>
          </p:nvPr>
        </p:nvSpPr>
        <p:spPr/>
        <p:txBody>
          <a:bodyPr/>
          <a:lstStyle/>
          <a:p>
            <a:r>
              <a:rPr lang="en-US" dirty="0"/>
              <a:t>Atom (1909)</a:t>
            </a:r>
          </a:p>
        </p:txBody>
      </p:sp>
      <p:grpSp>
        <p:nvGrpSpPr>
          <p:cNvPr id="9" name="Group 8"/>
          <p:cNvGrpSpPr/>
          <p:nvPr/>
        </p:nvGrpSpPr>
        <p:grpSpPr>
          <a:xfrm>
            <a:off x="5292347" y="2028964"/>
            <a:ext cx="3608645" cy="3430829"/>
            <a:chOff x="5292347" y="2664920"/>
            <a:chExt cx="3608645" cy="3430829"/>
          </a:xfrm>
        </p:grpSpPr>
        <p:pic>
          <p:nvPicPr>
            <p:cNvPr id="5" name="Picture 4"/>
            <p:cNvPicPr>
              <a:picLocks noChangeAspect="1"/>
            </p:cNvPicPr>
            <p:nvPr/>
          </p:nvPicPr>
          <p:blipFill rotWithShape="1">
            <a:blip r:embed="rId4"/>
            <a:srcRect t="17922" b="25534"/>
            <a:stretch/>
          </p:blipFill>
          <p:spPr>
            <a:xfrm>
              <a:off x="5292347" y="2664920"/>
              <a:ext cx="3608645" cy="2456934"/>
            </a:xfrm>
            <a:prstGeom prst="rect">
              <a:avLst/>
            </a:prstGeom>
          </p:spPr>
        </p:pic>
        <p:sp>
          <p:nvSpPr>
            <p:cNvPr id="7" name="TextBox 6"/>
            <p:cNvSpPr txBox="1"/>
            <p:nvPr/>
          </p:nvSpPr>
          <p:spPr>
            <a:xfrm>
              <a:off x="5974478" y="5634084"/>
              <a:ext cx="2245326" cy="461665"/>
            </a:xfrm>
            <a:prstGeom prst="rect">
              <a:avLst/>
            </a:prstGeom>
            <a:noFill/>
          </p:spPr>
          <p:txBody>
            <a:bodyPr wrap="none" rtlCol="0">
              <a:spAutoFit/>
            </a:bodyPr>
            <a:lstStyle/>
            <a:p>
              <a:r>
                <a:rPr lang="en-US" sz="2400" dirty="0"/>
                <a:t>our solar system</a:t>
              </a:r>
            </a:p>
          </p:txBody>
        </p:sp>
      </p:grpSp>
      <p:grpSp>
        <p:nvGrpSpPr>
          <p:cNvPr id="18" name="Group 17"/>
          <p:cNvGrpSpPr/>
          <p:nvPr/>
        </p:nvGrpSpPr>
        <p:grpSpPr>
          <a:xfrm>
            <a:off x="1766189" y="5861039"/>
            <a:ext cx="6654524" cy="461665"/>
            <a:chOff x="1766189" y="5861039"/>
            <a:chExt cx="6654524" cy="461665"/>
          </a:xfrm>
        </p:grpSpPr>
        <p:sp>
          <p:nvSpPr>
            <p:cNvPr id="13" name="TextBox 12"/>
            <p:cNvSpPr txBox="1"/>
            <p:nvPr/>
          </p:nvSpPr>
          <p:spPr>
            <a:xfrm>
              <a:off x="1766189" y="5861039"/>
              <a:ext cx="6654524" cy="461665"/>
            </a:xfrm>
            <a:prstGeom prst="rect">
              <a:avLst/>
            </a:prstGeom>
            <a:noFill/>
          </p:spPr>
          <p:txBody>
            <a:bodyPr wrap="square" rtlCol="0">
              <a:spAutoFit/>
            </a:bodyPr>
            <a:lstStyle/>
            <a:p>
              <a:r>
                <a:rPr lang="en-US" sz="2400" dirty="0"/>
                <a:t>Inner Space                                             Outer Space</a:t>
              </a:r>
            </a:p>
          </p:txBody>
        </p:sp>
        <p:cxnSp>
          <p:nvCxnSpPr>
            <p:cNvPr id="17" name="Straight Arrow Connector 16"/>
            <p:cNvCxnSpPr/>
            <p:nvPr/>
          </p:nvCxnSpPr>
          <p:spPr>
            <a:xfrm>
              <a:off x="3692330" y="6137801"/>
              <a:ext cx="2305670" cy="23517"/>
            </a:xfrm>
            <a:prstGeom prst="straightConnector1">
              <a:avLst/>
            </a:prstGeom>
            <a:ln w="28575" cmpd="sng">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sp>
        <p:nvSpPr>
          <p:cNvPr id="15" name="TextBox 14">
            <a:extLst>
              <a:ext uri="{FF2B5EF4-FFF2-40B4-BE49-F238E27FC236}">
                <a16:creationId xmlns:a16="http://schemas.microsoft.com/office/drawing/2014/main" id="{A7E630FB-1C9A-7C4D-94AB-D8F7A00B7238}"/>
              </a:ext>
            </a:extLst>
          </p:cNvPr>
          <p:cNvSpPr txBox="1"/>
          <p:nvPr/>
        </p:nvSpPr>
        <p:spPr>
          <a:xfrm>
            <a:off x="-1" y="4633738"/>
            <a:ext cx="5127697" cy="1200329"/>
          </a:xfrm>
          <a:prstGeom prst="rect">
            <a:avLst/>
          </a:prstGeom>
          <a:noFill/>
        </p:spPr>
        <p:txBody>
          <a:bodyPr wrap="square" rtlCol="0">
            <a:spAutoFit/>
          </a:bodyPr>
          <a:lstStyle/>
          <a:p>
            <a:pPr algn="ctr"/>
            <a:r>
              <a:rPr lang="en-US" sz="2400" dirty="0">
                <a:solidFill>
                  <a:srgbClr val="FF0000"/>
                </a:solidFill>
              </a:rPr>
              <a:t>nucleus = small nut</a:t>
            </a:r>
          </a:p>
          <a:p>
            <a:pPr algn="ctr"/>
            <a:r>
              <a:rPr lang="en-US" sz="2400" dirty="0"/>
              <a:t>size = 0.0001 x atom, mass = atom mass</a:t>
            </a:r>
          </a:p>
          <a:p>
            <a:pPr algn="r"/>
            <a:r>
              <a:rPr lang="en-US" sz="2400" dirty="0"/>
              <a:t>mass (e) &lt; 0.001 mass (nucleus)</a:t>
            </a:r>
          </a:p>
        </p:txBody>
      </p:sp>
    </p:spTree>
    <p:custDataLst>
      <p:tags r:id="rId1"/>
    </p:custDataLst>
    <p:extLst>
      <p:ext uri="{BB962C8B-B14F-4D97-AF65-F5344CB8AC3E}">
        <p14:creationId xmlns:p14="http://schemas.microsoft.com/office/powerpoint/2010/main" val="4092261218"/>
      </p:ext>
    </p:extLst>
  </p:cSld>
  <p:clrMapOvr>
    <a:masterClrMapping/>
  </p:clrMapOvr>
  <mc:AlternateContent xmlns:mc="http://schemas.openxmlformats.org/markup-compatibility/2006" xmlns:p14="http://schemas.microsoft.com/office/powerpoint/2010/main">
    <mc:Choice Requires="p14">
      <p:transition spd="slow" p14:dur="2000" advTm="29988"/>
    </mc:Choice>
    <mc:Fallback xmlns="">
      <p:transition spd="slow" advTm="2998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Peeling a nucleus</a:t>
            </a:r>
          </a:p>
        </p:txBody>
      </p:sp>
      <p:grpSp>
        <p:nvGrpSpPr>
          <p:cNvPr id="6" name="Group 5"/>
          <p:cNvGrpSpPr/>
          <p:nvPr/>
        </p:nvGrpSpPr>
        <p:grpSpPr>
          <a:xfrm>
            <a:off x="2682477" y="1919111"/>
            <a:ext cx="3697112" cy="3668890"/>
            <a:chOff x="2794000" y="1919111"/>
            <a:chExt cx="3697112" cy="3668890"/>
          </a:xfrm>
        </p:grpSpPr>
        <p:grpSp>
          <p:nvGrpSpPr>
            <p:cNvPr id="7" name="Group 6"/>
            <p:cNvGrpSpPr/>
            <p:nvPr/>
          </p:nvGrpSpPr>
          <p:grpSpPr>
            <a:xfrm>
              <a:off x="2794000" y="1919111"/>
              <a:ext cx="3697112" cy="3668890"/>
              <a:chOff x="5503334" y="1044222"/>
              <a:chExt cx="3697112" cy="3668890"/>
            </a:xfrm>
          </p:grpSpPr>
          <p:sp>
            <p:nvSpPr>
              <p:cNvPr id="12" name="Rectangle 11"/>
              <p:cNvSpPr/>
              <p:nvPr/>
            </p:nvSpPr>
            <p:spPr>
              <a:xfrm>
                <a:off x="5503334" y="1044222"/>
                <a:ext cx="3697112" cy="366889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scal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719" y="1365159"/>
                <a:ext cx="2084779" cy="3154362"/>
              </a:xfrm>
              <a:prstGeom prst="rect">
                <a:avLst/>
              </a:prstGeom>
            </p:spPr>
          </p:pic>
        </p:grpSp>
        <p:sp>
          <p:nvSpPr>
            <p:cNvPr id="8" name="TextBox 7"/>
            <p:cNvSpPr txBox="1"/>
            <p:nvPr/>
          </p:nvSpPr>
          <p:spPr>
            <a:xfrm>
              <a:off x="3376706" y="4826000"/>
              <a:ext cx="1210235" cy="646331"/>
            </a:xfrm>
            <a:prstGeom prst="rect">
              <a:avLst/>
            </a:prstGeom>
            <a:solidFill>
              <a:srgbClr val="FFFFFF"/>
            </a:solidFill>
          </p:spPr>
          <p:txBody>
            <a:bodyPr wrap="square" rtlCol="0">
              <a:spAutoFit/>
            </a:bodyPr>
            <a:lstStyle/>
            <a:p>
              <a:r>
                <a:rPr lang="en-US" dirty="0"/>
                <a:t>Nucleus</a:t>
              </a:r>
            </a:p>
            <a:p>
              <a:endParaRPr lang="en-US" dirty="0"/>
            </a:p>
          </p:txBody>
        </p:sp>
        <p:sp>
          <p:nvSpPr>
            <p:cNvPr id="9" name="TextBox 8"/>
            <p:cNvSpPr txBox="1"/>
            <p:nvPr/>
          </p:nvSpPr>
          <p:spPr>
            <a:xfrm>
              <a:off x="3569208" y="4232553"/>
              <a:ext cx="1290969" cy="646331"/>
            </a:xfrm>
            <a:prstGeom prst="rect">
              <a:avLst/>
            </a:prstGeom>
            <a:solidFill>
              <a:srgbClr val="FFFFFF"/>
            </a:solidFill>
          </p:spPr>
          <p:txBody>
            <a:bodyPr wrap="square" rtlCol="0">
              <a:spAutoFit/>
            </a:bodyPr>
            <a:lstStyle/>
            <a:p>
              <a:endParaRPr lang="en-US" dirty="0"/>
            </a:p>
            <a:p>
              <a:endParaRPr lang="en-US" dirty="0"/>
            </a:p>
          </p:txBody>
        </p:sp>
        <p:sp>
          <p:nvSpPr>
            <p:cNvPr id="10" name="TextBox 9"/>
            <p:cNvSpPr txBox="1"/>
            <p:nvPr/>
          </p:nvSpPr>
          <p:spPr>
            <a:xfrm>
              <a:off x="5018987" y="3110753"/>
              <a:ext cx="1210235" cy="2308324"/>
            </a:xfrm>
            <a:prstGeom prst="rect">
              <a:avLst/>
            </a:prstGeom>
            <a:solidFill>
              <a:srgbClr val="FFFFFF"/>
            </a:solidFill>
          </p:spPr>
          <p:txBody>
            <a:bodyPr wrap="square" rtlCol="0">
              <a:spAutoFit/>
            </a:bodyPr>
            <a:lstStyle/>
            <a:p>
              <a:r>
                <a:rPr lang="en-US" dirty="0"/>
                <a:t>Nucleus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11" name="TextBox 10"/>
            <p:cNvSpPr txBox="1"/>
            <p:nvPr/>
          </p:nvSpPr>
          <p:spPr>
            <a:xfrm>
              <a:off x="4586941" y="4705900"/>
              <a:ext cx="495666" cy="646331"/>
            </a:xfrm>
            <a:prstGeom prst="rect">
              <a:avLst/>
            </a:prstGeom>
            <a:solidFill>
              <a:srgbClr val="FFFFFF"/>
            </a:solidFill>
          </p:spPr>
          <p:txBody>
            <a:bodyPr wrap="square" rtlCol="0">
              <a:spAutoFit/>
            </a:bodyPr>
            <a:lstStyle/>
            <a:p>
              <a:r>
                <a:rPr lang="en-US" dirty="0"/>
                <a:t>U</a:t>
              </a:r>
            </a:p>
            <a:p>
              <a:r>
                <a:rPr lang="en-US" dirty="0"/>
                <a:t>s</a:t>
              </a:r>
            </a:p>
          </p:txBody>
        </p:sp>
      </p:grpSp>
      <p:sp>
        <p:nvSpPr>
          <p:cNvPr id="14" name="TextBox 13"/>
          <p:cNvSpPr txBox="1"/>
          <p:nvPr/>
        </p:nvSpPr>
        <p:spPr>
          <a:xfrm>
            <a:off x="4093884" y="3568933"/>
            <a:ext cx="832378" cy="923330"/>
          </a:xfrm>
          <a:prstGeom prst="rect">
            <a:avLst/>
          </a:prstGeom>
          <a:solidFill>
            <a:srgbClr val="FFFFFF"/>
          </a:solidFill>
        </p:spPr>
        <p:txBody>
          <a:bodyPr wrap="square" rtlCol="0">
            <a:spAutoFit/>
          </a:bodyPr>
          <a:lstStyle/>
          <a:p>
            <a:r>
              <a:rPr lang="en-US" dirty="0"/>
              <a:t>.</a:t>
            </a:r>
          </a:p>
          <a:p>
            <a:r>
              <a:rPr lang="en-US" dirty="0"/>
              <a:t>.</a:t>
            </a:r>
          </a:p>
          <a:p>
            <a:r>
              <a:rPr lang="en-US" dirty="0"/>
              <a:t>.</a:t>
            </a:r>
          </a:p>
        </p:txBody>
      </p:sp>
      <p:sp>
        <p:nvSpPr>
          <p:cNvPr id="16" name="TextBox 15"/>
          <p:cNvSpPr txBox="1"/>
          <p:nvPr/>
        </p:nvSpPr>
        <p:spPr>
          <a:xfrm>
            <a:off x="2945369" y="3220760"/>
            <a:ext cx="984164" cy="400110"/>
          </a:xfrm>
          <a:prstGeom prst="rect">
            <a:avLst/>
          </a:prstGeom>
          <a:noFill/>
        </p:spPr>
        <p:txBody>
          <a:bodyPr wrap="none" rtlCol="0">
            <a:spAutoFit/>
          </a:bodyPr>
          <a:lstStyle/>
          <a:p>
            <a:r>
              <a:rPr lang="en-US" sz="2000" dirty="0">
                <a:solidFill>
                  <a:srgbClr val="FF0000"/>
                </a:solidFill>
              </a:rPr>
              <a:t>nucleus</a:t>
            </a:r>
          </a:p>
        </p:txBody>
      </p:sp>
      <p:sp>
        <p:nvSpPr>
          <p:cNvPr id="18" name="TextBox 17"/>
          <p:cNvSpPr txBox="1"/>
          <p:nvPr/>
        </p:nvSpPr>
        <p:spPr>
          <a:xfrm>
            <a:off x="4302583" y="3388129"/>
            <a:ext cx="832378" cy="923330"/>
          </a:xfrm>
          <a:prstGeom prst="rect">
            <a:avLst/>
          </a:prstGeom>
          <a:solidFill>
            <a:srgbClr val="FFFFFF"/>
          </a:solidFill>
        </p:spPr>
        <p:txBody>
          <a:bodyPr wrap="square" rtlCol="0">
            <a:spAutoFit/>
          </a:bodyPr>
          <a:lstStyle/>
          <a:p>
            <a:r>
              <a:rPr lang="en-US" dirty="0"/>
              <a:t>.</a:t>
            </a:r>
          </a:p>
          <a:p>
            <a:r>
              <a:rPr lang="en-US" dirty="0"/>
              <a:t>.</a:t>
            </a:r>
          </a:p>
          <a:p>
            <a:r>
              <a:rPr lang="en-US" dirty="0"/>
              <a:t>.</a:t>
            </a:r>
          </a:p>
        </p:txBody>
      </p:sp>
    </p:spTree>
    <p:extLst>
      <p:ext uri="{BB962C8B-B14F-4D97-AF65-F5344CB8AC3E}">
        <p14:creationId xmlns:p14="http://schemas.microsoft.com/office/powerpoint/2010/main" val="15332665"/>
      </p:ext>
    </p:extLst>
  </p:cSld>
  <p:clrMapOvr>
    <a:masterClrMapping/>
  </p:clrMapOvr>
  <mc:AlternateContent xmlns:mc="http://schemas.openxmlformats.org/markup-compatibility/2006" xmlns:p14="http://schemas.microsoft.com/office/powerpoint/2010/main">
    <mc:Choice Requires="p14">
      <p:transition spd="slow" p14:dur="2000" advTm="22080"/>
    </mc:Choice>
    <mc:Fallback xmlns="">
      <p:transition spd="slow" advTm="2208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Peeling a nucleus</a:t>
            </a:r>
          </a:p>
        </p:txBody>
      </p:sp>
      <p:grpSp>
        <p:nvGrpSpPr>
          <p:cNvPr id="4" name="Group 3"/>
          <p:cNvGrpSpPr/>
          <p:nvPr/>
        </p:nvGrpSpPr>
        <p:grpSpPr>
          <a:xfrm>
            <a:off x="-51759" y="1919111"/>
            <a:ext cx="9143999" cy="3668890"/>
            <a:chOff x="-51759" y="1919111"/>
            <a:chExt cx="9143999" cy="3668890"/>
          </a:xfrm>
        </p:grpSpPr>
        <p:grpSp>
          <p:nvGrpSpPr>
            <p:cNvPr id="3" name="Group 2"/>
            <p:cNvGrpSpPr/>
            <p:nvPr/>
          </p:nvGrpSpPr>
          <p:grpSpPr>
            <a:xfrm>
              <a:off x="2682477" y="1919111"/>
              <a:ext cx="3697112" cy="3668890"/>
              <a:chOff x="2682477" y="1919111"/>
              <a:chExt cx="3697112" cy="3668890"/>
            </a:xfrm>
          </p:grpSpPr>
          <p:grpSp>
            <p:nvGrpSpPr>
              <p:cNvPr id="6" name="Group 5"/>
              <p:cNvGrpSpPr/>
              <p:nvPr/>
            </p:nvGrpSpPr>
            <p:grpSpPr>
              <a:xfrm>
                <a:off x="2682477" y="1919111"/>
                <a:ext cx="3697112" cy="3668890"/>
                <a:chOff x="2794000" y="1919111"/>
                <a:chExt cx="3697112" cy="3668890"/>
              </a:xfrm>
            </p:grpSpPr>
            <p:grpSp>
              <p:nvGrpSpPr>
                <p:cNvPr id="7" name="Group 6"/>
                <p:cNvGrpSpPr/>
                <p:nvPr/>
              </p:nvGrpSpPr>
              <p:grpSpPr>
                <a:xfrm>
                  <a:off x="2794000" y="1919111"/>
                  <a:ext cx="3697112" cy="3668890"/>
                  <a:chOff x="5503334" y="1044222"/>
                  <a:chExt cx="3697112" cy="3668890"/>
                </a:xfrm>
              </p:grpSpPr>
              <p:sp>
                <p:nvSpPr>
                  <p:cNvPr id="12" name="Rectangle 11"/>
                  <p:cNvSpPr/>
                  <p:nvPr/>
                </p:nvSpPr>
                <p:spPr>
                  <a:xfrm>
                    <a:off x="5503334" y="1044222"/>
                    <a:ext cx="3697112" cy="366889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3" name="Picture 12" descr="sca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719" y="1365159"/>
                    <a:ext cx="2084779" cy="3154362"/>
                  </a:xfrm>
                  <a:prstGeom prst="rect">
                    <a:avLst/>
                  </a:prstGeom>
                </p:spPr>
              </p:pic>
            </p:grpSp>
            <p:sp>
              <p:nvSpPr>
                <p:cNvPr id="8" name="TextBox 7"/>
                <p:cNvSpPr txBox="1"/>
                <p:nvPr/>
              </p:nvSpPr>
              <p:spPr>
                <a:xfrm>
                  <a:off x="3376706" y="4826000"/>
                  <a:ext cx="1210235" cy="646331"/>
                </a:xfrm>
                <a:prstGeom prst="rect">
                  <a:avLst/>
                </a:prstGeom>
                <a:solidFill>
                  <a:srgbClr val="FFFFFF"/>
                </a:solidFill>
              </p:spPr>
              <p:txBody>
                <a:bodyPr wrap="square" rtlCol="0">
                  <a:spAutoFit/>
                </a:bodyPr>
                <a:lstStyle/>
                <a:p>
                  <a:r>
                    <a:rPr lang="en-US" dirty="0"/>
                    <a:t>Nucleus</a:t>
                  </a:r>
                </a:p>
                <a:p>
                  <a:endParaRPr lang="en-US" dirty="0"/>
                </a:p>
              </p:txBody>
            </p:sp>
            <p:sp>
              <p:nvSpPr>
                <p:cNvPr id="9" name="TextBox 8"/>
                <p:cNvSpPr txBox="1"/>
                <p:nvPr/>
              </p:nvSpPr>
              <p:spPr>
                <a:xfrm>
                  <a:off x="3569208" y="4232553"/>
                  <a:ext cx="1290969" cy="646331"/>
                </a:xfrm>
                <a:prstGeom prst="rect">
                  <a:avLst/>
                </a:prstGeom>
                <a:solidFill>
                  <a:srgbClr val="FFFFFF"/>
                </a:solidFill>
              </p:spPr>
              <p:txBody>
                <a:bodyPr wrap="square" rtlCol="0">
                  <a:spAutoFit/>
                </a:bodyPr>
                <a:lstStyle/>
                <a:p>
                  <a:endParaRPr lang="en-US" dirty="0"/>
                </a:p>
                <a:p>
                  <a:endParaRPr lang="en-US" dirty="0"/>
                </a:p>
              </p:txBody>
            </p:sp>
            <p:sp>
              <p:nvSpPr>
                <p:cNvPr id="10" name="TextBox 9"/>
                <p:cNvSpPr txBox="1"/>
                <p:nvPr/>
              </p:nvSpPr>
              <p:spPr>
                <a:xfrm>
                  <a:off x="5018987" y="3110753"/>
                  <a:ext cx="1210235" cy="2308324"/>
                </a:xfrm>
                <a:prstGeom prst="rect">
                  <a:avLst/>
                </a:prstGeom>
                <a:solidFill>
                  <a:srgbClr val="FFFFFF"/>
                </a:solidFill>
              </p:spPr>
              <p:txBody>
                <a:bodyPr wrap="square" rtlCol="0">
                  <a:spAutoFit/>
                </a:bodyPr>
                <a:lstStyle/>
                <a:p>
                  <a:r>
                    <a:rPr lang="en-US" dirty="0"/>
                    <a:t>Nucleus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11" name="TextBox 10"/>
                <p:cNvSpPr txBox="1"/>
                <p:nvPr/>
              </p:nvSpPr>
              <p:spPr>
                <a:xfrm>
                  <a:off x="4586941" y="4705900"/>
                  <a:ext cx="495666" cy="646331"/>
                </a:xfrm>
                <a:prstGeom prst="rect">
                  <a:avLst/>
                </a:prstGeom>
                <a:solidFill>
                  <a:srgbClr val="FFFFFF"/>
                </a:solidFill>
              </p:spPr>
              <p:txBody>
                <a:bodyPr wrap="square" rtlCol="0">
                  <a:spAutoFit/>
                </a:bodyPr>
                <a:lstStyle/>
                <a:p>
                  <a:r>
                    <a:rPr lang="en-US" dirty="0"/>
                    <a:t>U</a:t>
                  </a:r>
                </a:p>
                <a:p>
                  <a:r>
                    <a:rPr lang="en-US" dirty="0"/>
                    <a:t>s</a:t>
                  </a:r>
                </a:p>
              </p:txBody>
            </p:sp>
          </p:grpSp>
          <p:sp>
            <p:nvSpPr>
              <p:cNvPr id="14" name="TextBox 13"/>
              <p:cNvSpPr txBox="1"/>
              <p:nvPr/>
            </p:nvSpPr>
            <p:spPr>
              <a:xfrm>
                <a:off x="4718772" y="4043856"/>
                <a:ext cx="793810" cy="369332"/>
              </a:xfrm>
              <a:prstGeom prst="rect">
                <a:avLst/>
              </a:prstGeom>
              <a:solidFill>
                <a:srgbClr val="FFFFFF"/>
              </a:solidFill>
            </p:spPr>
            <p:txBody>
              <a:bodyPr wrap="square" rtlCol="0">
                <a:spAutoFit/>
              </a:bodyPr>
              <a:lstStyle/>
              <a:p>
                <a:r>
                  <a:rPr lang="en-US" dirty="0"/>
                  <a:t>Us</a:t>
                </a:r>
              </a:p>
            </p:txBody>
          </p:sp>
        </p:grpSp>
        <p:sp>
          <p:nvSpPr>
            <p:cNvPr id="17" name="TextBox 16"/>
            <p:cNvSpPr txBox="1"/>
            <p:nvPr/>
          </p:nvSpPr>
          <p:spPr>
            <a:xfrm>
              <a:off x="-51759" y="4594595"/>
              <a:ext cx="9143999" cy="830997"/>
            </a:xfrm>
            <a:prstGeom prst="rect">
              <a:avLst/>
            </a:prstGeom>
            <a:noFill/>
          </p:spPr>
          <p:txBody>
            <a:bodyPr wrap="square" rtlCol="0">
              <a:spAutoFit/>
            </a:bodyPr>
            <a:lstStyle/>
            <a:p>
              <a:pPr algn="ctr"/>
              <a:r>
                <a:rPr lang="en-US" sz="2400" dirty="0">
                  <a:solidFill>
                    <a:srgbClr val="000000"/>
                  </a:solidFill>
                </a:rPr>
                <a:t>Discovery of the neutron</a:t>
              </a:r>
            </a:p>
            <a:p>
              <a:pPr algn="ctr"/>
              <a:r>
                <a:rPr lang="en-US" sz="2400" dirty="0">
                  <a:solidFill>
                    <a:srgbClr val="000000"/>
                  </a:solidFill>
                </a:rPr>
                <a:t> (1932)</a:t>
              </a:r>
            </a:p>
          </p:txBody>
        </p:sp>
      </p:grpSp>
      <p:sp>
        <p:nvSpPr>
          <p:cNvPr id="19" name="TextBox 18"/>
          <p:cNvSpPr txBox="1"/>
          <p:nvPr/>
        </p:nvSpPr>
        <p:spPr>
          <a:xfrm>
            <a:off x="2945369" y="3220760"/>
            <a:ext cx="984164" cy="400110"/>
          </a:xfrm>
          <a:prstGeom prst="rect">
            <a:avLst/>
          </a:prstGeom>
          <a:noFill/>
        </p:spPr>
        <p:txBody>
          <a:bodyPr wrap="none" rtlCol="0">
            <a:spAutoFit/>
          </a:bodyPr>
          <a:lstStyle/>
          <a:p>
            <a:r>
              <a:rPr lang="en-US" sz="2000" dirty="0">
                <a:solidFill>
                  <a:srgbClr val="FF0000"/>
                </a:solidFill>
              </a:rPr>
              <a:t>nucleus</a:t>
            </a:r>
          </a:p>
        </p:txBody>
      </p:sp>
      <p:sp>
        <p:nvSpPr>
          <p:cNvPr id="16" name="TextBox 15"/>
          <p:cNvSpPr txBox="1"/>
          <p:nvPr/>
        </p:nvSpPr>
        <p:spPr>
          <a:xfrm>
            <a:off x="0" y="5887837"/>
            <a:ext cx="9144000" cy="523220"/>
          </a:xfrm>
          <a:prstGeom prst="rect">
            <a:avLst/>
          </a:prstGeom>
          <a:noFill/>
        </p:spPr>
        <p:txBody>
          <a:bodyPr wrap="square" rtlCol="0">
            <a:spAutoFit/>
          </a:bodyPr>
          <a:lstStyle/>
          <a:p>
            <a:pPr algn="ctr"/>
            <a:r>
              <a:rPr lang="en-US" sz="2800" dirty="0">
                <a:solidFill>
                  <a:srgbClr val="FFFF00"/>
                </a:solidFill>
              </a:rPr>
              <a:t>Building blocks (1932): protons, neutrons, and electrons</a:t>
            </a:r>
          </a:p>
        </p:txBody>
      </p:sp>
    </p:spTree>
    <p:custDataLst>
      <p:tags r:id="rId1"/>
    </p:custDataLst>
    <p:extLst>
      <p:ext uri="{BB962C8B-B14F-4D97-AF65-F5344CB8AC3E}">
        <p14:creationId xmlns:p14="http://schemas.microsoft.com/office/powerpoint/2010/main" val="2017923853"/>
      </p:ext>
    </p:extLst>
  </p:cSld>
  <p:clrMapOvr>
    <a:masterClrMapping/>
  </p:clrMapOvr>
  <mc:AlternateContent xmlns:mc="http://schemas.openxmlformats.org/markup-compatibility/2006" xmlns:p14="http://schemas.microsoft.com/office/powerpoint/2010/main">
    <mc:Choice Requires="p14">
      <p:transition spd="slow" p14:dur="2000" advTm="53061"/>
    </mc:Choice>
    <mc:Fallback xmlns="">
      <p:transition spd="slow" advTm="53061"/>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Peeling a nucleus</a:t>
            </a:r>
          </a:p>
        </p:txBody>
      </p:sp>
      <p:pic>
        <p:nvPicPr>
          <p:cNvPr id="3" name="Picture 2"/>
          <p:cNvPicPr>
            <a:picLocks noChangeAspect="1"/>
          </p:cNvPicPr>
          <p:nvPr/>
        </p:nvPicPr>
        <p:blipFill>
          <a:blip r:embed="rId3"/>
          <a:stretch>
            <a:fillRect/>
          </a:stretch>
        </p:blipFill>
        <p:spPr>
          <a:xfrm>
            <a:off x="7250187" y="32997"/>
            <a:ext cx="1631759" cy="2286477"/>
          </a:xfrm>
          <a:prstGeom prst="rect">
            <a:avLst/>
          </a:prstGeom>
        </p:spPr>
      </p:pic>
      <p:sp>
        <p:nvSpPr>
          <p:cNvPr id="5" name="TextBox 4"/>
          <p:cNvSpPr txBox="1"/>
          <p:nvPr/>
        </p:nvSpPr>
        <p:spPr>
          <a:xfrm>
            <a:off x="6847843" y="2319475"/>
            <a:ext cx="2346128" cy="1200329"/>
          </a:xfrm>
          <a:prstGeom prst="rect">
            <a:avLst/>
          </a:prstGeom>
          <a:noFill/>
        </p:spPr>
        <p:txBody>
          <a:bodyPr wrap="none" rtlCol="0">
            <a:spAutoFit/>
          </a:bodyPr>
          <a:lstStyle/>
          <a:p>
            <a:pPr algn="ctr"/>
            <a:r>
              <a:rPr lang="en-US" dirty="0"/>
              <a:t>Maria Goeppert-Mayer</a:t>
            </a:r>
          </a:p>
          <a:p>
            <a:pPr algn="ctr"/>
            <a:r>
              <a:rPr lang="en-US" dirty="0"/>
              <a:t>(1906 – 1972)</a:t>
            </a:r>
          </a:p>
          <a:p>
            <a:pPr algn="ctr"/>
            <a:r>
              <a:rPr lang="en-US" dirty="0"/>
              <a:t>Nobel prize (1963)</a:t>
            </a:r>
          </a:p>
          <a:p>
            <a:pPr algn="ctr"/>
            <a:r>
              <a:rPr lang="en-US" dirty="0"/>
              <a:t>“The Onion Madonna”</a:t>
            </a:r>
          </a:p>
        </p:txBody>
      </p:sp>
      <p:grpSp>
        <p:nvGrpSpPr>
          <p:cNvPr id="9" name="Group 8"/>
          <p:cNvGrpSpPr/>
          <p:nvPr/>
        </p:nvGrpSpPr>
        <p:grpSpPr>
          <a:xfrm>
            <a:off x="0" y="1243280"/>
            <a:ext cx="9144000" cy="3176123"/>
            <a:chOff x="56444" y="2026448"/>
            <a:chExt cx="9144000" cy="3176123"/>
          </a:xfrm>
        </p:grpSpPr>
        <p:pic>
          <p:nvPicPr>
            <p:cNvPr id="4" name="Picture 3"/>
            <p:cNvPicPr>
              <a:picLocks noChangeAspect="1"/>
            </p:cNvPicPr>
            <p:nvPr/>
          </p:nvPicPr>
          <p:blipFill>
            <a:blip r:embed="rId4"/>
            <a:stretch>
              <a:fillRect/>
            </a:stretch>
          </p:blipFill>
          <p:spPr>
            <a:xfrm>
              <a:off x="3647721" y="2427113"/>
              <a:ext cx="1932210" cy="1922549"/>
            </a:xfrm>
            <a:prstGeom prst="rect">
              <a:avLst/>
            </a:prstGeom>
          </p:spPr>
        </p:pic>
        <p:sp>
          <p:nvSpPr>
            <p:cNvPr id="12" name="Donut 11"/>
            <p:cNvSpPr/>
            <p:nvPr/>
          </p:nvSpPr>
          <p:spPr>
            <a:xfrm>
              <a:off x="3198566" y="2026448"/>
              <a:ext cx="2804719" cy="2788936"/>
            </a:xfrm>
            <a:prstGeom prst="donut">
              <a:avLst>
                <a:gd name="adj" fmla="val 17714"/>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56444" y="4433130"/>
              <a:ext cx="9144000" cy="769441"/>
            </a:xfrm>
            <a:prstGeom prst="rect">
              <a:avLst/>
            </a:prstGeom>
            <a:noFill/>
          </p:spPr>
          <p:txBody>
            <a:bodyPr wrap="square" rtlCol="0">
              <a:spAutoFit/>
            </a:bodyPr>
            <a:lstStyle/>
            <a:p>
              <a:pPr algn="ctr"/>
              <a:r>
                <a:rPr lang="en-US" sz="2200" dirty="0"/>
                <a:t>“Protons and neutrons spin along orbits like several shells, </a:t>
              </a:r>
            </a:p>
            <a:p>
              <a:pPr algn="ctr"/>
              <a:r>
                <a:rPr lang="en-US" sz="2200" dirty="0"/>
                <a:t>much like an onion with many shells”</a:t>
              </a:r>
            </a:p>
          </p:txBody>
        </p:sp>
      </p:grpSp>
      <p:grpSp>
        <p:nvGrpSpPr>
          <p:cNvPr id="14" name="Group 13">
            <a:extLst>
              <a:ext uri="{FF2B5EF4-FFF2-40B4-BE49-F238E27FC236}">
                <a16:creationId xmlns:a16="http://schemas.microsoft.com/office/drawing/2014/main" id="{AFB749E1-B65B-C047-8926-7F028CFD3AA6}"/>
              </a:ext>
            </a:extLst>
          </p:cNvPr>
          <p:cNvGrpSpPr/>
          <p:nvPr/>
        </p:nvGrpSpPr>
        <p:grpSpPr>
          <a:xfrm>
            <a:off x="1240110" y="4474033"/>
            <a:ext cx="7953861" cy="2426265"/>
            <a:chOff x="1240110" y="4474033"/>
            <a:chExt cx="7953861" cy="2426265"/>
          </a:xfrm>
        </p:grpSpPr>
        <p:grpSp>
          <p:nvGrpSpPr>
            <p:cNvPr id="10" name="Group 9">
              <a:extLst>
                <a:ext uri="{FF2B5EF4-FFF2-40B4-BE49-F238E27FC236}">
                  <a16:creationId xmlns:a16="http://schemas.microsoft.com/office/drawing/2014/main" id="{7D8F6C7E-3BCA-B041-9BBF-805C63123815}"/>
                </a:ext>
              </a:extLst>
            </p:cNvPr>
            <p:cNvGrpSpPr/>
            <p:nvPr/>
          </p:nvGrpSpPr>
          <p:grpSpPr>
            <a:xfrm>
              <a:off x="4963886" y="4474033"/>
              <a:ext cx="4230085" cy="2426265"/>
              <a:chOff x="4963886" y="4000500"/>
              <a:chExt cx="4230085" cy="2426265"/>
            </a:xfrm>
          </p:grpSpPr>
          <p:pic>
            <p:nvPicPr>
              <p:cNvPr id="7" name="Picture 6">
                <a:extLst>
                  <a:ext uri="{FF2B5EF4-FFF2-40B4-BE49-F238E27FC236}">
                    <a16:creationId xmlns:a16="http://schemas.microsoft.com/office/drawing/2014/main" id="{557F1728-B22C-9043-97C6-3F7E27E90576}"/>
                  </a:ext>
                </a:extLst>
              </p:cNvPr>
              <p:cNvPicPr>
                <a:picLocks noChangeAspect="1"/>
              </p:cNvPicPr>
              <p:nvPr/>
            </p:nvPicPr>
            <p:blipFill rotWithShape="1">
              <a:blip r:embed="rId5"/>
              <a:srcRect t="8854" b="15104"/>
              <a:stretch/>
            </p:blipFill>
            <p:spPr>
              <a:xfrm>
                <a:off x="4963886" y="4000500"/>
                <a:ext cx="4180114" cy="2383971"/>
              </a:xfrm>
              <a:prstGeom prst="rect">
                <a:avLst/>
              </a:prstGeom>
            </p:spPr>
          </p:pic>
          <p:sp>
            <p:nvSpPr>
              <p:cNvPr id="8" name="TextBox 7">
                <a:extLst>
                  <a:ext uri="{FF2B5EF4-FFF2-40B4-BE49-F238E27FC236}">
                    <a16:creationId xmlns:a16="http://schemas.microsoft.com/office/drawing/2014/main" id="{312C4ABB-DD17-8D41-95E4-2DD2BB391988}"/>
                  </a:ext>
                </a:extLst>
              </p:cNvPr>
              <p:cNvSpPr txBox="1"/>
              <p:nvPr/>
            </p:nvSpPr>
            <p:spPr>
              <a:xfrm>
                <a:off x="7357250" y="6057433"/>
                <a:ext cx="1836721" cy="369332"/>
              </a:xfrm>
              <a:prstGeom prst="rect">
                <a:avLst/>
              </a:prstGeom>
              <a:noFill/>
            </p:spPr>
            <p:txBody>
              <a:bodyPr wrap="none" rtlCol="0">
                <a:spAutoFit/>
              </a:bodyPr>
              <a:lstStyle/>
              <a:p>
                <a:r>
                  <a:rPr lang="en-US" dirty="0" err="1"/>
                  <a:t>U.Chicago</a:t>
                </a:r>
                <a:r>
                  <a:rPr lang="en-US" dirty="0"/>
                  <a:t> Physics</a:t>
                </a:r>
              </a:p>
            </p:txBody>
          </p:sp>
        </p:grpSp>
        <p:sp>
          <p:nvSpPr>
            <p:cNvPr id="11" name="TextBox 10">
              <a:extLst>
                <a:ext uri="{FF2B5EF4-FFF2-40B4-BE49-F238E27FC236}">
                  <a16:creationId xmlns:a16="http://schemas.microsoft.com/office/drawing/2014/main" id="{E9EDCF5E-9F01-A84C-AB70-D8C911684C13}"/>
                </a:ext>
              </a:extLst>
            </p:cNvPr>
            <p:cNvSpPr txBox="1"/>
            <p:nvPr/>
          </p:nvSpPr>
          <p:spPr>
            <a:xfrm>
              <a:off x="1240110" y="6146358"/>
              <a:ext cx="3723776" cy="646331"/>
            </a:xfrm>
            <a:prstGeom prst="rect">
              <a:avLst/>
            </a:prstGeom>
            <a:noFill/>
          </p:spPr>
          <p:txBody>
            <a:bodyPr wrap="none" rtlCol="0">
              <a:spAutoFit/>
            </a:bodyPr>
            <a:lstStyle/>
            <a:p>
              <a:pPr algn="r"/>
              <a:r>
                <a:rPr lang="en-US" dirty="0"/>
                <a:t>Maria Goeppert-Mayer</a:t>
              </a:r>
            </a:p>
            <a:p>
              <a:pPr algn="r"/>
              <a:r>
                <a:rPr lang="en-US" dirty="0" err="1"/>
                <a:t>U.Chicago</a:t>
              </a:r>
              <a:r>
                <a:rPr lang="en-US" dirty="0"/>
                <a:t> physics faculty (1946-1959)</a:t>
              </a:r>
            </a:p>
          </p:txBody>
        </p:sp>
      </p:grpSp>
    </p:spTree>
    <p:extLst>
      <p:ext uri="{BB962C8B-B14F-4D97-AF65-F5344CB8AC3E}">
        <p14:creationId xmlns:p14="http://schemas.microsoft.com/office/powerpoint/2010/main" val="4072645655"/>
      </p:ext>
    </p:extLst>
  </p:cSld>
  <p:clrMapOvr>
    <a:masterClrMapping/>
  </p:clrMapOvr>
  <mc:AlternateContent xmlns:mc="http://schemas.openxmlformats.org/markup-compatibility/2006" xmlns:p14="http://schemas.microsoft.com/office/powerpoint/2010/main">
    <mc:Choice Requires="p14">
      <p:transition spd="slow" p14:dur="2000" advTm="50993"/>
    </mc:Choice>
    <mc:Fallback xmlns="">
      <p:transition spd="slow" advTm="509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p:txBody>
          <a:bodyPr/>
          <a:lstStyle/>
          <a:p>
            <a:r>
              <a:rPr lang="en-US" dirty="0"/>
              <a:t>Peeling a proton and a neutron</a:t>
            </a:r>
            <a:endParaRPr lang="en-US" dirty="0">
              <a:solidFill>
                <a:srgbClr val="FFFFFF"/>
              </a:solidFill>
            </a:endParaRPr>
          </a:p>
        </p:txBody>
      </p:sp>
      <p:grpSp>
        <p:nvGrpSpPr>
          <p:cNvPr id="4" name="Group 3"/>
          <p:cNvGrpSpPr/>
          <p:nvPr/>
        </p:nvGrpSpPr>
        <p:grpSpPr>
          <a:xfrm>
            <a:off x="2689413" y="2152192"/>
            <a:ext cx="3697112" cy="3668890"/>
            <a:chOff x="2794000" y="1919111"/>
            <a:chExt cx="3697112" cy="3668890"/>
          </a:xfrm>
        </p:grpSpPr>
        <p:grpSp>
          <p:nvGrpSpPr>
            <p:cNvPr id="2" name="Group 1"/>
            <p:cNvGrpSpPr/>
            <p:nvPr/>
          </p:nvGrpSpPr>
          <p:grpSpPr>
            <a:xfrm>
              <a:off x="2794000" y="1919111"/>
              <a:ext cx="3697112" cy="3668890"/>
              <a:chOff x="5503334" y="1044222"/>
              <a:chExt cx="3697112" cy="3668890"/>
            </a:xfrm>
          </p:grpSpPr>
          <p:sp>
            <p:nvSpPr>
              <p:cNvPr id="9" name="Rectangle 8"/>
              <p:cNvSpPr/>
              <p:nvPr/>
            </p:nvSpPr>
            <p:spPr>
              <a:xfrm>
                <a:off x="5503334" y="1044222"/>
                <a:ext cx="3697112" cy="366889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sca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719" y="1365159"/>
                <a:ext cx="2084779" cy="3154362"/>
              </a:xfrm>
              <a:prstGeom prst="rect">
                <a:avLst/>
              </a:prstGeom>
            </p:spPr>
          </p:pic>
        </p:grpSp>
        <p:sp>
          <p:nvSpPr>
            <p:cNvPr id="3" name="TextBox 2"/>
            <p:cNvSpPr txBox="1"/>
            <p:nvPr/>
          </p:nvSpPr>
          <p:spPr>
            <a:xfrm>
              <a:off x="3376706" y="4826000"/>
              <a:ext cx="1210235" cy="646331"/>
            </a:xfrm>
            <a:prstGeom prst="rect">
              <a:avLst/>
            </a:prstGeom>
            <a:solidFill>
              <a:srgbClr val="FFFFFF"/>
            </a:solidFill>
          </p:spPr>
          <p:txBody>
            <a:bodyPr wrap="square" rtlCol="0">
              <a:spAutoFit/>
            </a:bodyPr>
            <a:lstStyle/>
            <a:p>
              <a:r>
                <a:rPr lang="en-US" dirty="0"/>
                <a:t>Nucleus</a:t>
              </a:r>
            </a:p>
            <a:p>
              <a:endParaRPr lang="en-US" dirty="0"/>
            </a:p>
          </p:txBody>
        </p:sp>
        <p:sp>
          <p:nvSpPr>
            <p:cNvPr id="7" name="TextBox 6"/>
            <p:cNvSpPr txBox="1"/>
            <p:nvPr/>
          </p:nvSpPr>
          <p:spPr>
            <a:xfrm>
              <a:off x="4078942" y="4441727"/>
              <a:ext cx="347502" cy="646331"/>
            </a:xfrm>
            <a:prstGeom prst="rect">
              <a:avLst/>
            </a:prstGeom>
            <a:solidFill>
              <a:srgbClr val="FFFFFF"/>
            </a:solidFill>
          </p:spPr>
          <p:txBody>
            <a:bodyPr wrap="square" rtlCol="0">
              <a:spAutoFit/>
            </a:bodyPr>
            <a:lstStyle/>
            <a:p>
              <a:r>
                <a:rPr lang="en-US" dirty="0"/>
                <a:t>us</a:t>
              </a:r>
            </a:p>
          </p:txBody>
        </p:sp>
        <p:sp>
          <p:nvSpPr>
            <p:cNvPr id="8" name="TextBox 7"/>
            <p:cNvSpPr txBox="1"/>
            <p:nvPr/>
          </p:nvSpPr>
          <p:spPr>
            <a:xfrm>
              <a:off x="5018987" y="3110753"/>
              <a:ext cx="1210235" cy="2308324"/>
            </a:xfrm>
            <a:prstGeom prst="rect">
              <a:avLst/>
            </a:prstGeom>
            <a:solidFill>
              <a:srgbClr val="FFFFFF"/>
            </a:solidFill>
          </p:spPr>
          <p:txBody>
            <a:bodyPr wrap="square" rtlCol="0">
              <a:spAutoFit/>
            </a:bodyPr>
            <a:lstStyle/>
            <a:p>
              <a:r>
                <a:rPr lang="en-US" dirty="0"/>
                <a:t>Nucleus</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TextBox 9"/>
            <p:cNvSpPr txBox="1"/>
            <p:nvPr/>
          </p:nvSpPr>
          <p:spPr>
            <a:xfrm>
              <a:off x="4586941" y="4705900"/>
              <a:ext cx="495666" cy="646331"/>
            </a:xfrm>
            <a:prstGeom prst="rect">
              <a:avLst/>
            </a:prstGeom>
            <a:solidFill>
              <a:srgbClr val="FFFFFF"/>
            </a:solidFill>
          </p:spPr>
          <p:txBody>
            <a:bodyPr wrap="square" rtlCol="0">
              <a:spAutoFit/>
            </a:bodyPr>
            <a:lstStyle/>
            <a:p>
              <a:r>
                <a:rPr lang="en-US" dirty="0"/>
                <a:t>U</a:t>
              </a:r>
            </a:p>
            <a:p>
              <a:r>
                <a:rPr lang="en-US" dirty="0"/>
                <a:t>s</a:t>
              </a:r>
            </a:p>
          </p:txBody>
        </p:sp>
      </p:grpSp>
      <p:sp>
        <p:nvSpPr>
          <p:cNvPr id="12" name="TextBox 11">
            <a:extLst>
              <a:ext uri="{FF2B5EF4-FFF2-40B4-BE49-F238E27FC236}">
                <a16:creationId xmlns:a16="http://schemas.microsoft.com/office/drawing/2014/main" id="{9E2C0EB0-AB28-E341-9E16-F06903DAC46A}"/>
              </a:ext>
            </a:extLst>
          </p:cNvPr>
          <p:cNvSpPr txBox="1"/>
          <p:nvPr/>
        </p:nvSpPr>
        <p:spPr>
          <a:xfrm>
            <a:off x="0" y="1167178"/>
            <a:ext cx="9144000" cy="523220"/>
          </a:xfrm>
          <a:prstGeom prst="rect">
            <a:avLst/>
          </a:prstGeom>
          <a:noFill/>
        </p:spPr>
        <p:txBody>
          <a:bodyPr wrap="square" rtlCol="0">
            <a:spAutoFit/>
          </a:bodyPr>
          <a:lstStyle/>
          <a:p>
            <a:pPr algn="ctr"/>
            <a:r>
              <a:rPr lang="en-US" sz="2800" dirty="0"/>
              <a:t>Seeing inside a proton and a neutron </a:t>
            </a:r>
          </a:p>
        </p:txBody>
      </p:sp>
      <p:sp>
        <p:nvSpPr>
          <p:cNvPr id="5" name="TextBox 4">
            <a:extLst>
              <a:ext uri="{FF2B5EF4-FFF2-40B4-BE49-F238E27FC236}">
                <a16:creationId xmlns:a16="http://schemas.microsoft.com/office/drawing/2014/main" id="{C76FDCEC-F0BE-C745-BB36-63AEB35CAED3}"/>
              </a:ext>
            </a:extLst>
          </p:cNvPr>
          <p:cNvSpPr txBox="1"/>
          <p:nvPr/>
        </p:nvSpPr>
        <p:spPr>
          <a:xfrm>
            <a:off x="6556681" y="4497996"/>
            <a:ext cx="1080745" cy="461665"/>
          </a:xfrm>
          <a:prstGeom prst="rect">
            <a:avLst/>
          </a:prstGeom>
          <a:noFill/>
        </p:spPr>
        <p:txBody>
          <a:bodyPr wrap="none" rtlCol="0">
            <a:spAutoFit/>
          </a:bodyPr>
          <a:lstStyle/>
          <a:p>
            <a:r>
              <a:rPr lang="en-US" sz="2400" dirty="0"/>
              <a:t>10</a:t>
            </a:r>
            <a:r>
              <a:rPr lang="en-US" sz="2400" baseline="30000" dirty="0"/>
              <a:t>-15</a:t>
            </a:r>
            <a:r>
              <a:rPr lang="en-US" sz="2400" dirty="0"/>
              <a:t> m</a:t>
            </a:r>
          </a:p>
        </p:txBody>
      </p:sp>
    </p:spTree>
    <p:extLst>
      <p:ext uri="{BB962C8B-B14F-4D97-AF65-F5344CB8AC3E}">
        <p14:creationId xmlns:p14="http://schemas.microsoft.com/office/powerpoint/2010/main" val="3581651294"/>
      </p:ext>
    </p:extLst>
  </p:cSld>
  <p:clrMapOvr>
    <a:masterClrMapping/>
  </p:clrMapOvr>
  <p:transition advTm="18332"/>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274" r="8287" b="12795"/>
          <a:stretch/>
        </p:blipFill>
        <p:spPr>
          <a:xfrm>
            <a:off x="4946076" y="2396834"/>
            <a:ext cx="2976642" cy="2314993"/>
          </a:xfrm>
          <a:prstGeom prst="rect">
            <a:avLst/>
          </a:prstGeom>
        </p:spPr>
      </p:pic>
      <p:cxnSp>
        <p:nvCxnSpPr>
          <p:cNvPr id="9" name="Straight Arrow Connector 8"/>
          <p:cNvCxnSpPr/>
          <p:nvPr/>
        </p:nvCxnSpPr>
        <p:spPr>
          <a:xfrm>
            <a:off x="2623247" y="2202874"/>
            <a:ext cx="2272149" cy="120534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a:off x="2623247" y="3740728"/>
            <a:ext cx="2272149" cy="1205345"/>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289145" y="4946073"/>
            <a:ext cx="1227644" cy="830997"/>
          </a:xfrm>
          <a:prstGeom prst="rect">
            <a:avLst/>
          </a:prstGeom>
          <a:noFill/>
        </p:spPr>
        <p:txBody>
          <a:bodyPr wrap="none" rtlCol="0">
            <a:spAutoFit/>
          </a:bodyPr>
          <a:lstStyle/>
          <a:p>
            <a:pPr algn="ctr"/>
            <a:r>
              <a:rPr lang="en-US" sz="2400" dirty="0">
                <a:solidFill>
                  <a:srgbClr val="FFFF00"/>
                </a:solidFill>
              </a:rPr>
              <a:t>eyes,</a:t>
            </a:r>
          </a:p>
          <a:p>
            <a:pPr algn="ctr"/>
            <a:r>
              <a:rPr lang="en-US" sz="2400" dirty="0">
                <a:solidFill>
                  <a:srgbClr val="FFFF00"/>
                </a:solidFill>
              </a:rPr>
              <a:t>cameras</a:t>
            </a:r>
          </a:p>
        </p:txBody>
      </p:sp>
      <p:sp>
        <p:nvSpPr>
          <p:cNvPr id="2" name="TextBox 1"/>
          <p:cNvSpPr txBox="1"/>
          <p:nvPr/>
        </p:nvSpPr>
        <p:spPr>
          <a:xfrm>
            <a:off x="3244499" y="2521522"/>
            <a:ext cx="935256" cy="369332"/>
          </a:xfrm>
          <a:prstGeom prst="rect">
            <a:avLst/>
          </a:prstGeom>
          <a:noFill/>
        </p:spPr>
        <p:txBody>
          <a:bodyPr wrap="none" rtlCol="0">
            <a:spAutoFit/>
          </a:bodyPr>
          <a:lstStyle/>
          <a:p>
            <a:r>
              <a:rPr lang="en-US" dirty="0">
                <a:solidFill>
                  <a:srgbClr val="FFFF00"/>
                </a:solidFill>
              </a:rPr>
              <a:t>light ray</a:t>
            </a:r>
          </a:p>
        </p:txBody>
      </p:sp>
      <p:sp>
        <p:nvSpPr>
          <p:cNvPr id="13" name="TextBox 12"/>
          <p:cNvSpPr txBox="1"/>
          <p:nvPr/>
        </p:nvSpPr>
        <p:spPr>
          <a:xfrm>
            <a:off x="3244499" y="4158734"/>
            <a:ext cx="935256" cy="369332"/>
          </a:xfrm>
          <a:prstGeom prst="rect">
            <a:avLst/>
          </a:prstGeom>
          <a:noFill/>
        </p:spPr>
        <p:txBody>
          <a:bodyPr wrap="none" rtlCol="0">
            <a:spAutoFit/>
          </a:bodyPr>
          <a:lstStyle/>
          <a:p>
            <a:r>
              <a:rPr lang="en-US" dirty="0">
                <a:solidFill>
                  <a:srgbClr val="FFFF00"/>
                </a:solidFill>
              </a:rPr>
              <a:t>light ray</a:t>
            </a:r>
          </a:p>
        </p:txBody>
      </p:sp>
      <p:sp>
        <p:nvSpPr>
          <p:cNvPr id="16" name="TextBox 15"/>
          <p:cNvSpPr txBox="1"/>
          <p:nvPr/>
        </p:nvSpPr>
        <p:spPr>
          <a:xfrm>
            <a:off x="1082301" y="1080655"/>
            <a:ext cx="1631537" cy="2000548"/>
          </a:xfrm>
          <a:prstGeom prst="rect">
            <a:avLst/>
          </a:prstGeom>
          <a:noFill/>
        </p:spPr>
        <p:txBody>
          <a:bodyPr wrap="none" rtlCol="0">
            <a:spAutoFit/>
          </a:bodyPr>
          <a:lstStyle/>
          <a:p>
            <a:pPr algn="ctr"/>
            <a:r>
              <a:rPr lang="en-US" sz="2400" dirty="0">
                <a:solidFill>
                  <a:srgbClr val="FFFF00"/>
                </a:solidFill>
              </a:rPr>
              <a:t>Sun</a:t>
            </a:r>
          </a:p>
          <a:p>
            <a:pPr algn="ctr"/>
            <a:endParaRPr lang="en-US" sz="2400" dirty="0">
              <a:solidFill>
                <a:srgbClr val="FFFF00"/>
              </a:solidFill>
            </a:endParaRPr>
          </a:p>
          <a:p>
            <a:pPr algn="ctr"/>
            <a:endParaRPr lang="en-US" sz="2400" dirty="0">
              <a:solidFill>
                <a:srgbClr val="FFFF00"/>
              </a:solidFill>
            </a:endParaRPr>
          </a:p>
          <a:p>
            <a:pPr algn="ctr"/>
            <a:endParaRPr lang="en-US" sz="2800" dirty="0">
              <a:solidFill>
                <a:srgbClr val="FFFF00"/>
              </a:solidFill>
            </a:endParaRPr>
          </a:p>
          <a:p>
            <a:pPr algn="ctr"/>
            <a:r>
              <a:rPr lang="en-US" sz="2400" dirty="0">
                <a:solidFill>
                  <a:srgbClr val="FFFF00"/>
                </a:solidFill>
              </a:rPr>
              <a:t>light source</a:t>
            </a:r>
          </a:p>
        </p:txBody>
      </p:sp>
      <p:pic>
        <p:nvPicPr>
          <p:cNvPr id="17" name="Picture 2" descr="ildergebnis für cartoon images of the s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8" y="1486859"/>
            <a:ext cx="1383119" cy="1175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0039465"/>
      </p:ext>
    </p:extLst>
  </p:cSld>
  <p:clrMapOvr>
    <a:masterClrMapping/>
  </p:clrMapOvr>
  <mc:AlternateContent xmlns:mc="http://schemas.openxmlformats.org/markup-compatibility/2006" xmlns:p14="http://schemas.microsoft.com/office/powerpoint/2010/main">
    <mc:Choice Requires="p14">
      <p:transition spd="slow" p14:dur="2000" advTm="16730"/>
    </mc:Choice>
    <mc:Fallback xmlns="">
      <p:transition spd="slow" advTm="1673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p:cNvCxnSpPr/>
          <p:nvPr/>
        </p:nvCxnSpPr>
        <p:spPr>
          <a:xfrm flipH="1">
            <a:off x="4437767" y="3740728"/>
            <a:ext cx="2272149" cy="1205345"/>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713829" y="4158734"/>
            <a:ext cx="1548309" cy="369332"/>
          </a:xfrm>
          <a:prstGeom prst="rect">
            <a:avLst/>
          </a:prstGeom>
          <a:noFill/>
        </p:spPr>
        <p:txBody>
          <a:bodyPr wrap="none" rtlCol="0">
            <a:spAutoFit/>
          </a:bodyPr>
          <a:lstStyle/>
          <a:p>
            <a:pPr algn="ctr"/>
            <a:r>
              <a:rPr lang="en-US" dirty="0">
                <a:solidFill>
                  <a:schemeClr val="accent1">
                    <a:lumMod val="60000"/>
                    <a:lumOff val="40000"/>
                  </a:schemeClr>
                </a:solidFill>
              </a:rPr>
              <a:t>electron beam</a:t>
            </a:r>
          </a:p>
        </p:txBody>
      </p:sp>
      <p:sp>
        <p:nvSpPr>
          <p:cNvPr id="12" name="TextBox 11"/>
          <p:cNvSpPr txBox="1"/>
          <p:nvPr/>
        </p:nvSpPr>
        <p:spPr>
          <a:xfrm>
            <a:off x="3101180" y="1436549"/>
            <a:ext cx="1221681" cy="830997"/>
          </a:xfrm>
          <a:prstGeom prst="rect">
            <a:avLst/>
          </a:prstGeom>
          <a:noFill/>
        </p:spPr>
        <p:txBody>
          <a:bodyPr wrap="none" rtlCol="0">
            <a:spAutoFit/>
          </a:bodyPr>
          <a:lstStyle/>
          <a:p>
            <a:pPr algn="ctr"/>
            <a:r>
              <a:rPr lang="en-US" sz="2400" dirty="0">
                <a:solidFill>
                  <a:schemeClr val="accent1">
                    <a:lumMod val="60000"/>
                    <a:lumOff val="40000"/>
                  </a:schemeClr>
                </a:solidFill>
              </a:rPr>
              <a:t>electron</a:t>
            </a:r>
          </a:p>
          <a:p>
            <a:pPr algn="ctr"/>
            <a:r>
              <a:rPr lang="en-US" sz="2400" dirty="0">
                <a:solidFill>
                  <a:schemeClr val="accent1">
                    <a:lumMod val="60000"/>
                    <a:lumOff val="40000"/>
                  </a:schemeClr>
                </a:solidFill>
              </a:rPr>
              <a:t>sources</a:t>
            </a:r>
          </a:p>
        </p:txBody>
      </p:sp>
      <p:sp>
        <p:nvSpPr>
          <p:cNvPr id="16" name="TextBox 15"/>
          <p:cNvSpPr txBox="1"/>
          <p:nvPr/>
        </p:nvSpPr>
        <p:spPr>
          <a:xfrm>
            <a:off x="3034351" y="4946073"/>
            <a:ext cx="1366271" cy="830997"/>
          </a:xfrm>
          <a:prstGeom prst="rect">
            <a:avLst/>
          </a:prstGeom>
          <a:noFill/>
        </p:spPr>
        <p:txBody>
          <a:bodyPr wrap="none" rtlCol="0">
            <a:spAutoFit/>
          </a:bodyPr>
          <a:lstStyle/>
          <a:p>
            <a:pPr algn="ctr"/>
            <a:r>
              <a:rPr lang="en-US" sz="2400" dirty="0">
                <a:solidFill>
                  <a:schemeClr val="accent1">
                    <a:lumMod val="60000"/>
                    <a:lumOff val="40000"/>
                  </a:schemeClr>
                </a:solidFill>
              </a:rPr>
              <a:t>electron</a:t>
            </a:r>
          </a:p>
          <a:p>
            <a:pPr algn="ctr"/>
            <a:r>
              <a:rPr lang="en-US" sz="2400" dirty="0">
                <a:solidFill>
                  <a:schemeClr val="accent1">
                    <a:lumMod val="60000"/>
                    <a:lumOff val="40000"/>
                  </a:schemeClr>
                </a:solidFill>
              </a:rPr>
              <a:t>detectors</a:t>
            </a:r>
          </a:p>
        </p:txBody>
      </p:sp>
      <p:sp>
        <p:nvSpPr>
          <p:cNvPr id="10" name="TextBox 9"/>
          <p:cNvSpPr txBox="1"/>
          <p:nvPr/>
        </p:nvSpPr>
        <p:spPr>
          <a:xfrm>
            <a:off x="0" y="665156"/>
            <a:ext cx="9144000" cy="523220"/>
          </a:xfrm>
          <a:prstGeom prst="rect">
            <a:avLst/>
          </a:prstGeom>
          <a:noFill/>
        </p:spPr>
        <p:txBody>
          <a:bodyPr wrap="square" rtlCol="0">
            <a:spAutoFit/>
          </a:bodyPr>
          <a:lstStyle/>
          <a:p>
            <a:pPr algn="ctr"/>
            <a:r>
              <a:rPr lang="en-US" sz="2800" dirty="0"/>
              <a:t>Seeing the “small” invisible by an electron microscope</a:t>
            </a:r>
          </a:p>
        </p:txBody>
      </p:sp>
      <p:cxnSp>
        <p:nvCxnSpPr>
          <p:cNvPr id="17" name="Straight Arrow Connector 16"/>
          <p:cNvCxnSpPr/>
          <p:nvPr/>
        </p:nvCxnSpPr>
        <p:spPr>
          <a:xfrm>
            <a:off x="4437767" y="2202874"/>
            <a:ext cx="2272149" cy="1205345"/>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713831" y="2521391"/>
            <a:ext cx="1548309" cy="369332"/>
          </a:xfrm>
          <a:prstGeom prst="rect">
            <a:avLst/>
          </a:prstGeom>
          <a:noFill/>
        </p:spPr>
        <p:txBody>
          <a:bodyPr wrap="none" rtlCol="0">
            <a:spAutoFit/>
          </a:bodyPr>
          <a:lstStyle/>
          <a:p>
            <a:pPr algn="ctr"/>
            <a:r>
              <a:rPr lang="en-US" dirty="0">
                <a:solidFill>
                  <a:schemeClr val="accent1">
                    <a:lumMod val="60000"/>
                    <a:lumOff val="40000"/>
                  </a:schemeClr>
                </a:solidFill>
              </a:rPr>
              <a:t>electron beam</a:t>
            </a:r>
          </a:p>
        </p:txBody>
      </p:sp>
      <p:pic>
        <p:nvPicPr>
          <p:cNvPr id="26" name="Picture 25"/>
          <p:cNvPicPr>
            <a:picLocks noChangeAspect="1"/>
          </p:cNvPicPr>
          <p:nvPr/>
        </p:nvPicPr>
        <p:blipFill rotWithShape="1">
          <a:blip r:embed="rId4">
            <a:extLst>
              <a:ext uri="{28A0092B-C50C-407E-A947-70E740481C1C}">
                <a14:useLocalDpi xmlns:a14="http://schemas.microsoft.com/office/drawing/2010/main" val="0"/>
              </a:ext>
            </a:extLst>
          </a:blip>
          <a:srcRect l="10345"/>
          <a:stretch/>
        </p:blipFill>
        <p:spPr>
          <a:xfrm>
            <a:off x="6742196" y="2941736"/>
            <a:ext cx="1685148" cy="1244600"/>
          </a:xfrm>
          <a:prstGeom prst="rect">
            <a:avLst/>
          </a:prstGeom>
        </p:spPr>
      </p:pic>
      <p:sp>
        <p:nvSpPr>
          <p:cNvPr id="34" name="TextBox 33"/>
          <p:cNvSpPr txBox="1"/>
          <p:nvPr/>
        </p:nvSpPr>
        <p:spPr>
          <a:xfrm>
            <a:off x="6594254" y="4078257"/>
            <a:ext cx="1876668" cy="369332"/>
          </a:xfrm>
          <a:prstGeom prst="rect">
            <a:avLst/>
          </a:prstGeom>
          <a:noFill/>
        </p:spPr>
        <p:txBody>
          <a:bodyPr wrap="none" rtlCol="0">
            <a:spAutoFit/>
          </a:bodyPr>
          <a:lstStyle/>
          <a:p>
            <a:r>
              <a:rPr lang="en-US"/>
              <a:t>Breast Cancer Cell</a:t>
            </a:r>
          </a:p>
        </p:txBody>
      </p:sp>
      <p:grpSp>
        <p:nvGrpSpPr>
          <p:cNvPr id="14" name="Group 13"/>
          <p:cNvGrpSpPr/>
          <p:nvPr/>
        </p:nvGrpSpPr>
        <p:grpSpPr>
          <a:xfrm>
            <a:off x="628572" y="1945449"/>
            <a:ext cx="2116284" cy="3322721"/>
            <a:chOff x="6855812" y="1910170"/>
            <a:chExt cx="2116284" cy="3322721"/>
          </a:xfrm>
        </p:grpSpPr>
        <p:grpSp>
          <p:nvGrpSpPr>
            <p:cNvPr id="33" name="Group 32"/>
            <p:cNvGrpSpPr/>
            <p:nvPr/>
          </p:nvGrpSpPr>
          <p:grpSpPr>
            <a:xfrm>
              <a:off x="6855812" y="1910170"/>
              <a:ext cx="2116284" cy="3322721"/>
              <a:chOff x="6855812" y="1910170"/>
              <a:chExt cx="2116284" cy="3322721"/>
            </a:xfrm>
          </p:grpSpPr>
          <p:grpSp>
            <p:nvGrpSpPr>
              <p:cNvPr id="31" name="Group 30"/>
              <p:cNvGrpSpPr/>
              <p:nvPr/>
            </p:nvGrpSpPr>
            <p:grpSpPr>
              <a:xfrm>
                <a:off x="6946676" y="1910170"/>
                <a:ext cx="2025420" cy="3322721"/>
                <a:chOff x="6946676" y="1910170"/>
                <a:chExt cx="2025420" cy="3322721"/>
              </a:xfrm>
            </p:grpSpPr>
            <p:grpSp>
              <p:nvGrpSpPr>
                <p:cNvPr id="29" name="Group 28"/>
                <p:cNvGrpSpPr/>
                <p:nvPr/>
              </p:nvGrpSpPr>
              <p:grpSpPr>
                <a:xfrm>
                  <a:off x="6946676" y="1910170"/>
                  <a:ext cx="2025420" cy="3322721"/>
                  <a:chOff x="7081587" y="3327814"/>
                  <a:chExt cx="2025420" cy="3322721"/>
                </a:xfrm>
              </p:grpSpPr>
              <p:sp>
                <p:nvSpPr>
                  <p:cNvPr id="5" name="Rectangle 4"/>
                  <p:cNvSpPr/>
                  <p:nvPr/>
                </p:nvSpPr>
                <p:spPr>
                  <a:xfrm>
                    <a:off x="7081588" y="3327814"/>
                    <a:ext cx="1940316" cy="332272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219135" y="5849205"/>
                    <a:ext cx="1565943" cy="369332"/>
                  </a:xfrm>
                  <a:prstGeom prst="rect">
                    <a:avLst/>
                  </a:prstGeom>
                  <a:noFill/>
                </p:spPr>
                <p:txBody>
                  <a:bodyPr wrap="none" rtlCol="0">
                    <a:spAutoFit/>
                  </a:bodyPr>
                  <a:lstStyle/>
                  <a:p>
                    <a:pPr algn="ctr"/>
                    <a:r>
                      <a:rPr lang="en-US" dirty="0">
                        <a:solidFill>
                          <a:schemeClr val="accent1">
                            <a:lumMod val="60000"/>
                            <a:lumOff val="40000"/>
                          </a:schemeClr>
                        </a:solidFill>
                      </a:rPr>
                      <a:t>electron-beam</a:t>
                    </a:r>
                  </a:p>
                </p:txBody>
              </p:sp>
              <p:pic>
                <p:nvPicPr>
                  <p:cNvPr id="19" name="Picture 6" descr="mage result for electron microscope"/>
                  <p:cNvPicPr>
                    <a:picLocks noChangeAspect="1" noChangeArrowheads="1"/>
                  </p:cNvPicPr>
                  <p:nvPr/>
                </p:nvPicPr>
                <p:blipFill rotWithShape="1">
                  <a:blip r:embed="rId5">
                    <a:extLst>
                      <a:ext uri="{28A0092B-C50C-407E-A947-70E740481C1C}">
                        <a14:useLocalDpi xmlns:a14="http://schemas.microsoft.com/office/drawing/2010/main" val="0"/>
                      </a:ext>
                    </a:extLst>
                  </a:blip>
                  <a:srcRect l="56671" r="4484" b="4862"/>
                  <a:stretch/>
                </p:blipFill>
                <p:spPr bwMode="auto">
                  <a:xfrm>
                    <a:off x="7081588" y="3327814"/>
                    <a:ext cx="1886968" cy="320789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8148925" y="5849205"/>
                    <a:ext cx="872980" cy="23602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8148925" y="3822489"/>
                    <a:ext cx="872980" cy="9454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081587" y="3648059"/>
                    <a:ext cx="137548" cy="17443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7717949" y="3385974"/>
                    <a:ext cx="1389058" cy="1261884"/>
                  </a:xfrm>
                  <a:prstGeom prst="rect">
                    <a:avLst/>
                  </a:prstGeom>
                  <a:noFill/>
                </p:spPr>
                <p:txBody>
                  <a:bodyPr wrap="square" rtlCol="0">
                    <a:spAutoFit/>
                  </a:bodyPr>
                  <a:lstStyle/>
                  <a:p>
                    <a:pPr algn="r"/>
                    <a:r>
                      <a:rPr lang="en-US" sz="1200" dirty="0">
                        <a:solidFill>
                          <a:schemeClr val="bg1"/>
                        </a:solidFill>
                      </a:rPr>
                      <a:t>electron source</a:t>
                    </a:r>
                  </a:p>
                  <a:p>
                    <a:pPr algn="r"/>
                    <a:endParaRPr lang="en-US" sz="1000" dirty="0">
                      <a:solidFill>
                        <a:schemeClr val="bg1"/>
                      </a:solidFill>
                    </a:endParaRPr>
                  </a:p>
                  <a:p>
                    <a:pPr algn="r"/>
                    <a:endParaRPr lang="en-US" sz="4000" dirty="0">
                      <a:solidFill>
                        <a:schemeClr val="bg1"/>
                      </a:solidFill>
                    </a:endParaRPr>
                  </a:p>
                  <a:p>
                    <a:pPr algn="r"/>
                    <a:r>
                      <a:rPr lang="en-US" sz="1200" dirty="0">
                        <a:solidFill>
                          <a:schemeClr val="bg1"/>
                        </a:solidFill>
                      </a:rPr>
                      <a:t>electron beam</a:t>
                    </a:r>
                  </a:p>
                </p:txBody>
              </p:sp>
            </p:grpSp>
            <p:sp>
              <p:nvSpPr>
                <p:cNvPr id="30" name="Rectangle 29"/>
                <p:cNvSpPr/>
                <p:nvPr/>
              </p:nvSpPr>
              <p:spPr>
                <a:xfrm>
                  <a:off x="7813633" y="3609047"/>
                  <a:ext cx="1020012" cy="31868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6976657" y="3085826"/>
                  <a:ext cx="331712" cy="2644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p:cNvSpPr/>
              <p:nvPr/>
            </p:nvSpPr>
            <p:spPr>
              <a:xfrm>
                <a:off x="6940336" y="3907656"/>
                <a:ext cx="353043" cy="4939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6855812" y="4139812"/>
                <a:ext cx="894797" cy="307777"/>
              </a:xfrm>
              <a:prstGeom prst="rect">
                <a:avLst/>
              </a:prstGeom>
              <a:noFill/>
            </p:spPr>
            <p:txBody>
              <a:bodyPr wrap="none" rtlCol="0">
                <a:spAutoFit/>
              </a:bodyPr>
              <a:lstStyle/>
              <a:p>
                <a:r>
                  <a:rPr lang="en-US" sz="1400" b="1" dirty="0">
                    <a:solidFill>
                      <a:srgbClr val="FF0000"/>
                    </a:solidFill>
                  </a:rPr>
                  <a:t>specimen</a:t>
                </a:r>
              </a:p>
            </p:txBody>
          </p:sp>
        </p:grpSp>
        <p:cxnSp>
          <p:nvCxnSpPr>
            <p:cNvPr id="3" name="Straight Arrow Connector 2"/>
            <p:cNvCxnSpPr/>
            <p:nvPr/>
          </p:nvCxnSpPr>
          <p:spPr>
            <a:xfrm>
              <a:off x="7124054" y="4396415"/>
              <a:ext cx="371960" cy="26084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000376" y="3544525"/>
              <a:ext cx="963212" cy="461665"/>
            </a:xfrm>
            <a:prstGeom prst="rect">
              <a:avLst/>
            </a:prstGeom>
            <a:noFill/>
            <a:ln>
              <a:noFill/>
            </a:ln>
          </p:spPr>
          <p:txBody>
            <a:bodyPr wrap="square" rtlCol="0">
              <a:spAutoFit/>
            </a:bodyPr>
            <a:lstStyle/>
            <a:p>
              <a:pPr algn="r"/>
              <a:r>
                <a:rPr lang="en-US" sz="1200" dirty="0">
                  <a:solidFill>
                    <a:schemeClr val="bg1"/>
                  </a:solidFill>
                </a:rPr>
                <a:t>electron</a:t>
              </a:r>
            </a:p>
            <a:p>
              <a:pPr algn="r"/>
              <a:r>
                <a:rPr lang="en-US" sz="1200" dirty="0">
                  <a:solidFill>
                    <a:schemeClr val="bg1"/>
                  </a:solidFill>
                </a:rPr>
                <a:t>detector</a:t>
              </a:r>
            </a:p>
          </p:txBody>
        </p:sp>
      </p:grpSp>
    </p:spTree>
    <p:custDataLst>
      <p:tags r:id="rId1"/>
    </p:custDataLst>
    <p:extLst>
      <p:ext uri="{BB962C8B-B14F-4D97-AF65-F5344CB8AC3E}">
        <p14:creationId xmlns:p14="http://schemas.microsoft.com/office/powerpoint/2010/main" val="1162049251"/>
      </p:ext>
    </p:extLst>
  </p:cSld>
  <p:clrMapOvr>
    <a:masterClrMapping/>
  </p:clrMapOvr>
  <mc:AlternateContent xmlns:mc="http://schemas.openxmlformats.org/markup-compatibility/2006" xmlns:p14="http://schemas.microsoft.com/office/powerpoint/2010/main">
    <mc:Choice Requires="p14">
      <p:transition spd="slow" p14:dur="2000" advTm="68369"/>
    </mc:Choice>
    <mc:Fallback xmlns="">
      <p:transition spd="slow" advTm="6836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a:xfrm>
            <a:off x="457200" y="274638"/>
            <a:ext cx="8229600" cy="1143000"/>
          </a:xfrm>
        </p:spPr>
        <p:txBody>
          <a:bodyPr/>
          <a:lstStyle/>
          <a:p>
            <a:r>
              <a:rPr lang="en-US" dirty="0"/>
              <a:t>Peeling a proton and a neutron</a:t>
            </a:r>
            <a:endParaRPr lang="en-US" dirty="0">
              <a:solidFill>
                <a:srgbClr val="FFFFFF"/>
              </a:solidFill>
            </a:endParaRPr>
          </a:p>
        </p:txBody>
      </p:sp>
      <p:grpSp>
        <p:nvGrpSpPr>
          <p:cNvPr id="4" name="Group 3"/>
          <p:cNvGrpSpPr/>
          <p:nvPr/>
        </p:nvGrpSpPr>
        <p:grpSpPr>
          <a:xfrm>
            <a:off x="5338987" y="1992530"/>
            <a:ext cx="2440038" cy="3668890"/>
            <a:chOff x="3276786" y="1919111"/>
            <a:chExt cx="2440038" cy="3668890"/>
          </a:xfrm>
        </p:grpSpPr>
        <p:grpSp>
          <p:nvGrpSpPr>
            <p:cNvPr id="2" name="Group 1"/>
            <p:cNvGrpSpPr/>
            <p:nvPr/>
          </p:nvGrpSpPr>
          <p:grpSpPr>
            <a:xfrm>
              <a:off x="3276786" y="1919111"/>
              <a:ext cx="2440037" cy="3668890"/>
              <a:chOff x="5986120" y="1044222"/>
              <a:chExt cx="2440037" cy="3668890"/>
            </a:xfrm>
          </p:grpSpPr>
          <p:sp>
            <p:nvSpPr>
              <p:cNvPr id="9" name="Rectangle 8"/>
              <p:cNvSpPr/>
              <p:nvPr/>
            </p:nvSpPr>
            <p:spPr>
              <a:xfrm>
                <a:off x="5986120" y="1044222"/>
                <a:ext cx="2440037" cy="366889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Picture 10" descr="sca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719" y="1365159"/>
                <a:ext cx="2084779" cy="3154362"/>
              </a:xfrm>
              <a:prstGeom prst="rect">
                <a:avLst/>
              </a:prstGeom>
            </p:spPr>
          </p:pic>
        </p:grpSp>
        <p:sp>
          <p:nvSpPr>
            <p:cNvPr id="3" name="TextBox 2"/>
            <p:cNvSpPr txBox="1"/>
            <p:nvPr/>
          </p:nvSpPr>
          <p:spPr>
            <a:xfrm>
              <a:off x="3376706" y="4826000"/>
              <a:ext cx="1210235" cy="646331"/>
            </a:xfrm>
            <a:prstGeom prst="rect">
              <a:avLst/>
            </a:prstGeom>
            <a:solidFill>
              <a:srgbClr val="FFFFFF"/>
            </a:solidFill>
          </p:spPr>
          <p:txBody>
            <a:bodyPr wrap="square" rtlCol="0">
              <a:spAutoFit/>
            </a:bodyPr>
            <a:lstStyle/>
            <a:p>
              <a:r>
                <a:rPr lang="en-US" dirty="0"/>
                <a:t>Nucleus</a:t>
              </a:r>
            </a:p>
            <a:p>
              <a:endParaRPr lang="en-US" dirty="0"/>
            </a:p>
          </p:txBody>
        </p:sp>
        <p:sp>
          <p:nvSpPr>
            <p:cNvPr id="7" name="TextBox 6"/>
            <p:cNvSpPr txBox="1"/>
            <p:nvPr/>
          </p:nvSpPr>
          <p:spPr>
            <a:xfrm>
              <a:off x="4078942" y="4441727"/>
              <a:ext cx="347502" cy="646331"/>
            </a:xfrm>
            <a:prstGeom prst="rect">
              <a:avLst/>
            </a:prstGeom>
            <a:solidFill>
              <a:srgbClr val="FFFFFF"/>
            </a:solidFill>
          </p:spPr>
          <p:txBody>
            <a:bodyPr wrap="square" rtlCol="0">
              <a:spAutoFit/>
            </a:bodyPr>
            <a:lstStyle/>
            <a:p>
              <a:r>
                <a:rPr lang="en-US" dirty="0"/>
                <a:t>us</a:t>
              </a:r>
            </a:p>
          </p:txBody>
        </p:sp>
        <p:sp>
          <p:nvSpPr>
            <p:cNvPr id="8" name="TextBox 7"/>
            <p:cNvSpPr txBox="1"/>
            <p:nvPr/>
          </p:nvSpPr>
          <p:spPr>
            <a:xfrm>
              <a:off x="5018988" y="3110753"/>
              <a:ext cx="697836" cy="2308324"/>
            </a:xfrm>
            <a:prstGeom prst="rect">
              <a:avLst/>
            </a:prstGeom>
            <a:solidFill>
              <a:srgbClr val="FFFFFF"/>
            </a:solidFill>
          </p:spPr>
          <p:txBody>
            <a:bodyPr wrap="square" rtlCol="0">
              <a:spAutoFit/>
            </a:bodyPr>
            <a:lstStyle/>
            <a:p>
              <a:r>
                <a:rPr lang="en-US" dirty="0"/>
                <a:t>Nucleus</a:t>
              </a:r>
            </a:p>
            <a:p>
              <a:endParaRPr lang="en-US" dirty="0"/>
            </a:p>
            <a:p>
              <a:endParaRPr lang="en-US" dirty="0"/>
            </a:p>
            <a:p>
              <a:endParaRPr lang="en-US" dirty="0"/>
            </a:p>
            <a:p>
              <a:endParaRPr lang="en-US" dirty="0"/>
            </a:p>
            <a:p>
              <a:endParaRPr lang="en-US" dirty="0"/>
            </a:p>
            <a:p>
              <a:endParaRPr lang="en-US" dirty="0"/>
            </a:p>
          </p:txBody>
        </p:sp>
        <p:sp>
          <p:nvSpPr>
            <p:cNvPr id="10" name="TextBox 9"/>
            <p:cNvSpPr txBox="1"/>
            <p:nvPr/>
          </p:nvSpPr>
          <p:spPr>
            <a:xfrm>
              <a:off x="4586941" y="4705900"/>
              <a:ext cx="495666" cy="646331"/>
            </a:xfrm>
            <a:prstGeom prst="rect">
              <a:avLst/>
            </a:prstGeom>
            <a:solidFill>
              <a:srgbClr val="FFFFFF"/>
            </a:solidFill>
          </p:spPr>
          <p:txBody>
            <a:bodyPr wrap="square" rtlCol="0">
              <a:spAutoFit/>
            </a:bodyPr>
            <a:lstStyle/>
            <a:p>
              <a:r>
                <a:rPr lang="en-US" dirty="0"/>
                <a:t>U</a:t>
              </a:r>
            </a:p>
            <a:p>
              <a:r>
                <a:rPr lang="en-US" dirty="0"/>
                <a:t>s</a:t>
              </a:r>
            </a:p>
          </p:txBody>
        </p:sp>
      </p:grpSp>
      <p:grpSp>
        <p:nvGrpSpPr>
          <p:cNvPr id="12" name="Group 11">
            <a:extLst>
              <a:ext uri="{FF2B5EF4-FFF2-40B4-BE49-F238E27FC236}">
                <a16:creationId xmlns:a16="http://schemas.microsoft.com/office/drawing/2014/main" id="{56A8F04A-994F-8046-BB30-7A56A9CC0961}"/>
              </a:ext>
            </a:extLst>
          </p:cNvPr>
          <p:cNvGrpSpPr/>
          <p:nvPr/>
        </p:nvGrpSpPr>
        <p:grpSpPr>
          <a:xfrm>
            <a:off x="707821" y="1802323"/>
            <a:ext cx="5780824" cy="4314156"/>
            <a:chOff x="707821" y="1325244"/>
            <a:chExt cx="5780824" cy="4314156"/>
          </a:xfrm>
        </p:grpSpPr>
        <p:cxnSp>
          <p:nvCxnSpPr>
            <p:cNvPr id="13" name="Straight Arrow Connector 12">
              <a:extLst>
                <a:ext uri="{FF2B5EF4-FFF2-40B4-BE49-F238E27FC236}">
                  <a16:creationId xmlns:a16="http://schemas.microsoft.com/office/drawing/2014/main" id="{3474EBE7-CFE8-CB4A-BC4C-F990C22B8084}"/>
                </a:ext>
              </a:extLst>
            </p:cNvPr>
            <p:cNvCxnSpPr>
              <a:cxnSpLocks/>
            </p:cNvCxnSpPr>
            <p:nvPr/>
          </p:nvCxnSpPr>
          <p:spPr>
            <a:xfrm>
              <a:off x="2623247" y="2202874"/>
              <a:ext cx="3865398" cy="183519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E890D8C-2134-7C40-A9C6-3BDEECE8F632}"/>
                </a:ext>
              </a:extLst>
            </p:cNvPr>
            <p:cNvCxnSpPr>
              <a:cxnSpLocks/>
            </p:cNvCxnSpPr>
            <p:nvPr/>
          </p:nvCxnSpPr>
          <p:spPr>
            <a:xfrm flipH="1">
              <a:off x="2623249" y="4147930"/>
              <a:ext cx="3865396" cy="798143"/>
            </a:xfrm>
            <a:prstGeom prst="straightConnector1">
              <a:avLst/>
            </a:prstGeom>
            <a:ln>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CD08CB5-E053-6743-960E-1AA603E5A512}"/>
                </a:ext>
              </a:extLst>
            </p:cNvPr>
            <p:cNvSpPr txBox="1"/>
            <p:nvPr/>
          </p:nvSpPr>
          <p:spPr>
            <a:xfrm>
              <a:off x="707821" y="5177735"/>
              <a:ext cx="2379370" cy="461665"/>
            </a:xfrm>
            <a:prstGeom prst="rect">
              <a:avLst/>
            </a:prstGeom>
            <a:noFill/>
          </p:spPr>
          <p:txBody>
            <a:bodyPr wrap="none" rtlCol="0">
              <a:spAutoFit/>
            </a:bodyPr>
            <a:lstStyle/>
            <a:p>
              <a:pPr algn="ctr"/>
              <a:r>
                <a:rPr lang="en-US" sz="2400" dirty="0"/>
                <a:t>particle detectors</a:t>
              </a:r>
            </a:p>
          </p:txBody>
        </p:sp>
        <p:sp>
          <p:nvSpPr>
            <p:cNvPr id="16" name="TextBox 15">
              <a:extLst>
                <a:ext uri="{FF2B5EF4-FFF2-40B4-BE49-F238E27FC236}">
                  <a16:creationId xmlns:a16="http://schemas.microsoft.com/office/drawing/2014/main" id="{3081D736-BD22-B048-A866-14F5DDC7BB03}"/>
                </a:ext>
              </a:extLst>
            </p:cNvPr>
            <p:cNvSpPr txBox="1"/>
            <p:nvPr/>
          </p:nvSpPr>
          <p:spPr>
            <a:xfrm>
              <a:off x="3106849" y="2288744"/>
              <a:ext cx="1478290" cy="646331"/>
            </a:xfrm>
            <a:prstGeom prst="rect">
              <a:avLst/>
            </a:prstGeom>
            <a:noFill/>
          </p:spPr>
          <p:txBody>
            <a:bodyPr wrap="none" rtlCol="0">
              <a:spAutoFit/>
            </a:bodyPr>
            <a:lstStyle/>
            <a:p>
              <a:pPr algn="ctr"/>
              <a:r>
                <a:rPr lang="en-US" dirty="0"/>
                <a:t>high energy</a:t>
              </a:r>
            </a:p>
            <a:p>
              <a:pPr algn="ctr"/>
              <a:r>
                <a:rPr lang="en-US" dirty="0"/>
                <a:t>particle beam</a:t>
              </a:r>
            </a:p>
          </p:txBody>
        </p:sp>
        <p:sp>
          <p:nvSpPr>
            <p:cNvPr id="17" name="TextBox 16">
              <a:extLst>
                <a:ext uri="{FF2B5EF4-FFF2-40B4-BE49-F238E27FC236}">
                  <a16:creationId xmlns:a16="http://schemas.microsoft.com/office/drawing/2014/main" id="{57486AAC-7C3F-0447-A839-15C894F39E65}"/>
                </a:ext>
              </a:extLst>
            </p:cNvPr>
            <p:cNvSpPr txBox="1"/>
            <p:nvPr/>
          </p:nvSpPr>
          <p:spPr>
            <a:xfrm>
              <a:off x="762966" y="1325244"/>
              <a:ext cx="2269083" cy="830997"/>
            </a:xfrm>
            <a:prstGeom prst="rect">
              <a:avLst/>
            </a:prstGeom>
            <a:noFill/>
          </p:spPr>
          <p:txBody>
            <a:bodyPr wrap="none" rtlCol="0">
              <a:spAutoFit/>
            </a:bodyPr>
            <a:lstStyle/>
            <a:p>
              <a:pPr algn="ctr"/>
              <a:r>
                <a:rPr lang="en-US" sz="2400" dirty="0">
                  <a:solidFill>
                    <a:srgbClr val="FFFF00"/>
                  </a:solidFill>
                </a:rPr>
                <a:t>high energy</a:t>
              </a:r>
            </a:p>
            <a:p>
              <a:pPr algn="ctr"/>
              <a:r>
                <a:rPr lang="en-US" sz="2400" dirty="0">
                  <a:solidFill>
                    <a:srgbClr val="FFFF00"/>
                  </a:solidFill>
                </a:rPr>
                <a:t>particles sources</a:t>
              </a:r>
            </a:p>
          </p:txBody>
        </p:sp>
      </p:grpSp>
      <p:sp>
        <p:nvSpPr>
          <p:cNvPr id="18" name="TextBox 17">
            <a:extLst>
              <a:ext uri="{FF2B5EF4-FFF2-40B4-BE49-F238E27FC236}">
                <a16:creationId xmlns:a16="http://schemas.microsoft.com/office/drawing/2014/main" id="{E06F1D4F-20E3-044E-BEEE-A5034AD60AB5}"/>
              </a:ext>
            </a:extLst>
          </p:cNvPr>
          <p:cNvSpPr txBox="1"/>
          <p:nvPr/>
        </p:nvSpPr>
        <p:spPr>
          <a:xfrm>
            <a:off x="7850656" y="4347482"/>
            <a:ext cx="1080745" cy="461665"/>
          </a:xfrm>
          <a:prstGeom prst="rect">
            <a:avLst/>
          </a:prstGeom>
          <a:noFill/>
        </p:spPr>
        <p:txBody>
          <a:bodyPr wrap="none" rtlCol="0">
            <a:spAutoFit/>
          </a:bodyPr>
          <a:lstStyle/>
          <a:p>
            <a:r>
              <a:rPr lang="en-US" sz="2400" dirty="0"/>
              <a:t>10</a:t>
            </a:r>
            <a:r>
              <a:rPr lang="en-US" sz="2400" baseline="30000" dirty="0"/>
              <a:t>-15</a:t>
            </a:r>
            <a:r>
              <a:rPr lang="en-US" sz="2400" dirty="0"/>
              <a:t> m</a:t>
            </a:r>
          </a:p>
        </p:txBody>
      </p:sp>
      <p:sp>
        <p:nvSpPr>
          <p:cNvPr id="5" name="TextBox 4">
            <a:extLst>
              <a:ext uri="{FF2B5EF4-FFF2-40B4-BE49-F238E27FC236}">
                <a16:creationId xmlns:a16="http://schemas.microsoft.com/office/drawing/2014/main" id="{F835E767-C852-F640-A4EB-A1B9EAC5C523}"/>
              </a:ext>
            </a:extLst>
          </p:cNvPr>
          <p:cNvSpPr txBox="1"/>
          <p:nvPr/>
        </p:nvSpPr>
        <p:spPr>
          <a:xfrm>
            <a:off x="3310430" y="3552261"/>
            <a:ext cx="1071127" cy="400110"/>
          </a:xfrm>
          <a:prstGeom prst="rect">
            <a:avLst/>
          </a:prstGeom>
          <a:noFill/>
        </p:spPr>
        <p:txBody>
          <a:bodyPr wrap="none" rtlCol="0">
            <a:spAutoFit/>
          </a:bodyPr>
          <a:lstStyle/>
          <a:p>
            <a:pPr algn="ctr"/>
            <a:r>
              <a:rPr lang="en-US" sz="2000" b="1" dirty="0">
                <a:solidFill>
                  <a:srgbClr val="FFFF00"/>
                </a:solidFill>
                <a:latin typeface="Symbol" pitchFamily="2" charset="2"/>
              </a:rPr>
              <a:t>l</a:t>
            </a:r>
            <a:r>
              <a:rPr lang="en-US" sz="2000" b="1" dirty="0">
                <a:solidFill>
                  <a:srgbClr val="FFFF00"/>
                </a:solidFill>
              </a:rPr>
              <a:t> = h / p</a:t>
            </a:r>
          </a:p>
        </p:txBody>
      </p:sp>
      <p:sp>
        <p:nvSpPr>
          <p:cNvPr id="29" name="Rectangle 28">
            <a:extLst>
              <a:ext uri="{FF2B5EF4-FFF2-40B4-BE49-F238E27FC236}">
                <a16:creationId xmlns:a16="http://schemas.microsoft.com/office/drawing/2014/main" id="{8660949A-B359-1B4E-A729-7BFEFD59AD8F}"/>
              </a:ext>
            </a:extLst>
          </p:cNvPr>
          <p:cNvSpPr/>
          <p:nvPr/>
        </p:nvSpPr>
        <p:spPr>
          <a:xfrm>
            <a:off x="5262787" y="5024080"/>
            <a:ext cx="2700113" cy="1003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A6DE182E-E6ED-7940-A57B-72E47B0F1D70}"/>
              </a:ext>
            </a:extLst>
          </p:cNvPr>
          <p:cNvGrpSpPr/>
          <p:nvPr/>
        </p:nvGrpSpPr>
        <p:grpSpPr>
          <a:xfrm>
            <a:off x="5264989" y="5059947"/>
            <a:ext cx="2613373" cy="1378282"/>
            <a:chOff x="5361974" y="5059947"/>
            <a:chExt cx="2613373" cy="1378282"/>
          </a:xfrm>
        </p:grpSpPr>
        <p:grpSp>
          <p:nvGrpSpPr>
            <p:cNvPr id="32" name="Group 31">
              <a:extLst>
                <a:ext uri="{FF2B5EF4-FFF2-40B4-BE49-F238E27FC236}">
                  <a16:creationId xmlns:a16="http://schemas.microsoft.com/office/drawing/2014/main" id="{40D9F3E9-3D90-7E4D-856C-B672D3D0A0F0}"/>
                </a:ext>
              </a:extLst>
            </p:cNvPr>
            <p:cNvGrpSpPr/>
            <p:nvPr/>
          </p:nvGrpSpPr>
          <p:grpSpPr>
            <a:xfrm>
              <a:off x="5361974" y="5066231"/>
              <a:ext cx="1371307" cy="1371998"/>
              <a:chOff x="5539774" y="5205931"/>
              <a:chExt cx="1371307" cy="1371998"/>
            </a:xfrm>
          </p:grpSpPr>
          <p:pic>
            <p:nvPicPr>
              <p:cNvPr id="33" name="Picture 12" descr="Image result for inside of proton">
                <a:extLst>
                  <a:ext uri="{FF2B5EF4-FFF2-40B4-BE49-F238E27FC236}">
                    <a16:creationId xmlns:a16="http://schemas.microsoft.com/office/drawing/2014/main" id="{BC00E7CC-7078-C244-9E21-84BDE24A9EE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38" t="38013" r="61900" b="46044"/>
              <a:stretch/>
            </p:blipFill>
            <p:spPr bwMode="auto">
              <a:xfrm>
                <a:off x="5802929" y="5467830"/>
                <a:ext cx="885566" cy="812200"/>
              </a:xfrm>
              <a:prstGeom prst="rect">
                <a:avLst/>
              </a:prstGeom>
              <a:noFill/>
              <a:extLst>
                <a:ext uri="{909E8E84-426E-40DD-AFC4-6F175D3DCCD1}">
                  <a14:hiddenFill xmlns:a14="http://schemas.microsoft.com/office/drawing/2010/main">
                    <a:solidFill>
                      <a:srgbClr val="FFFFFF"/>
                    </a:solidFill>
                  </a14:hiddenFill>
                </a:ext>
              </a:extLst>
            </p:spPr>
          </p:pic>
          <p:sp>
            <p:nvSpPr>
              <p:cNvPr id="34" name="Donut 33">
                <a:extLst>
                  <a:ext uri="{FF2B5EF4-FFF2-40B4-BE49-F238E27FC236}">
                    <a16:creationId xmlns:a16="http://schemas.microsoft.com/office/drawing/2014/main" id="{7CE6FA21-FC6A-8347-94F4-3D0E32283514}"/>
                  </a:ext>
                </a:extLst>
              </p:cNvPr>
              <p:cNvSpPr/>
              <p:nvPr/>
            </p:nvSpPr>
            <p:spPr>
              <a:xfrm>
                <a:off x="5539774" y="5205931"/>
                <a:ext cx="1371307" cy="1371998"/>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0" name="Group 29">
              <a:extLst>
                <a:ext uri="{FF2B5EF4-FFF2-40B4-BE49-F238E27FC236}">
                  <a16:creationId xmlns:a16="http://schemas.microsoft.com/office/drawing/2014/main" id="{09375FC0-C56C-BB4A-A22D-14D087579631}"/>
                </a:ext>
              </a:extLst>
            </p:cNvPr>
            <p:cNvGrpSpPr/>
            <p:nvPr/>
          </p:nvGrpSpPr>
          <p:grpSpPr>
            <a:xfrm>
              <a:off x="6599129" y="5059947"/>
              <a:ext cx="1371307" cy="1371998"/>
              <a:chOff x="7145229" y="5199647"/>
              <a:chExt cx="1371307" cy="1371998"/>
            </a:xfrm>
          </p:grpSpPr>
          <p:pic>
            <p:nvPicPr>
              <p:cNvPr id="35" name="Picture 12" descr="Image result for inside of proton">
                <a:extLst>
                  <a:ext uri="{FF2B5EF4-FFF2-40B4-BE49-F238E27FC236}">
                    <a16:creationId xmlns:a16="http://schemas.microsoft.com/office/drawing/2014/main" id="{BEFD8EE2-1974-E54E-B4A0-C6755B71095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2471" t="37702" r="14594" b="45166"/>
              <a:stretch/>
            </p:blipFill>
            <p:spPr bwMode="auto">
              <a:xfrm>
                <a:off x="7366606" y="5445401"/>
                <a:ext cx="904196" cy="872729"/>
              </a:xfrm>
              <a:prstGeom prst="rect">
                <a:avLst/>
              </a:prstGeom>
              <a:noFill/>
              <a:extLst>
                <a:ext uri="{909E8E84-426E-40DD-AFC4-6F175D3DCCD1}">
                  <a14:hiddenFill xmlns:a14="http://schemas.microsoft.com/office/drawing/2010/main">
                    <a:solidFill>
                      <a:srgbClr val="FFFFFF"/>
                    </a:solidFill>
                  </a14:hiddenFill>
                </a:ext>
              </a:extLst>
            </p:spPr>
          </p:pic>
          <p:sp>
            <p:nvSpPr>
              <p:cNvPr id="36" name="Donut 35">
                <a:extLst>
                  <a:ext uri="{FF2B5EF4-FFF2-40B4-BE49-F238E27FC236}">
                    <a16:creationId xmlns:a16="http://schemas.microsoft.com/office/drawing/2014/main" id="{29C0EAE4-97AA-9840-973D-F951B4DD633F}"/>
                  </a:ext>
                </a:extLst>
              </p:cNvPr>
              <p:cNvSpPr/>
              <p:nvPr/>
            </p:nvSpPr>
            <p:spPr>
              <a:xfrm>
                <a:off x="7145229" y="5199647"/>
                <a:ext cx="1371307" cy="1371998"/>
              </a:xfrm>
              <a:prstGeom prst="don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grpSp>
        <p:sp>
          <p:nvSpPr>
            <p:cNvPr id="37" name="TextBox 36">
              <a:extLst>
                <a:ext uri="{FF2B5EF4-FFF2-40B4-BE49-F238E27FC236}">
                  <a16:creationId xmlns:a16="http://schemas.microsoft.com/office/drawing/2014/main" id="{FA8DF689-4DE3-8E45-B018-5176F311FC10}"/>
                </a:ext>
              </a:extLst>
            </p:cNvPr>
            <p:cNvSpPr txBox="1"/>
            <p:nvPr/>
          </p:nvSpPr>
          <p:spPr>
            <a:xfrm>
              <a:off x="5477145" y="6065755"/>
              <a:ext cx="1138902" cy="369332"/>
            </a:xfrm>
            <a:prstGeom prst="rect">
              <a:avLst/>
            </a:prstGeom>
            <a:noFill/>
          </p:spPr>
          <p:txBody>
            <a:bodyPr wrap="none" rtlCol="0">
              <a:spAutoFit/>
            </a:bodyPr>
            <a:lstStyle/>
            <a:p>
              <a:r>
                <a:rPr lang="en-US" dirty="0"/>
                <a:t>proton (p)</a:t>
              </a:r>
            </a:p>
          </p:txBody>
        </p:sp>
        <p:sp>
          <p:nvSpPr>
            <p:cNvPr id="39" name="TextBox 38">
              <a:extLst>
                <a:ext uri="{FF2B5EF4-FFF2-40B4-BE49-F238E27FC236}">
                  <a16:creationId xmlns:a16="http://schemas.microsoft.com/office/drawing/2014/main" id="{03618B3C-7361-434C-804D-0529FB6692E2}"/>
                </a:ext>
              </a:extLst>
            </p:cNvPr>
            <p:cNvSpPr txBox="1"/>
            <p:nvPr/>
          </p:nvSpPr>
          <p:spPr>
            <a:xfrm>
              <a:off x="6718785" y="6066446"/>
              <a:ext cx="1256562" cy="369332"/>
            </a:xfrm>
            <a:prstGeom prst="rect">
              <a:avLst/>
            </a:prstGeom>
            <a:noFill/>
          </p:spPr>
          <p:txBody>
            <a:bodyPr wrap="none" rtlCol="0">
              <a:spAutoFit/>
            </a:bodyPr>
            <a:lstStyle/>
            <a:p>
              <a:r>
                <a:rPr lang="en-US" dirty="0"/>
                <a:t>neutron (n)</a:t>
              </a:r>
            </a:p>
          </p:txBody>
        </p:sp>
      </p:grpSp>
    </p:spTree>
    <p:extLst>
      <p:ext uri="{BB962C8B-B14F-4D97-AF65-F5344CB8AC3E}">
        <p14:creationId xmlns:p14="http://schemas.microsoft.com/office/powerpoint/2010/main" val="3200543199"/>
      </p:ext>
    </p:extLst>
  </p:cSld>
  <p:clrMapOvr>
    <a:masterClrMapping/>
  </p:clrMapOvr>
  <p:transition advTm="1833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p:txBody>
          <a:bodyPr/>
          <a:lstStyle/>
          <a:p>
            <a:r>
              <a:rPr lang="en-US" dirty="0">
                <a:solidFill>
                  <a:srgbClr val="FFFFFF"/>
                </a:solidFill>
              </a:rPr>
              <a:t>Today’s building blocks</a:t>
            </a:r>
          </a:p>
        </p:txBody>
      </p:sp>
      <p:grpSp>
        <p:nvGrpSpPr>
          <p:cNvPr id="2" name="Group 1"/>
          <p:cNvGrpSpPr/>
          <p:nvPr/>
        </p:nvGrpSpPr>
        <p:grpSpPr>
          <a:xfrm>
            <a:off x="2794000" y="1919111"/>
            <a:ext cx="3697112" cy="3668890"/>
            <a:chOff x="5503334" y="1044222"/>
            <a:chExt cx="3697112" cy="3668890"/>
          </a:xfrm>
        </p:grpSpPr>
        <p:sp>
          <p:nvSpPr>
            <p:cNvPr id="9" name="Rectangle 8"/>
            <p:cNvSpPr/>
            <p:nvPr/>
          </p:nvSpPr>
          <p:spPr>
            <a:xfrm>
              <a:off x="5503334" y="1044222"/>
              <a:ext cx="3697112" cy="366889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sca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719" y="1365159"/>
              <a:ext cx="2084779" cy="3154362"/>
            </a:xfrm>
            <a:prstGeom prst="rect">
              <a:avLst/>
            </a:prstGeom>
          </p:spPr>
        </p:pic>
      </p:grpSp>
      <p:sp>
        <p:nvSpPr>
          <p:cNvPr id="3" name="Oval 2"/>
          <p:cNvSpPr/>
          <p:nvPr/>
        </p:nvSpPr>
        <p:spPr>
          <a:xfrm>
            <a:off x="3325474" y="4776603"/>
            <a:ext cx="2623607" cy="651232"/>
          </a:xfrm>
          <a:prstGeom prst="ellipse">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2749317" y="5567690"/>
            <a:ext cx="3767753" cy="400110"/>
          </a:xfrm>
          <a:prstGeom prst="rect">
            <a:avLst/>
          </a:prstGeom>
          <a:noFill/>
        </p:spPr>
        <p:txBody>
          <a:bodyPr wrap="none" rtlCol="0">
            <a:spAutoFit/>
          </a:bodyPr>
          <a:lstStyle/>
          <a:p>
            <a:pPr algn="ctr"/>
            <a:r>
              <a:rPr lang="en-US" sz="2000" dirty="0">
                <a:solidFill>
                  <a:srgbClr val="22FF1B"/>
                </a:solidFill>
              </a:rPr>
              <a:t>up quarks, down quarks, </a:t>
            </a:r>
            <a:r>
              <a:rPr lang="en-US" sz="2000" dirty="0">
                <a:solidFill>
                  <a:srgbClr val="FFFF00"/>
                </a:solidFill>
              </a:rPr>
              <a:t>electrons</a:t>
            </a:r>
          </a:p>
        </p:txBody>
      </p:sp>
      <p:sp>
        <p:nvSpPr>
          <p:cNvPr id="8" name="TextBox 7">
            <a:extLst>
              <a:ext uri="{FF2B5EF4-FFF2-40B4-BE49-F238E27FC236}">
                <a16:creationId xmlns:a16="http://schemas.microsoft.com/office/drawing/2014/main" id="{0A7EF0F9-BD60-C341-A62E-977501397AAA}"/>
              </a:ext>
            </a:extLst>
          </p:cNvPr>
          <p:cNvSpPr txBox="1"/>
          <p:nvPr/>
        </p:nvSpPr>
        <p:spPr>
          <a:xfrm>
            <a:off x="6508085" y="4718444"/>
            <a:ext cx="2571345" cy="830997"/>
          </a:xfrm>
          <a:prstGeom prst="rect">
            <a:avLst/>
          </a:prstGeom>
          <a:noFill/>
        </p:spPr>
        <p:txBody>
          <a:bodyPr wrap="none" rtlCol="0">
            <a:spAutoFit/>
          </a:bodyPr>
          <a:lstStyle/>
          <a:p>
            <a:r>
              <a:rPr lang="en-US" sz="2400" dirty="0"/>
              <a:t>10</a:t>
            </a:r>
            <a:r>
              <a:rPr lang="en-US" sz="2400" baseline="30000" dirty="0"/>
              <a:t>-18</a:t>
            </a:r>
            <a:r>
              <a:rPr lang="en-US" sz="2400" dirty="0"/>
              <a:t> m </a:t>
            </a:r>
          </a:p>
          <a:p>
            <a:r>
              <a:rPr lang="en-US" sz="2400" dirty="0"/>
              <a:t>1 </a:t>
            </a:r>
            <a:r>
              <a:rPr lang="en-US" sz="2400" dirty="0" err="1"/>
              <a:t>nano</a:t>
            </a:r>
            <a:r>
              <a:rPr lang="en-US" sz="2400" dirty="0"/>
              <a:t> </a:t>
            </a:r>
            <a:r>
              <a:rPr lang="en-US" sz="2400" dirty="0" err="1"/>
              <a:t>nano</a:t>
            </a:r>
            <a:r>
              <a:rPr lang="en-US" sz="2400" dirty="0"/>
              <a:t> meter</a:t>
            </a:r>
          </a:p>
        </p:txBody>
      </p:sp>
    </p:spTree>
    <p:extLst>
      <p:ext uri="{BB962C8B-B14F-4D97-AF65-F5344CB8AC3E}">
        <p14:creationId xmlns:p14="http://schemas.microsoft.com/office/powerpoint/2010/main" val="939175011"/>
      </p:ext>
    </p:extLst>
  </p:cSld>
  <p:clrMapOvr>
    <a:masterClrMapping/>
  </p:clrMapOvr>
  <p:transition advTm="25126"/>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Building blocks</a:t>
            </a:r>
          </a:p>
        </p:txBody>
      </p:sp>
      <p:grpSp>
        <p:nvGrpSpPr>
          <p:cNvPr id="23" name="Group 22"/>
          <p:cNvGrpSpPr/>
          <p:nvPr/>
        </p:nvGrpSpPr>
        <p:grpSpPr>
          <a:xfrm>
            <a:off x="-44495" y="2531415"/>
            <a:ext cx="2568590" cy="2600674"/>
            <a:chOff x="3175154" y="1347074"/>
            <a:chExt cx="2804719" cy="2788936"/>
          </a:xfrm>
        </p:grpSpPr>
        <p:pic>
          <p:nvPicPr>
            <p:cNvPr id="24" name="Picture 23"/>
            <p:cNvPicPr>
              <a:picLocks noChangeAspect="1"/>
            </p:cNvPicPr>
            <p:nvPr/>
          </p:nvPicPr>
          <p:blipFill rotWithShape="1">
            <a:blip r:embed="rId3">
              <a:alphaModFix/>
            </a:blip>
            <a:srcRect b="35066"/>
            <a:stretch/>
          </p:blipFill>
          <p:spPr>
            <a:xfrm>
              <a:off x="3619500" y="1815322"/>
              <a:ext cx="1905000" cy="1855503"/>
            </a:xfrm>
            <a:prstGeom prst="rect">
              <a:avLst/>
            </a:prstGeom>
            <a:solidFill>
              <a:schemeClr val="bg1"/>
            </a:solidFill>
            <a:ln>
              <a:solidFill>
                <a:schemeClr val="bg1"/>
              </a:solidFill>
            </a:ln>
            <a:effectLst>
              <a:glow rad="101600">
                <a:schemeClr val="accent4">
                  <a:satMod val="175000"/>
                  <a:alpha val="40000"/>
                </a:schemeClr>
              </a:glow>
            </a:effectLst>
          </p:spPr>
        </p:pic>
        <p:sp>
          <p:nvSpPr>
            <p:cNvPr id="25" name="Donut 24"/>
            <p:cNvSpPr/>
            <p:nvPr/>
          </p:nvSpPr>
          <p:spPr>
            <a:xfrm>
              <a:off x="3175154" y="1347074"/>
              <a:ext cx="2804719" cy="2788936"/>
            </a:xfrm>
            <a:prstGeom prst="donut">
              <a:avLst>
                <a:gd name="adj" fmla="val 17714"/>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grpSp>
        <p:nvGrpSpPr>
          <p:cNvPr id="27" name="Group 26"/>
          <p:cNvGrpSpPr/>
          <p:nvPr/>
        </p:nvGrpSpPr>
        <p:grpSpPr>
          <a:xfrm>
            <a:off x="2553740" y="2861748"/>
            <a:ext cx="1770062" cy="1752599"/>
            <a:chOff x="3745268" y="2408538"/>
            <a:chExt cx="1770062" cy="1752599"/>
          </a:xfrm>
        </p:grpSpPr>
        <p:pic>
          <p:nvPicPr>
            <p:cNvPr id="28" name="Picture 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5268" y="2408538"/>
              <a:ext cx="1770062" cy="1752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Oval 28"/>
            <p:cNvSpPr>
              <a:spLocks noChangeArrowheads="1"/>
            </p:cNvSpPr>
            <p:nvPr/>
          </p:nvSpPr>
          <p:spPr bwMode="auto">
            <a:xfrm>
              <a:off x="4226280" y="2808588"/>
              <a:ext cx="857250" cy="862013"/>
            </a:xfrm>
            <a:prstGeom prst="ellipse">
              <a:avLst/>
            </a:prstGeom>
            <a:solidFill>
              <a:srgbClr val="66CC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r>
                <a:rPr lang="en-US"/>
                <a:t>nucleus</a:t>
              </a:r>
            </a:p>
          </p:txBody>
        </p:sp>
      </p:grpSp>
      <p:pic>
        <p:nvPicPr>
          <p:cNvPr id="3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672" y="2861748"/>
            <a:ext cx="1770062" cy="1752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1" name="Group 30"/>
          <p:cNvGrpSpPr/>
          <p:nvPr/>
        </p:nvGrpSpPr>
        <p:grpSpPr>
          <a:xfrm>
            <a:off x="4619900" y="2861748"/>
            <a:ext cx="1770062" cy="1752599"/>
            <a:chOff x="5497868" y="2408538"/>
            <a:chExt cx="1770062" cy="1752599"/>
          </a:xfrm>
        </p:grpSpPr>
        <p:pic>
          <p:nvPicPr>
            <p:cNvPr id="3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7868" y="2408538"/>
              <a:ext cx="1770062" cy="17525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 name="Oval 8"/>
            <p:cNvSpPr>
              <a:spLocks noChangeArrowheads="1"/>
            </p:cNvSpPr>
            <p:nvPr/>
          </p:nvSpPr>
          <p:spPr bwMode="auto">
            <a:xfrm>
              <a:off x="6085243" y="3218163"/>
              <a:ext cx="312737" cy="328613"/>
            </a:xfrm>
            <a:prstGeom prst="ellipse">
              <a:avLst/>
            </a:prstGeom>
            <a:solidFill>
              <a:srgbClr val="FF0000"/>
            </a:solidFill>
            <a:ln w="9525">
              <a:solidFill>
                <a:schemeClr val="tx1"/>
              </a:solidFill>
              <a:round/>
              <a:headEnd/>
              <a:tailEnd/>
            </a:ln>
          </p:spPr>
          <p:txBody>
            <a:bodyPr wrap="none" anchor="b"/>
            <a:lstStyle/>
            <a:p>
              <a:pPr algn="ctr"/>
              <a:r>
                <a:rPr lang="en-US" dirty="0"/>
                <a:t>p</a:t>
              </a:r>
            </a:p>
          </p:txBody>
        </p:sp>
        <p:sp>
          <p:nvSpPr>
            <p:cNvPr id="34" name="Oval 33"/>
            <p:cNvSpPr>
              <a:spLocks noChangeArrowheads="1"/>
            </p:cNvSpPr>
            <p:nvPr/>
          </p:nvSpPr>
          <p:spPr bwMode="auto">
            <a:xfrm>
              <a:off x="6370993" y="3313412"/>
              <a:ext cx="312737" cy="328613"/>
            </a:xfrm>
            <a:prstGeom prst="ellipse">
              <a:avLst/>
            </a:prstGeom>
            <a:solidFill>
              <a:srgbClr val="FF0000"/>
            </a:solidFill>
            <a:ln w="9525">
              <a:solidFill>
                <a:schemeClr val="tx1"/>
              </a:solidFill>
              <a:round/>
              <a:headEnd/>
              <a:tailEnd/>
            </a:ln>
          </p:spPr>
          <p:txBody>
            <a:bodyPr wrap="none" anchor="b"/>
            <a:lstStyle/>
            <a:p>
              <a:pPr algn="ctr"/>
              <a:r>
                <a:rPr lang="en-US"/>
                <a:t>p</a:t>
              </a:r>
            </a:p>
          </p:txBody>
        </p:sp>
        <p:sp>
          <p:nvSpPr>
            <p:cNvPr id="35" name="Oval 8"/>
            <p:cNvSpPr>
              <a:spLocks noChangeArrowheads="1"/>
            </p:cNvSpPr>
            <p:nvPr/>
          </p:nvSpPr>
          <p:spPr bwMode="auto">
            <a:xfrm>
              <a:off x="6390043" y="3003851"/>
              <a:ext cx="312737" cy="328612"/>
            </a:xfrm>
            <a:prstGeom prst="ellipse">
              <a:avLst/>
            </a:prstGeom>
            <a:solidFill>
              <a:srgbClr val="92D050"/>
            </a:solidFill>
            <a:ln w="9525">
              <a:solidFill>
                <a:schemeClr val="tx1"/>
              </a:solidFill>
              <a:round/>
              <a:headEnd/>
              <a:tailEnd/>
            </a:ln>
          </p:spPr>
          <p:txBody>
            <a:bodyPr wrap="none" anchor="b"/>
            <a:lstStyle/>
            <a:p>
              <a:pPr algn="ctr"/>
              <a:r>
                <a:rPr lang="en-US"/>
                <a:t>n</a:t>
              </a:r>
            </a:p>
          </p:txBody>
        </p:sp>
        <p:sp>
          <p:nvSpPr>
            <p:cNvPr id="36" name="Oval 8"/>
            <p:cNvSpPr>
              <a:spLocks noChangeArrowheads="1"/>
            </p:cNvSpPr>
            <p:nvPr/>
          </p:nvSpPr>
          <p:spPr bwMode="auto">
            <a:xfrm>
              <a:off x="6147155" y="2913363"/>
              <a:ext cx="312738" cy="328613"/>
            </a:xfrm>
            <a:prstGeom prst="ellipse">
              <a:avLst/>
            </a:prstGeom>
            <a:solidFill>
              <a:srgbClr val="92D050"/>
            </a:solidFill>
            <a:ln w="9525">
              <a:solidFill>
                <a:schemeClr val="tx1"/>
              </a:solidFill>
              <a:round/>
              <a:headEnd/>
              <a:tailEnd/>
            </a:ln>
          </p:spPr>
          <p:txBody>
            <a:bodyPr wrap="none" anchor="b"/>
            <a:lstStyle/>
            <a:p>
              <a:pPr algn="ctr"/>
              <a:r>
                <a:rPr lang="en-US"/>
                <a:t>n</a:t>
              </a:r>
            </a:p>
          </p:txBody>
        </p:sp>
      </p:grpSp>
      <p:sp>
        <p:nvSpPr>
          <p:cNvPr id="37" name="TextBox 36"/>
          <p:cNvSpPr txBox="1"/>
          <p:nvPr/>
        </p:nvSpPr>
        <p:spPr>
          <a:xfrm>
            <a:off x="930200" y="1475323"/>
            <a:ext cx="8219313" cy="707886"/>
          </a:xfrm>
          <a:prstGeom prst="rect">
            <a:avLst/>
          </a:prstGeom>
          <a:noFill/>
        </p:spPr>
        <p:txBody>
          <a:bodyPr wrap="square" rtlCol="0">
            <a:spAutoFit/>
          </a:bodyPr>
          <a:lstStyle/>
          <a:p>
            <a:r>
              <a:rPr lang="en-US" sz="2000" dirty="0">
                <a:solidFill>
                  <a:srgbClr val="22FF1B"/>
                </a:solidFill>
              </a:rPr>
              <a:t>atom                          nucleus              proton, neutron       up, down quarks</a:t>
            </a:r>
          </a:p>
          <a:p>
            <a:r>
              <a:rPr lang="en-US" sz="2000" dirty="0"/>
              <a:t>                                   </a:t>
            </a:r>
            <a:r>
              <a:rPr lang="en-US" sz="2000" dirty="0">
                <a:solidFill>
                  <a:srgbClr val="FFFF00"/>
                </a:solidFill>
              </a:rPr>
              <a:t>electron                    electron                      electron</a:t>
            </a:r>
          </a:p>
        </p:txBody>
      </p:sp>
      <p:sp>
        <p:nvSpPr>
          <p:cNvPr id="38" name="TextBox 37"/>
          <p:cNvSpPr txBox="1">
            <a:spLocks noChangeArrowheads="1"/>
          </p:cNvSpPr>
          <p:nvPr/>
        </p:nvSpPr>
        <p:spPr bwMode="auto">
          <a:xfrm>
            <a:off x="4998185" y="2308276"/>
            <a:ext cx="308697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dirty="0">
                <a:solidFill>
                  <a:schemeClr val="accent6"/>
                </a:solidFill>
                <a:latin typeface="+mj-lt"/>
              </a:rPr>
              <a:t>weak forces &amp; strong forces</a:t>
            </a:r>
            <a:endParaRPr lang="en-US" dirty="0">
              <a:solidFill>
                <a:schemeClr val="accent6"/>
              </a:solidFill>
              <a:latin typeface="+mj-lt"/>
            </a:endParaRPr>
          </a:p>
        </p:txBody>
      </p:sp>
      <p:sp>
        <p:nvSpPr>
          <p:cNvPr id="2" name="Curved Up Arrow 1"/>
          <p:cNvSpPr/>
          <p:nvPr/>
        </p:nvSpPr>
        <p:spPr>
          <a:xfrm>
            <a:off x="1453444" y="4878035"/>
            <a:ext cx="1806222" cy="526519"/>
          </a:xfrm>
          <a:prstGeom prst="curvedUp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Curved Up Arrow 18"/>
          <p:cNvSpPr/>
          <p:nvPr/>
        </p:nvSpPr>
        <p:spPr>
          <a:xfrm>
            <a:off x="3573915" y="4878035"/>
            <a:ext cx="1806222" cy="526519"/>
          </a:xfrm>
          <a:prstGeom prst="curvedUp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0" name="Curved Up Arrow 19"/>
          <p:cNvSpPr/>
          <p:nvPr/>
        </p:nvSpPr>
        <p:spPr>
          <a:xfrm>
            <a:off x="5671245" y="4878036"/>
            <a:ext cx="1806222" cy="526519"/>
          </a:xfrm>
          <a:prstGeom prst="curvedUp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860778" y="5630336"/>
            <a:ext cx="7323666" cy="369332"/>
          </a:xfrm>
          <a:prstGeom prst="rect">
            <a:avLst/>
          </a:prstGeom>
          <a:noFill/>
        </p:spPr>
        <p:txBody>
          <a:bodyPr wrap="square" rtlCol="0">
            <a:spAutoFit/>
          </a:bodyPr>
          <a:lstStyle/>
          <a:p>
            <a:r>
              <a:rPr lang="en-US" dirty="0"/>
              <a:t>~400 BC                         ~ 1910                             ~1930                              Today</a:t>
            </a:r>
          </a:p>
        </p:txBody>
      </p:sp>
      <p:sp>
        <p:nvSpPr>
          <p:cNvPr id="22" name="TextBox 21"/>
          <p:cNvSpPr txBox="1">
            <a:spLocks noChangeArrowheads="1"/>
          </p:cNvSpPr>
          <p:nvPr/>
        </p:nvSpPr>
        <p:spPr bwMode="auto">
          <a:xfrm>
            <a:off x="1164384" y="2308276"/>
            <a:ext cx="257727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dirty="0">
                <a:solidFill>
                  <a:schemeClr val="accent6"/>
                </a:solidFill>
                <a:latin typeface="+mj-lt"/>
              </a:rPr>
              <a:t>electromagnetic forces</a:t>
            </a:r>
            <a:endParaRPr lang="en-US" dirty="0">
              <a:solidFill>
                <a:schemeClr val="accent6"/>
              </a:solidFill>
              <a:latin typeface="+mj-lt"/>
            </a:endParaRPr>
          </a:p>
        </p:txBody>
      </p:sp>
    </p:spTree>
    <p:custDataLst>
      <p:tags r:id="rId1"/>
    </p:custDataLst>
    <p:extLst>
      <p:ext uri="{BB962C8B-B14F-4D97-AF65-F5344CB8AC3E}">
        <p14:creationId xmlns:p14="http://schemas.microsoft.com/office/powerpoint/2010/main" val="1136725633"/>
      </p:ext>
    </p:extLst>
  </p:cSld>
  <p:clrMapOvr>
    <a:masterClrMapping/>
  </p:clrMapOvr>
  <mc:AlternateContent xmlns:mc="http://schemas.openxmlformats.org/markup-compatibility/2006" xmlns:p14="http://schemas.microsoft.com/office/powerpoint/2010/main">
    <mc:Choice Requires="p14">
      <p:transition spd="slow" p14:dur="2000" advTm="1475"/>
    </mc:Choice>
    <mc:Fallback xmlns="">
      <p:transition spd="slow" advTm="147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2" descr="StarryNight">
            <a:extLst>
              <a:ext uri="{FF2B5EF4-FFF2-40B4-BE49-F238E27FC236}">
                <a16:creationId xmlns:a16="http://schemas.microsoft.com/office/drawing/2014/main" id="{90B5F04D-6291-BB46-9A3F-8BBB2450EA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0"/>
            <a:ext cx="10137775" cy="681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AutoShape 3">
            <a:extLst>
              <a:ext uri="{FF2B5EF4-FFF2-40B4-BE49-F238E27FC236}">
                <a16:creationId xmlns:a16="http://schemas.microsoft.com/office/drawing/2014/main" id="{A442C88C-344E-CB40-BD1A-C5743F451E3D}"/>
              </a:ext>
            </a:extLst>
          </p:cNvPr>
          <p:cNvSpPr>
            <a:spLocks noChangeArrowheads="1"/>
          </p:cNvSpPr>
          <p:nvPr/>
        </p:nvSpPr>
        <p:spPr bwMode="auto">
          <a:xfrm>
            <a:off x="457200" y="228600"/>
            <a:ext cx="5715000" cy="3733800"/>
          </a:xfrm>
          <a:prstGeom prst="cloudCallout">
            <a:avLst>
              <a:gd name="adj1" fmla="val 52292"/>
              <a:gd name="adj2" fmla="val 35014"/>
            </a:avLst>
          </a:prstGeom>
          <a:solidFill>
            <a:schemeClr val="bg1"/>
          </a:solidFill>
          <a:ln w="9525">
            <a:solidFill>
              <a:schemeClr val="bg1"/>
            </a:solidFill>
            <a:round/>
            <a:headEnd/>
            <a:tailEnd/>
          </a:ln>
        </p:spPr>
        <p:txBody>
          <a:bodyPr/>
          <a:lstStyle>
            <a:lvl1pPr defTabSz="9128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1800"/>
          </a:p>
        </p:txBody>
      </p:sp>
      <p:sp>
        <p:nvSpPr>
          <p:cNvPr id="35843" name="Text Box 4">
            <a:extLst>
              <a:ext uri="{FF2B5EF4-FFF2-40B4-BE49-F238E27FC236}">
                <a16:creationId xmlns:a16="http://schemas.microsoft.com/office/drawing/2014/main" id="{B403A605-B874-A241-8FD9-F25C1AB5349C}"/>
              </a:ext>
            </a:extLst>
          </p:cNvPr>
          <p:cNvSpPr txBox="1">
            <a:spLocks noChangeArrowheads="1"/>
          </p:cNvSpPr>
          <p:nvPr/>
        </p:nvSpPr>
        <p:spPr bwMode="auto">
          <a:xfrm>
            <a:off x="704850" y="838200"/>
            <a:ext cx="499110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912813"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912813"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912813"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912813"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12813"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dirty="0"/>
              <a:t>Particle Physics:</a:t>
            </a:r>
          </a:p>
          <a:p>
            <a:pPr algn="ctr"/>
            <a:endParaRPr lang="en-US" altLang="en-US" dirty="0">
              <a:solidFill>
                <a:srgbClr val="FFFF00"/>
              </a:solidFill>
            </a:endParaRPr>
          </a:p>
          <a:p>
            <a:pPr algn="ctr"/>
            <a:r>
              <a:rPr lang="en-US" altLang="en-US" dirty="0">
                <a:solidFill>
                  <a:srgbClr val="FFFF00"/>
                </a:solidFill>
              </a:rPr>
              <a:t>What is the universe made of ?</a:t>
            </a:r>
          </a:p>
          <a:p>
            <a:pPr algn="ctr"/>
            <a:r>
              <a:rPr lang="en-US" altLang="en-US" dirty="0">
                <a:solidFill>
                  <a:srgbClr val="FFFF00"/>
                </a:solidFill>
              </a:rPr>
              <a:t>What holds it together ?</a:t>
            </a:r>
          </a:p>
          <a:p>
            <a:pPr algn="ctr"/>
            <a:r>
              <a:rPr lang="en-US" altLang="en-US" dirty="0">
                <a:solidFill>
                  <a:srgbClr val="FFFF00"/>
                </a:solidFill>
              </a:rPr>
              <a:t>Where did we come from ?</a:t>
            </a:r>
          </a:p>
        </p:txBody>
      </p:sp>
      <p:pic>
        <p:nvPicPr>
          <p:cNvPr id="35844" name="Picture 8" descr="thinker-female2">
            <a:extLst>
              <a:ext uri="{FF2B5EF4-FFF2-40B4-BE49-F238E27FC236}">
                <a16:creationId xmlns:a16="http://schemas.microsoft.com/office/drawing/2014/main" id="{8A709C3C-C074-EA47-8C6E-2B58F33DF0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602" t="433" r="6992" b="9245"/>
          <a:stretch>
            <a:fillRect/>
          </a:stretch>
        </p:blipFill>
        <p:spPr bwMode="auto">
          <a:xfrm>
            <a:off x="5441950" y="3408363"/>
            <a:ext cx="2139950"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98373287"/>
      </p:ext>
    </p:extLst>
  </p:cSld>
  <p:clrMapOvr>
    <a:masterClrMapping/>
  </p:clrMapOvr>
  <p:transition advTm="43533"/>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hnliches Fo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4" y="3476951"/>
            <a:ext cx="8272591" cy="2424544"/>
          </a:xfrm>
          <a:prstGeom prst="rect">
            <a:avLst/>
          </a:prstGeom>
          <a:noFill/>
          <a:extLst>
            <a:ext uri="{909E8E84-426E-40DD-AFC4-6F175D3DCCD1}">
              <a14:hiddenFill xmlns:a14="http://schemas.microsoft.com/office/drawing/2010/main">
                <a:solidFill>
                  <a:srgbClr val="FFFFFF"/>
                </a:solidFill>
              </a14:hiddenFill>
            </a:ext>
          </a:extLst>
        </p:spPr>
      </p:pic>
      <p:sp>
        <p:nvSpPr>
          <p:cNvPr id="3" name="Left-Right Arrow 2"/>
          <p:cNvSpPr/>
          <p:nvPr/>
        </p:nvSpPr>
        <p:spPr>
          <a:xfrm>
            <a:off x="1182600" y="2493277"/>
            <a:ext cx="6835921" cy="831273"/>
          </a:xfrm>
          <a:prstGeom prst="lef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n w="0"/>
                <a:solidFill>
                  <a:srgbClr val="FF0000"/>
                </a:solidFill>
                <a:effectLst>
                  <a:outerShdw blurRad="38100" dist="25400" dir="5400000" algn="ctr" rotWithShape="0">
                    <a:srgbClr val="6E747A">
                      <a:alpha val="43000"/>
                    </a:srgbClr>
                  </a:outerShdw>
                </a:effectLst>
              </a:rPr>
              <a:t>Low energy particle                                                </a:t>
            </a:r>
            <a:r>
              <a:rPr lang="en-US" dirty="0">
                <a:ln w="0"/>
                <a:solidFill>
                  <a:srgbClr val="0070C0"/>
                </a:solidFill>
                <a:effectLst>
                  <a:outerShdw blurRad="38100" dist="25400" dir="5400000" algn="ctr" rotWithShape="0">
                    <a:srgbClr val="6E747A">
                      <a:alpha val="43000"/>
                    </a:srgbClr>
                  </a:outerShdw>
                </a:effectLst>
              </a:rPr>
              <a:t>High energy particle</a:t>
            </a:r>
          </a:p>
        </p:txBody>
      </p:sp>
      <p:sp>
        <p:nvSpPr>
          <p:cNvPr id="4" name="TextBox 3">
            <a:extLst>
              <a:ext uri="{FF2B5EF4-FFF2-40B4-BE49-F238E27FC236}">
                <a16:creationId xmlns:a16="http://schemas.microsoft.com/office/drawing/2014/main" id="{92A1E20F-3979-EE4A-AFC3-33E8E884B97B}"/>
              </a:ext>
            </a:extLst>
          </p:cNvPr>
          <p:cNvSpPr txBox="1"/>
          <p:nvPr/>
        </p:nvSpPr>
        <p:spPr>
          <a:xfrm>
            <a:off x="7930314" y="2395489"/>
            <a:ext cx="1297150" cy="1015663"/>
          </a:xfrm>
          <a:prstGeom prst="rect">
            <a:avLst/>
          </a:prstGeom>
          <a:noFill/>
        </p:spPr>
        <p:txBody>
          <a:bodyPr wrap="none" rtlCol="0">
            <a:spAutoFit/>
          </a:bodyPr>
          <a:lstStyle/>
          <a:p>
            <a:pPr algn="ctr"/>
            <a:r>
              <a:rPr lang="en-US" sz="2000" dirty="0"/>
              <a:t>Today</a:t>
            </a:r>
          </a:p>
          <a:p>
            <a:pPr algn="ctr"/>
            <a:r>
              <a:rPr lang="en-US" sz="2000" dirty="0" err="1"/>
              <a:t>nano</a:t>
            </a:r>
            <a:r>
              <a:rPr lang="en-US" sz="2000" dirty="0"/>
              <a:t> </a:t>
            </a:r>
            <a:r>
              <a:rPr lang="en-US" sz="2000" dirty="0" err="1"/>
              <a:t>nano</a:t>
            </a:r>
            <a:endParaRPr lang="en-US" sz="2000" dirty="0"/>
          </a:p>
          <a:p>
            <a:pPr algn="ctr"/>
            <a:r>
              <a:rPr lang="en-US" sz="2000" dirty="0"/>
              <a:t>meter</a:t>
            </a:r>
          </a:p>
        </p:txBody>
      </p:sp>
      <p:sp>
        <p:nvSpPr>
          <p:cNvPr id="8" name="TextBox 7">
            <a:extLst>
              <a:ext uri="{FF2B5EF4-FFF2-40B4-BE49-F238E27FC236}">
                <a16:creationId xmlns:a16="http://schemas.microsoft.com/office/drawing/2014/main" id="{D8BCEC9C-9BBD-2C44-8957-24B019395EA5}"/>
              </a:ext>
            </a:extLst>
          </p:cNvPr>
          <p:cNvSpPr txBox="1"/>
          <p:nvPr/>
        </p:nvSpPr>
        <p:spPr>
          <a:xfrm>
            <a:off x="4276589" y="2217022"/>
            <a:ext cx="1071127" cy="400110"/>
          </a:xfrm>
          <a:prstGeom prst="rect">
            <a:avLst/>
          </a:prstGeom>
          <a:noFill/>
        </p:spPr>
        <p:txBody>
          <a:bodyPr wrap="none" rtlCol="0">
            <a:spAutoFit/>
          </a:bodyPr>
          <a:lstStyle/>
          <a:p>
            <a:pPr algn="ctr"/>
            <a:r>
              <a:rPr lang="en-US" sz="2000" b="1" dirty="0">
                <a:solidFill>
                  <a:srgbClr val="FFFF00"/>
                </a:solidFill>
                <a:latin typeface="Symbol" pitchFamily="2" charset="2"/>
              </a:rPr>
              <a:t>l</a:t>
            </a:r>
            <a:r>
              <a:rPr lang="en-US" sz="2000" b="1" dirty="0">
                <a:solidFill>
                  <a:srgbClr val="FFFF00"/>
                </a:solidFill>
              </a:rPr>
              <a:t> = h / p</a:t>
            </a:r>
          </a:p>
        </p:txBody>
      </p:sp>
      <p:sp>
        <p:nvSpPr>
          <p:cNvPr id="7" name="Title 6">
            <a:extLst>
              <a:ext uri="{FF2B5EF4-FFF2-40B4-BE49-F238E27FC236}">
                <a16:creationId xmlns:a16="http://schemas.microsoft.com/office/drawing/2014/main" id="{C93266AA-2B3D-554B-9128-CF94FDAE51E3}"/>
              </a:ext>
            </a:extLst>
          </p:cNvPr>
          <p:cNvSpPr>
            <a:spLocks noGrp="1"/>
          </p:cNvSpPr>
          <p:nvPr>
            <p:ph type="title"/>
          </p:nvPr>
        </p:nvSpPr>
        <p:spPr/>
        <p:txBody>
          <a:bodyPr/>
          <a:lstStyle/>
          <a:p>
            <a:pPr algn="r"/>
            <a:r>
              <a:rPr lang="en-US" dirty="0"/>
              <a:t>Tools</a:t>
            </a:r>
          </a:p>
        </p:txBody>
      </p:sp>
    </p:spTree>
    <p:custDataLst>
      <p:tags r:id="rId1"/>
    </p:custDataLst>
    <p:extLst>
      <p:ext uri="{BB962C8B-B14F-4D97-AF65-F5344CB8AC3E}">
        <p14:creationId xmlns:p14="http://schemas.microsoft.com/office/powerpoint/2010/main" val="3333973144"/>
      </p:ext>
    </p:extLst>
  </p:cSld>
  <p:clrMapOvr>
    <a:masterClrMapping/>
  </p:clrMapOvr>
  <mc:AlternateContent xmlns:mc="http://schemas.openxmlformats.org/markup-compatibility/2006" xmlns:p14="http://schemas.microsoft.com/office/powerpoint/2010/main">
    <mc:Choice Requires="p14">
      <p:transition spd="slow" p14:dur="2000" advTm="38610"/>
    </mc:Choice>
    <mc:Fallback xmlns="">
      <p:transition spd="slow" advTm="3861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600" dirty="0"/>
              <a:t>High energy beam by particle accelerators</a:t>
            </a:r>
          </a:p>
        </p:txBody>
      </p:sp>
      <p:grpSp>
        <p:nvGrpSpPr>
          <p:cNvPr id="3" name="Group 2"/>
          <p:cNvGrpSpPr/>
          <p:nvPr/>
        </p:nvGrpSpPr>
        <p:grpSpPr>
          <a:xfrm>
            <a:off x="3085580" y="1542716"/>
            <a:ext cx="2992166" cy="4578578"/>
            <a:chOff x="15450" y="1618666"/>
            <a:chExt cx="2992166" cy="4578578"/>
          </a:xfrm>
        </p:grpSpPr>
        <p:grpSp>
          <p:nvGrpSpPr>
            <p:cNvPr id="36865" name="Group 15"/>
            <p:cNvGrpSpPr>
              <a:grpSpLocks/>
            </p:cNvGrpSpPr>
            <p:nvPr/>
          </p:nvGrpSpPr>
          <p:grpSpPr bwMode="auto">
            <a:xfrm>
              <a:off x="32254" y="2067628"/>
              <a:ext cx="2899251" cy="4129616"/>
              <a:chOff x="-62965" y="1892300"/>
              <a:chExt cx="2899251" cy="4129498"/>
            </a:xfrm>
          </p:grpSpPr>
          <p:pic>
            <p:nvPicPr>
              <p:cNvPr id="36877" name="Picture 45" descr="lawrence"/>
              <p:cNvPicPr>
                <a:picLocks noChangeAspect="1" noChangeArrowheads="1"/>
              </p:cNvPicPr>
              <p:nvPr/>
            </p:nvPicPr>
            <p:blipFill>
              <a:blip r:embed="rId4">
                <a:extLst>
                  <a:ext uri="{28A0092B-C50C-407E-A947-70E740481C1C}">
                    <a14:useLocalDpi xmlns:a14="http://schemas.microsoft.com/office/drawing/2010/main" val="0"/>
                  </a:ext>
                </a:extLst>
              </a:blip>
              <a:srcRect l="18254" t="16016" r="19524" b="23364"/>
              <a:stretch>
                <a:fillRect/>
              </a:stretch>
            </p:blipFill>
            <p:spPr bwMode="auto">
              <a:xfrm>
                <a:off x="9556" y="1892300"/>
                <a:ext cx="2762250" cy="38608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36878" name="Text Box 50"/>
              <p:cNvSpPr txBox="1">
                <a:spLocks noChangeArrowheads="1"/>
              </p:cNvSpPr>
              <p:nvPr/>
            </p:nvSpPr>
            <p:spPr bwMode="auto">
              <a:xfrm>
                <a:off x="-62965" y="5683254"/>
                <a:ext cx="2899251" cy="338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dirty="0"/>
                  <a:t>Ernest Lawrence (1901-1958)</a:t>
                </a:r>
                <a:endParaRPr lang="en-US" sz="2000" dirty="0"/>
              </a:p>
            </p:txBody>
          </p:sp>
          <p:sp>
            <p:nvSpPr>
              <p:cNvPr id="36879" name="Oval 71"/>
              <p:cNvSpPr>
                <a:spLocks noChangeArrowheads="1"/>
              </p:cNvSpPr>
              <p:nvPr/>
            </p:nvSpPr>
            <p:spPr bwMode="auto">
              <a:xfrm>
                <a:off x="1630045" y="5033645"/>
                <a:ext cx="508000" cy="304800"/>
              </a:xfrm>
              <a:prstGeom prst="ellipse">
                <a:avLst/>
              </a:prstGeom>
              <a:noFill/>
              <a:ln w="190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36880" name="Picture 72" descr="littlecycl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750" y="3844925"/>
                <a:ext cx="1358900" cy="1080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6866" name="TextBox 34"/>
            <p:cNvSpPr txBox="1">
              <a:spLocks noChangeArrowheads="1"/>
            </p:cNvSpPr>
            <p:nvPr/>
          </p:nvSpPr>
          <p:spPr bwMode="auto">
            <a:xfrm>
              <a:off x="15450" y="1618666"/>
              <a:ext cx="299216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rgbClr val="FFFFFF"/>
                  </a:solidFill>
                </a:rPr>
                <a:t>Particle Accelerators</a:t>
              </a:r>
            </a:p>
          </p:txBody>
        </p:sp>
        <p:sp>
          <p:nvSpPr>
            <p:cNvPr id="24" name="TextBox 34"/>
            <p:cNvSpPr txBox="1">
              <a:spLocks noChangeArrowheads="1"/>
            </p:cNvSpPr>
            <p:nvPr/>
          </p:nvSpPr>
          <p:spPr bwMode="auto">
            <a:xfrm>
              <a:off x="1972468" y="2037065"/>
              <a:ext cx="8693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solidFill>
                    <a:schemeClr val="bg1"/>
                  </a:solidFill>
                </a:rPr>
                <a:t>1930</a:t>
              </a:r>
            </a:p>
          </p:txBody>
        </p:sp>
      </p:grpSp>
    </p:spTree>
    <p:custDataLst>
      <p:tags r:id="rId1"/>
    </p:custDataLst>
    <p:extLst>
      <p:ext uri="{BB962C8B-B14F-4D97-AF65-F5344CB8AC3E}">
        <p14:creationId xmlns:p14="http://schemas.microsoft.com/office/powerpoint/2010/main" val="1162324048"/>
      </p:ext>
    </p:extLst>
  </p:cSld>
  <p:clrMapOvr>
    <a:masterClrMapping/>
  </p:clrMapOvr>
  <p:transition advTm="30269"/>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5EF72DD-647F-E14F-B385-A57F5690F15B}"/>
              </a:ext>
            </a:extLst>
          </p:cNvPr>
          <p:cNvGrpSpPr/>
          <p:nvPr/>
        </p:nvGrpSpPr>
        <p:grpSpPr>
          <a:xfrm>
            <a:off x="-854075" y="1053541"/>
            <a:ext cx="10972800" cy="5842000"/>
            <a:chOff x="-854075" y="488950"/>
            <a:chExt cx="10972800" cy="5842000"/>
          </a:xfrm>
        </p:grpSpPr>
        <p:pic>
          <p:nvPicPr>
            <p:cNvPr id="52225" name="Picture 1">
              <a:extLst>
                <a:ext uri="{FF2B5EF4-FFF2-40B4-BE49-F238E27FC236}">
                  <a16:creationId xmlns:a16="http://schemas.microsoft.com/office/drawing/2014/main" id="{3C37F1BA-738C-2145-ABF3-A50A27358194}"/>
                </a:ext>
              </a:extLst>
            </p:cNvPr>
            <p:cNvPicPr>
              <a:picLocks noChangeAspect="1"/>
            </p:cNvPicPr>
            <p:nvPr/>
          </p:nvPicPr>
          <p:blipFill>
            <a:blip r:embed="rId4">
              <a:extLst>
                <a:ext uri="{28A0092B-C50C-407E-A947-70E740481C1C}">
                  <a14:useLocalDpi xmlns:a14="http://schemas.microsoft.com/office/drawing/2010/main" val="0"/>
                </a:ext>
              </a:extLst>
            </a:blip>
            <a:srcRect b="14825"/>
            <a:stretch>
              <a:fillRect/>
            </a:stretch>
          </p:blipFill>
          <p:spPr bwMode="auto">
            <a:xfrm>
              <a:off x="-854075" y="488950"/>
              <a:ext cx="10972800"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2226" name="Group 23">
              <a:extLst>
                <a:ext uri="{FF2B5EF4-FFF2-40B4-BE49-F238E27FC236}">
                  <a16:creationId xmlns:a16="http://schemas.microsoft.com/office/drawing/2014/main" id="{1454E8E3-41E6-5B4A-8EC9-21BC85CE74B7}"/>
                </a:ext>
              </a:extLst>
            </p:cNvPr>
            <p:cNvGrpSpPr>
              <a:grpSpLocks/>
            </p:cNvGrpSpPr>
            <p:nvPr/>
          </p:nvGrpSpPr>
          <p:grpSpPr bwMode="auto">
            <a:xfrm>
              <a:off x="8583609" y="2438401"/>
              <a:ext cx="565150" cy="461963"/>
              <a:chOff x="5015" y="1896"/>
              <a:chExt cx="356" cy="291"/>
            </a:xfrm>
          </p:grpSpPr>
          <p:sp>
            <p:nvSpPr>
              <p:cNvPr id="52247" name="Oval 20">
                <a:extLst>
                  <a:ext uri="{FF2B5EF4-FFF2-40B4-BE49-F238E27FC236}">
                    <a16:creationId xmlns:a16="http://schemas.microsoft.com/office/drawing/2014/main" id="{8B251E46-EBDE-8547-9D1B-162E0C58CF77}"/>
                  </a:ext>
                </a:extLst>
              </p:cNvPr>
              <p:cNvSpPr>
                <a:spLocks noChangeArrowheads="1"/>
              </p:cNvSpPr>
              <p:nvPr/>
            </p:nvSpPr>
            <p:spPr bwMode="auto">
              <a:xfrm>
                <a:off x="5136" y="1896"/>
                <a:ext cx="108" cy="10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400">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C00000"/>
                  </a:solidFill>
                </a:endParaRPr>
              </a:p>
            </p:txBody>
          </p:sp>
          <p:sp>
            <p:nvSpPr>
              <p:cNvPr id="52248" name="Text Box 22">
                <a:extLst>
                  <a:ext uri="{FF2B5EF4-FFF2-40B4-BE49-F238E27FC236}">
                    <a16:creationId xmlns:a16="http://schemas.microsoft.com/office/drawing/2014/main" id="{6A330740-FD2F-E044-B327-549DDF70D1A3}"/>
                  </a:ext>
                </a:extLst>
              </p:cNvPr>
              <p:cNvSpPr txBox="1">
                <a:spLocks noChangeArrowheads="1"/>
              </p:cNvSpPr>
              <p:nvPr/>
            </p:nvSpPr>
            <p:spPr bwMode="auto">
              <a:xfrm>
                <a:off x="5015" y="1993"/>
                <a:ext cx="356"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9pPr>
              </a:lstStyle>
              <a:p>
                <a:pPr algn="r" eaLnBrk="1" hangingPunct="1">
                  <a:spcBef>
                    <a:spcPct val="0"/>
                  </a:spcBef>
                  <a:buFontTx/>
                  <a:buNone/>
                </a:pPr>
                <a:r>
                  <a:rPr lang="en-US" altLang="en-US" sz="1400" b="1" dirty="0"/>
                  <a:t>KEK</a:t>
                </a:r>
              </a:p>
            </p:txBody>
          </p:sp>
        </p:grpSp>
        <p:grpSp>
          <p:nvGrpSpPr>
            <p:cNvPr id="52230" name="Group 4">
              <a:extLst>
                <a:ext uri="{FF2B5EF4-FFF2-40B4-BE49-F238E27FC236}">
                  <a16:creationId xmlns:a16="http://schemas.microsoft.com/office/drawing/2014/main" id="{B5C6F255-FF67-E549-BBB8-3698252957BD}"/>
                </a:ext>
              </a:extLst>
            </p:cNvPr>
            <p:cNvGrpSpPr>
              <a:grpSpLocks/>
            </p:cNvGrpSpPr>
            <p:nvPr/>
          </p:nvGrpSpPr>
          <p:grpSpPr bwMode="auto">
            <a:xfrm>
              <a:off x="1422637" y="2363786"/>
              <a:ext cx="931665" cy="470972"/>
              <a:chOff x="1457792" y="3087688"/>
              <a:chExt cx="931013" cy="471092"/>
            </a:xfrm>
          </p:grpSpPr>
          <p:sp>
            <p:nvSpPr>
              <p:cNvPr id="52241" name="Oval 21">
                <a:extLst>
                  <a:ext uri="{FF2B5EF4-FFF2-40B4-BE49-F238E27FC236}">
                    <a16:creationId xmlns:a16="http://schemas.microsoft.com/office/drawing/2014/main" id="{1DA72D73-0505-2C44-8724-F24D45C25F43}"/>
                  </a:ext>
                </a:extLst>
              </p:cNvPr>
              <p:cNvSpPr>
                <a:spLocks noChangeArrowheads="1"/>
              </p:cNvSpPr>
              <p:nvPr/>
            </p:nvSpPr>
            <p:spPr bwMode="auto">
              <a:xfrm>
                <a:off x="1833563" y="3087688"/>
                <a:ext cx="171450" cy="1714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400">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C00000"/>
                  </a:solidFill>
                </a:endParaRPr>
              </a:p>
            </p:txBody>
          </p:sp>
          <p:sp>
            <p:nvSpPr>
              <p:cNvPr id="52242" name="Text Box 29">
                <a:extLst>
                  <a:ext uri="{FF2B5EF4-FFF2-40B4-BE49-F238E27FC236}">
                    <a16:creationId xmlns:a16="http://schemas.microsoft.com/office/drawing/2014/main" id="{2232E0ED-69B0-5F4E-B550-EC3C95260CF9}"/>
                  </a:ext>
                </a:extLst>
              </p:cNvPr>
              <p:cNvSpPr txBox="1">
                <a:spLocks noChangeArrowheads="1"/>
              </p:cNvSpPr>
              <p:nvPr/>
            </p:nvSpPr>
            <p:spPr bwMode="auto">
              <a:xfrm>
                <a:off x="1457792" y="3250925"/>
                <a:ext cx="931013" cy="30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r>
                  <a:rPr lang="en-US" altLang="en-US" sz="1400" b="1" dirty="0" err="1"/>
                  <a:t>Fermilab</a:t>
                </a:r>
                <a:endParaRPr lang="en-US" altLang="en-US" sz="1400" b="1" dirty="0"/>
              </a:p>
            </p:txBody>
          </p:sp>
        </p:grpSp>
        <p:sp>
          <p:nvSpPr>
            <p:cNvPr id="52235" name="Oval 20">
              <a:extLst>
                <a:ext uri="{FF2B5EF4-FFF2-40B4-BE49-F238E27FC236}">
                  <a16:creationId xmlns:a16="http://schemas.microsoft.com/office/drawing/2014/main" id="{CB976C17-361E-0742-8BBE-00F9273DB7CB}"/>
                </a:ext>
              </a:extLst>
            </p:cNvPr>
            <p:cNvSpPr>
              <a:spLocks noChangeArrowheads="1"/>
            </p:cNvSpPr>
            <p:nvPr/>
          </p:nvSpPr>
          <p:spPr bwMode="auto">
            <a:xfrm>
              <a:off x="4872390" y="1954232"/>
              <a:ext cx="171450" cy="17144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2400">
                  <a:solidFill>
                    <a:srgbClr val="FFFFFF"/>
                  </a:solidFill>
                  <a:latin typeface="Arial" panose="020B0604020202020204" pitchFamily="34" charset="0"/>
                  <a:ea typeface="ＭＳ Ｐゴシック" panose="020B0600070205080204" pitchFamily="34" charset="-128"/>
                </a:defRPr>
              </a:lvl1pPr>
              <a:lvl2pPr marL="742950" indent="-285750">
                <a:spcBef>
                  <a:spcPct val="20000"/>
                </a:spcBef>
                <a:buChar char="–"/>
                <a:defRPr sz="2400">
                  <a:solidFill>
                    <a:srgbClr val="FFFFFF"/>
                  </a:solidFill>
                  <a:latin typeface="Arial" panose="020B0604020202020204" pitchFamily="34" charset="0"/>
                  <a:ea typeface="ＭＳ Ｐゴシック" panose="020B0600070205080204" pitchFamily="34" charset="-128"/>
                </a:defRPr>
              </a:lvl2pPr>
              <a:lvl3pPr marL="1143000" indent="-228600">
                <a:spcBef>
                  <a:spcPct val="20000"/>
                </a:spcBef>
                <a:buChar char="•"/>
                <a:defRPr sz="2000">
                  <a:solidFill>
                    <a:srgbClr val="FFFFFF"/>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rgbClr val="FFFFFF"/>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rgbClr val="FFFFFF"/>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rgbClr val="FFFFFF"/>
                  </a:solidFill>
                  <a:latin typeface="Arial" panose="020B0604020202020204" pitchFamily="34" charset="0"/>
                  <a:ea typeface="ＭＳ Ｐゴシック" panose="020B0600070205080204" pitchFamily="34" charset="-128"/>
                </a:defRPr>
              </a:lvl9pPr>
            </a:lstStyle>
            <a:p>
              <a:pPr algn="ctr" eaLnBrk="1" hangingPunct="1">
                <a:spcBef>
                  <a:spcPct val="0"/>
                </a:spcBef>
                <a:buFontTx/>
                <a:buNone/>
              </a:pPr>
              <a:endParaRPr lang="en-US" altLang="en-US" sz="1800">
                <a:solidFill>
                  <a:srgbClr val="C00000"/>
                </a:solidFill>
              </a:endParaRPr>
            </a:p>
          </p:txBody>
        </p:sp>
      </p:grpSp>
      <p:sp>
        <p:nvSpPr>
          <p:cNvPr id="2" name="Title 1">
            <a:extLst>
              <a:ext uri="{FF2B5EF4-FFF2-40B4-BE49-F238E27FC236}">
                <a16:creationId xmlns:a16="http://schemas.microsoft.com/office/drawing/2014/main" id="{38ED6482-ED9B-CF49-AF15-010E8A6CD7B4}"/>
              </a:ext>
            </a:extLst>
          </p:cNvPr>
          <p:cNvSpPr>
            <a:spLocks noGrp="1"/>
          </p:cNvSpPr>
          <p:nvPr>
            <p:ph type="title"/>
          </p:nvPr>
        </p:nvSpPr>
        <p:spPr>
          <a:xfrm>
            <a:off x="1" y="22847"/>
            <a:ext cx="9148758" cy="996188"/>
          </a:xfrm>
        </p:spPr>
        <p:txBody>
          <a:bodyPr>
            <a:normAutofit/>
          </a:bodyPr>
          <a:lstStyle/>
          <a:p>
            <a:r>
              <a:rPr lang="en-US" sz="3200" dirty="0"/>
              <a:t>Today’s Accelerators for Particle Physics Research</a:t>
            </a:r>
          </a:p>
        </p:txBody>
      </p:sp>
      <p:pic>
        <p:nvPicPr>
          <p:cNvPr id="8" name="Picture 7">
            <a:extLst>
              <a:ext uri="{FF2B5EF4-FFF2-40B4-BE49-F238E27FC236}">
                <a16:creationId xmlns:a16="http://schemas.microsoft.com/office/drawing/2014/main" id="{EC47E928-76F7-A34A-B0D3-BCA8A0E4FFF3}"/>
              </a:ext>
            </a:extLst>
          </p:cNvPr>
          <p:cNvPicPr>
            <a:picLocks noChangeAspect="1"/>
          </p:cNvPicPr>
          <p:nvPr/>
        </p:nvPicPr>
        <p:blipFill>
          <a:blip r:embed="rId5"/>
          <a:stretch>
            <a:fillRect/>
          </a:stretch>
        </p:blipFill>
        <p:spPr>
          <a:xfrm>
            <a:off x="599843" y="1329786"/>
            <a:ext cx="2573660" cy="1522523"/>
          </a:xfrm>
          <a:prstGeom prst="rect">
            <a:avLst/>
          </a:prstGeom>
        </p:spPr>
      </p:pic>
      <p:pic>
        <p:nvPicPr>
          <p:cNvPr id="10" name="Picture 9">
            <a:extLst>
              <a:ext uri="{FF2B5EF4-FFF2-40B4-BE49-F238E27FC236}">
                <a16:creationId xmlns:a16="http://schemas.microsoft.com/office/drawing/2014/main" id="{DD75A6AA-3ECD-0845-AF64-D9EAC618EB94}"/>
              </a:ext>
            </a:extLst>
          </p:cNvPr>
          <p:cNvPicPr>
            <a:picLocks noChangeAspect="1"/>
          </p:cNvPicPr>
          <p:nvPr/>
        </p:nvPicPr>
        <p:blipFill>
          <a:blip r:embed="rId6"/>
          <a:stretch>
            <a:fillRect/>
          </a:stretch>
        </p:blipFill>
        <p:spPr>
          <a:xfrm>
            <a:off x="3630423" y="2778338"/>
            <a:ext cx="2655383" cy="1802248"/>
          </a:xfrm>
          <a:prstGeom prst="rect">
            <a:avLst/>
          </a:prstGeom>
        </p:spPr>
      </p:pic>
      <p:grpSp>
        <p:nvGrpSpPr>
          <p:cNvPr id="14" name="Group 13">
            <a:extLst>
              <a:ext uri="{FF2B5EF4-FFF2-40B4-BE49-F238E27FC236}">
                <a16:creationId xmlns:a16="http://schemas.microsoft.com/office/drawing/2014/main" id="{336B7CFD-9596-7448-914E-399D9E09F8BF}"/>
              </a:ext>
            </a:extLst>
          </p:cNvPr>
          <p:cNvGrpSpPr/>
          <p:nvPr/>
        </p:nvGrpSpPr>
        <p:grpSpPr>
          <a:xfrm>
            <a:off x="7197742" y="1265279"/>
            <a:ext cx="1932132" cy="3275451"/>
            <a:chOff x="7197742" y="1265279"/>
            <a:chExt cx="1932132" cy="3275451"/>
          </a:xfrm>
        </p:grpSpPr>
        <p:pic>
          <p:nvPicPr>
            <p:cNvPr id="2050" name="Picture 2" descr="https://www.belle2.org/sites/sites_custom/site_belle2/content/e21593/e21642/e21643/infoboxContent21645/SuperKEKB-BelleII.jpg">
              <a:extLst>
                <a:ext uri="{FF2B5EF4-FFF2-40B4-BE49-F238E27FC236}">
                  <a16:creationId xmlns:a16="http://schemas.microsoft.com/office/drawing/2014/main" id="{88C3AD23-5E1E-324A-AC8F-04D13B33974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4358" r="56234" b="2572"/>
            <a:stretch/>
          </p:blipFill>
          <p:spPr bwMode="auto">
            <a:xfrm>
              <a:off x="7503161" y="1265279"/>
              <a:ext cx="1626713" cy="167015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B4DF20B-45C4-C342-A550-221976FD1D10}"/>
                </a:ext>
              </a:extLst>
            </p:cNvPr>
            <p:cNvPicPr>
              <a:picLocks noChangeAspect="1"/>
            </p:cNvPicPr>
            <p:nvPr/>
          </p:nvPicPr>
          <p:blipFill>
            <a:blip r:embed="rId8"/>
            <a:stretch>
              <a:fillRect/>
            </a:stretch>
          </p:blipFill>
          <p:spPr>
            <a:xfrm>
              <a:off x="7197742" y="3392788"/>
              <a:ext cx="1932132" cy="1147942"/>
            </a:xfrm>
            <a:prstGeom prst="rect">
              <a:avLst/>
            </a:prstGeom>
          </p:spPr>
        </p:pic>
      </p:grpSp>
      <p:sp>
        <p:nvSpPr>
          <p:cNvPr id="4" name="TextBox 3">
            <a:extLst>
              <a:ext uri="{FF2B5EF4-FFF2-40B4-BE49-F238E27FC236}">
                <a16:creationId xmlns:a16="http://schemas.microsoft.com/office/drawing/2014/main" id="{448DB869-2EC4-6442-B86A-5A42D793560D}"/>
              </a:ext>
            </a:extLst>
          </p:cNvPr>
          <p:cNvSpPr txBox="1"/>
          <p:nvPr/>
        </p:nvSpPr>
        <p:spPr>
          <a:xfrm>
            <a:off x="3927899" y="1882266"/>
            <a:ext cx="2060436" cy="646331"/>
          </a:xfrm>
          <a:prstGeom prst="rect">
            <a:avLst/>
          </a:prstGeom>
          <a:noFill/>
        </p:spPr>
        <p:txBody>
          <a:bodyPr wrap="none" rtlCol="0">
            <a:spAutoFit/>
          </a:bodyPr>
          <a:lstStyle/>
          <a:p>
            <a:pPr algn="ctr"/>
            <a:r>
              <a:rPr lang="en-US" dirty="0">
                <a:solidFill>
                  <a:schemeClr val="bg1"/>
                </a:solidFill>
              </a:rPr>
              <a:t>CERN</a:t>
            </a:r>
          </a:p>
          <a:p>
            <a:pPr algn="ctr"/>
            <a:r>
              <a:rPr lang="en-US" dirty="0">
                <a:solidFill>
                  <a:srgbClr val="FF0000"/>
                </a:solidFill>
              </a:rPr>
              <a:t>High energy directly</a:t>
            </a:r>
          </a:p>
        </p:txBody>
      </p:sp>
      <p:grpSp>
        <p:nvGrpSpPr>
          <p:cNvPr id="11" name="Group 10">
            <a:extLst>
              <a:ext uri="{FF2B5EF4-FFF2-40B4-BE49-F238E27FC236}">
                <a16:creationId xmlns:a16="http://schemas.microsoft.com/office/drawing/2014/main" id="{B698F2E1-270D-4B42-AD8B-F40A5ACDE09C}"/>
              </a:ext>
            </a:extLst>
          </p:cNvPr>
          <p:cNvGrpSpPr/>
          <p:nvPr/>
        </p:nvGrpSpPr>
        <p:grpSpPr>
          <a:xfrm>
            <a:off x="2648408" y="5401912"/>
            <a:ext cx="4955485" cy="1213876"/>
            <a:chOff x="2648408" y="5626200"/>
            <a:chExt cx="4955485" cy="1213876"/>
          </a:xfrm>
        </p:grpSpPr>
        <p:sp>
          <p:nvSpPr>
            <p:cNvPr id="20" name="TextBox 19">
              <a:extLst>
                <a:ext uri="{FF2B5EF4-FFF2-40B4-BE49-F238E27FC236}">
                  <a16:creationId xmlns:a16="http://schemas.microsoft.com/office/drawing/2014/main" id="{1DD6FC9A-4352-D148-A575-32720C2CF714}"/>
                </a:ext>
              </a:extLst>
            </p:cNvPr>
            <p:cNvSpPr txBox="1"/>
            <p:nvPr/>
          </p:nvSpPr>
          <p:spPr>
            <a:xfrm>
              <a:off x="2648408" y="5850488"/>
              <a:ext cx="3117648" cy="923330"/>
            </a:xfrm>
            <a:prstGeom prst="rect">
              <a:avLst/>
            </a:prstGeom>
            <a:noFill/>
          </p:spPr>
          <p:txBody>
            <a:bodyPr wrap="none" rtlCol="0">
              <a:spAutoFit/>
            </a:bodyPr>
            <a:lstStyle/>
            <a:p>
              <a:pPr algn="ctr"/>
              <a:r>
                <a:rPr lang="en-US" dirty="0" err="1">
                  <a:solidFill>
                    <a:schemeClr val="bg1"/>
                  </a:solidFill>
                </a:rPr>
                <a:t>Fermilab</a:t>
              </a:r>
              <a:r>
                <a:rPr lang="en-US" dirty="0">
                  <a:solidFill>
                    <a:schemeClr val="bg1"/>
                  </a:solidFill>
                </a:rPr>
                <a:t> and KEK</a:t>
              </a:r>
            </a:p>
            <a:p>
              <a:pPr algn="ctr"/>
              <a:r>
                <a:rPr lang="en-US" dirty="0">
                  <a:solidFill>
                    <a:schemeClr val="bg1"/>
                  </a:solidFill>
                </a:rPr>
                <a:t>Extremely high intensity beams</a:t>
              </a:r>
            </a:p>
            <a:p>
              <a:pPr algn="ctr"/>
              <a:r>
                <a:rPr lang="en-US" dirty="0">
                  <a:solidFill>
                    <a:srgbClr val="FF0000"/>
                  </a:solidFill>
                </a:rPr>
                <a:t>High energy indirectly</a:t>
              </a:r>
            </a:p>
          </p:txBody>
        </p:sp>
        <p:sp>
          <p:nvSpPr>
            <p:cNvPr id="5" name="Oval 4">
              <a:extLst>
                <a:ext uri="{FF2B5EF4-FFF2-40B4-BE49-F238E27FC236}">
                  <a16:creationId xmlns:a16="http://schemas.microsoft.com/office/drawing/2014/main" id="{0401C7A9-861E-CA49-87CA-C1F383ACFBAA}"/>
                </a:ext>
              </a:extLst>
            </p:cNvPr>
            <p:cNvSpPr/>
            <p:nvPr/>
          </p:nvSpPr>
          <p:spPr>
            <a:xfrm>
              <a:off x="6368141" y="5626200"/>
              <a:ext cx="815951" cy="823586"/>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319DC6-3E7A-3F46-B433-237E6CE758B4}"/>
                </a:ext>
              </a:extLst>
            </p:cNvPr>
            <p:cNvSpPr txBox="1"/>
            <p:nvPr/>
          </p:nvSpPr>
          <p:spPr>
            <a:xfrm>
              <a:off x="6174028" y="6470744"/>
              <a:ext cx="1204176" cy="369332"/>
            </a:xfrm>
            <a:prstGeom prst="rect">
              <a:avLst/>
            </a:prstGeom>
            <a:noFill/>
          </p:spPr>
          <p:txBody>
            <a:bodyPr wrap="none" rtlCol="0">
              <a:spAutoFit/>
            </a:bodyPr>
            <a:lstStyle/>
            <a:p>
              <a:r>
                <a:rPr lang="en-US" dirty="0">
                  <a:solidFill>
                    <a:srgbClr val="FF0000"/>
                  </a:solidFill>
                  <a:latin typeface="Symbol" pitchFamily="2" charset="2"/>
                </a:rPr>
                <a:t>D</a:t>
              </a:r>
              <a:r>
                <a:rPr lang="en-US" dirty="0">
                  <a:solidFill>
                    <a:srgbClr val="FF0000"/>
                  </a:solidFill>
                </a:rPr>
                <a:t>E</a:t>
              </a:r>
              <a:r>
                <a:rPr lang="en-US" dirty="0">
                  <a:solidFill>
                    <a:schemeClr val="bg1"/>
                  </a:solidFill>
                </a:rPr>
                <a:t> x </a:t>
              </a:r>
              <a:r>
                <a:rPr lang="en-US" dirty="0">
                  <a:solidFill>
                    <a:schemeClr val="bg1"/>
                  </a:solidFill>
                  <a:latin typeface="Symbol" pitchFamily="2" charset="2"/>
                </a:rPr>
                <a:t>D</a:t>
              </a:r>
              <a:r>
                <a:rPr lang="en-US" dirty="0">
                  <a:solidFill>
                    <a:schemeClr val="bg1"/>
                  </a:solidFill>
                </a:rPr>
                <a:t>t ~ h</a:t>
              </a:r>
            </a:p>
          </p:txBody>
        </p:sp>
        <p:cxnSp>
          <p:nvCxnSpPr>
            <p:cNvPr id="9" name="Straight Connector 8">
              <a:extLst>
                <a:ext uri="{FF2B5EF4-FFF2-40B4-BE49-F238E27FC236}">
                  <a16:creationId xmlns:a16="http://schemas.microsoft.com/office/drawing/2014/main" id="{05B8D88A-4F0D-F94C-B73E-C9AA2CBCE2D6}"/>
                </a:ext>
              </a:extLst>
            </p:cNvPr>
            <p:cNvCxnSpPr>
              <a:stCxn id="5" idx="6"/>
            </p:cNvCxnSpPr>
            <p:nvPr/>
          </p:nvCxnSpPr>
          <p:spPr>
            <a:xfrm>
              <a:off x="7184092" y="6037993"/>
              <a:ext cx="4198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652D68B-F091-AF47-BE1B-0F3AE8497B5D}"/>
                </a:ext>
              </a:extLst>
            </p:cNvPr>
            <p:cNvCxnSpPr/>
            <p:nvPr/>
          </p:nvCxnSpPr>
          <p:spPr>
            <a:xfrm>
              <a:off x="5945405" y="6037993"/>
              <a:ext cx="41980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custDataLst>
      <p:tags r:id="rId1"/>
    </p:custDataLst>
    <p:extLst>
      <p:ext uri="{BB962C8B-B14F-4D97-AF65-F5344CB8AC3E}">
        <p14:creationId xmlns:p14="http://schemas.microsoft.com/office/powerpoint/2010/main" val="2737879256"/>
      </p:ext>
    </p:extLst>
  </p:cSld>
  <p:clrMapOvr>
    <a:masterClrMapping/>
  </p:clrMapOvr>
  <p:transition spd="slow" advTm="88135"/>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1"/>
          <p:cNvGrpSpPr>
            <a:grpSpLocks/>
          </p:cNvGrpSpPr>
          <p:nvPr/>
        </p:nvGrpSpPr>
        <p:grpSpPr bwMode="auto">
          <a:xfrm>
            <a:off x="90488" y="481013"/>
            <a:ext cx="4694237" cy="5538787"/>
            <a:chOff x="167640" y="481257"/>
            <a:chExt cx="4694238" cy="5539178"/>
          </a:xfrm>
        </p:grpSpPr>
        <p:pic>
          <p:nvPicPr>
            <p:cNvPr id="33803" name="Picture 14" descr="periodictable.jpg"/>
            <p:cNvPicPr>
              <a:picLocks noChangeAspect="1"/>
            </p:cNvPicPr>
            <p:nvPr/>
          </p:nvPicPr>
          <p:blipFill>
            <a:blip r:embed="rId3">
              <a:extLst>
                <a:ext uri="{28A0092B-C50C-407E-A947-70E740481C1C}">
                  <a14:useLocalDpi xmlns:a14="http://schemas.microsoft.com/office/drawing/2010/main" val="0"/>
                </a:ext>
              </a:extLst>
            </a:blip>
            <a:srcRect l="1253" t="8810" r="1669" b="3188"/>
            <a:stretch>
              <a:fillRect/>
            </a:stretch>
          </p:blipFill>
          <p:spPr bwMode="auto">
            <a:xfrm>
              <a:off x="167640" y="1951554"/>
              <a:ext cx="4694238" cy="4068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04" name="TextBox 15"/>
            <p:cNvSpPr txBox="1">
              <a:spLocks noChangeArrowheads="1"/>
            </p:cNvSpPr>
            <p:nvPr/>
          </p:nvSpPr>
          <p:spPr bwMode="auto">
            <a:xfrm>
              <a:off x="358617" y="481257"/>
              <a:ext cx="4274344"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FFFFFF"/>
                  </a:solidFill>
                </a:rPr>
                <a:t>Accomplishment</a:t>
              </a:r>
            </a:p>
            <a:p>
              <a:pPr algn="ctr" eaLnBrk="1" hangingPunct="1"/>
              <a:r>
                <a:rPr lang="en-US">
                  <a:solidFill>
                    <a:srgbClr val="FFFFFF"/>
                  </a:solidFill>
                </a:rPr>
                <a:t>of the 19</a:t>
              </a:r>
              <a:r>
                <a:rPr lang="en-US" baseline="30000">
                  <a:solidFill>
                    <a:srgbClr val="FFFFFF"/>
                  </a:solidFill>
                </a:rPr>
                <a:t>th</a:t>
              </a:r>
              <a:r>
                <a:rPr lang="en-US">
                  <a:solidFill>
                    <a:srgbClr val="FFFFFF"/>
                  </a:solidFill>
                </a:rPr>
                <a:t> Century</a:t>
              </a:r>
            </a:p>
            <a:p>
              <a:pPr algn="ctr" eaLnBrk="1" hangingPunct="1"/>
              <a:endParaRPr lang="en-US" sz="1200">
                <a:solidFill>
                  <a:srgbClr val="FFFFFF"/>
                </a:solidFill>
              </a:endParaRPr>
            </a:p>
            <a:p>
              <a:pPr algn="ctr" eaLnBrk="1" hangingPunct="1"/>
              <a:r>
                <a:rPr lang="en-US">
                  <a:solidFill>
                    <a:srgbClr val="FFFFFF"/>
                  </a:solidFill>
                </a:rPr>
                <a:t>Periodic Table of Elements</a:t>
              </a:r>
            </a:p>
          </p:txBody>
        </p:sp>
      </p:grpSp>
      <p:cxnSp>
        <p:nvCxnSpPr>
          <p:cNvPr id="31" name="Straight Arrow Connector 6"/>
          <p:cNvCxnSpPr>
            <a:cxnSpLocks noChangeShapeType="1"/>
          </p:cNvCxnSpPr>
          <p:nvPr/>
        </p:nvCxnSpPr>
        <p:spPr bwMode="auto">
          <a:xfrm>
            <a:off x="4122738" y="2747963"/>
            <a:ext cx="925512" cy="749300"/>
          </a:xfrm>
          <a:prstGeom prst="straightConnector1">
            <a:avLst/>
          </a:prstGeom>
          <a:noFill/>
          <a:ln w="28575">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32" name="Straight Arrow Connector 6"/>
          <p:cNvCxnSpPr>
            <a:cxnSpLocks noChangeShapeType="1"/>
          </p:cNvCxnSpPr>
          <p:nvPr/>
        </p:nvCxnSpPr>
        <p:spPr bwMode="auto">
          <a:xfrm>
            <a:off x="644525" y="3506788"/>
            <a:ext cx="4403725" cy="273050"/>
          </a:xfrm>
          <a:prstGeom prst="straightConnector1">
            <a:avLst/>
          </a:prstGeom>
          <a:noFill/>
          <a:ln w="28575">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33" name="Straight Arrow Connector 6"/>
          <p:cNvCxnSpPr>
            <a:cxnSpLocks noChangeShapeType="1"/>
          </p:cNvCxnSpPr>
          <p:nvPr/>
        </p:nvCxnSpPr>
        <p:spPr bwMode="auto">
          <a:xfrm>
            <a:off x="2890838" y="3905250"/>
            <a:ext cx="2157412" cy="239713"/>
          </a:xfrm>
          <a:prstGeom prst="straightConnector1">
            <a:avLst/>
          </a:prstGeom>
          <a:noFill/>
          <a:ln w="28575">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34" name="Straight Arrow Connector 6"/>
          <p:cNvCxnSpPr>
            <a:cxnSpLocks noChangeShapeType="1"/>
          </p:cNvCxnSpPr>
          <p:nvPr/>
        </p:nvCxnSpPr>
        <p:spPr bwMode="auto">
          <a:xfrm flipV="1">
            <a:off x="1866900" y="4446588"/>
            <a:ext cx="3181350" cy="1239837"/>
          </a:xfrm>
          <a:prstGeom prst="straightConnector1">
            <a:avLst/>
          </a:prstGeom>
          <a:noFill/>
          <a:ln w="28575">
            <a:solidFill>
              <a:srgbClr val="FFFF00"/>
            </a:solidFill>
            <a:round/>
            <a:headEnd/>
            <a:tailEnd type="arrow" w="med" len="med"/>
          </a:ln>
          <a:extLst>
            <a:ext uri="{909E8E84-426E-40dd-AFC4-6F175D3DCCD1}">
              <a14:hiddenFill xmlns:a14="http://schemas.microsoft.com/office/drawing/2010/main" xmlns="">
                <a:noFill/>
              </a14:hiddenFill>
            </a:ext>
          </a:extLst>
        </p:spPr>
      </p:cxnSp>
      <p:grpSp>
        <p:nvGrpSpPr>
          <p:cNvPr id="4" name="Group 3"/>
          <p:cNvGrpSpPr/>
          <p:nvPr/>
        </p:nvGrpSpPr>
        <p:grpSpPr>
          <a:xfrm>
            <a:off x="4906963" y="409575"/>
            <a:ext cx="4237037" cy="6006696"/>
            <a:chOff x="4906963" y="409575"/>
            <a:chExt cx="4237037" cy="6006696"/>
          </a:xfrm>
        </p:grpSpPr>
        <p:sp>
          <p:nvSpPr>
            <p:cNvPr id="33798" name="TextBox 15"/>
            <p:cNvSpPr txBox="1">
              <a:spLocks noChangeArrowheads="1"/>
            </p:cNvSpPr>
            <p:nvPr/>
          </p:nvSpPr>
          <p:spPr bwMode="auto">
            <a:xfrm>
              <a:off x="4906963" y="1422400"/>
              <a:ext cx="42370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FFFFFF"/>
                  </a:solidFill>
                </a:rPr>
                <a:t>Table of Elementary Particles</a:t>
              </a:r>
            </a:p>
          </p:txBody>
        </p:sp>
        <p:pic>
          <p:nvPicPr>
            <p:cNvPr id="33799" name="Picture 5" descr="05-0440-01D.hr.jpg"/>
            <p:cNvPicPr>
              <a:picLocks noChangeAspect="1"/>
            </p:cNvPicPr>
            <p:nvPr/>
          </p:nvPicPr>
          <p:blipFill>
            <a:blip r:embed="rId4">
              <a:extLst>
                <a:ext uri="{28A0092B-C50C-407E-A947-70E740481C1C}">
                  <a14:useLocalDpi xmlns:a14="http://schemas.microsoft.com/office/drawing/2010/main" val="0"/>
                </a:ext>
              </a:extLst>
            </a:blip>
            <a:srcRect l="6206" t="4672" r="6563" b="7458"/>
            <a:stretch>
              <a:fillRect/>
            </a:stretch>
          </p:blipFill>
          <p:spPr bwMode="auto">
            <a:xfrm>
              <a:off x="5062538" y="2287588"/>
              <a:ext cx="3898900"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00" name="TextBox 15"/>
            <p:cNvSpPr txBox="1">
              <a:spLocks noChangeArrowheads="1"/>
            </p:cNvSpPr>
            <p:nvPr/>
          </p:nvSpPr>
          <p:spPr bwMode="auto">
            <a:xfrm>
              <a:off x="4906963" y="409575"/>
              <a:ext cx="42370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solidFill>
                    <a:srgbClr val="FFFFFF"/>
                  </a:solidFill>
                </a:rPr>
                <a:t>Accomplishment</a:t>
              </a:r>
            </a:p>
            <a:p>
              <a:pPr algn="ctr" eaLnBrk="1" hangingPunct="1"/>
              <a:r>
                <a:rPr lang="en-US" dirty="0">
                  <a:solidFill>
                    <a:srgbClr val="FFFFFF"/>
                  </a:solidFill>
                </a:rPr>
                <a:t>of the 20</a:t>
              </a:r>
              <a:r>
                <a:rPr lang="en-US" baseline="30000" dirty="0">
                  <a:solidFill>
                    <a:srgbClr val="FFFFFF"/>
                  </a:solidFill>
                </a:rPr>
                <a:t>th</a:t>
              </a:r>
              <a:r>
                <a:rPr lang="en-US" dirty="0">
                  <a:solidFill>
                    <a:srgbClr val="FFFFFF"/>
                  </a:solidFill>
                </a:rPr>
                <a:t> Century</a:t>
              </a:r>
            </a:p>
          </p:txBody>
        </p:sp>
        <p:sp>
          <p:nvSpPr>
            <p:cNvPr id="33801" name="TextBox 15"/>
            <p:cNvSpPr txBox="1">
              <a:spLocks noChangeArrowheads="1"/>
            </p:cNvSpPr>
            <p:nvPr/>
          </p:nvSpPr>
          <p:spPr bwMode="auto">
            <a:xfrm>
              <a:off x="4906963" y="1839913"/>
              <a:ext cx="4237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FFFF00"/>
                  </a:solidFill>
                </a:rPr>
                <a:t>Standard Model</a:t>
              </a:r>
            </a:p>
          </p:txBody>
        </p:sp>
        <p:sp>
          <p:nvSpPr>
            <p:cNvPr id="2" name="Rectangle 1"/>
            <p:cNvSpPr/>
            <p:nvPr/>
          </p:nvSpPr>
          <p:spPr>
            <a:xfrm>
              <a:off x="5622926" y="1394229"/>
              <a:ext cx="3521074" cy="502204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5062538" y="1422400"/>
              <a:ext cx="3521074" cy="1263649"/>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048250" y="5078803"/>
              <a:ext cx="3521074" cy="11120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ounded Rectangle 17"/>
            <p:cNvSpPr/>
            <p:nvPr/>
          </p:nvSpPr>
          <p:spPr>
            <a:xfrm>
              <a:off x="5165725" y="2686050"/>
              <a:ext cx="457200" cy="2424113"/>
            </a:xfrm>
            <a:prstGeom prst="roundRect">
              <a:avLst/>
            </a:prstGeom>
            <a:solidFill>
              <a:srgbClr val="FFFF00">
                <a:alpha val="4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ustDataLst>
      <p:tags r:id="rId1"/>
    </p:custDataLst>
    <p:extLst>
      <p:ext uri="{BB962C8B-B14F-4D97-AF65-F5344CB8AC3E}">
        <p14:creationId xmlns:p14="http://schemas.microsoft.com/office/powerpoint/2010/main" val="388894331"/>
      </p:ext>
    </p:extLst>
  </p:cSld>
  <p:clrMapOvr>
    <a:masterClrMapping/>
  </p:clrMapOvr>
  <p:transition advTm="10635"/>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644084-9D4B-824F-ADCC-FD433413C7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7202" y="1581890"/>
            <a:ext cx="3229593" cy="3461165"/>
          </a:xfrm>
          <a:prstGeom prst="rect">
            <a:avLst/>
          </a:prstGeom>
        </p:spPr>
      </p:pic>
      <p:sp>
        <p:nvSpPr>
          <p:cNvPr id="4" name="Title 3">
            <a:extLst>
              <a:ext uri="{FF2B5EF4-FFF2-40B4-BE49-F238E27FC236}">
                <a16:creationId xmlns:a16="http://schemas.microsoft.com/office/drawing/2014/main" id="{1AE4295F-34DC-874F-B0B1-5BA24C7DA487}"/>
              </a:ext>
            </a:extLst>
          </p:cNvPr>
          <p:cNvSpPr>
            <a:spLocks noGrp="1"/>
          </p:cNvSpPr>
          <p:nvPr>
            <p:ph type="title"/>
          </p:nvPr>
        </p:nvSpPr>
        <p:spPr/>
        <p:txBody>
          <a:bodyPr>
            <a:normAutofit/>
          </a:bodyPr>
          <a:lstStyle/>
          <a:p>
            <a:r>
              <a:rPr lang="en-US" sz="3600" dirty="0"/>
              <a:t>Origin of the Mass of Matter?</a:t>
            </a:r>
          </a:p>
        </p:txBody>
      </p:sp>
      <p:sp>
        <p:nvSpPr>
          <p:cNvPr id="3" name="TextBox 2">
            <a:extLst>
              <a:ext uri="{FF2B5EF4-FFF2-40B4-BE49-F238E27FC236}">
                <a16:creationId xmlns:a16="http://schemas.microsoft.com/office/drawing/2014/main" id="{0224ACDE-5A19-754E-BF9F-8E22B5340941}"/>
              </a:ext>
            </a:extLst>
          </p:cNvPr>
          <p:cNvSpPr txBox="1"/>
          <p:nvPr/>
        </p:nvSpPr>
        <p:spPr>
          <a:xfrm>
            <a:off x="0" y="5590064"/>
            <a:ext cx="9143999" cy="477054"/>
          </a:xfrm>
          <a:prstGeom prst="rect">
            <a:avLst/>
          </a:prstGeom>
          <a:noFill/>
        </p:spPr>
        <p:txBody>
          <a:bodyPr wrap="square" rtlCol="0">
            <a:spAutoFit/>
          </a:bodyPr>
          <a:lstStyle/>
          <a:p>
            <a:pPr algn="ctr"/>
            <a:r>
              <a:rPr lang="en-US" sz="2500" dirty="0"/>
              <a:t>Can we blame up quarks, down quarks and electrons for our mass?</a:t>
            </a:r>
          </a:p>
        </p:txBody>
      </p:sp>
    </p:spTree>
    <p:extLst>
      <p:ext uri="{BB962C8B-B14F-4D97-AF65-F5344CB8AC3E}">
        <p14:creationId xmlns:p14="http://schemas.microsoft.com/office/powerpoint/2010/main" val="970229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DB8E0FA-4E67-EE47-8511-29E95929EA8A}"/>
              </a:ext>
            </a:extLst>
          </p:cNvPr>
          <p:cNvSpPr txBox="1"/>
          <p:nvPr/>
        </p:nvSpPr>
        <p:spPr>
          <a:xfrm>
            <a:off x="3466965" y="2051263"/>
            <a:ext cx="5301408" cy="1938992"/>
          </a:xfrm>
          <a:prstGeom prst="rect">
            <a:avLst/>
          </a:prstGeom>
          <a:noFill/>
        </p:spPr>
        <p:txBody>
          <a:bodyPr wrap="square" rtlCol="0">
            <a:spAutoFit/>
          </a:bodyPr>
          <a:lstStyle/>
          <a:p>
            <a:r>
              <a:rPr lang="en-US" sz="2000" dirty="0" err="1"/>
              <a:t>M</a:t>
            </a:r>
            <a:r>
              <a:rPr lang="en-US" sz="2000" baseline="-25000" dirty="0" err="1"/>
              <a:t>atom</a:t>
            </a:r>
            <a:r>
              <a:rPr lang="en-US" sz="2000" baseline="-25000" dirty="0"/>
              <a:t> </a:t>
            </a:r>
            <a:r>
              <a:rPr lang="en-US" sz="2000" dirty="0"/>
              <a:t>= </a:t>
            </a:r>
            <a:r>
              <a:rPr lang="en-US" sz="2000" dirty="0" err="1"/>
              <a:t>M</a:t>
            </a:r>
            <a:r>
              <a:rPr lang="en-US" sz="2000" baseline="-25000" dirty="0" err="1"/>
              <a:t>nucleus</a:t>
            </a:r>
            <a:r>
              <a:rPr lang="en-US" sz="2000" dirty="0"/>
              <a:t> + </a:t>
            </a:r>
            <a:r>
              <a:rPr lang="en-US" sz="2000" dirty="0" err="1"/>
              <a:t>M</a:t>
            </a:r>
            <a:r>
              <a:rPr lang="en-US" sz="2000" baseline="-25000" dirty="0" err="1"/>
              <a:t>electrons</a:t>
            </a:r>
            <a:endParaRPr lang="en-US" sz="2000" dirty="0"/>
          </a:p>
          <a:p>
            <a:endParaRPr lang="en-US" sz="2000" dirty="0"/>
          </a:p>
          <a:p>
            <a:r>
              <a:rPr lang="en-US" sz="2000" dirty="0"/>
              <a:t>	   = </a:t>
            </a:r>
            <a:r>
              <a:rPr lang="en-US" sz="2000" dirty="0" err="1"/>
              <a:t>M</a:t>
            </a:r>
            <a:r>
              <a:rPr lang="en-US" sz="2000" baseline="-25000" dirty="0" err="1"/>
              <a:t>protons</a:t>
            </a:r>
            <a:r>
              <a:rPr lang="en-US" sz="2000" dirty="0"/>
              <a:t> + </a:t>
            </a:r>
            <a:r>
              <a:rPr lang="en-US" sz="2000" dirty="0" err="1"/>
              <a:t>M</a:t>
            </a:r>
            <a:r>
              <a:rPr lang="en-US" sz="2000" baseline="-25000" dirty="0" err="1"/>
              <a:t>neutrons</a:t>
            </a:r>
            <a:r>
              <a:rPr lang="en-US" sz="2000" dirty="0"/>
              <a:t> + </a:t>
            </a:r>
            <a:r>
              <a:rPr lang="en-US" sz="2000" dirty="0" err="1"/>
              <a:t>M</a:t>
            </a:r>
            <a:r>
              <a:rPr lang="en-US" sz="2000" baseline="-25000" dirty="0" err="1"/>
              <a:t>electrons</a:t>
            </a:r>
            <a:endParaRPr lang="en-US" sz="2000" baseline="-25000" dirty="0"/>
          </a:p>
          <a:p>
            <a:endParaRPr lang="en-US" sz="2000" dirty="0"/>
          </a:p>
          <a:p>
            <a:r>
              <a:rPr lang="en-US" sz="2000" dirty="0"/>
              <a:t>	   = </a:t>
            </a:r>
            <a:r>
              <a:rPr lang="en-US" sz="2000" dirty="0" err="1"/>
              <a:t>M</a:t>
            </a:r>
            <a:r>
              <a:rPr lang="en-US" sz="2000" baseline="-25000" dirty="0" err="1"/>
              <a:t>up</a:t>
            </a:r>
            <a:r>
              <a:rPr lang="en-US" sz="2000" baseline="-25000" dirty="0"/>
              <a:t>-quarks</a:t>
            </a:r>
            <a:r>
              <a:rPr lang="en-US" sz="2000" dirty="0"/>
              <a:t> + </a:t>
            </a:r>
            <a:r>
              <a:rPr lang="en-US" sz="2000" dirty="0" err="1"/>
              <a:t>M</a:t>
            </a:r>
            <a:r>
              <a:rPr lang="en-US" sz="2000" baseline="-25000" dirty="0" err="1"/>
              <a:t>down</a:t>
            </a:r>
            <a:r>
              <a:rPr lang="en-US" sz="2000" baseline="-25000" dirty="0"/>
              <a:t> quarks</a:t>
            </a:r>
            <a:r>
              <a:rPr lang="en-US" sz="2000" dirty="0"/>
              <a:t> + </a:t>
            </a:r>
            <a:r>
              <a:rPr lang="en-US" sz="2000" dirty="0" err="1"/>
              <a:t>M</a:t>
            </a:r>
            <a:r>
              <a:rPr lang="en-US" sz="2000" baseline="-25000" dirty="0" err="1"/>
              <a:t>electrons</a:t>
            </a:r>
            <a:endParaRPr lang="en-US" sz="2000" baseline="-25000" dirty="0"/>
          </a:p>
          <a:p>
            <a:r>
              <a:rPr lang="en-US" sz="2000" dirty="0"/>
              <a:t> </a:t>
            </a:r>
          </a:p>
        </p:txBody>
      </p:sp>
      <p:sp>
        <p:nvSpPr>
          <p:cNvPr id="4" name="Title 3">
            <a:extLst>
              <a:ext uri="{FF2B5EF4-FFF2-40B4-BE49-F238E27FC236}">
                <a16:creationId xmlns:a16="http://schemas.microsoft.com/office/drawing/2014/main" id="{0D66642A-47C9-5144-B03B-B340DE9A813A}"/>
              </a:ext>
            </a:extLst>
          </p:cNvPr>
          <p:cNvSpPr>
            <a:spLocks noGrp="1"/>
          </p:cNvSpPr>
          <p:nvPr>
            <p:ph type="title"/>
          </p:nvPr>
        </p:nvSpPr>
        <p:spPr/>
        <p:txBody>
          <a:bodyPr>
            <a:normAutofit/>
          </a:bodyPr>
          <a:lstStyle/>
          <a:p>
            <a:r>
              <a:rPr lang="en-US" sz="3600" dirty="0"/>
              <a:t>Origin of the Mass of Matter?</a:t>
            </a:r>
          </a:p>
        </p:txBody>
      </p:sp>
      <p:grpSp>
        <p:nvGrpSpPr>
          <p:cNvPr id="9" name="Group 8">
            <a:extLst>
              <a:ext uri="{FF2B5EF4-FFF2-40B4-BE49-F238E27FC236}">
                <a16:creationId xmlns:a16="http://schemas.microsoft.com/office/drawing/2014/main" id="{1A72CD8D-1B73-E847-85AE-9708472EF119}"/>
              </a:ext>
            </a:extLst>
          </p:cNvPr>
          <p:cNvGrpSpPr/>
          <p:nvPr/>
        </p:nvGrpSpPr>
        <p:grpSpPr>
          <a:xfrm>
            <a:off x="3422073" y="3347293"/>
            <a:ext cx="5735746" cy="2049763"/>
            <a:chOff x="4228499" y="3042280"/>
            <a:chExt cx="5735746" cy="2049763"/>
          </a:xfrm>
        </p:grpSpPr>
        <p:sp>
          <p:nvSpPr>
            <p:cNvPr id="12" name="TextBox 11">
              <a:extLst>
                <a:ext uri="{FF2B5EF4-FFF2-40B4-BE49-F238E27FC236}">
                  <a16:creationId xmlns:a16="http://schemas.microsoft.com/office/drawing/2014/main" id="{C00866E9-7467-9647-98C8-2D72FF1D23FA}"/>
                </a:ext>
              </a:extLst>
            </p:cNvPr>
            <p:cNvSpPr txBox="1"/>
            <p:nvPr/>
          </p:nvSpPr>
          <p:spPr>
            <a:xfrm>
              <a:off x="4228499" y="3614715"/>
              <a:ext cx="5735746" cy="1477328"/>
            </a:xfrm>
            <a:prstGeom prst="rect">
              <a:avLst/>
            </a:prstGeom>
            <a:noFill/>
          </p:spPr>
          <p:txBody>
            <a:bodyPr wrap="square" rtlCol="0">
              <a:spAutoFit/>
            </a:bodyPr>
            <a:lstStyle/>
            <a:p>
              <a:pPr marL="342900" indent="-342900">
                <a:buFont typeface="Arial" panose="020B0604020202020204" pitchFamily="34" charset="0"/>
                <a:buChar char="•"/>
              </a:pPr>
              <a:r>
                <a:rPr lang="en-US" dirty="0"/>
                <a:t>up, down quarks </a:t>
              </a:r>
              <a:r>
                <a:rPr lang="en-US" dirty="0">
                  <a:sym typeface="Wingdings" pitchFamily="2" charset="2"/>
                </a:rPr>
                <a:t>contribute ~1% proton, neutron mass</a:t>
              </a:r>
              <a:endParaRPr lang="en-US"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~99% of proton, neutron mass contained in interaction energies of  “sea” quarks/anti-quarks + gluons:	        E = Mc</a:t>
              </a:r>
              <a:r>
                <a:rPr lang="en-US" baseline="30000" dirty="0"/>
                <a:t>2</a:t>
              </a:r>
              <a:r>
                <a:rPr lang="en-US" dirty="0"/>
                <a:t> </a:t>
              </a:r>
              <a:r>
                <a:rPr lang="en-US" dirty="0">
                  <a:sym typeface="Wingdings" pitchFamily="2" charset="2"/>
                </a:rPr>
                <a:t> </a:t>
              </a:r>
              <a:r>
                <a:rPr lang="en-US" dirty="0">
                  <a:solidFill>
                    <a:srgbClr val="FFFF00"/>
                  </a:solidFill>
                  <a:sym typeface="Wingdings" pitchFamily="2" charset="2"/>
                </a:rPr>
                <a:t>M = E/c</a:t>
              </a:r>
              <a:r>
                <a:rPr lang="en-US" baseline="30000" dirty="0">
                  <a:solidFill>
                    <a:srgbClr val="FFFF00"/>
                  </a:solidFill>
                  <a:sym typeface="Wingdings" pitchFamily="2" charset="2"/>
                </a:rPr>
                <a:t>2</a:t>
              </a:r>
            </a:p>
          </p:txBody>
        </p:sp>
        <p:cxnSp>
          <p:nvCxnSpPr>
            <p:cNvPr id="6" name="Straight Connector 5">
              <a:extLst>
                <a:ext uri="{FF2B5EF4-FFF2-40B4-BE49-F238E27FC236}">
                  <a16:creationId xmlns:a16="http://schemas.microsoft.com/office/drawing/2014/main" id="{BA6D4FE3-3F5D-A54B-B0A9-FE5D9737B949}"/>
                </a:ext>
              </a:extLst>
            </p:cNvPr>
            <p:cNvCxnSpPr>
              <a:cxnSpLocks/>
            </p:cNvCxnSpPr>
            <p:nvPr/>
          </p:nvCxnSpPr>
          <p:spPr>
            <a:xfrm flipV="1">
              <a:off x="5096318" y="3061643"/>
              <a:ext cx="2332581" cy="230325"/>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94084D5-CF68-F841-949B-33AAFCB08D55}"/>
                </a:ext>
              </a:extLst>
            </p:cNvPr>
            <p:cNvCxnSpPr>
              <a:cxnSpLocks/>
            </p:cNvCxnSpPr>
            <p:nvPr/>
          </p:nvCxnSpPr>
          <p:spPr>
            <a:xfrm>
              <a:off x="5096318" y="3042280"/>
              <a:ext cx="2346438" cy="270822"/>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DCC7B6B3-2F28-F645-A0FF-E8A62E94EC55}"/>
              </a:ext>
            </a:extLst>
          </p:cNvPr>
          <p:cNvGrpSpPr/>
          <p:nvPr/>
        </p:nvGrpSpPr>
        <p:grpSpPr>
          <a:xfrm>
            <a:off x="66835" y="1444987"/>
            <a:ext cx="3355237" cy="4100366"/>
            <a:chOff x="163818" y="1209454"/>
            <a:chExt cx="3355237" cy="4100366"/>
          </a:xfrm>
        </p:grpSpPr>
        <p:pic>
          <p:nvPicPr>
            <p:cNvPr id="5132" name="Picture 12" descr="Image result for inside of proton">
              <a:extLst>
                <a:ext uri="{FF2B5EF4-FFF2-40B4-BE49-F238E27FC236}">
                  <a16:creationId xmlns:a16="http://schemas.microsoft.com/office/drawing/2014/main" id="{2A8F671C-B25B-2F4A-A3F5-FFB156AFBA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5642"/>
            <a:stretch/>
          </p:blipFill>
          <p:spPr bwMode="auto">
            <a:xfrm>
              <a:off x="163818" y="1209454"/>
              <a:ext cx="3355237" cy="235686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6C43146-1410-A141-B28A-D7D439B05100}"/>
                </a:ext>
              </a:extLst>
            </p:cNvPr>
            <p:cNvSpPr/>
            <p:nvPr/>
          </p:nvSpPr>
          <p:spPr>
            <a:xfrm>
              <a:off x="1369330" y="2836887"/>
              <a:ext cx="947057" cy="7184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10" name="Picture 12" descr="Image result for inside of proton">
              <a:extLst>
                <a:ext uri="{FF2B5EF4-FFF2-40B4-BE49-F238E27FC236}">
                  <a16:creationId xmlns:a16="http://schemas.microsoft.com/office/drawing/2014/main" id="{38ECCDF4-059A-B34B-AAC4-A259A1ECF0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931" b="5752"/>
            <a:stretch/>
          </p:blipFill>
          <p:spPr bwMode="auto">
            <a:xfrm>
              <a:off x="163818" y="3561766"/>
              <a:ext cx="3355237" cy="17480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60E6E4D-AC2F-5848-B56A-B084E12B4503}"/>
                </a:ext>
              </a:extLst>
            </p:cNvPr>
            <p:cNvSpPr txBox="1"/>
            <p:nvPr/>
          </p:nvSpPr>
          <p:spPr>
            <a:xfrm>
              <a:off x="1415761" y="2882590"/>
              <a:ext cx="818044" cy="584775"/>
            </a:xfrm>
            <a:prstGeom prst="rect">
              <a:avLst/>
            </a:prstGeom>
            <a:noFill/>
          </p:spPr>
          <p:txBody>
            <a:bodyPr wrap="none" rtlCol="0">
              <a:spAutoFit/>
            </a:bodyPr>
            <a:lstStyle/>
            <a:p>
              <a:pPr algn="ctr"/>
              <a:r>
                <a:rPr lang="en-US" sz="1600" dirty="0">
                  <a:solidFill>
                    <a:schemeClr val="bg1"/>
                  </a:solidFill>
                </a:rPr>
                <a:t>valence</a:t>
              </a:r>
            </a:p>
            <a:p>
              <a:pPr algn="ctr"/>
              <a:r>
                <a:rPr lang="en-US" sz="1600" dirty="0">
                  <a:solidFill>
                    <a:schemeClr val="bg1"/>
                  </a:solidFill>
                </a:rPr>
                <a:t>quarks</a:t>
              </a:r>
            </a:p>
          </p:txBody>
        </p:sp>
      </p:grpSp>
      <p:sp>
        <p:nvSpPr>
          <p:cNvPr id="16" name="Rectangle 15">
            <a:extLst>
              <a:ext uri="{FF2B5EF4-FFF2-40B4-BE49-F238E27FC236}">
                <a16:creationId xmlns:a16="http://schemas.microsoft.com/office/drawing/2014/main" id="{5C7D398A-B2F4-BB41-97E8-50D893E5C1F4}"/>
              </a:ext>
            </a:extLst>
          </p:cNvPr>
          <p:cNvSpPr/>
          <p:nvPr/>
        </p:nvSpPr>
        <p:spPr>
          <a:xfrm>
            <a:off x="0" y="5824377"/>
            <a:ext cx="9144000" cy="461665"/>
          </a:xfrm>
          <a:prstGeom prst="rect">
            <a:avLst/>
          </a:prstGeom>
        </p:spPr>
        <p:txBody>
          <a:bodyPr wrap="square">
            <a:spAutoFit/>
          </a:bodyPr>
          <a:lstStyle/>
          <a:p>
            <a:pPr algn="ctr"/>
            <a:r>
              <a:rPr lang="en-US" sz="2400" dirty="0">
                <a:solidFill>
                  <a:srgbClr val="FFFF00"/>
                </a:solidFill>
              </a:rPr>
              <a:t>Mass of building blocks (up/down quarks, electrons) ~ 1% x atom mass</a:t>
            </a:r>
          </a:p>
        </p:txBody>
      </p:sp>
      <p:sp>
        <p:nvSpPr>
          <p:cNvPr id="30" name="TextBox 29">
            <a:extLst>
              <a:ext uri="{FF2B5EF4-FFF2-40B4-BE49-F238E27FC236}">
                <a16:creationId xmlns:a16="http://schemas.microsoft.com/office/drawing/2014/main" id="{4CF52631-DE88-544A-8A88-F1182835AB75}"/>
              </a:ext>
            </a:extLst>
          </p:cNvPr>
          <p:cNvSpPr txBox="1"/>
          <p:nvPr/>
        </p:nvSpPr>
        <p:spPr>
          <a:xfrm>
            <a:off x="4087914" y="2026126"/>
            <a:ext cx="312906" cy="1631216"/>
          </a:xfrm>
          <a:prstGeom prst="rect">
            <a:avLst/>
          </a:prstGeom>
          <a:noFill/>
        </p:spPr>
        <p:txBody>
          <a:bodyPr wrap="none" rtlCol="0">
            <a:spAutoFit/>
          </a:bodyPr>
          <a:lstStyle/>
          <a:p>
            <a:r>
              <a:rPr lang="en-US" sz="2000" dirty="0"/>
              <a:t>~</a:t>
            </a:r>
          </a:p>
          <a:p>
            <a:endParaRPr lang="en-US" sz="2000" dirty="0"/>
          </a:p>
          <a:p>
            <a:r>
              <a:rPr lang="en-US" sz="2000" dirty="0"/>
              <a:t>~</a:t>
            </a:r>
          </a:p>
          <a:p>
            <a:endParaRPr lang="en-US" sz="2000" dirty="0"/>
          </a:p>
          <a:p>
            <a:r>
              <a:rPr lang="en-US" sz="2000" dirty="0"/>
              <a:t>~</a:t>
            </a:r>
          </a:p>
        </p:txBody>
      </p:sp>
    </p:spTree>
    <p:extLst>
      <p:ext uri="{BB962C8B-B14F-4D97-AF65-F5344CB8AC3E}">
        <p14:creationId xmlns:p14="http://schemas.microsoft.com/office/powerpoint/2010/main" val="2883977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66642A-47C9-5144-B03B-B340DE9A813A}"/>
              </a:ext>
            </a:extLst>
          </p:cNvPr>
          <p:cNvSpPr>
            <a:spLocks noGrp="1"/>
          </p:cNvSpPr>
          <p:nvPr>
            <p:ph type="title"/>
          </p:nvPr>
        </p:nvSpPr>
        <p:spPr/>
        <p:txBody>
          <a:bodyPr>
            <a:normAutofit/>
          </a:bodyPr>
          <a:lstStyle/>
          <a:p>
            <a:r>
              <a:rPr lang="en-US" sz="3600" dirty="0"/>
              <a:t>Origin of the Mass of Matter?</a:t>
            </a:r>
          </a:p>
        </p:txBody>
      </p:sp>
      <p:sp>
        <p:nvSpPr>
          <p:cNvPr id="2" name="Rectangle 1">
            <a:extLst>
              <a:ext uri="{FF2B5EF4-FFF2-40B4-BE49-F238E27FC236}">
                <a16:creationId xmlns:a16="http://schemas.microsoft.com/office/drawing/2014/main" id="{59CC7B6E-9437-674C-A082-88976501F610}"/>
              </a:ext>
            </a:extLst>
          </p:cNvPr>
          <p:cNvSpPr/>
          <p:nvPr/>
        </p:nvSpPr>
        <p:spPr>
          <a:xfrm>
            <a:off x="0" y="2023224"/>
            <a:ext cx="9144000" cy="3600986"/>
          </a:xfrm>
          <a:prstGeom prst="rect">
            <a:avLst/>
          </a:prstGeom>
        </p:spPr>
        <p:txBody>
          <a:bodyPr wrap="square">
            <a:spAutoFit/>
          </a:bodyPr>
          <a:lstStyle/>
          <a:p>
            <a:pPr algn="ctr"/>
            <a:r>
              <a:rPr lang="en-US" sz="2400" dirty="0">
                <a:sym typeface="Wingdings" pitchFamily="2" charset="2"/>
              </a:rPr>
              <a:t>Though very very tiny, </a:t>
            </a:r>
          </a:p>
          <a:p>
            <a:pPr algn="ctr"/>
            <a:r>
              <a:rPr lang="en-US" sz="2400" dirty="0">
                <a:sym typeface="Wingdings" pitchFamily="2" charset="2"/>
              </a:rPr>
              <a:t>we cannot exist without masses of up and down quarks and electrons.</a:t>
            </a:r>
          </a:p>
          <a:p>
            <a:pPr algn="ctr"/>
            <a:endParaRPr lang="en-US" sz="2400" dirty="0">
              <a:solidFill>
                <a:srgbClr val="FFFF00"/>
              </a:solidFill>
              <a:sym typeface="Wingdings" pitchFamily="2" charset="2"/>
            </a:endParaRPr>
          </a:p>
          <a:p>
            <a:pPr algn="ctr"/>
            <a:r>
              <a:rPr lang="en-US" sz="2400" dirty="0">
                <a:solidFill>
                  <a:srgbClr val="FFFF00"/>
                </a:solidFill>
                <a:sym typeface="Wingdings" pitchFamily="2" charset="2"/>
              </a:rPr>
              <a:t>If electron mass = 0, atoms cannot be formed</a:t>
            </a:r>
          </a:p>
          <a:p>
            <a:pPr algn="ctr"/>
            <a:endParaRPr lang="en-US" sz="1200" dirty="0">
              <a:solidFill>
                <a:srgbClr val="FFFF00"/>
              </a:solidFill>
              <a:sym typeface="Wingdings" pitchFamily="2" charset="2"/>
            </a:endParaRPr>
          </a:p>
          <a:p>
            <a:pPr algn="ctr"/>
            <a:r>
              <a:rPr lang="en-US" sz="2400" dirty="0">
                <a:solidFill>
                  <a:srgbClr val="FFFF00"/>
                </a:solidFill>
                <a:sym typeface="Wingdings" pitchFamily="2" charset="2"/>
              </a:rPr>
              <a:t>If up, down quark mass = 0, </a:t>
            </a:r>
          </a:p>
          <a:p>
            <a:pPr algn="ctr"/>
            <a:r>
              <a:rPr lang="en-US" sz="2400" dirty="0">
                <a:solidFill>
                  <a:srgbClr val="FFFF00"/>
                </a:solidFill>
                <a:sym typeface="Wingdings" pitchFamily="2" charset="2"/>
              </a:rPr>
              <a:t>proton mass &gt; neutron mass; protons decay into neutrons; no protons</a:t>
            </a:r>
          </a:p>
          <a:p>
            <a:pPr algn="ctr"/>
            <a:endParaRPr lang="en-US" sz="2400" dirty="0">
              <a:solidFill>
                <a:srgbClr val="FFFF00"/>
              </a:solidFill>
              <a:sym typeface="Wingdings" pitchFamily="2" charset="2"/>
            </a:endParaRPr>
          </a:p>
          <a:p>
            <a:pPr algn="ctr"/>
            <a:endParaRPr lang="en-US" sz="2400" dirty="0">
              <a:solidFill>
                <a:srgbClr val="FFFF00"/>
              </a:solidFill>
              <a:sym typeface="Wingdings" pitchFamily="2" charset="2"/>
            </a:endParaRPr>
          </a:p>
          <a:p>
            <a:pPr algn="ctr"/>
            <a:r>
              <a:rPr lang="en-US" sz="2400" dirty="0">
                <a:solidFill>
                  <a:schemeClr val="accent6"/>
                </a:solidFill>
                <a:sym typeface="Wingdings" pitchFamily="2" charset="2"/>
              </a:rPr>
              <a:t>What is the origin of masses of up, down quarks and electrons?</a:t>
            </a:r>
            <a:endParaRPr lang="en-US" sz="2400" dirty="0">
              <a:solidFill>
                <a:schemeClr val="accent6"/>
              </a:solidFill>
            </a:endParaRPr>
          </a:p>
        </p:txBody>
      </p:sp>
    </p:spTree>
    <p:extLst>
      <p:ext uri="{BB962C8B-B14F-4D97-AF65-F5344CB8AC3E}">
        <p14:creationId xmlns:p14="http://schemas.microsoft.com/office/powerpoint/2010/main" val="227594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885606"/>
            <a:ext cx="9143999"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t>Big Surprises with High Energy Accelerators</a:t>
            </a:r>
          </a:p>
        </p:txBody>
      </p:sp>
    </p:spTree>
    <p:extLst>
      <p:ext uri="{BB962C8B-B14F-4D97-AF65-F5344CB8AC3E}">
        <p14:creationId xmlns:p14="http://schemas.microsoft.com/office/powerpoint/2010/main" val="2683073238"/>
      </p:ext>
    </p:extLst>
  </p:cSld>
  <p:clrMapOvr>
    <a:masterClrMapping/>
  </p:clrMapOvr>
  <mc:AlternateContent xmlns:mc="http://schemas.openxmlformats.org/markup-compatibility/2006" xmlns:p14="http://schemas.microsoft.com/office/powerpoint/2010/main">
    <mc:Choice Requires="p14">
      <p:transition spd="slow" p14:dur="2000" advTm="23214"/>
    </mc:Choice>
    <mc:Fallback xmlns="">
      <p:transition spd="slow" advTm="23214"/>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7085946" y="5302786"/>
            <a:ext cx="18319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3600" b="1" i="1" dirty="0">
                <a:solidFill>
                  <a:srgbClr val="FFFF00"/>
                </a:solidFill>
              </a:rPr>
              <a:t>E = Mc</a:t>
            </a:r>
            <a:r>
              <a:rPr lang="en-US" sz="3600" b="1" i="1" baseline="30000" dirty="0">
                <a:solidFill>
                  <a:srgbClr val="FFFF00"/>
                </a:solidFill>
              </a:rPr>
              <a:t>2</a:t>
            </a:r>
          </a:p>
        </p:txBody>
      </p:sp>
      <p:grpSp>
        <p:nvGrpSpPr>
          <p:cNvPr id="5" name="Group 17"/>
          <p:cNvGrpSpPr>
            <a:grpSpLocks/>
          </p:cNvGrpSpPr>
          <p:nvPr/>
        </p:nvGrpSpPr>
        <p:grpSpPr bwMode="auto">
          <a:xfrm>
            <a:off x="782638" y="3073682"/>
            <a:ext cx="6332635" cy="2535340"/>
            <a:chOff x="783048" y="3275215"/>
            <a:chExt cx="6332647" cy="2534925"/>
          </a:xfrm>
        </p:grpSpPr>
        <p:grpSp>
          <p:nvGrpSpPr>
            <p:cNvPr id="6" name="Group 3"/>
            <p:cNvGrpSpPr>
              <a:grpSpLocks/>
            </p:cNvGrpSpPr>
            <p:nvPr/>
          </p:nvGrpSpPr>
          <p:grpSpPr bwMode="auto">
            <a:xfrm>
              <a:off x="2111433" y="3275215"/>
              <a:ext cx="5004262" cy="2028305"/>
              <a:chOff x="2424" y="0"/>
              <a:chExt cx="2088" cy="4320"/>
            </a:xfrm>
          </p:grpSpPr>
          <p:sp>
            <p:nvSpPr>
              <p:cNvPr id="9" name="Line 4"/>
              <p:cNvSpPr>
                <a:spLocks noChangeShapeType="1"/>
              </p:cNvSpPr>
              <p:nvPr/>
            </p:nvSpPr>
            <p:spPr bwMode="auto">
              <a:xfrm flipH="1">
                <a:off x="3456" y="0"/>
                <a:ext cx="1056" cy="2208"/>
              </a:xfrm>
              <a:prstGeom prst="line">
                <a:avLst/>
              </a:prstGeom>
              <a:noFill/>
              <a:ln w="762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 name="Line 5"/>
              <p:cNvSpPr>
                <a:spLocks noChangeShapeType="1"/>
              </p:cNvSpPr>
              <p:nvPr/>
            </p:nvSpPr>
            <p:spPr bwMode="auto">
              <a:xfrm flipV="1">
                <a:off x="2424" y="2208"/>
                <a:ext cx="1056" cy="2112"/>
              </a:xfrm>
              <a:prstGeom prst="line">
                <a:avLst/>
              </a:prstGeom>
              <a:noFill/>
              <a:ln w="76200">
                <a:solidFill>
                  <a:srgbClr val="FF00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7" name="TextBox 19"/>
            <p:cNvSpPr txBox="1">
              <a:spLocks noChangeArrowheads="1"/>
            </p:cNvSpPr>
            <p:nvPr/>
          </p:nvSpPr>
          <p:spPr bwMode="auto">
            <a:xfrm rot="20340000">
              <a:off x="783048" y="5286920"/>
              <a:ext cx="134524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800" dirty="0">
                  <a:solidFill>
                    <a:srgbClr val="FF00FF"/>
                  </a:solidFill>
                </a:rPr>
                <a:t>particle</a:t>
              </a:r>
            </a:p>
          </p:txBody>
        </p:sp>
      </p:grpSp>
      <p:sp>
        <p:nvSpPr>
          <p:cNvPr id="11" name="AutoShape 7"/>
          <p:cNvSpPr>
            <a:spLocks noChangeArrowheads="1"/>
          </p:cNvSpPr>
          <p:nvPr/>
        </p:nvSpPr>
        <p:spPr bwMode="auto">
          <a:xfrm>
            <a:off x="3940175" y="3471585"/>
            <a:ext cx="1447800" cy="1270000"/>
          </a:xfrm>
          <a:prstGeom prst="irregularSeal1">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2813"/>
            <a:r>
              <a:rPr lang="en-US" sz="4000" b="1" i="1">
                <a:solidFill>
                  <a:srgbClr val="FFFF00"/>
                </a:solidFill>
              </a:rPr>
              <a:t>E</a:t>
            </a:r>
          </a:p>
        </p:txBody>
      </p:sp>
      <p:pic>
        <p:nvPicPr>
          <p:cNvPr id="3" name="Picture 2"/>
          <p:cNvPicPr>
            <a:picLocks noChangeAspect="1"/>
          </p:cNvPicPr>
          <p:nvPr/>
        </p:nvPicPr>
        <p:blipFill rotWithShape="1">
          <a:blip r:embed="rId4"/>
          <a:srcRect r="32562"/>
          <a:stretch/>
        </p:blipFill>
        <p:spPr>
          <a:xfrm>
            <a:off x="7390093" y="3497817"/>
            <a:ext cx="1223682" cy="1715401"/>
          </a:xfrm>
          <a:prstGeom prst="rect">
            <a:avLst/>
          </a:prstGeom>
        </p:spPr>
      </p:pic>
      <p:sp>
        <p:nvSpPr>
          <p:cNvPr id="12" name="TextBox 20">
            <a:extLst>
              <a:ext uri="{FF2B5EF4-FFF2-40B4-BE49-F238E27FC236}">
                <a16:creationId xmlns:a16="http://schemas.microsoft.com/office/drawing/2014/main" id="{00277E04-2435-104D-8F69-F6C4AB42C5D8}"/>
              </a:ext>
            </a:extLst>
          </p:cNvPr>
          <p:cNvSpPr txBox="1">
            <a:spLocks noChangeArrowheads="1"/>
          </p:cNvSpPr>
          <p:nvPr/>
        </p:nvSpPr>
        <p:spPr bwMode="auto">
          <a:xfrm rot="20340000">
            <a:off x="7092580" y="2399800"/>
            <a:ext cx="202491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800" dirty="0">
                <a:solidFill>
                  <a:srgbClr val="FFFF00"/>
                </a:solidFill>
              </a:rPr>
              <a:t>anti particle</a:t>
            </a:r>
          </a:p>
        </p:txBody>
      </p:sp>
    </p:spTree>
    <p:custDataLst>
      <p:tags r:id="rId1"/>
    </p:custDataLst>
    <p:extLst>
      <p:ext uri="{BB962C8B-B14F-4D97-AF65-F5344CB8AC3E}">
        <p14:creationId xmlns:p14="http://schemas.microsoft.com/office/powerpoint/2010/main" val="496825327"/>
      </p:ext>
    </p:extLst>
  </p:cSld>
  <p:clrMapOvr>
    <a:masterClrMapping/>
  </p:clrMapOvr>
  <mc:AlternateContent xmlns:mc="http://schemas.openxmlformats.org/markup-compatibility/2006" xmlns:p14="http://schemas.microsoft.com/office/powerpoint/2010/main">
    <mc:Choice Requires="p14">
      <p:transition spd="slow" p14:dur="2000" advTm="32640"/>
    </mc:Choice>
    <mc:Fallback xmlns="">
      <p:transition spd="slow" advTm="326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9"/>
          <p:cNvSpPr txBox="1">
            <a:spLocks noChangeArrowheads="1"/>
          </p:cNvSpPr>
          <p:nvPr/>
        </p:nvSpPr>
        <p:spPr bwMode="auto">
          <a:xfrm>
            <a:off x="7085946" y="5302787"/>
            <a:ext cx="18319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3600" b="1" i="1" dirty="0">
                <a:solidFill>
                  <a:srgbClr val="FFFF00"/>
                </a:solidFill>
              </a:rPr>
              <a:t>E = Mc</a:t>
            </a:r>
            <a:r>
              <a:rPr lang="en-US" sz="3600" b="1" i="1" baseline="30000" dirty="0">
                <a:solidFill>
                  <a:srgbClr val="FFFF00"/>
                </a:solidFill>
              </a:rPr>
              <a:t>2</a:t>
            </a:r>
          </a:p>
        </p:txBody>
      </p:sp>
      <p:grpSp>
        <p:nvGrpSpPr>
          <p:cNvPr id="6" name="Group 3"/>
          <p:cNvGrpSpPr>
            <a:grpSpLocks/>
          </p:cNvGrpSpPr>
          <p:nvPr/>
        </p:nvGrpSpPr>
        <p:grpSpPr bwMode="auto">
          <a:xfrm>
            <a:off x="2111021" y="3073677"/>
            <a:ext cx="5004253" cy="2028635"/>
            <a:chOff x="2424" y="0"/>
            <a:chExt cx="2088" cy="4320"/>
          </a:xfrm>
        </p:grpSpPr>
        <p:sp>
          <p:nvSpPr>
            <p:cNvPr id="9" name="Line 4"/>
            <p:cNvSpPr>
              <a:spLocks noChangeShapeType="1"/>
            </p:cNvSpPr>
            <p:nvPr/>
          </p:nvSpPr>
          <p:spPr bwMode="auto">
            <a:xfrm flipH="1">
              <a:off x="3456" y="0"/>
              <a:ext cx="1056" cy="2208"/>
            </a:xfrm>
            <a:prstGeom prst="line">
              <a:avLst/>
            </a:prstGeom>
            <a:noFill/>
            <a:ln w="762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 name="Line 5"/>
            <p:cNvSpPr>
              <a:spLocks noChangeShapeType="1"/>
            </p:cNvSpPr>
            <p:nvPr/>
          </p:nvSpPr>
          <p:spPr bwMode="auto">
            <a:xfrm flipV="1">
              <a:off x="2424" y="2208"/>
              <a:ext cx="1056" cy="2112"/>
            </a:xfrm>
            <a:prstGeom prst="line">
              <a:avLst/>
            </a:prstGeom>
            <a:noFill/>
            <a:ln w="76200">
              <a:solidFill>
                <a:srgbClr val="FF00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12" name="Text Box 17"/>
          <p:cNvSpPr txBox="1">
            <a:spLocks noChangeArrowheads="1"/>
          </p:cNvSpPr>
          <p:nvPr/>
        </p:nvSpPr>
        <p:spPr bwMode="auto">
          <a:xfrm>
            <a:off x="0" y="799963"/>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a:solidFill>
                  <a:srgbClr val="FFFFFF"/>
                </a:solidFill>
              </a:rPr>
              <a:t>Exotic particles last seen in the earliest moments of the universe</a:t>
            </a:r>
          </a:p>
        </p:txBody>
      </p:sp>
      <p:sp>
        <p:nvSpPr>
          <p:cNvPr id="15" name="Oval 14"/>
          <p:cNvSpPr/>
          <p:nvPr/>
        </p:nvSpPr>
        <p:spPr>
          <a:xfrm>
            <a:off x="3908778" y="3438777"/>
            <a:ext cx="1246247" cy="1270000"/>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i="1" dirty="0">
                <a:solidFill>
                  <a:srgbClr val="FFFF00"/>
                </a:solidFill>
              </a:rPr>
              <a:t>M</a:t>
            </a:r>
            <a:endParaRPr lang="en-US" b="1" i="1" dirty="0">
              <a:solidFill>
                <a:srgbClr val="FFFF00"/>
              </a:solidFill>
            </a:endParaRPr>
          </a:p>
        </p:txBody>
      </p:sp>
      <p:sp>
        <p:nvSpPr>
          <p:cNvPr id="13" name="TextBox 20"/>
          <p:cNvSpPr txBox="1">
            <a:spLocks noChangeArrowheads="1"/>
          </p:cNvSpPr>
          <p:nvPr/>
        </p:nvSpPr>
        <p:spPr bwMode="auto">
          <a:xfrm rot="20340000">
            <a:off x="7092580" y="2399800"/>
            <a:ext cx="202491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800" dirty="0">
                <a:solidFill>
                  <a:srgbClr val="FFFF00"/>
                </a:solidFill>
              </a:rPr>
              <a:t>anti particle</a:t>
            </a:r>
          </a:p>
        </p:txBody>
      </p:sp>
      <p:sp>
        <p:nvSpPr>
          <p:cNvPr id="16" name="TextBox 19"/>
          <p:cNvSpPr txBox="1">
            <a:spLocks noChangeArrowheads="1"/>
          </p:cNvSpPr>
          <p:nvPr/>
        </p:nvSpPr>
        <p:spPr bwMode="auto">
          <a:xfrm rot="20340000">
            <a:off x="782638" y="5085716"/>
            <a:ext cx="1345238" cy="523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800" dirty="0">
                <a:solidFill>
                  <a:srgbClr val="FF00FF"/>
                </a:solidFill>
              </a:rPr>
              <a:t>particle</a:t>
            </a:r>
          </a:p>
        </p:txBody>
      </p:sp>
      <p:pic>
        <p:nvPicPr>
          <p:cNvPr id="17" name="Picture 16"/>
          <p:cNvPicPr>
            <a:picLocks noChangeAspect="1"/>
          </p:cNvPicPr>
          <p:nvPr/>
        </p:nvPicPr>
        <p:blipFill rotWithShape="1">
          <a:blip r:embed="rId4"/>
          <a:srcRect r="32562"/>
          <a:stretch/>
        </p:blipFill>
        <p:spPr>
          <a:xfrm>
            <a:off x="7390093" y="3497817"/>
            <a:ext cx="1223682" cy="1715401"/>
          </a:xfrm>
          <a:prstGeom prst="rect">
            <a:avLst/>
          </a:prstGeom>
        </p:spPr>
      </p:pic>
    </p:spTree>
    <p:custDataLst>
      <p:tags r:id="rId1"/>
    </p:custDataLst>
    <p:extLst>
      <p:ext uri="{BB962C8B-B14F-4D97-AF65-F5344CB8AC3E}">
        <p14:creationId xmlns:p14="http://schemas.microsoft.com/office/powerpoint/2010/main" val="3446704270"/>
      </p:ext>
    </p:extLst>
  </p:cSld>
  <p:clrMapOvr>
    <a:masterClrMapping/>
  </p:clrMapOvr>
  <mc:AlternateContent xmlns:mc="http://schemas.openxmlformats.org/markup-compatibility/2006" xmlns:p14="http://schemas.microsoft.com/office/powerpoint/2010/main">
    <mc:Choice Requires="p14">
      <p:transition spd="slow" p14:dur="2000" advTm="1896"/>
    </mc:Choice>
    <mc:Fallback xmlns="">
      <p:transition spd="slow" advTm="189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Atom</a:t>
            </a:r>
          </a:p>
        </p:txBody>
      </p:sp>
      <p:sp>
        <p:nvSpPr>
          <p:cNvPr id="5" name="TextBox 4"/>
          <p:cNvSpPr txBox="1"/>
          <p:nvPr/>
        </p:nvSpPr>
        <p:spPr>
          <a:xfrm>
            <a:off x="1" y="4497704"/>
            <a:ext cx="9143999" cy="461665"/>
          </a:xfrm>
          <a:prstGeom prst="rect">
            <a:avLst/>
          </a:prstGeom>
          <a:noFill/>
        </p:spPr>
        <p:txBody>
          <a:bodyPr wrap="square" rtlCol="0">
            <a:spAutoFit/>
          </a:bodyPr>
          <a:lstStyle/>
          <a:p>
            <a:pPr algn="ctr"/>
            <a:r>
              <a:rPr lang="en-US" sz="2400" dirty="0"/>
              <a:t>Democritus (Greek philosopher 460 BC – 370 BC)</a:t>
            </a:r>
          </a:p>
        </p:txBody>
      </p:sp>
      <p:pic>
        <p:nvPicPr>
          <p:cNvPr id="3" name="Picture 2"/>
          <p:cNvPicPr>
            <a:picLocks noChangeAspect="1"/>
          </p:cNvPicPr>
          <p:nvPr/>
        </p:nvPicPr>
        <p:blipFill>
          <a:blip r:embed="rId4"/>
          <a:stretch>
            <a:fillRect/>
          </a:stretch>
        </p:blipFill>
        <p:spPr>
          <a:xfrm>
            <a:off x="3633786" y="2237865"/>
            <a:ext cx="1877297" cy="2191871"/>
          </a:xfrm>
          <a:prstGeom prst="rect">
            <a:avLst/>
          </a:prstGeom>
        </p:spPr>
      </p:pic>
      <p:sp>
        <p:nvSpPr>
          <p:cNvPr id="7" name="TextBox 6"/>
          <p:cNvSpPr txBox="1"/>
          <p:nvPr/>
        </p:nvSpPr>
        <p:spPr>
          <a:xfrm>
            <a:off x="1" y="5192535"/>
            <a:ext cx="9144000" cy="523220"/>
          </a:xfrm>
          <a:prstGeom prst="rect">
            <a:avLst/>
          </a:prstGeom>
          <a:noFill/>
        </p:spPr>
        <p:txBody>
          <a:bodyPr wrap="square" rtlCol="0">
            <a:spAutoFit/>
          </a:bodyPr>
          <a:lstStyle/>
          <a:p>
            <a:pPr algn="ctr"/>
            <a:r>
              <a:rPr lang="en-US" sz="2800" dirty="0"/>
              <a:t>The universe is composed of the atoms and the void</a:t>
            </a:r>
          </a:p>
        </p:txBody>
      </p:sp>
      <p:sp>
        <p:nvSpPr>
          <p:cNvPr id="4" name="Rectangle 3"/>
          <p:cNvSpPr/>
          <p:nvPr/>
        </p:nvSpPr>
        <p:spPr>
          <a:xfrm>
            <a:off x="3746006" y="1285172"/>
            <a:ext cx="1651990" cy="523220"/>
          </a:xfrm>
          <a:prstGeom prst="rect">
            <a:avLst/>
          </a:prstGeom>
        </p:spPr>
        <p:txBody>
          <a:bodyPr wrap="none">
            <a:spAutoFit/>
          </a:bodyPr>
          <a:lstStyle/>
          <a:p>
            <a:pPr algn="ctr"/>
            <a:r>
              <a:rPr lang="en-US" sz="2800" dirty="0">
                <a:solidFill>
                  <a:srgbClr val="FFFF00"/>
                </a:solidFill>
              </a:rPr>
              <a:t>Indivisible</a:t>
            </a:r>
          </a:p>
        </p:txBody>
      </p:sp>
    </p:spTree>
    <p:custDataLst>
      <p:tags r:id="rId1"/>
    </p:custDataLst>
    <p:extLst>
      <p:ext uri="{BB962C8B-B14F-4D97-AF65-F5344CB8AC3E}">
        <p14:creationId xmlns:p14="http://schemas.microsoft.com/office/powerpoint/2010/main" val="2482675889"/>
      </p:ext>
    </p:extLst>
  </p:cSld>
  <p:clrMapOvr>
    <a:masterClrMapping/>
  </p:clrMapOvr>
  <mc:AlternateContent xmlns:mc="http://schemas.openxmlformats.org/markup-compatibility/2006" xmlns:p14="http://schemas.microsoft.com/office/powerpoint/2010/main">
    <mc:Choice Requires="p14">
      <p:transition spd="slow" p14:dur="2000" advTm="37087"/>
    </mc:Choice>
    <mc:Fallback xmlns="">
      <p:transition spd="slow" advTm="3708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1" name="Group 17"/>
          <p:cNvGrpSpPr>
            <a:grpSpLocks/>
          </p:cNvGrpSpPr>
          <p:nvPr/>
        </p:nvGrpSpPr>
        <p:grpSpPr bwMode="auto">
          <a:xfrm>
            <a:off x="0" y="-494415"/>
            <a:ext cx="9144000" cy="7851775"/>
            <a:chOff x="0" y="-232410"/>
            <a:chExt cx="9144000" cy="7852410"/>
          </a:xfrm>
        </p:grpSpPr>
        <p:grpSp>
          <p:nvGrpSpPr>
            <p:cNvPr id="66563" name="Group 14"/>
            <p:cNvGrpSpPr>
              <a:grpSpLocks/>
            </p:cNvGrpSpPr>
            <p:nvPr/>
          </p:nvGrpSpPr>
          <p:grpSpPr bwMode="auto">
            <a:xfrm>
              <a:off x="0" y="-232410"/>
              <a:ext cx="9144000" cy="7852410"/>
              <a:chOff x="0" y="-232410"/>
              <a:chExt cx="9144000" cy="7852410"/>
            </a:xfrm>
          </p:grpSpPr>
          <p:pic>
            <p:nvPicPr>
              <p:cNvPr id="66565" name="Picture 6"/>
              <p:cNvPicPr>
                <a:picLocks noChangeAspect="1" noChangeArrowheads="1"/>
              </p:cNvPicPr>
              <p:nvPr/>
            </p:nvPicPr>
            <p:blipFill>
              <a:blip r:embed="rId4">
                <a:extLst>
                  <a:ext uri="{28A0092B-C50C-407E-A947-70E740481C1C}">
                    <a14:useLocalDpi xmlns:a14="http://schemas.microsoft.com/office/drawing/2010/main" val="0"/>
                  </a:ext>
                </a:extLst>
              </a:blip>
              <a:srcRect l="1071" t="836" r="357"/>
              <a:stretch>
                <a:fillRect/>
              </a:stretch>
            </p:blipFill>
            <p:spPr bwMode="auto">
              <a:xfrm>
                <a:off x="0" y="-232410"/>
                <a:ext cx="9144000" cy="7852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85" name="TextBox 8"/>
              <p:cNvSpPr txBox="1">
                <a:spLocks noChangeArrowheads="1"/>
              </p:cNvSpPr>
              <p:nvPr/>
            </p:nvSpPr>
            <p:spPr bwMode="auto">
              <a:xfrm>
                <a:off x="152400" y="321673"/>
                <a:ext cx="3529043" cy="523262"/>
              </a:xfrm>
              <a:prstGeom prst="rect">
                <a:avLst/>
              </a:prstGeom>
              <a:solidFill>
                <a:srgbClr val="000000"/>
              </a:solidFill>
              <a:ln w="9525">
                <a:noFill/>
                <a:miter lim="800000"/>
                <a:headEnd/>
                <a:tailEnd/>
              </a:ln>
            </p:spPr>
            <p:txBody>
              <a:bodyPr wrap="none">
                <a:spAutoFit/>
              </a:bodyPr>
              <a:lstStyle/>
              <a:p>
                <a:pPr>
                  <a:defRPr/>
                </a:pPr>
                <a:r>
                  <a:rPr lang="en-US" sz="2800" dirty="0">
                    <a:latin typeface="+mn-lt"/>
                    <a:ea typeface="+mn-ea"/>
                    <a:cs typeface="+mn-cs"/>
                  </a:rPr>
                  <a:t>History of the Universe</a:t>
                </a:r>
              </a:p>
            </p:txBody>
          </p:sp>
        </p:grpSp>
        <p:pic>
          <p:nvPicPr>
            <p:cNvPr id="66564" name="Picture 1057" descr="thinker-female2"/>
            <p:cNvPicPr>
              <a:picLocks noChangeAspect="1" noChangeArrowheads="1"/>
            </p:cNvPicPr>
            <p:nvPr/>
          </p:nvPicPr>
          <p:blipFill>
            <a:blip r:embed="rId5">
              <a:extLst>
                <a:ext uri="{28A0092B-C50C-407E-A947-70E740481C1C}">
                  <a14:useLocalDpi xmlns:a14="http://schemas.microsoft.com/office/drawing/2010/main" val="0"/>
                </a:ext>
              </a:extLst>
            </a:blip>
            <a:srcRect l="1602" t="433" r="6992" b="9245"/>
            <a:stretch>
              <a:fillRect/>
            </a:stretch>
          </p:blipFill>
          <p:spPr bwMode="auto">
            <a:xfrm>
              <a:off x="7896050" y="3015355"/>
              <a:ext cx="522854"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2" name="Group 1"/>
          <p:cNvGrpSpPr/>
          <p:nvPr/>
        </p:nvGrpSpPr>
        <p:grpSpPr>
          <a:xfrm>
            <a:off x="7172982" y="3675944"/>
            <a:ext cx="1983845" cy="2636630"/>
            <a:chOff x="7172982" y="3675944"/>
            <a:chExt cx="1983845" cy="2636630"/>
          </a:xfrm>
        </p:grpSpPr>
        <p:sp>
          <p:nvSpPr>
            <p:cNvPr id="11" name="Rectangle 10"/>
            <p:cNvSpPr/>
            <p:nvPr/>
          </p:nvSpPr>
          <p:spPr>
            <a:xfrm>
              <a:off x="7172982" y="3675944"/>
              <a:ext cx="1983845" cy="2636630"/>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scal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2785" y="3748705"/>
              <a:ext cx="1806540" cy="2563869"/>
            </a:xfrm>
            <a:prstGeom prst="rect">
              <a:avLst/>
            </a:prstGeom>
          </p:spPr>
        </p:pic>
      </p:grpSp>
      <p:sp>
        <p:nvSpPr>
          <p:cNvPr id="19" name="Left Arrow 18"/>
          <p:cNvSpPr>
            <a:spLocks noChangeArrowheads="1"/>
          </p:cNvSpPr>
          <p:nvPr/>
        </p:nvSpPr>
        <p:spPr bwMode="auto">
          <a:xfrm rot="16200000">
            <a:off x="5419197" y="4278037"/>
            <a:ext cx="2636633" cy="1432439"/>
          </a:xfrm>
          <a:prstGeom prst="leftArrow">
            <a:avLst>
              <a:gd name="adj1" fmla="val 58999"/>
              <a:gd name="adj2" fmla="val 50002"/>
            </a:avLst>
          </a:prstGeom>
          <a:solidFill>
            <a:srgbClr val="FFFF00"/>
          </a:solidFill>
          <a:ln w="12700" algn="ctr">
            <a:solidFill>
              <a:srgbClr val="C00000"/>
            </a:solidFill>
            <a:round/>
            <a:headEnd/>
            <a:tailEnd/>
          </a:ln>
        </p:spPr>
        <p:txBody>
          <a:bodyPr anchor="ctr"/>
          <a:lstStyle/>
          <a:p>
            <a:pPr>
              <a:defRPr/>
            </a:pPr>
            <a:r>
              <a:rPr lang="en-US" sz="2400" dirty="0">
                <a:solidFill>
                  <a:srgbClr val="800000"/>
                </a:solidFill>
              </a:rPr>
              <a:t>peeling inward</a:t>
            </a:r>
          </a:p>
          <a:p>
            <a:pPr>
              <a:defRPr/>
            </a:pPr>
            <a:r>
              <a:rPr lang="en-US" sz="2400" dirty="0">
                <a:solidFill>
                  <a:srgbClr val="800000"/>
                </a:solidFill>
              </a:rPr>
              <a:t>(higher energy)</a:t>
            </a:r>
          </a:p>
        </p:txBody>
      </p:sp>
      <p:sp>
        <p:nvSpPr>
          <p:cNvPr id="23" name="Left Arrow 22">
            <a:extLst>
              <a:ext uri="{FF2B5EF4-FFF2-40B4-BE49-F238E27FC236}">
                <a16:creationId xmlns:a16="http://schemas.microsoft.com/office/drawing/2014/main" id="{6A202E7F-2966-4A4D-AEC4-9554421174D3}"/>
              </a:ext>
            </a:extLst>
          </p:cNvPr>
          <p:cNvSpPr>
            <a:spLocks noChangeArrowheads="1"/>
          </p:cNvSpPr>
          <p:nvPr/>
        </p:nvSpPr>
        <p:spPr bwMode="auto">
          <a:xfrm>
            <a:off x="3124200" y="2587745"/>
            <a:ext cx="4035955" cy="1377705"/>
          </a:xfrm>
          <a:prstGeom prst="leftArrow">
            <a:avLst>
              <a:gd name="adj1" fmla="val 62096"/>
              <a:gd name="adj2" fmla="val 50002"/>
            </a:avLst>
          </a:prstGeom>
          <a:solidFill>
            <a:srgbClr val="FFFF00"/>
          </a:solidFill>
          <a:ln w="12700" algn="ctr">
            <a:solidFill>
              <a:srgbClr val="C00000"/>
            </a:solidFill>
            <a:round/>
            <a:headEnd/>
            <a:tailEnd/>
          </a:ln>
        </p:spPr>
        <p:txBody>
          <a:bodyPr anchor="ctr"/>
          <a:lstStyle/>
          <a:p>
            <a:pPr>
              <a:defRPr/>
            </a:pPr>
            <a:r>
              <a:rPr lang="en-US" sz="2400" dirty="0">
                <a:solidFill>
                  <a:srgbClr val="800000"/>
                </a:solidFill>
              </a:rPr>
              <a:t>peeling backward in time</a:t>
            </a:r>
          </a:p>
          <a:p>
            <a:pPr>
              <a:defRPr/>
            </a:pPr>
            <a:r>
              <a:rPr lang="en-US" sz="2400" dirty="0">
                <a:solidFill>
                  <a:srgbClr val="800000"/>
                </a:solidFill>
              </a:rPr>
              <a:t>(higher energy)</a:t>
            </a:r>
          </a:p>
        </p:txBody>
      </p:sp>
      <p:sp>
        <p:nvSpPr>
          <p:cNvPr id="24" name="Oval 23">
            <a:extLst>
              <a:ext uri="{FF2B5EF4-FFF2-40B4-BE49-F238E27FC236}">
                <a16:creationId xmlns:a16="http://schemas.microsoft.com/office/drawing/2014/main" id="{83DD9C9F-E201-CD4B-8F7F-D426A0CE53D8}"/>
              </a:ext>
            </a:extLst>
          </p:cNvPr>
          <p:cNvSpPr/>
          <p:nvPr/>
        </p:nvSpPr>
        <p:spPr>
          <a:xfrm>
            <a:off x="2719676" y="2953349"/>
            <a:ext cx="605286" cy="632790"/>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i="1" dirty="0">
                <a:solidFill>
                  <a:srgbClr val="FFFF00"/>
                </a:solidFill>
              </a:rPr>
              <a:t>M</a:t>
            </a:r>
            <a:endParaRPr lang="en-US" sz="1200" b="1" i="1" dirty="0">
              <a:solidFill>
                <a:srgbClr val="FFFF00"/>
              </a:solidFill>
            </a:endParaRPr>
          </a:p>
        </p:txBody>
      </p:sp>
      <p:grpSp>
        <p:nvGrpSpPr>
          <p:cNvPr id="25" name="Group 24">
            <a:extLst>
              <a:ext uri="{FF2B5EF4-FFF2-40B4-BE49-F238E27FC236}">
                <a16:creationId xmlns:a16="http://schemas.microsoft.com/office/drawing/2014/main" id="{FD151A05-F341-244B-92F8-855DC5FF2A78}"/>
              </a:ext>
            </a:extLst>
          </p:cNvPr>
          <p:cNvGrpSpPr/>
          <p:nvPr/>
        </p:nvGrpSpPr>
        <p:grpSpPr>
          <a:xfrm rot="-180000">
            <a:off x="2346438" y="4442642"/>
            <a:ext cx="4410693" cy="1867665"/>
            <a:chOff x="1934771" y="4739524"/>
            <a:chExt cx="4410693" cy="1867665"/>
          </a:xfrm>
        </p:grpSpPr>
        <p:grpSp>
          <p:nvGrpSpPr>
            <p:cNvPr id="26" name="Group 25">
              <a:extLst>
                <a:ext uri="{FF2B5EF4-FFF2-40B4-BE49-F238E27FC236}">
                  <a16:creationId xmlns:a16="http://schemas.microsoft.com/office/drawing/2014/main" id="{B11C33AA-2200-804A-BCF6-4E7C63E92284}"/>
                </a:ext>
              </a:extLst>
            </p:cNvPr>
            <p:cNvGrpSpPr/>
            <p:nvPr/>
          </p:nvGrpSpPr>
          <p:grpSpPr>
            <a:xfrm>
              <a:off x="1934771" y="4739524"/>
              <a:ext cx="4410693" cy="1867665"/>
              <a:chOff x="1934771" y="4739524"/>
              <a:chExt cx="4410693" cy="1867665"/>
            </a:xfrm>
          </p:grpSpPr>
          <p:sp>
            <p:nvSpPr>
              <p:cNvPr id="28" name="Bent Arrow 27">
                <a:extLst>
                  <a:ext uri="{FF2B5EF4-FFF2-40B4-BE49-F238E27FC236}">
                    <a16:creationId xmlns:a16="http://schemas.microsoft.com/office/drawing/2014/main" id="{E584D184-5208-AE47-B0A3-7219CD1F03EB}"/>
                  </a:ext>
                </a:extLst>
              </p:cNvPr>
              <p:cNvSpPr/>
              <p:nvPr/>
            </p:nvSpPr>
            <p:spPr>
              <a:xfrm rot="18780000">
                <a:off x="3526741" y="3147554"/>
                <a:ext cx="749371" cy="3933312"/>
              </a:xfrm>
              <a:prstGeom prst="bentArrow">
                <a:avLst/>
              </a:prstGeom>
              <a:solidFill>
                <a:schemeClr val="tx1">
                  <a:lumMod val="50000"/>
                </a:schemeClr>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Bent Arrow 28">
                <a:extLst>
                  <a:ext uri="{FF2B5EF4-FFF2-40B4-BE49-F238E27FC236}">
                    <a16:creationId xmlns:a16="http://schemas.microsoft.com/office/drawing/2014/main" id="{5006FA6D-8D89-B44A-B160-A7C1CD832D8A}"/>
                  </a:ext>
                </a:extLst>
              </p:cNvPr>
              <p:cNvSpPr/>
              <p:nvPr/>
            </p:nvSpPr>
            <p:spPr>
              <a:xfrm rot="7920000" flipH="1">
                <a:off x="4748184" y="5009909"/>
                <a:ext cx="749371" cy="2445189"/>
              </a:xfrm>
              <a:prstGeom prst="bentArrow">
                <a:avLst/>
              </a:prstGeom>
              <a:solidFill>
                <a:schemeClr val="tx1">
                  <a:lumMod val="50000"/>
                </a:schemeClr>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27" name="TextBox 26">
              <a:extLst>
                <a:ext uri="{FF2B5EF4-FFF2-40B4-BE49-F238E27FC236}">
                  <a16:creationId xmlns:a16="http://schemas.microsoft.com/office/drawing/2014/main" id="{9ED00468-09D9-D64D-BE7F-CACE17B9534B}"/>
                </a:ext>
              </a:extLst>
            </p:cNvPr>
            <p:cNvSpPr txBox="1"/>
            <p:nvPr/>
          </p:nvSpPr>
          <p:spPr>
            <a:xfrm rot="2580000">
              <a:off x="2005436" y="5392232"/>
              <a:ext cx="4086119" cy="400110"/>
            </a:xfrm>
            <a:prstGeom prst="rect">
              <a:avLst/>
            </a:prstGeom>
            <a:noFill/>
          </p:spPr>
          <p:txBody>
            <a:bodyPr wrap="none" rtlCol="0">
              <a:spAutoFit/>
            </a:bodyPr>
            <a:lstStyle/>
            <a:p>
              <a:pPr algn="ctr"/>
              <a:r>
                <a:rPr lang="en-US" sz="2000" dirty="0"/>
                <a:t>Intimate connection: Standard Model</a:t>
              </a:r>
            </a:p>
          </p:txBody>
        </p:sp>
      </p:grpSp>
      <p:sp>
        <p:nvSpPr>
          <p:cNvPr id="3" name="TextBox 2">
            <a:extLst>
              <a:ext uri="{FF2B5EF4-FFF2-40B4-BE49-F238E27FC236}">
                <a16:creationId xmlns:a16="http://schemas.microsoft.com/office/drawing/2014/main" id="{B7A3BABA-9432-0D4A-A870-D5CE095D7532}"/>
              </a:ext>
            </a:extLst>
          </p:cNvPr>
          <p:cNvSpPr txBox="1"/>
          <p:nvPr/>
        </p:nvSpPr>
        <p:spPr>
          <a:xfrm>
            <a:off x="2314388" y="2252942"/>
            <a:ext cx="1111523" cy="646331"/>
          </a:xfrm>
          <a:prstGeom prst="rect">
            <a:avLst/>
          </a:prstGeom>
          <a:noFill/>
        </p:spPr>
        <p:txBody>
          <a:bodyPr wrap="none" rtlCol="0">
            <a:spAutoFit/>
          </a:bodyPr>
          <a:lstStyle/>
          <a:p>
            <a:pPr algn="r"/>
            <a:r>
              <a:rPr lang="en-US" dirty="0">
                <a:solidFill>
                  <a:srgbClr val="FFFF00"/>
                </a:solidFill>
              </a:rPr>
              <a:t>W, Z</a:t>
            </a:r>
          </a:p>
          <a:p>
            <a:pPr algn="r"/>
            <a:r>
              <a:rPr lang="en-US" dirty="0">
                <a:solidFill>
                  <a:srgbClr val="FFFF00"/>
                </a:solidFill>
              </a:rPr>
              <a:t>Top quark</a:t>
            </a:r>
          </a:p>
        </p:txBody>
      </p:sp>
      <p:grpSp>
        <p:nvGrpSpPr>
          <p:cNvPr id="6" name="Group 5">
            <a:extLst>
              <a:ext uri="{FF2B5EF4-FFF2-40B4-BE49-F238E27FC236}">
                <a16:creationId xmlns:a16="http://schemas.microsoft.com/office/drawing/2014/main" id="{13A2FFB3-7E9F-5A4D-80B0-50F913FEDCF2}"/>
              </a:ext>
            </a:extLst>
          </p:cNvPr>
          <p:cNvGrpSpPr/>
          <p:nvPr/>
        </p:nvGrpSpPr>
        <p:grpSpPr>
          <a:xfrm>
            <a:off x="1395333" y="5251766"/>
            <a:ext cx="4377927" cy="2063597"/>
            <a:chOff x="1395333" y="5168636"/>
            <a:chExt cx="4377927" cy="2063597"/>
          </a:xfrm>
        </p:grpSpPr>
        <p:sp>
          <p:nvSpPr>
            <p:cNvPr id="5" name="Rectangle 4">
              <a:extLst>
                <a:ext uri="{FF2B5EF4-FFF2-40B4-BE49-F238E27FC236}">
                  <a16:creationId xmlns:a16="http://schemas.microsoft.com/office/drawing/2014/main" id="{9D1B564B-1CCF-5241-8222-6F9C043E13CE}"/>
                </a:ext>
              </a:extLst>
            </p:cNvPr>
            <p:cNvSpPr/>
            <p:nvPr/>
          </p:nvSpPr>
          <p:spPr>
            <a:xfrm>
              <a:off x="1395333" y="5662414"/>
              <a:ext cx="1492765" cy="1569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2F7F671-3958-E249-AFDB-AEDD573DD899}"/>
                </a:ext>
              </a:extLst>
            </p:cNvPr>
            <p:cNvSpPr txBox="1"/>
            <p:nvPr/>
          </p:nvSpPr>
          <p:spPr>
            <a:xfrm>
              <a:off x="1555374" y="5168636"/>
              <a:ext cx="4217886" cy="1569660"/>
            </a:xfrm>
            <a:prstGeom prst="rect">
              <a:avLst/>
            </a:prstGeom>
            <a:noFill/>
          </p:spPr>
          <p:txBody>
            <a:bodyPr wrap="none" rtlCol="0">
              <a:spAutoFit/>
            </a:bodyPr>
            <a:lstStyle/>
            <a:p>
              <a:r>
                <a:rPr lang="en-US" dirty="0"/>
                <a:t>Matter particles</a:t>
              </a:r>
            </a:p>
            <a:p>
              <a:pPr marL="285750" indent="-285750">
                <a:buFont typeface="Arial" panose="020B0604020202020204" pitchFamily="34" charset="0"/>
                <a:buChar char="•"/>
              </a:pPr>
              <a:r>
                <a:rPr lang="en-US" dirty="0"/>
                <a:t>6 leptons / 6 anti-leptons</a:t>
              </a:r>
            </a:p>
            <a:p>
              <a:pPr marL="285750" indent="-285750">
                <a:buFont typeface="Arial" panose="020B0604020202020204" pitchFamily="34" charset="0"/>
                <a:buChar char="•"/>
              </a:pPr>
              <a:r>
                <a:rPr lang="en-US" dirty="0"/>
                <a:t>6 quarks / 6 anti-quarks</a:t>
              </a:r>
            </a:p>
            <a:p>
              <a:pPr marL="285750" indent="-285750">
                <a:buFont typeface="Arial" panose="020B0604020202020204" pitchFamily="34" charset="0"/>
                <a:buChar char="•"/>
              </a:pPr>
              <a:endParaRPr lang="en-US" sz="600" dirty="0"/>
            </a:p>
            <a:p>
              <a:r>
                <a:rPr lang="en-US" dirty="0"/>
                <a:t>Forces between them</a:t>
              </a:r>
            </a:p>
            <a:p>
              <a:pPr marL="285750" indent="-285750">
                <a:buFont typeface="Arial" panose="020B0604020202020204" pitchFamily="34" charset="0"/>
                <a:buChar char="•"/>
              </a:pPr>
              <a:r>
                <a:rPr lang="en-US" dirty="0"/>
                <a:t>3 forces (</a:t>
              </a:r>
              <a:r>
                <a:rPr lang="en-US" dirty="0">
                  <a:latin typeface="Symbol" pitchFamily="2" charset="2"/>
                </a:rPr>
                <a:t>g</a:t>
              </a:r>
              <a:r>
                <a:rPr lang="en-US" dirty="0"/>
                <a:t>, W, Z, g) + gravitational force</a:t>
              </a:r>
            </a:p>
          </p:txBody>
        </p:sp>
      </p:grpSp>
    </p:spTree>
    <p:custDataLst>
      <p:tags r:id="rId1"/>
    </p:custDataLst>
    <p:extLst>
      <p:ext uri="{BB962C8B-B14F-4D97-AF65-F5344CB8AC3E}">
        <p14:creationId xmlns:p14="http://schemas.microsoft.com/office/powerpoint/2010/main" val="1300570619"/>
      </p:ext>
    </p:extLst>
  </p:cSld>
  <p:clrMapOvr>
    <a:masterClrMapping/>
  </p:clrMapOvr>
  <p:transition advTm="812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
          <p:cNvGrpSpPr>
            <a:grpSpLocks/>
          </p:cNvGrpSpPr>
          <p:nvPr/>
        </p:nvGrpSpPr>
        <p:grpSpPr bwMode="auto">
          <a:xfrm>
            <a:off x="2111021" y="3073677"/>
            <a:ext cx="5004253" cy="2028635"/>
            <a:chOff x="2424" y="0"/>
            <a:chExt cx="2088" cy="4320"/>
          </a:xfrm>
        </p:grpSpPr>
        <p:sp>
          <p:nvSpPr>
            <p:cNvPr id="9" name="Line 4"/>
            <p:cNvSpPr>
              <a:spLocks noChangeShapeType="1"/>
            </p:cNvSpPr>
            <p:nvPr/>
          </p:nvSpPr>
          <p:spPr bwMode="auto">
            <a:xfrm flipH="1">
              <a:off x="3456" y="0"/>
              <a:ext cx="1056" cy="2208"/>
            </a:xfrm>
            <a:prstGeom prst="line">
              <a:avLst/>
            </a:prstGeom>
            <a:noFill/>
            <a:ln w="76200">
              <a:solidFill>
                <a:srgbClr val="FFFF00"/>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sp>
          <p:nvSpPr>
            <p:cNvPr id="10" name="Line 5"/>
            <p:cNvSpPr>
              <a:spLocks noChangeShapeType="1"/>
            </p:cNvSpPr>
            <p:nvPr/>
          </p:nvSpPr>
          <p:spPr bwMode="auto">
            <a:xfrm flipV="1">
              <a:off x="2424" y="2208"/>
              <a:ext cx="1056" cy="2112"/>
            </a:xfrm>
            <a:prstGeom prst="line">
              <a:avLst/>
            </a:prstGeom>
            <a:noFill/>
            <a:ln w="76200">
              <a:solidFill>
                <a:srgbClr val="FF00FF"/>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p>
          </p:txBody>
        </p:sp>
      </p:grpSp>
      <p:sp>
        <p:nvSpPr>
          <p:cNvPr id="12" name="Text Box 17"/>
          <p:cNvSpPr txBox="1">
            <a:spLocks noChangeArrowheads="1"/>
          </p:cNvSpPr>
          <p:nvPr/>
        </p:nvSpPr>
        <p:spPr bwMode="auto">
          <a:xfrm>
            <a:off x="0" y="799963"/>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dirty="0">
                <a:solidFill>
                  <a:srgbClr val="FFFFFF"/>
                </a:solidFill>
              </a:rPr>
              <a:t>Exotic particles last seen in the earliest moments of the universe</a:t>
            </a:r>
          </a:p>
        </p:txBody>
      </p:sp>
      <p:pic>
        <p:nvPicPr>
          <p:cNvPr id="14" name="Picture 13" descr="event"/>
          <p:cNvPicPr>
            <a:picLocks noChangeAspect="1" noChangeArrowheads="1"/>
          </p:cNvPicPr>
          <p:nvPr/>
        </p:nvPicPr>
        <p:blipFill>
          <a:blip r:embed="rId4">
            <a:extLst>
              <a:ext uri="{28A0092B-C50C-407E-A947-70E740481C1C}">
                <a14:useLocalDpi xmlns:a14="http://schemas.microsoft.com/office/drawing/2010/main" val="0"/>
              </a:ext>
            </a:extLst>
          </a:blip>
          <a:srcRect l="32460" t="23048" b="15971"/>
          <a:stretch>
            <a:fillRect/>
          </a:stretch>
        </p:blipFill>
        <p:spPr bwMode="auto">
          <a:xfrm>
            <a:off x="2627313" y="2280960"/>
            <a:ext cx="3806825" cy="3751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Oval 14"/>
          <p:cNvSpPr/>
          <p:nvPr/>
        </p:nvSpPr>
        <p:spPr>
          <a:xfrm>
            <a:off x="3908778" y="3438777"/>
            <a:ext cx="1246247" cy="1270000"/>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i="1" dirty="0">
                <a:solidFill>
                  <a:srgbClr val="FFFF00"/>
                </a:solidFill>
              </a:rPr>
              <a:t>M</a:t>
            </a:r>
            <a:endParaRPr lang="en-US" b="1" i="1" dirty="0">
              <a:solidFill>
                <a:srgbClr val="FFFF00"/>
              </a:solidFill>
            </a:endParaRPr>
          </a:p>
        </p:txBody>
      </p:sp>
      <p:sp>
        <p:nvSpPr>
          <p:cNvPr id="13" name="TextBox 20"/>
          <p:cNvSpPr txBox="1">
            <a:spLocks noChangeArrowheads="1"/>
          </p:cNvSpPr>
          <p:nvPr/>
        </p:nvSpPr>
        <p:spPr bwMode="auto">
          <a:xfrm rot="20340000">
            <a:off x="7092580" y="2399800"/>
            <a:ext cx="202491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800" dirty="0">
                <a:solidFill>
                  <a:srgbClr val="FFFF00"/>
                </a:solidFill>
              </a:rPr>
              <a:t>anti particle</a:t>
            </a:r>
          </a:p>
        </p:txBody>
      </p:sp>
      <p:sp>
        <p:nvSpPr>
          <p:cNvPr id="16" name="TextBox 19"/>
          <p:cNvSpPr txBox="1">
            <a:spLocks noChangeArrowheads="1"/>
          </p:cNvSpPr>
          <p:nvPr/>
        </p:nvSpPr>
        <p:spPr bwMode="auto">
          <a:xfrm rot="20340000">
            <a:off x="782638" y="5085716"/>
            <a:ext cx="1345238" cy="523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800" dirty="0">
                <a:solidFill>
                  <a:srgbClr val="FF00FF"/>
                </a:solidFill>
              </a:rPr>
              <a:t>particle</a:t>
            </a:r>
          </a:p>
        </p:txBody>
      </p:sp>
      <p:pic>
        <p:nvPicPr>
          <p:cNvPr id="17" name="Picture 16"/>
          <p:cNvPicPr>
            <a:picLocks noChangeAspect="1"/>
          </p:cNvPicPr>
          <p:nvPr/>
        </p:nvPicPr>
        <p:blipFill rotWithShape="1">
          <a:blip r:embed="rId5"/>
          <a:srcRect r="32562"/>
          <a:stretch/>
        </p:blipFill>
        <p:spPr>
          <a:xfrm>
            <a:off x="7390093" y="3497817"/>
            <a:ext cx="1223682" cy="1715401"/>
          </a:xfrm>
          <a:prstGeom prst="rect">
            <a:avLst/>
          </a:prstGeom>
        </p:spPr>
      </p:pic>
      <p:sp>
        <p:nvSpPr>
          <p:cNvPr id="18" name="Text Box 19">
            <a:extLst>
              <a:ext uri="{FF2B5EF4-FFF2-40B4-BE49-F238E27FC236}">
                <a16:creationId xmlns:a16="http://schemas.microsoft.com/office/drawing/2014/main" id="{2595127E-203F-C840-978C-8CDA6FFF07B6}"/>
              </a:ext>
            </a:extLst>
          </p:cNvPr>
          <p:cNvSpPr txBox="1">
            <a:spLocks noChangeArrowheads="1"/>
          </p:cNvSpPr>
          <p:nvPr/>
        </p:nvSpPr>
        <p:spPr bwMode="auto">
          <a:xfrm>
            <a:off x="7085946" y="5302787"/>
            <a:ext cx="1831975"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a:solidFill>
                  <a:schemeClr val="tx1"/>
                </a:solidFill>
                <a:latin typeface="Arial" charset="0"/>
                <a:ea typeface="ＭＳ Ｐゴシック" charset="0"/>
                <a:cs typeface="ＭＳ Ｐゴシック" charset="0"/>
              </a:defRPr>
            </a:lvl1pPr>
            <a:lvl2pPr marL="742950" indent="-285750" defTabSz="912813" eaLnBrk="0" hangingPunct="0">
              <a:defRPr>
                <a:solidFill>
                  <a:schemeClr val="tx1"/>
                </a:solidFill>
                <a:latin typeface="Arial" charset="0"/>
                <a:ea typeface="ＭＳ Ｐゴシック" charset="0"/>
              </a:defRPr>
            </a:lvl2pPr>
            <a:lvl3pPr marL="1143000" indent="-228600" defTabSz="912813" eaLnBrk="0" hangingPunct="0">
              <a:defRPr>
                <a:solidFill>
                  <a:schemeClr val="tx1"/>
                </a:solidFill>
                <a:latin typeface="Arial" charset="0"/>
                <a:ea typeface="ＭＳ Ｐゴシック" charset="0"/>
              </a:defRPr>
            </a:lvl3pPr>
            <a:lvl4pPr marL="1600200" indent="-228600" defTabSz="912813" eaLnBrk="0" hangingPunct="0">
              <a:defRPr>
                <a:solidFill>
                  <a:schemeClr val="tx1"/>
                </a:solidFill>
                <a:latin typeface="Arial" charset="0"/>
                <a:ea typeface="ＭＳ Ｐゴシック" charset="0"/>
              </a:defRPr>
            </a:lvl4pPr>
            <a:lvl5pPr marL="2057400" indent="-228600" defTabSz="912813" eaLnBrk="0" hangingPunct="0">
              <a:defRPr>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3600" b="1" i="1" dirty="0">
                <a:solidFill>
                  <a:srgbClr val="FFFF00"/>
                </a:solidFill>
              </a:rPr>
              <a:t>E = Mc</a:t>
            </a:r>
            <a:r>
              <a:rPr lang="en-US" sz="3600" b="1" i="1" baseline="30000" dirty="0">
                <a:solidFill>
                  <a:srgbClr val="FFFF00"/>
                </a:solidFill>
              </a:rPr>
              <a:t>2</a:t>
            </a:r>
          </a:p>
        </p:txBody>
      </p:sp>
    </p:spTree>
    <p:custDataLst>
      <p:tags r:id="rId1"/>
    </p:custDataLst>
    <p:extLst>
      <p:ext uri="{BB962C8B-B14F-4D97-AF65-F5344CB8AC3E}">
        <p14:creationId xmlns:p14="http://schemas.microsoft.com/office/powerpoint/2010/main" val="1489544468"/>
      </p:ext>
    </p:extLst>
  </p:cSld>
  <p:clrMapOvr>
    <a:masterClrMapping/>
  </p:clrMapOvr>
  <mc:AlternateContent xmlns:mc="http://schemas.openxmlformats.org/markup-compatibility/2006" xmlns:p14="http://schemas.microsoft.com/office/powerpoint/2010/main">
    <mc:Choice Requires="p14">
      <p:transition spd="slow" p14:dur="2000" advTm="1896"/>
    </mc:Choice>
    <mc:Fallback xmlns="">
      <p:transition spd="slow" advTm="189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world_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184810"/>
            <a:ext cx="8534400"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4" name="Oval 15"/>
          <p:cNvSpPr>
            <a:spLocks noChangeArrowheads="1"/>
          </p:cNvSpPr>
          <p:nvPr/>
        </p:nvSpPr>
        <p:spPr bwMode="auto">
          <a:xfrm>
            <a:off x="122238" y="493997"/>
            <a:ext cx="3429000" cy="3352800"/>
          </a:xfrm>
          <a:prstGeom prst="ellipse">
            <a:avLst/>
          </a:prstGeom>
          <a:solidFill>
            <a:srgbClr val="FF0000"/>
          </a:solidFill>
          <a:ln w="19050">
            <a:solidFill>
              <a:srgbClr val="FFFFFF"/>
            </a:solidFill>
            <a:round/>
            <a:headEnd/>
            <a:tailEnd/>
          </a:ln>
        </p:spPr>
        <p:txBody>
          <a:bodyPr wrap="none" anchor="ctr"/>
          <a:lstStyle/>
          <a:p>
            <a:pPr algn="ctr" defTabSz="912813" eaLnBrk="0" hangingPunct="0"/>
            <a:r>
              <a:rPr lang="en-US" sz="3200">
                <a:solidFill>
                  <a:srgbClr val="FFFFFF"/>
                </a:solidFill>
              </a:rPr>
              <a:t>Top quark</a:t>
            </a:r>
            <a:endParaRPr lang="en-US" sz="3200" baseline="30000">
              <a:solidFill>
                <a:srgbClr val="FFFFFF"/>
              </a:solidFill>
            </a:endParaRPr>
          </a:p>
        </p:txBody>
      </p:sp>
      <p:sp>
        <p:nvSpPr>
          <p:cNvPr id="49155" name="Oval 16"/>
          <p:cNvSpPr>
            <a:spLocks noChangeArrowheads="1"/>
          </p:cNvSpPr>
          <p:nvPr/>
        </p:nvSpPr>
        <p:spPr bwMode="auto">
          <a:xfrm>
            <a:off x="2605088" y="3937285"/>
            <a:ext cx="457200" cy="457200"/>
          </a:xfrm>
          <a:prstGeom prst="ellipse">
            <a:avLst/>
          </a:prstGeom>
          <a:solidFill>
            <a:srgbClr val="FF0000"/>
          </a:solidFill>
          <a:ln w="19050">
            <a:solidFill>
              <a:srgbClr val="FFFFFF"/>
            </a:solidFill>
            <a:round/>
            <a:headEnd/>
            <a:tailEnd/>
          </a:ln>
        </p:spPr>
        <p:txBody>
          <a:bodyPr wrap="none" anchor="ctr"/>
          <a:lstStyle/>
          <a:p>
            <a:pPr algn="ctr" defTabSz="912813" eaLnBrk="0" hangingPunct="0"/>
            <a:r>
              <a:rPr lang="en-US" sz="2000" dirty="0">
                <a:solidFill>
                  <a:srgbClr val="FFFFFF"/>
                </a:solidFill>
              </a:rPr>
              <a:t>c</a:t>
            </a:r>
          </a:p>
        </p:txBody>
      </p:sp>
      <p:sp>
        <p:nvSpPr>
          <p:cNvPr id="49156" name="Oval 17"/>
          <p:cNvSpPr>
            <a:spLocks noChangeArrowheads="1"/>
          </p:cNvSpPr>
          <p:nvPr/>
        </p:nvSpPr>
        <p:spPr bwMode="auto">
          <a:xfrm>
            <a:off x="1801813" y="3251485"/>
            <a:ext cx="685800" cy="685800"/>
          </a:xfrm>
          <a:prstGeom prst="ellipse">
            <a:avLst/>
          </a:prstGeom>
          <a:solidFill>
            <a:srgbClr val="FF0000"/>
          </a:solidFill>
          <a:ln w="19050">
            <a:solidFill>
              <a:srgbClr val="FFFFFF"/>
            </a:solidFill>
            <a:round/>
            <a:headEnd/>
            <a:tailEnd/>
          </a:ln>
        </p:spPr>
        <p:txBody>
          <a:bodyPr wrap="none" anchor="ctr"/>
          <a:lstStyle/>
          <a:p>
            <a:pPr algn="ctr" defTabSz="912813" eaLnBrk="0" hangingPunct="0"/>
            <a:r>
              <a:rPr lang="en-US" sz="2400">
                <a:solidFill>
                  <a:srgbClr val="FFFFFF"/>
                </a:solidFill>
              </a:rPr>
              <a:t>b</a:t>
            </a:r>
          </a:p>
        </p:txBody>
      </p:sp>
      <p:sp>
        <p:nvSpPr>
          <p:cNvPr id="49157" name="Oval 18"/>
          <p:cNvSpPr>
            <a:spLocks noChangeArrowheads="1"/>
          </p:cNvSpPr>
          <p:nvPr/>
        </p:nvSpPr>
        <p:spPr bwMode="auto">
          <a:xfrm>
            <a:off x="760413" y="3881722"/>
            <a:ext cx="533400" cy="533400"/>
          </a:xfrm>
          <a:prstGeom prst="ellipse">
            <a:avLst/>
          </a:prstGeom>
          <a:solidFill>
            <a:srgbClr val="FF0000"/>
          </a:solidFill>
          <a:ln w="19050">
            <a:solidFill>
              <a:srgbClr val="FFFFFF"/>
            </a:solidFill>
            <a:round/>
            <a:headEnd/>
            <a:tailEnd/>
          </a:ln>
        </p:spPr>
        <p:txBody>
          <a:bodyPr wrap="none" anchor="ctr"/>
          <a:lstStyle/>
          <a:p>
            <a:pPr algn="ctr" defTabSz="912813" eaLnBrk="0" hangingPunct="0"/>
            <a:r>
              <a:rPr lang="en-US" sz="2400">
                <a:solidFill>
                  <a:srgbClr val="FFFFFF"/>
                </a:solidFill>
              </a:rPr>
              <a:t> </a:t>
            </a:r>
            <a:r>
              <a:rPr lang="en-US" sz="2400">
                <a:solidFill>
                  <a:srgbClr val="FFFFFF"/>
                </a:solidFill>
                <a:latin typeface="Symbol" charset="0"/>
              </a:rPr>
              <a:t> t</a:t>
            </a:r>
          </a:p>
        </p:txBody>
      </p:sp>
      <p:sp>
        <p:nvSpPr>
          <p:cNvPr id="49159" name="Oval 20"/>
          <p:cNvSpPr>
            <a:spLocks noChangeArrowheads="1"/>
          </p:cNvSpPr>
          <p:nvPr/>
        </p:nvSpPr>
        <p:spPr bwMode="auto">
          <a:xfrm>
            <a:off x="533400" y="3916647"/>
            <a:ext cx="457200" cy="457200"/>
          </a:xfrm>
          <a:prstGeom prst="ellipse">
            <a:avLst/>
          </a:prstGeom>
          <a:solidFill>
            <a:srgbClr val="FF0000"/>
          </a:solidFill>
          <a:ln w="19050">
            <a:solidFill>
              <a:srgbClr val="FFFFFF"/>
            </a:solidFill>
            <a:round/>
            <a:headEnd/>
            <a:tailEnd/>
          </a:ln>
        </p:spPr>
        <p:txBody>
          <a:bodyPr wrap="none" anchor="ctr"/>
          <a:lstStyle/>
          <a:p>
            <a:pPr algn="ctr" defTabSz="912813" eaLnBrk="0" hangingPunct="0"/>
            <a:r>
              <a:rPr lang="en-US" sz="2000">
                <a:solidFill>
                  <a:srgbClr val="FFFFFF"/>
                </a:solidFill>
              </a:rPr>
              <a:t>c</a:t>
            </a:r>
          </a:p>
        </p:txBody>
      </p:sp>
      <p:sp>
        <p:nvSpPr>
          <p:cNvPr id="49160" name="Text Box 21"/>
          <p:cNvSpPr txBox="1">
            <a:spLocks noChangeArrowheads="1"/>
          </p:cNvSpPr>
          <p:nvPr/>
        </p:nvSpPr>
        <p:spPr bwMode="auto">
          <a:xfrm>
            <a:off x="2998788" y="3843622"/>
            <a:ext cx="30854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rgbClr val="FFFFFF"/>
                </a:solidFill>
                <a:latin typeface="AppleGothic" charset="0"/>
              </a:rPr>
              <a:t>.</a:t>
            </a:r>
            <a:endParaRPr lang="en-US">
              <a:solidFill>
                <a:srgbClr val="FFFFFF"/>
              </a:solidFill>
              <a:latin typeface="AppleGothic" charset="0"/>
            </a:endParaRPr>
          </a:p>
        </p:txBody>
      </p:sp>
      <p:sp>
        <p:nvSpPr>
          <p:cNvPr id="49161" name="Text Box 22"/>
          <p:cNvSpPr txBox="1">
            <a:spLocks noChangeArrowheads="1"/>
          </p:cNvSpPr>
          <p:nvPr/>
        </p:nvSpPr>
        <p:spPr bwMode="auto">
          <a:xfrm>
            <a:off x="3092450" y="3902360"/>
            <a:ext cx="4667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latin typeface="Symbol" charset="0"/>
              </a:rPr>
              <a:t>n</a:t>
            </a:r>
            <a:r>
              <a:rPr lang="en-US" baseline="-25000">
                <a:solidFill>
                  <a:srgbClr val="FFFFFF"/>
                </a:solidFill>
                <a:latin typeface="Symbol" charset="0"/>
              </a:rPr>
              <a:t>m</a:t>
            </a:r>
          </a:p>
        </p:txBody>
      </p:sp>
      <p:grpSp>
        <p:nvGrpSpPr>
          <p:cNvPr id="3" name="Group 2"/>
          <p:cNvGrpSpPr/>
          <p:nvPr/>
        </p:nvGrpSpPr>
        <p:grpSpPr>
          <a:xfrm>
            <a:off x="1987550" y="3630897"/>
            <a:ext cx="441146" cy="698203"/>
            <a:chOff x="1987550" y="3863975"/>
            <a:chExt cx="441146" cy="698203"/>
          </a:xfrm>
        </p:grpSpPr>
        <p:sp>
          <p:nvSpPr>
            <p:cNvPr id="49158" name="Text Box 19"/>
            <p:cNvSpPr txBox="1">
              <a:spLocks noChangeArrowheads="1"/>
            </p:cNvSpPr>
            <p:nvPr/>
          </p:nvSpPr>
          <p:spPr bwMode="auto">
            <a:xfrm>
              <a:off x="2024063" y="3863975"/>
              <a:ext cx="30854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rgbClr val="FFFFFF"/>
                  </a:solidFill>
                  <a:latin typeface="AppleGothic" charset="0"/>
                </a:rPr>
                <a:t>.</a:t>
              </a:r>
              <a:endParaRPr lang="en-US">
                <a:solidFill>
                  <a:srgbClr val="FFFFFF"/>
                </a:solidFill>
                <a:latin typeface="AppleGothic" charset="0"/>
              </a:endParaRPr>
            </a:p>
          </p:txBody>
        </p:sp>
        <p:sp>
          <p:nvSpPr>
            <p:cNvPr id="49162" name="Text Box 23"/>
            <p:cNvSpPr txBox="1">
              <a:spLocks noChangeArrowheads="1"/>
            </p:cNvSpPr>
            <p:nvPr/>
          </p:nvSpPr>
          <p:spPr bwMode="auto">
            <a:xfrm>
              <a:off x="1987550" y="4100513"/>
              <a:ext cx="4411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dirty="0" err="1">
                  <a:solidFill>
                    <a:srgbClr val="FFFFFF"/>
                  </a:solidFill>
                  <a:latin typeface="Symbol" charset="0"/>
                </a:rPr>
                <a:t>n</a:t>
              </a:r>
              <a:r>
                <a:rPr lang="en-US" baseline="-25000" dirty="0" err="1">
                  <a:solidFill>
                    <a:srgbClr val="FFFFFF"/>
                  </a:solidFill>
                  <a:latin typeface="Symbol" charset="0"/>
                </a:rPr>
                <a:t>t</a:t>
              </a:r>
              <a:endParaRPr lang="en-US" baseline="-25000" dirty="0">
                <a:solidFill>
                  <a:srgbClr val="FFFFFF"/>
                </a:solidFill>
                <a:latin typeface="Symbol" charset="0"/>
              </a:endParaRPr>
            </a:p>
          </p:txBody>
        </p:sp>
      </p:grpSp>
      <p:sp>
        <p:nvSpPr>
          <p:cNvPr id="49163" name="Oval 24"/>
          <p:cNvSpPr>
            <a:spLocks noChangeArrowheads="1"/>
          </p:cNvSpPr>
          <p:nvPr/>
        </p:nvSpPr>
        <p:spPr bwMode="auto">
          <a:xfrm>
            <a:off x="4086225" y="1408397"/>
            <a:ext cx="2438400" cy="2438400"/>
          </a:xfrm>
          <a:prstGeom prst="ellipse">
            <a:avLst/>
          </a:prstGeom>
          <a:solidFill>
            <a:srgbClr val="0000FF"/>
          </a:solidFill>
          <a:ln w="19050">
            <a:solidFill>
              <a:srgbClr val="FFFFFF"/>
            </a:solidFill>
            <a:round/>
            <a:headEnd/>
            <a:tailEnd/>
          </a:ln>
        </p:spPr>
        <p:txBody>
          <a:bodyPr wrap="none"/>
          <a:lstStyle/>
          <a:p>
            <a:pPr defTabSz="912813" eaLnBrk="0" hangingPunct="0"/>
            <a:r>
              <a:rPr lang="en-US" sz="2800">
                <a:solidFill>
                  <a:srgbClr val="FFFFFF"/>
                </a:solidFill>
              </a:rPr>
              <a:t>Z</a:t>
            </a:r>
          </a:p>
          <a:p>
            <a:pPr defTabSz="912813" eaLnBrk="0" hangingPunct="0"/>
            <a:endParaRPr lang="en-US" sz="2800">
              <a:solidFill>
                <a:srgbClr val="FFFFFF"/>
              </a:solidFill>
            </a:endParaRPr>
          </a:p>
          <a:p>
            <a:pPr defTabSz="912813" eaLnBrk="0" hangingPunct="0"/>
            <a:endParaRPr lang="en-US" sz="2800">
              <a:solidFill>
                <a:srgbClr val="FFFFFF"/>
              </a:solidFill>
            </a:endParaRPr>
          </a:p>
          <a:p>
            <a:pPr defTabSz="912813" eaLnBrk="0" hangingPunct="0"/>
            <a:endParaRPr lang="en-US" sz="2800">
              <a:solidFill>
                <a:srgbClr val="FFFFFF"/>
              </a:solidFill>
            </a:endParaRPr>
          </a:p>
          <a:p>
            <a:pPr defTabSz="912813" eaLnBrk="0" hangingPunct="0"/>
            <a:r>
              <a:rPr lang="en-US" sz="2800">
                <a:solidFill>
                  <a:srgbClr val="FFFFFF"/>
                </a:solidFill>
              </a:rPr>
              <a:t>                </a:t>
            </a:r>
            <a:endParaRPr lang="en-US" sz="2400">
              <a:solidFill>
                <a:srgbClr val="FFFFFF"/>
              </a:solidFill>
              <a:latin typeface="AppleGothic" charset="0"/>
            </a:endParaRPr>
          </a:p>
        </p:txBody>
      </p:sp>
      <p:sp>
        <p:nvSpPr>
          <p:cNvPr id="49164" name="Oval 25"/>
          <p:cNvSpPr>
            <a:spLocks noChangeArrowheads="1"/>
          </p:cNvSpPr>
          <p:nvPr/>
        </p:nvSpPr>
        <p:spPr bwMode="auto">
          <a:xfrm>
            <a:off x="4664075" y="1964022"/>
            <a:ext cx="2133600" cy="2133600"/>
          </a:xfrm>
          <a:prstGeom prst="ellipse">
            <a:avLst/>
          </a:prstGeom>
          <a:solidFill>
            <a:srgbClr val="0000FF"/>
          </a:solidFill>
          <a:ln w="19050">
            <a:solidFill>
              <a:srgbClr val="FFFFFF"/>
            </a:solidFill>
            <a:round/>
            <a:headEnd/>
            <a:tailEnd/>
          </a:ln>
        </p:spPr>
        <p:txBody>
          <a:bodyPr wrap="none" anchor="ctr"/>
          <a:lstStyle/>
          <a:p>
            <a:pPr algn="ctr" defTabSz="912813" eaLnBrk="0" hangingPunct="0"/>
            <a:endParaRPr lang="en-US" sz="2800" dirty="0">
              <a:solidFill>
                <a:schemeClr val="bg1"/>
              </a:solidFill>
            </a:endParaRPr>
          </a:p>
          <a:p>
            <a:pPr algn="ctr" defTabSz="912813" eaLnBrk="0" hangingPunct="0"/>
            <a:endParaRPr lang="en-US" sz="2800" dirty="0">
              <a:solidFill>
                <a:schemeClr val="bg1"/>
              </a:solidFill>
            </a:endParaRPr>
          </a:p>
          <a:p>
            <a:pPr algn="ctr" defTabSz="912813" eaLnBrk="0" hangingPunct="0"/>
            <a:endParaRPr lang="en-US" sz="2800" dirty="0">
              <a:solidFill>
                <a:schemeClr val="bg1"/>
              </a:solidFill>
            </a:endParaRPr>
          </a:p>
          <a:p>
            <a:pPr algn="ctr" defTabSz="912813" eaLnBrk="0" hangingPunct="0"/>
            <a:r>
              <a:rPr lang="en-US" sz="2800" dirty="0">
                <a:solidFill>
                  <a:srgbClr val="FFFFFF"/>
                </a:solidFill>
              </a:rPr>
              <a:t>W</a:t>
            </a:r>
            <a:endParaRPr lang="en-US" sz="3200" dirty="0">
              <a:solidFill>
                <a:srgbClr val="FFFFFF"/>
              </a:solidFill>
            </a:endParaRPr>
          </a:p>
        </p:txBody>
      </p:sp>
      <p:sp>
        <p:nvSpPr>
          <p:cNvPr id="49165" name="Text Box 26"/>
          <p:cNvSpPr txBox="1">
            <a:spLocks noChangeArrowheads="1"/>
          </p:cNvSpPr>
          <p:nvPr/>
        </p:nvSpPr>
        <p:spPr bwMode="auto">
          <a:xfrm>
            <a:off x="6324600" y="1640172"/>
            <a:ext cx="10826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solidFill>
                  <a:srgbClr val="FFFFFF"/>
                </a:solidFill>
              </a:rPr>
              <a:t>gluons</a:t>
            </a:r>
            <a:endParaRPr lang="en-US" sz="1800" dirty="0">
              <a:solidFill>
                <a:srgbClr val="FFFFFF"/>
              </a:solidFill>
            </a:endParaRPr>
          </a:p>
        </p:txBody>
      </p:sp>
      <p:sp>
        <p:nvSpPr>
          <p:cNvPr id="18" name="TextBox 17"/>
          <p:cNvSpPr txBox="1"/>
          <p:nvPr/>
        </p:nvSpPr>
        <p:spPr>
          <a:xfrm>
            <a:off x="782638" y="5059647"/>
            <a:ext cx="2249487" cy="400050"/>
          </a:xfrm>
          <a:prstGeom prst="rect">
            <a:avLst/>
          </a:prstGeom>
          <a:solidFill>
            <a:srgbClr val="FFFFFF"/>
          </a:solidFill>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000" b="1" dirty="0">
                <a:solidFill>
                  <a:srgbClr val="FF0000"/>
                </a:solidFill>
                <a:cs typeface="+mn-cs"/>
              </a:rPr>
              <a:t>Spin ½ Fermions</a:t>
            </a:r>
          </a:p>
        </p:txBody>
      </p:sp>
      <p:sp>
        <p:nvSpPr>
          <p:cNvPr id="19" name="TextBox 18"/>
          <p:cNvSpPr txBox="1"/>
          <p:nvPr/>
        </p:nvSpPr>
        <p:spPr>
          <a:xfrm>
            <a:off x="4373563" y="5070760"/>
            <a:ext cx="1966912" cy="400050"/>
          </a:xfrm>
          <a:prstGeom prst="rect">
            <a:avLst/>
          </a:prstGeom>
          <a:solidFill>
            <a:srgbClr val="FFFFFF"/>
          </a:solidFill>
        </p:spPr>
        <p:txBody>
          <a:bodyPr wrap="none">
            <a:spAutoFit/>
          </a:bodyPr>
          <a:lstStyle/>
          <a:p>
            <a:pPr>
              <a:defRPr/>
            </a:pPr>
            <a:r>
              <a:rPr lang="en-US" sz="2000" b="1" dirty="0">
                <a:solidFill>
                  <a:srgbClr val="0000FF"/>
                </a:solidFill>
                <a:latin typeface="Arial" pitchFamily="34" charset="0"/>
                <a:ea typeface="+mn-ea"/>
                <a:cs typeface="+mn-cs"/>
              </a:rPr>
              <a:t>Spin 1 Bosons</a:t>
            </a:r>
          </a:p>
        </p:txBody>
      </p:sp>
      <p:sp>
        <p:nvSpPr>
          <p:cNvPr id="49170" name="Text Box 27"/>
          <p:cNvSpPr txBox="1">
            <a:spLocks noChangeArrowheads="1"/>
          </p:cNvSpPr>
          <p:nvPr/>
        </p:nvSpPr>
        <p:spPr bwMode="auto">
          <a:xfrm>
            <a:off x="179293" y="24934"/>
            <a:ext cx="665181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FFFF00"/>
                </a:solidFill>
              </a:rPr>
              <a:t>Discovering elementary particles</a:t>
            </a:r>
          </a:p>
        </p:txBody>
      </p:sp>
      <p:sp>
        <p:nvSpPr>
          <p:cNvPr id="49171" name="TextBox 2"/>
          <p:cNvSpPr txBox="1">
            <a:spLocks noChangeArrowheads="1"/>
          </p:cNvSpPr>
          <p:nvPr/>
        </p:nvSpPr>
        <p:spPr bwMode="auto">
          <a:xfrm>
            <a:off x="10231438" y="22050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grpSp>
        <p:nvGrpSpPr>
          <p:cNvPr id="29" name="Group 2"/>
          <p:cNvGrpSpPr>
            <a:grpSpLocks/>
          </p:cNvGrpSpPr>
          <p:nvPr/>
        </p:nvGrpSpPr>
        <p:grpSpPr bwMode="auto">
          <a:xfrm>
            <a:off x="7292158" y="586448"/>
            <a:ext cx="2218410" cy="769441"/>
            <a:chOff x="6579204" y="181468"/>
            <a:chExt cx="3090362" cy="769220"/>
          </a:xfrm>
        </p:grpSpPr>
        <p:sp>
          <p:nvSpPr>
            <p:cNvPr id="30" name="Text Box 27"/>
            <p:cNvSpPr txBox="1">
              <a:spLocks noChangeArrowheads="1"/>
            </p:cNvSpPr>
            <p:nvPr/>
          </p:nvSpPr>
          <p:spPr bwMode="auto">
            <a:xfrm>
              <a:off x="7044899" y="181468"/>
              <a:ext cx="2624667" cy="769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a:t>hydrogen atom mass</a:t>
              </a:r>
            </a:p>
          </p:txBody>
        </p:sp>
        <p:sp>
          <p:nvSpPr>
            <p:cNvPr id="31" name="Oval 29"/>
            <p:cNvSpPr>
              <a:spLocks noChangeArrowheads="1"/>
            </p:cNvSpPr>
            <p:nvPr/>
          </p:nvSpPr>
          <p:spPr bwMode="auto">
            <a:xfrm>
              <a:off x="6579204" y="465670"/>
              <a:ext cx="415715" cy="303625"/>
            </a:xfrm>
            <a:prstGeom prst="ellipse">
              <a:avLst/>
            </a:prstGeom>
            <a:solidFill>
              <a:srgbClr val="FFFF00"/>
            </a:solidFill>
            <a:ln w="9525">
              <a:solidFill>
                <a:srgbClr val="FFFF00"/>
              </a:solidFill>
              <a:round/>
              <a:headEnd/>
              <a:tailEnd/>
            </a:ln>
          </p:spPr>
          <p:txBody>
            <a:bodyPr wrap="none" anchor="ctr"/>
            <a:lstStyle/>
            <a:p>
              <a:pPr defTabSz="912813"/>
              <a:endParaRPr lang="en-US" sz="2200"/>
            </a:p>
          </p:txBody>
        </p:sp>
      </p:grpSp>
      <p:sp>
        <p:nvSpPr>
          <p:cNvPr id="4" name="TextBox 3">
            <a:extLst>
              <a:ext uri="{FF2B5EF4-FFF2-40B4-BE49-F238E27FC236}">
                <a16:creationId xmlns:a16="http://schemas.microsoft.com/office/drawing/2014/main" id="{0CD1E4C7-DEF9-974A-9E58-3F3433724D6C}"/>
              </a:ext>
            </a:extLst>
          </p:cNvPr>
          <p:cNvSpPr txBox="1"/>
          <p:nvPr/>
        </p:nvSpPr>
        <p:spPr>
          <a:xfrm>
            <a:off x="-143433" y="5903359"/>
            <a:ext cx="9144000" cy="830997"/>
          </a:xfrm>
          <a:prstGeom prst="rect">
            <a:avLst/>
          </a:prstGeom>
          <a:noFill/>
        </p:spPr>
        <p:txBody>
          <a:bodyPr wrap="square" rtlCol="0">
            <a:spAutoFit/>
          </a:bodyPr>
          <a:lstStyle/>
          <a:p>
            <a:pPr algn="r"/>
            <a:r>
              <a:rPr lang="en-US" sz="2400" dirty="0">
                <a:solidFill>
                  <a:srgbClr val="FFFF00"/>
                </a:solidFill>
              </a:rPr>
              <a:t>Particles are messengers:</a:t>
            </a:r>
          </a:p>
          <a:p>
            <a:pPr algn="r"/>
            <a:r>
              <a:rPr lang="en-US" sz="2400" dirty="0">
                <a:solidFill>
                  <a:srgbClr val="FFFF00"/>
                </a:solidFill>
              </a:rPr>
              <a:t>Building a theory / understanding laws of nature</a:t>
            </a:r>
          </a:p>
        </p:txBody>
      </p:sp>
    </p:spTree>
    <p:custDataLst>
      <p:tags r:id="rId1"/>
    </p:custDataLst>
    <p:extLst>
      <p:ext uri="{BB962C8B-B14F-4D97-AF65-F5344CB8AC3E}">
        <p14:creationId xmlns:p14="http://schemas.microsoft.com/office/powerpoint/2010/main" val="717905594"/>
      </p:ext>
    </p:extLst>
  </p:cSld>
  <p:clrMapOvr>
    <a:masterClrMapping/>
  </p:clrMapOvr>
  <p:transition advTm="495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animBg="1"/>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8286D-02DE-D546-BA50-EC895EADB15C}"/>
              </a:ext>
            </a:extLst>
          </p:cNvPr>
          <p:cNvSpPr>
            <a:spLocks noGrp="1"/>
          </p:cNvSpPr>
          <p:nvPr>
            <p:ph type="title"/>
          </p:nvPr>
        </p:nvSpPr>
        <p:spPr>
          <a:xfrm>
            <a:off x="0" y="316203"/>
            <a:ext cx="9144000" cy="611605"/>
          </a:xfrm>
        </p:spPr>
        <p:txBody>
          <a:bodyPr>
            <a:normAutofit/>
          </a:bodyPr>
          <a:lstStyle/>
          <a:p>
            <a:r>
              <a:rPr lang="en-US" sz="2800" dirty="0"/>
              <a:t>1. How did elementary particles get mass?</a:t>
            </a:r>
          </a:p>
        </p:txBody>
      </p:sp>
      <p:pic>
        <p:nvPicPr>
          <p:cNvPr id="5122" name="Picture 2" descr="Image result for particle mass">
            <a:extLst>
              <a:ext uri="{FF2B5EF4-FFF2-40B4-BE49-F238E27FC236}">
                <a16:creationId xmlns:a16="http://schemas.microsoft.com/office/drawing/2014/main" id="{41FCB75E-BD92-E849-9095-5136903B12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1431" y="1057415"/>
            <a:ext cx="3485091" cy="47270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084B278-2265-DA49-A241-B6875A356B5A}"/>
              </a:ext>
            </a:extLst>
          </p:cNvPr>
          <p:cNvSpPr txBox="1"/>
          <p:nvPr/>
        </p:nvSpPr>
        <p:spPr>
          <a:xfrm>
            <a:off x="1023991" y="2513341"/>
            <a:ext cx="2869389" cy="830997"/>
          </a:xfrm>
          <a:prstGeom prst="rect">
            <a:avLst/>
          </a:prstGeom>
          <a:noFill/>
        </p:spPr>
        <p:txBody>
          <a:bodyPr wrap="square" rtlCol="0">
            <a:spAutoFit/>
          </a:bodyPr>
          <a:lstStyle/>
          <a:p>
            <a:pPr algn="ctr"/>
            <a:r>
              <a:rPr lang="en-US" sz="1600" dirty="0">
                <a:solidFill>
                  <a:srgbClr val="FFFF00"/>
                </a:solidFill>
              </a:rPr>
              <a:t>Mass values:</a:t>
            </a:r>
          </a:p>
          <a:p>
            <a:pPr algn="ctr"/>
            <a:r>
              <a:rPr lang="en-US" sz="1600" dirty="0">
                <a:solidFill>
                  <a:srgbClr val="FFFF00"/>
                </a:solidFill>
              </a:rPr>
              <a:t>6 orders of magnitude diff.</a:t>
            </a:r>
          </a:p>
          <a:p>
            <a:pPr algn="ctr"/>
            <a:r>
              <a:rPr lang="en-US" sz="1600" dirty="0">
                <a:solidFill>
                  <a:srgbClr val="FFFF00"/>
                </a:solidFill>
              </a:rPr>
              <a:t>between top quark and electron</a:t>
            </a:r>
          </a:p>
        </p:txBody>
      </p:sp>
      <p:sp>
        <p:nvSpPr>
          <p:cNvPr id="8" name="Title 1">
            <a:extLst>
              <a:ext uri="{FF2B5EF4-FFF2-40B4-BE49-F238E27FC236}">
                <a16:creationId xmlns:a16="http://schemas.microsoft.com/office/drawing/2014/main" id="{10749FE1-9539-294B-BD3D-AAB10ED9B95B}"/>
              </a:ext>
            </a:extLst>
          </p:cNvPr>
          <p:cNvSpPr txBox="1">
            <a:spLocks/>
          </p:cNvSpPr>
          <p:nvPr/>
        </p:nvSpPr>
        <p:spPr>
          <a:xfrm>
            <a:off x="0" y="5610151"/>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t>2. What is the origin of mass values?</a:t>
            </a:r>
          </a:p>
        </p:txBody>
      </p:sp>
      <p:sp>
        <p:nvSpPr>
          <p:cNvPr id="3" name="Rectangle 2">
            <a:extLst>
              <a:ext uri="{FF2B5EF4-FFF2-40B4-BE49-F238E27FC236}">
                <a16:creationId xmlns:a16="http://schemas.microsoft.com/office/drawing/2014/main" id="{2ECD8504-793A-5C45-845E-90B6C07F29DC}"/>
              </a:ext>
            </a:extLst>
          </p:cNvPr>
          <p:cNvSpPr/>
          <p:nvPr/>
        </p:nvSpPr>
        <p:spPr>
          <a:xfrm flipH="1">
            <a:off x="7079628" y="1626141"/>
            <a:ext cx="457245" cy="31349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9F9A1560-21C8-7A49-A8BE-B0EC01A37F4F}"/>
              </a:ext>
            </a:extLst>
          </p:cNvPr>
          <p:cNvGrpSpPr/>
          <p:nvPr/>
        </p:nvGrpSpPr>
        <p:grpSpPr>
          <a:xfrm>
            <a:off x="6683241" y="927808"/>
            <a:ext cx="575421" cy="1047675"/>
            <a:chOff x="5865821" y="927808"/>
            <a:chExt cx="575421" cy="1047675"/>
          </a:xfrm>
        </p:grpSpPr>
        <p:sp>
          <p:nvSpPr>
            <p:cNvPr id="4" name="TextBox 3">
              <a:extLst>
                <a:ext uri="{FF2B5EF4-FFF2-40B4-BE49-F238E27FC236}">
                  <a16:creationId xmlns:a16="http://schemas.microsoft.com/office/drawing/2014/main" id="{ABECD825-9729-174B-9B15-BA7785EA8D18}"/>
                </a:ext>
              </a:extLst>
            </p:cNvPr>
            <p:cNvSpPr txBox="1"/>
            <p:nvPr/>
          </p:nvSpPr>
          <p:spPr>
            <a:xfrm>
              <a:off x="6198939" y="1667706"/>
              <a:ext cx="184731" cy="307777"/>
            </a:xfrm>
            <a:prstGeom prst="rect">
              <a:avLst/>
            </a:prstGeom>
            <a:noFill/>
          </p:spPr>
          <p:txBody>
            <a:bodyPr wrap="none" rtlCol="0">
              <a:spAutoFit/>
            </a:bodyPr>
            <a:lstStyle/>
            <a:p>
              <a:endParaRPr lang="en-US" sz="1400" dirty="0">
                <a:solidFill>
                  <a:srgbClr val="FF40FF"/>
                </a:solidFill>
              </a:endParaRPr>
            </a:p>
          </p:txBody>
        </p:sp>
        <p:cxnSp>
          <p:nvCxnSpPr>
            <p:cNvPr id="6" name="Straight Arrow Connector 5">
              <a:extLst>
                <a:ext uri="{FF2B5EF4-FFF2-40B4-BE49-F238E27FC236}">
                  <a16:creationId xmlns:a16="http://schemas.microsoft.com/office/drawing/2014/main" id="{5C9E0022-A3DB-B249-906F-375DB6EF8F30}"/>
                </a:ext>
              </a:extLst>
            </p:cNvPr>
            <p:cNvCxnSpPr>
              <a:cxnSpLocks/>
            </p:cNvCxnSpPr>
            <p:nvPr/>
          </p:nvCxnSpPr>
          <p:spPr>
            <a:xfrm>
              <a:off x="5865821" y="927808"/>
              <a:ext cx="575421" cy="703742"/>
            </a:xfrm>
            <a:prstGeom prst="straightConnector1">
              <a:avLst/>
            </a:prstGeom>
            <a:ln w="19050">
              <a:solidFill>
                <a:srgbClr val="FF40FF"/>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E8D458C3-B883-EB48-A468-4FECD4DEFECB}"/>
              </a:ext>
            </a:extLst>
          </p:cNvPr>
          <p:cNvGrpSpPr/>
          <p:nvPr/>
        </p:nvGrpSpPr>
        <p:grpSpPr>
          <a:xfrm>
            <a:off x="7071856" y="1636928"/>
            <a:ext cx="749300" cy="343932"/>
            <a:chOff x="8026400" y="1595704"/>
            <a:chExt cx="749300" cy="343932"/>
          </a:xfrm>
        </p:grpSpPr>
        <p:sp>
          <p:nvSpPr>
            <p:cNvPr id="15" name="Oval 14">
              <a:extLst>
                <a:ext uri="{FF2B5EF4-FFF2-40B4-BE49-F238E27FC236}">
                  <a16:creationId xmlns:a16="http://schemas.microsoft.com/office/drawing/2014/main" id="{E4A1479C-94C5-E74F-90EB-819AC2B63743}"/>
                </a:ext>
              </a:extLst>
            </p:cNvPr>
            <p:cNvSpPr/>
            <p:nvPr/>
          </p:nvSpPr>
          <p:spPr>
            <a:xfrm>
              <a:off x="8026400" y="1626141"/>
              <a:ext cx="749300" cy="313495"/>
            </a:xfrm>
            <a:prstGeom prst="ellipse">
              <a:avLst/>
            </a:prstGeom>
            <a:solidFill>
              <a:srgbClr val="FF4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6854D6E4-4167-7948-A487-359F6CC965D2}"/>
                </a:ext>
              </a:extLst>
            </p:cNvPr>
            <p:cNvSpPr txBox="1"/>
            <p:nvPr/>
          </p:nvSpPr>
          <p:spPr>
            <a:xfrm>
              <a:off x="8083972" y="1595704"/>
              <a:ext cx="633828" cy="338554"/>
            </a:xfrm>
            <a:prstGeom prst="rect">
              <a:avLst/>
            </a:prstGeom>
            <a:noFill/>
          </p:spPr>
          <p:txBody>
            <a:bodyPr wrap="none" rtlCol="0">
              <a:spAutoFit/>
            </a:bodyPr>
            <a:lstStyle/>
            <a:p>
              <a:r>
                <a:rPr lang="en-US" sz="1600" dirty="0"/>
                <a:t>Higgs</a:t>
              </a:r>
            </a:p>
          </p:txBody>
        </p:sp>
      </p:grpSp>
      <p:sp>
        <p:nvSpPr>
          <p:cNvPr id="19" name="TextBox 18">
            <a:extLst>
              <a:ext uri="{FF2B5EF4-FFF2-40B4-BE49-F238E27FC236}">
                <a16:creationId xmlns:a16="http://schemas.microsoft.com/office/drawing/2014/main" id="{9DEE2F8A-2AB0-F24D-A6DB-EFA007729D93}"/>
              </a:ext>
            </a:extLst>
          </p:cNvPr>
          <p:cNvSpPr txBox="1"/>
          <p:nvPr/>
        </p:nvSpPr>
        <p:spPr>
          <a:xfrm>
            <a:off x="1023991" y="4440050"/>
            <a:ext cx="2869389" cy="830997"/>
          </a:xfrm>
          <a:prstGeom prst="rect">
            <a:avLst/>
          </a:prstGeom>
          <a:noFill/>
        </p:spPr>
        <p:txBody>
          <a:bodyPr wrap="square" rtlCol="0">
            <a:spAutoFit/>
          </a:bodyPr>
          <a:lstStyle/>
          <a:p>
            <a:pPr algn="ctr"/>
            <a:r>
              <a:rPr lang="en-US" sz="1600" dirty="0">
                <a:solidFill>
                  <a:srgbClr val="FFFF00"/>
                </a:solidFill>
              </a:rPr>
              <a:t>Mass values:</a:t>
            </a:r>
          </a:p>
          <a:p>
            <a:pPr algn="ctr"/>
            <a:r>
              <a:rPr lang="en-US" sz="1600" dirty="0">
                <a:solidFill>
                  <a:srgbClr val="FFFF00"/>
                </a:solidFill>
              </a:rPr>
              <a:t>6 orders of magnitude diff.</a:t>
            </a:r>
          </a:p>
          <a:p>
            <a:pPr algn="ctr"/>
            <a:r>
              <a:rPr lang="en-US" sz="1600" dirty="0">
                <a:solidFill>
                  <a:srgbClr val="FFFF00"/>
                </a:solidFill>
              </a:rPr>
              <a:t>between electron and neutrinos</a:t>
            </a:r>
          </a:p>
        </p:txBody>
      </p:sp>
      <p:cxnSp>
        <p:nvCxnSpPr>
          <p:cNvPr id="7" name="Straight Arrow Connector 6">
            <a:extLst>
              <a:ext uri="{FF2B5EF4-FFF2-40B4-BE49-F238E27FC236}">
                <a16:creationId xmlns:a16="http://schemas.microsoft.com/office/drawing/2014/main" id="{4E403BAC-E7D8-5248-89EC-E8C3BCB73DDF}"/>
              </a:ext>
            </a:extLst>
          </p:cNvPr>
          <p:cNvCxnSpPr/>
          <p:nvPr/>
        </p:nvCxnSpPr>
        <p:spPr>
          <a:xfrm>
            <a:off x="3906984" y="1782888"/>
            <a:ext cx="0" cy="2345767"/>
          </a:xfrm>
          <a:prstGeom prst="straightConnector1">
            <a:avLst/>
          </a:prstGeom>
          <a:ln w="762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4E3F6F5B-6ADA-A34A-9AC3-5C147361DDDB}"/>
              </a:ext>
            </a:extLst>
          </p:cNvPr>
          <p:cNvCxnSpPr>
            <a:cxnSpLocks/>
          </p:cNvCxnSpPr>
          <p:nvPr/>
        </p:nvCxnSpPr>
        <p:spPr>
          <a:xfrm>
            <a:off x="3906984" y="4140684"/>
            <a:ext cx="0" cy="1469467"/>
          </a:xfrm>
          <a:prstGeom prst="straightConnector1">
            <a:avLst/>
          </a:prstGeom>
          <a:ln w="7620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239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2206"/>
            <a:ext cx="8229600" cy="1143000"/>
          </a:xfrm>
        </p:spPr>
        <p:txBody>
          <a:bodyPr>
            <a:normAutofit/>
          </a:bodyPr>
          <a:lstStyle/>
          <a:p>
            <a:r>
              <a:rPr lang="en-US" sz="3600" dirty="0"/>
              <a:t>Visible Universe: Higgs Particles</a:t>
            </a:r>
          </a:p>
        </p:txBody>
      </p:sp>
      <p:grpSp>
        <p:nvGrpSpPr>
          <p:cNvPr id="17" name="Group 16">
            <a:extLst>
              <a:ext uri="{FF2B5EF4-FFF2-40B4-BE49-F238E27FC236}">
                <a16:creationId xmlns:a16="http://schemas.microsoft.com/office/drawing/2014/main" id="{7E89121C-FF9E-EC40-9716-79F8FB6FACE0}"/>
              </a:ext>
            </a:extLst>
          </p:cNvPr>
          <p:cNvGrpSpPr/>
          <p:nvPr/>
        </p:nvGrpSpPr>
        <p:grpSpPr>
          <a:xfrm>
            <a:off x="0" y="929893"/>
            <a:ext cx="9144000" cy="2458795"/>
            <a:chOff x="0" y="1276737"/>
            <a:chExt cx="9144000" cy="2458795"/>
          </a:xfrm>
        </p:grpSpPr>
        <p:sp>
          <p:nvSpPr>
            <p:cNvPr id="3" name="Rectangle 3"/>
            <p:cNvSpPr>
              <a:spLocks noChangeArrowheads="1"/>
            </p:cNvSpPr>
            <p:nvPr/>
          </p:nvSpPr>
          <p:spPr bwMode="auto">
            <a:xfrm>
              <a:off x="4557713" y="1276737"/>
              <a:ext cx="4586287" cy="2458795"/>
            </a:xfrm>
            <a:prstGeom prst="rect">
              <a:avLst/>
            </a:prstGeom>
            <a:solidFill>
              <a:srgbClr val="FFFF99"/>
            </a:solidFill>
            <a:ln>
              <a:solidFill>
                <a:srgbClr val="FFFF00"/>
              </a:solidFill>
            </a:ln>
            <a:effectLst/>
            <a:extLs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nchor="ctr"/>
            <a:lstStyle/>
            <a:p>
              <a:pPr>
                <a:defRPr/>
              </a:pPr>
              <a:endParaRPr lang="en-US" dirty="0">
                <a:solidFill>
                  <a:schemeClr val="bg1"/>
                </a:solidFill>
              </a:endParaRPr>
            </a:p>
          </p:txBody>
        </p:sp>
        <p:sp>
          <p:nvSpPr>
            <p:cNvPr id="4" name="Text Box 57"/>
            <p:cNvSpPr txBox="1">
              <a:spLocks noChangeArrowheads="1"/>
            </p:cNvSpPr>
            <p:nvPr/>
          </p:nvSpPr>
          <p:spPr bwMode="auto">
            <a:xfrm>
              <a:off x="4549775" y="1324717"/>
              <a:ext cx="3708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defRPr/>
              </a:pPr>
              <a:r>
                <a:rPr lang="en-US" sz="2400">
                  <a:solidFill>
                    <a:schemeClr val="bg1"/>
                  </a:solidFill>
                </a:rPr>
                <a:t>Something in the universe</a:t>
              </a:r>
              <a:endParaRPr lang="en-US">
                <a:solidFill>
                  <a:schemeClr val="bg1"/>
                </a:solidFill>
              </a:endParaRPr>
            </a:p>
          </p:txBody>
        </p:sp>
        <p:sp>
          <p:nvSpPr>
            <p:cNvPr id="5" name="Text Box 55"/>
            <p:cNvSpPr txBox="1">
              <a:spLocks noChangeArrowheads="1"/>
            </p:cNvSpPr>
            <p:nvPr/>
          </p:nvSpPr>
          <p:spPr bwMode="auto">
            <a:xfrm>
              <a:off x="4881655" y="1650891"/>
              <a:ext cx="1622241" cy="459100"/>
            </a:xfrm>
            <a:prstGeom prst="rect">
              <a:avLst/>
            </a:prstGeom>
            <a:noFill/>
            <a:ln>
              <a:noFill/>
            </a:ln>
            <a:effectLst/>
            <a:extLst>
              <a:ext uri="{909E8E84-426E-40dd-AFC4-6F175D3DCCD1}">
                <a14:hiddenFill xmlns:a14="http://schemas.microsoft.com/office/drawing/2010/main" xmlns="">
                  <a:solidFill>
                    <a:srgbClr val="99CC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0488" tIns="44450" rIns="90488" bIns="44450"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n-US" altLang="ja-JP" sz="2400" dirty="0">
                  <a:solidFill>
                    <a:srgbClr val="0000FF"/>
                  </a:solidFill>
                  <a:effectLst>
                    <a:outerShdw blurRad="38100" dist="38100" dir="2700000" algn="tl">
                      <a:srgbClr val="FFFFFF"/>
                    </a:outerShdw>
                  </a:effectLst>
                  <a:ea typeface="AppleGothic" charset="0"/>
                  <a:cs typeface="AppleGothic" charset="0"/>
                </a:rPr>
                <a:t>Higgs field</a:t>
              </a:r>
            </a:p>
          </p:txBody>
        </p:sp>
        <p:grpSp>
          <p:nvGrpSpPr>
            <p:cNvPr id="6" name="Group 66"/>
            <p:cNvGrpSpPr>
              <a:grpSpLocks/>
            </p:cNvGrpSpPr>
            <p:nvPr/>
          </p:nvGrpSpPr>
          <p:grpSpPr bwMode="auto">
            <a:xfrm>
              <a:off x="4802188" y="2148209"/>
              <a:ext cx="3255962" cy="536575"/>
              <a:chOff x="661" y="1726"/>
              <a:chExt cx="2555" cy="338"/>
            </a:xfrm>
          </p:grpSpPr>
          <p:sp>
            <p:nvSpPr>
              <p:cNvPr id="7" name="Line 67"/>
              <p:cNvSpPr>
                <a:spLocks noChangeShapeType="1"/>
              </p:cNvSpPr>
              <p:nvPr/>
            </p:nvSpPr>
            <p:spPr bwMode="auto">
              <a:xfrm flipV="1">
                <a:off x="661" y="1872"/>
                <a:ext cx="769" cy="48"/>
              </a:xfrm>
              <a:prstGeom prst="line">
                <a:avLst/>
              </a:prstGeom>
              <a:noFill/>
              <a:ln w="381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b"/>
              <a:lstStyle/>
              <a:p>
                <a:pPr>
                  <a:defRPr/>
                </a:pPr>
                <a:endParaRPr lang="en-US">
                  <a:solidFill>
                    <a:schemeClr val="bg1"/>
                  </a:solidFill>
                </a:endParaRPr>
              </a:p>
            </p:txBody>
          </p:sp>
          <p:sp>
            <p:nvSpPr>
              <p:cNvPr id="8" name="Line 68"/>
              <p:cNvSpPr>
                <a:spLocks noChangeShapeType="1"/>
              </p:cNvSpPr>
              <p:nvPr/>
            </p:nvSpPr>
            <p:spPr bwMode="auto">
              <a:xfrm>
                <a:off x="1430" y="1872"/>
                <a:ext cx="970" cy="96"/>
              </a:xfrm>
              <a:prstGeom prst="line">
                <a:avLst/>
              </a:prstGeom>
              <a:noFill/>
              <a:ln w="38100">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b"/>
              <a:lstStyle/>
              <a:p>
                <a:pPr>
                  <a:defRPr/>
                </a:pPr>
                <a:endParaRPr lang="en-US">
                  <a:solidFill>
                    <a:schemeClr val="bg1"/>
                  </a:solidFill>
                </a:endParaRPr>
              </a:p>
            </p:txBody>
          </p:sp>
          <p:sp>
            <p:nvSpPr>
              <p:cNvPr id="9" name="Line 69"/>
              <p:cNvSpPr>
                <a:spLocks noChangeShapeType="1"/>
              </p:cNvSpPr>
              <p:nvPr/>
            </p:nvSpPr>
            <p:spPr bwMode="auto">
              <a:xfrm flipV="1">
                <a:off x="2389" y="1872"/>
                <a:ext cx="827" cy="96"/>
              </a:xfrm>
              <a:prstGeom prst="line">
                <a:avLst/>
              </a:prstGeom>
              <a:noFill/>
              <a:ln w="38100">
                <a:solidFill>
                  <a:schemeClr val="bg1"/>
                </a:solidFill>
                <a:round/>
                <a:headEnd/>
                <a:tailEnd type="arrow"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b"/>
              <a:lstStyle/>
              <a:p>
                <a:pPr>
                  <a:defRPr/>
                </a:pPr>
                <a:endParaRPr lang="en-US">
                  <a:solidFill>
                    <a:schemeClr val="bg1"/>
                  </a:solidFill>
                </a:endParaRPr>
              </a:p>
            </p:txBody>
          </p:sp>
          <p:sp>
            <p:nvSpPr>
              <p:cNvPr id="10" name="Text Box 70"/>
              <p:cNvSpPr txBox="1">
                <a:spLocks noChangeArrowheads="1"/>
              </p:cNvSpPr>
              <p:nvPr/>
            </p:nvSpPr>
            <p:spPr bwMode="auto">
              <a:xfrm>
                <a:off x="2272" y="1833"/>
                <a:ext cx="254" cy="231"/>
              </a:xfrm>
              <a:prstGeom prst="rect">
                <a:avLst/>
              </a:prstGeom>
              <a:noFill/>
              <a:ln>
                <a:noFill/>
              </a:ln>
              <a:effectLst/>
              <a:extLst>
                <a:ext uri="{909E8E84-426E-40dd-AFC4-6F175D3DCCD1}">
                  <a14:hiddenFill xmlns:a14="http://schemas.microsoft.com/office/drawing/2010/main" xmlns="">
                    <a:solidFill>
                      <a:srgbClr val="99CC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n-US" b="1" dirty="0">
                    <a:solidFill>
                      <a:srgbClr val="FF0000"/>
                    </a:solidFill>
                    <a:latin typeface="Helvetica" charset="0"/>
                  </a:rPr>
                  <a:t>x</a:t>
                </a:r>
              </a:p>
            </p:txBody>
          </p:sp>
          <p:sp>
            <p:nvSpPr>
              <p:cNvPr id="11" name="Text Box 71"/>
              <p:cNvSpPr txBox="1">
                <a:spLocks noChangeArrowheads="1"/>
              </p:cNvSpPr>
              <p:nvPr/>
            </p:nvSpPr>
            <p:spPr bwMode="auto">
              <a:xfrm>
                <a:off x="1304" y="1726"/>
                <a:ext cx="254" cy="231"/>
              </a:xfrm>
              <a:prstGeom prst="rect">
                <a:avLst/>
              </a:prstGeom>
              <a:noFill/>
              <a:ln>
                <a:noFill/>
              </a:ln>
              <a:effectLst/>
              <a:extLst>
                <a:ext uri="{909E8E84-426E-40dd-AFC4-6F175D3DCCD1}">
                  <a14:hiddenFill xmlns:a14="http://schemas.microsoft.com/office/drawing/2010/main" xmlns="">
                    <a:solidFill>
                      <a:srgbClr val="99CC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n-US" b="1" dirty="0">
                    <a:solidFill>
                      <a:srgbClr val="FF0000"/>
                    </a:solidFill>
                    <a:latin typeface="Helvetica" charset="0"/>
                  </a:rPr>
                  <a:t>x</a:t>
                </a:r>
              </a:p>
            </p:txBody>
          </p:sp>
        </p:grpSp>
        <p:grpSp>
          <p:nvGrpSpPr>
            <p:cNvPr id="27" name="Group 87"/>
            <p:cNvGrpSpPr>
              <a:grpSpLocks/>
            </p:cNvGrpSpPr>
            <p:nvPr/>
          </p:nvGrpSpPr>
          <p:grpSpPr bwMode="auto">
            <a:xfrm>
              <a:off x="4802189" y="3058056"/>
              <a:ext cx="990600" cy="533400"/>
              <a:chOff x="3120" y="3563"/>
              <a:chExt cx="624" cy="336"/>
            </a:xfrm>
          </p:grpSpPr>
          <p:sp>
            <p:nvSpPr>
              <p:cNvPr id="35" name="Line 88"/>
              <p:cNvSpPr>
                <a:spLocks noChangeShapeType="1"/>
              </p:cNvSpPr>
              <p:nvPr/>
            </p:nvSpPr>
            <p:spPr bwMode="auto">
              <a:xfrm flipV="1">
                <a:off x="3120" y="3563"/>
                <a:ext cx="144" cy="240"/>
              </a:xfrm>
              <a:prstGeom prst="line">
                <a:avLst/>
              </a:prstGeom>
              <a:noFill/>
              <a:ln w="381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b"/>
              <a:lstStyle/>
              <a:p>
                <a:pPr>
                  <a:defRPr/>
                </a:pPr>
                <a:endParaRPr lang="en-US">
                  <a:solidFill>
                    <a:schemeClr val="bg1"/>
                  </a:solidFill>
                </a:endParaRPr>
              </a:p>
            </p:txBody>
          </p:sp>
          <p:sp>
            <p:nvSpPr>
              <p:cNvPr id="36" name="Line 89"/>
              <p:cNvSpPr>
                <a:spLocks noChangeShapeType="1"/>
              </p:cNvSpPr>
              <p:nvPr/>
            </p:nvSpPr>
            <p:spPr bwMode="auto">
              <a:xfrm>
                <a:off x="3264" y="3563"/>
                <a:ext cx="48" cy="192"/>
              </a:xfrm>
              <a:prstGeom prst="line">
                <a:avLst/>
              </a:prstGeom>
              <a:noFill/>
              <a:ln w="381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b"/>
              <a:lstStyle/>
              <a:p>
                <a:pPr>
                  <a:defRPr/>
                </a:pPr>
                <a:endParaRPr lang="en-US">
                  <a:solidFill>
                    <a:schemeClr val="bg1"/>
                  </a:solidFill>
                </a:endParaRPr>
              </a:p>
            </p:txBody>
          </p:sp>
          <p:sp>
            <p:nvSpPr>
              <p:cNvPr id="37" name="Line 90"/>
              <p:cNvSpPr>
                <a:spLocks noChangeShapeType="1"/>
              </p:cNvSpPr>
              <p:nvPr/>
            </p:nvSpPr>
            <p:spPr bwMode="auto">
              <a:xfrm flipV="1">
                <a:off x="3312" y="3563"/>
                <a:ext cx="192" cy="192"/>
              </a:xfrm>
              <a:prstGeom prst="line">
                <a:avLst/>
              </a:prstGeom>
              <a:noFill/>
              <a:ln w="381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b"/>
              <a:lstStyle/>
              <a:p>
                <a:pPr>
                  <a:defRPr/>
                </a:pPr>
                <a:endParaRPr lang="en-US">
                  <a:solidFill>
                    <a:schemeClr val="bg1"/>
                  </a:solidFill>
                </a:endParaRPr>
              </a:p>
            </p:txBody>
          </p:sp>
          <p:sp>
            <p:nvSpPr>
              <p:cNvPr id="38" name="Line 91"/>
              <p:cNvSpPr>
                <a:spLocks noChangeShapeType="1"/>
              </p:cNvSpPr>
              <p:nvPr/>
            </p:nvSpPr>
            <p:spPr bwMode="auto">
              <a:xfrm>
                <a:off x="3504" y="3563"/>
                <a:ext cx="144" cy="192"/>
              </a:xfrm>
              <a:prstGeom prst="line">
                <a:avLst/>
              </a:prstGeom>
              <a:noFill/>
              <a:ln w="381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b"/>
              <a:lstStyle/>
              <a:p>
                <a:pPr>
                  <a:defRPr/>
                </a:pPr>
                <a:endParaRPr lang="en-US">
                  <a:solidFill>
                    <a:schemeClr val="bg1"/>
                  </a:solidFill>
                </a:endParaRPr>
              </a:p>
            </p:txBody>
          </p:sp>
          <p:sp>
            <p:nvSpPr>
              <p:cNvPr id="39" name="Line 92"/>
              <p:cNvSpPr>
                <a:spLocks noChangeShapeType="1"/>
              </p:cNvSpPr>
              <p:nvPr/>
            </p:nvSpPr>
            <p:spPr bwMode="auto">
              <a:xfrm>
                <a:off x="3456" y="3755"/>
                <a:ext cx="192" cy="1"/>
              </a:xfrm>
              <a:prstGeom prst="line">
                <a:avLst/>
              </a:prstGeom>
              <a:noFill/>
              <a:ln w="381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b"/>
              <a:lstStyle/>
              <a:p>
                <a:pPr>
                  <a:defRPr/>
                </a:pPr>
                <a:endParaRPr lang="en-US">
                  <a:solidFill>
                    <a:schemeClr val="bg1"/>
                  </a:solidFill>
                </a:endParaRPr>
              </a:p>
            </p:txBody>
          </p:sp>
          <p:sp>
            <p:nvSpPr>
              <p:cNvPr id="40" name="Line 93"/>
              <p:cNvSpPr>
                <a:spLocks noChangeShapeType="1"/>
              </p:cNvSpPr>
              <p:nvPr/>
            </p:nvSpPr>
            <p:spPr bwMode="auto">
              <a:xfrm flipH="1" flipV="1">
                <a:off x="3456" y="3755"/>
                <a:ext cx="192" cy="144"/>
              </a:xfrm>
              <a:prstGeom prst="line">
                <a:avLst/>
              </a:prstGeom>
              <a:noFill/>
              <a:ln w="38100">
                <a:solidFill>
                  <a:srgbClr val="00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b"/>
              <a:lstStyle/>
              <a:p>
                <a:pPr>
                  <a:defRPr/>
                </a:pPr>
                <a:endParaRPr lang="en-US">
                  <a:solidFill>
                    <a:schemeClr val="bg1"/>
                  </a:solidFill>
                </a:endParaRPr>
              </a:p>
            </p:txBody>
          </p:sp>
          <p:sp>
            <p:nvSpPr>
              <p:cNvPr id="41" name="Line 94"/>
              <p:cNvSpPr>
                <a:spLocks noChangeShapeType="1"/>
              </p:cNvSpPr>
              <p:nvPr/>
            </p:nvSpPr>
            <p:spPr bwMode="auto">
              <a:xfrm flipH="1">
                <a:off x="3648" y="3659"/>
                <a:ext cx="96" cy="240"/>
              </a:xfrm>
              <a:prstGeom prst="line">
                <a:avLst/>
              </a:prstGeom>
              <a:noFill/>
              <a:ln w="38100">
                <a:solidFill>
                  <a:srgbClr val="000000"/>
                </a:solidFill>
                <a:round/>
                <a:headEnd type="arrow" w="med" len="sm"/>
                <a:tailEnd type="none"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b"/>
              <a:lstStyle/>
              <a:p>
                <a:pPr>
                  <a:defRPr/>
                </a:pPr>
                <a:endParaRPr lang="en-US">
                  <a:solidFill>
                    <a:schemeClr val="bg1"/>
                  </a:solidFill>
                </a:endParaRPr>
              </a:p>
            </p:txBody>
          </p:sp>
        </p:grpSp>
        <p:grpSp>
          <p:nvGrpSpPr>
            <p:cNvPr id="28" name="Group 95"/>
            <p:cNvGrpSpPr>
              <a:grpSpLocks/>
            </p:cNvGrpSpPr>
            <p:nvPr/>
          </p:nvGrpSpPr>
          <p:grpSpPr bwMode="auto">
            <a:xfrm>
              <a:off x="4884980" y="2893944"/>
              <a:ext cx="933450" cy="823913"/>
              <a:chOff x="3163" y="3465"/>
              <a:chExt cx="588" cy="519"/>
            </a:xfrm>
          </p:grpSpPr>
          <p:sp>
            <p:nvSpPr>
              <p:cNvPr id="29" name="Text Box 96"/>
              <p:cNvSpPr txBox="1">
                <a:spLocks noChangeArrowheads="1"/>
              </p:cNvSpPr>
              <p:nvPr/>
            </p:nvSpPr>
            <p:spPr bwMode="auto">
              <a:xfrm>
                <a:off x="3545" y="3609"/>
                <a:ext cx="204" cy="231"/>
              </a:xfrm>
              <a:prstGeom prst="rect">
                <a:avLst/>
              </a:prstGeom>
              <a:noFill/>
              <a:ln>
                <a:noFill/>
              </a:ln>
              <a:effectLst/>
              <a:extLst>
                <a:ext uri="{909E8E84-426E-40dd-AFC4-6F175D3DCCD1}">
                  <a14:hiddenFill xmlns:a14="http://schemas.microsoft.com/office/drawing/2010/main" xmlns="">
                    <a:solidFill>
                      <a:srgbClr val="99CC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n-US" b="1">
                    <a:solidFill>
                      <a:srgbClr val="FF0000"/>
                    </a:solidFill>
                    <a:latin typeface="Helvetica" charset="0"/>
                  </a:rPr>
                  <a:t>x</a:t>
                </a:r>
              </a:p>
            </p:txBody>
          </p:sp>
          <p:sp>
            <p:nvSpPr>
              <p:cNvPr id="30" name="Text Box 97"/>
              <p:cNvSpPr txBox="1">
                <a:spLocks noChangeArrowheads="1"/>
              </p:cNvSpPr>
              <p:nvPr/>
            </p:nvSpPr>
            <p:spPr bwMode="auto">
              <a:xfrm>
                <a:off x="3211" y="3609"/>
                <a:ext cx="204" cy="231"/>
              </a:xfrm>
              <a:prstGeom prst="rect">
                <a:avLst/>
              </a:prstGeom>
              <a:noFill/>
              <a:ln>
                <a:noFill/>
              </a:ln>
              <a:effectLst/>
              <a:extLst>
                <a:ext uri="{909E8E84-426E-40dd-AFC4-6F175D3DCCD1}">
                  <a14:hiddenFill xmlns:a14="http://schemas.microsoft.com/office/drawing/2010/main" xmlns="">
                    <a:solidFill>
                      <a:srgbClr val="99CC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n-US" b="1">
                    <a:solidFill>
                      <a:srgbClr val="FF0000"/>
                    </a:solidFill>
                    <a:latin typeface="Helvetica" charset="0"/>
                  </a:rPr>
                  <a:t>x</a:t>
                </a:r>
              </a:p>
            </p:txBody>
          </p:sp>
          <p:sp>
            <p:nvSpPr>
              <p:cNvPr id="31" name="Text Box 98"/>
              <p:cNvSpPr txBox="1">
                <a:spLocks noChangeArrowheads="1"/>
              </p:cNvSpPr>
              <p:nvPr/>
            </p:nvSpPr>
            <p:spPr bwMode="auto">
              <a:xfrm>
                <a:off x="3355" y="3657"/>
                <a:ext cx="204" cy="231"/>
              </a:xfrm>
              <a:prstGeom prst="rect">
                <a:avLst/>
              </a:prstGeom>
              <a:noFill/>
              <a:ln>
                <a:noFill/>
              </a:ln>
              <a:effectLst/>
              <a:extLst>
                <a:ext uri="{909E8E84-426E-40dd-AFC4-6F175D3DCCD1}">
                  <a14:hiddenFill xmlns:a14="http://schemas.microsoft.com/office/drawing/2010/main" xmlns="">
                    <a:solidFill>
                      <a:srgbClr val="99CC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n-US" b="1">
                    <a:solidFill>
                      <a:srgbClr val="FF0000"/>
                    </a:solidFill>
                    <a:latin typeface="Helvetica" charset="0"/>
                  </a:rPr>
                  <a:t>x</a:t>
                </a:r>
              </a:p>
            </p:txBody>
          </p:sp>
          <p:sp>
            <p:nvSpPr>
              <p:cNvPr id="32" name="Text Box 99"/>
              <p:cNvSpPr txBox="1">
                <a:spLocks noChangeArrowheads="1"/>
              </p:cNvSpPr>
              <p:nvPr/>
            </p:nvSpPr>
            <p:spPr bwMode="auto">
              <a:xfrm>
                <a:off x="3403" y="3465"/>
                <a:ext cx="204" cy="231"/>
              </a:xfrm>
              <a:prstGeom prst="rect">
                <a:avLst/>
              </a:prstGeom>
              <a:noFill/>
              <a:ln>
                <a:noFill/>
              </a:ln>
              <a:effectLst/>
              <a:extLst>
                <a:ext uri="{909E8E84-426E-40dd-AFC4-6F175D3DCCD1}">
                  <a14:hiddenFill xmlns:a14="http://schemas.microsoft.com/office/drawing/2010/main" xmlns="">
                    <a:solidFill>
                      <a:srgbClr val="99CC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n-US" b="1">
                    <a:solidFill>
                      <a:srgbClr val="FF0000"/>
                    </a:solidFill>
                    <a:latin typeface="Helvetica" charset="0"/>
                  </a:rPr>
                  <a:t>x</a:t>
                </a:r>
              </a:p>
            </p:txBody>
          </p:sp>
          <p:sp>
            <p:nvSpPr>
              <p:cNvPr id="33" name="Text Box 100"/>
              <p:cNvSpPr txBox="1">
                <a:spLocks noChangeArrowheads="1"/>
              </p:cNvSpPr>
              <p:nvPr/>
            </p:nvSpPr>
            <p:spPr bwMode="auto">
              <a:xfrm>
                <a:off x="3163" y="3465"/>
                <a:ext cx="204" cy="231"/>
              </a:xfrm>
              <a:prstGeom prst="rect">
                <a:avLst/>
              </a:prstGeom>
              <a:noFill/>
              <a:ln>
                <a:noFill/>
              </a:ln>
              <a:effectLst/>
              <a:extLst>
                <a:ext uri="{909E8E84-426E-40dd-AFC4-6F175D3DCCD1}">
                  <a14:hiddenFill xmlns:a14="http://schemas.microsoft.com/office/drawing/2010/main" xmlns="">
                    <a:solidFill>
                      <a:srgbClr val="99CC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n-US" b="1" dirty="0">
                    <a:solidFill>
                      <a:srgbClr val="FF0000"/>
                    </a:solidFill>
                    <a:latin typeface="Helvetica" charset="0"/>
                  </a:rPr>
                  <a:t>x</a:t>
                </a:r>
              </a:p>
            </p:txBody>
          </p:sp>
          <p:sp>
            <p:nvSpPr>
              <p:cNvPr id="34" name="Text Box 101"/>
              <p:cNvSpPr txBox="1">
                <a:spLocks noChangeArrowheads="1"/>
              </p:cNvSpPr>
              <p:nvPr/>
            </p:nvSpPr>
            <p:spPr bwMode="auto">
              <a:xfrm>
                <a:off x="3547" y="3753"/>
                <a:ext cx="204" cy="231"/>
              </a:xfrm>
              <a:prstGeom prst="rect">
                <a:avLst/>
              </a:prstGeom>
              <a:noFill/>
              <a:ln>
                <a:noFill/>
              </a:ln>
              <a:effectLst/>
              <a:extLst>
                <a:ext uri="{909E8E84-426E-40dd-AFC4-6F175D3DCCD1}">
                  <a14:hiddenFill xmlns:a14="http://schemas.microsoft.com/office/drawing/2010/main" xmlns="">
                    <a:solidFill>
                      <a:srgbClr val="99CC00"/>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0488" tIns="44450" rIns="90488" bIns="44450" anchor="b">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a:defRPr/>
                </a:pPr>
                <a:r>
                  <a:rPr lang="en-US" b="1" dirty="0">
                    <a:solidFill>
                      <a:srgbClr val="FF0000"/>
                    </a:solidFill>
                    <a:latin typeface="Helvetica" charset="0"/>
                  </a:rPr>
                  <a:t>x</a:t>
                </a:r>
              </a:p>
            </p:txBody>
          </p:sp>
        </p:grpSp>
        <p:sp>
          <p:nvSpPr>
            <p:cNvPr id="43" name="Oval 107"/>
            <p:cNvSpPr>
              <a:spLocks noChangeArrowheads="1"/>
            </p:cNvSpPr>
            <p:nvPr/>
          </p:nvSpPr>
          <p:spPr bwMode="auto">
            <a:xfrm>
              <a:off x="7988300" y="2649948"/>
              <a:ext cx="901700" cy="876300"/>
            </a:xfrm>
            <a:prstGeom prst="ellipse">
              <a:avLst/>
            </a:prstGeom>
            <a:solidFill>
              <a:srgbClr val="FF00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anchor="ctr"/>
            <a:lstStyle/>
            <a:p>
              <a:pPr algn="ctr" eaLnBrk="0" hangingPunct="0">
                <a:defRPr/>
              </a:pPr>
              <a:r>
                <a:rPr lang="en-US" sz="2400" dirty="0">
                  <a:latin typeface="+mn-lt"/>
                  <a:ea typeface="+mn-ea"/>
                </a:rPr>
                <a:t>top</a:t>
              </a:r>
            </a:p>
          </p:txBody>
        </p:sp>
        <p:sp>
          <p:nvSpPr>
            <p:cNvPr id="45" name="Oval 109"/>
            <p:cNvSpPr>
              <a:spLocks noChangeArrowheads="1"/>
            </p:cNvSpPr>
            <p:nvPr/>
          </p:nvSpPr>
          <p:spPr bwMode="auto">
            <a:xfrm>
              <a:off x="8424863" y="2424434"/>
              <a:ext cx="53975" cy="61912"/>
            </a:xfrm>
            <a:prstGeom prst="ellipse">
              <a:avLst/>
            </a:prstGeom>
            <a:solidFill>
              <a:srgbClr val="FF0000"/>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0" hangingPunct="0">
                <a:defRPr/>
              </a:pPr>
              <a:endParaRPr lang="en-US" sz="3200">
                <a:solidFill>
                  <a:schemeClr val="bg1"/>
                </a:solidFill>
              </a:endParaRPr>
            </a:p>
          </p:txBody>
        </p:sp>
        <p:sp>
          <p:nvSpPr>
            <p:cNvPr id="46" name="Text Box 110"/>
            <p:cNvSpPr txBox="1">
              <a:spLocks noChangeArrowheads="1"/>
            </p:cNvSpPr>
            <p:nvPr/>
          </p:nvSpPr>
          <p:spPr bwMode="auto">
            <a:xfrm>
              <a:off x="8010525" y="1821184"/>
              <a:ext cx="912813"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bg1"/>
                  </a:solidFill>
                  <a:ea typeface="MS PGothic" charset="0"/>
                  <a:cs typeface="MS PGothic" charset="0"/>
                </a:rPr>
                <a:t>mass</a:t>
              </a:r>
            </a:p>
          </p:txBody>
        </p:sp>
        <p:sp>
          <p:nvSpPr>
            <p:cNvPr id="47" name="Rectangle 3"/>
            <p:cNvSpPr>
              <a:spLocks noChangeArrowheads="1"/>
            </p:cNvSpPr>
            <p:nvPr/>
          </p:nvSpPr>
          <p:spPr bwMode="auto">
            <a:xfrm>
              <a:off x="0" y="1276737"/>
              <a:ext cx="4586288" cy="245879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488" tIns="44450" rIns="90488" bIns="44450" anchor="ctr"/>
            <a:lstStyle/>
            <a:p>
              <a:endParaRPr lang="en-US" dirty="0">
                <a:solidFill>
                  <a:schemeClr val="bg1"/>
                </a:solidFill>
              </a:endParaRPr>
            </a:p>
          </p:txBody>
        </p:sp>
        <p:sp>
          <p:nvSpPr>
            <p:cNvPr id="48" name="Text Box 56"/>
            <p:cNvSpPr txBox="1">
              <a:spLocks noChangeArrowheads="1"/>
            </p:cNvSpPr>
            <p:nvPr/>
          </p:nvSpPr>
          <p:spPr bwMode="auto">
            <a:xfrm>
              <a:off x="1268413" y="1323130"/>
              <a:ext cx="330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solidFill>
                    <a:schemeClr val="bg1"/>
                  </a:solidFill>
                </a:rPr>
                <a:t>Nothing in the universe</a:t>
              </a:r>
              <a:endParaRPr lang="en-US" sz="1800" dirty="0">
                <a:solidFill>
                  <a:schemeClr val="bg1"/>
                </a:solidFill>
              </a:endParaRPr>
            </a:p>
          </p:txBody>
        </p:sp>
        <p:sp>
          <p:nvSpPr>
            <p:cNvPr id="49" name="Text Box 102"/>
            <p:cNvSpPr txBox="1">
              <a:spLocks noChangeArrowheads="1"/>
            </p:cNvSpPr>
            <p:nvPr/>
          </p:nvSpPr>
          <p:spPr bwMode="auto">
            <a:xfrm>
              <a:off x="0" y="2192938"/>
              <a:ext cx="1752600" cy="1259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488" tIns="44450" rIns="90488" bIns="44450"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dirty="0">
                  <a:solidFill>
                    <a:schemeClr val="bg1"/>
                  </a:solidFill>
                </a:rPr>
                <a:t>electron</a:t>
              </a:r>
            </a:p>
            <a:p>
              <a:pPr algn="ctr"/>
              <a:endParaRPr lang="en-US" sz="2800" dirty="0">
                <a:solidFill>
                  <a:schemeClr val="bg1"/>
                </a:solidFill>
              </a:endParaRPr>
            </a:p>
            <a:p>
              <a:pPr algn="ctr"/>
              <a:r>
                <a:rPr lang="en-US" dirty="0">
                  <a:solidFill>
                    <a:schemeClr val="bg1"/>
                  </a:solidFill>
                </a:rPr>
                <a:t>top quark</a:t>
              </a:r>
            </a:p>
          </p:txBody>
        </p:sp>
        <p:sp>
          <p:nvSpPr>
            <p:cNvPr id="50" name="Line 103"/>
            <p:cNvSpPr>
              <a:spLocks noChangeShapeType="1"/>
            </p:cNvSpPr>
            <p:nvPr/>
          </p:nvSpPr>
          <p:spPr bwMode="auto">
            <a:xfrm>
              <a:off x="1793875" y="2456184"/>
              <a:ext cx="2530475" cy="0"/>
            </a:xfrm>
            <a:prstGeom prst="line">
              <a:avLst/>
            </a:prstGeom>
            <a:noFill/>
            <a:ln w="38100">
              <a:solidFill>
                <a:srgbClr val="000000"/>
              </a:solidFill>
              <a:round/>
              <a:headEnd/>
              <a:tailEnd type="arrow"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b"/>
            <a:lstStyle/>
            <a:p>
              <a:pPr>
                <a:defRPr/>
              </a:pPr>
              <a:endParaRPr lang="en-US">
                <a:solidFill>
                  <a:schemeClr val="bg1"/>
                </a:solidFill>
              </a:endParaRPr>
            </a:p>
          </p:txBody>
        </p:sp>
        <p:sp>
          <p:nvSpPr>
            <p:cNvPr id="63" name="Line 103">
              <a:extLst>
                <a:ext uri="{FF2B5EF4-FFF2-40B4-BE49-F238E27FC236}">
                  <a16:creationId xmlns:a16="http://schemas.microsoft.com/office/drawing/2014/main" id="{8AC31C1B-8CE1-1543-B84A-93CDBDB7EE1E}"/>
                </a:ext>
              </a:extLst>
            </p:cNvPr>
            <p:cNvSpPr>
              <a:spLocks noChangeShapeType="1"/>
            </p:cNvSpPr>
            <p:nvPr/>
          </p:nvSpPr>
          <p:spPr bwMode="auto">
            <a:xfrm>
              <a:off x="1793875" y="3259338"/>
              <a:ext cx="2530475" cy="0"/>
            </a:xfrm>
            <a:prstGeom prst="line">
              <a:avLst/>
            </a:prstGeom>
            <a:noFill/>
            <a:ln w="38100">
              <a:solidFill>
                <a:srgbClr val="000000"/>
              </a:solidFill>
              <a:round/>
              <a:headEnd/>
              <a:tailEnd type="arrow" w="med" len="sm"/>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0488" tIns="44450" rIns="90488" bIns="44450" anchor="b"/>
            <a:lstStyle/>
            <a:p>
              <a:pPr>
                <a:defRPr/>
              </a:pPr>
              <a:endParaRPr lang="en-US">
                <a:solidFill>
                  <a:schemeClr val="bg1"/>
                </a:solidFill>
              </a:endParaRPr>
            </a:p>
          </p:txBody>
        </p:sp>
      </p:grpSp>
      <p:sp>
        <p:nvSpPr>
          <p:cNvPr id="57" name="Text Box 110">
            <a:extLst>
              <a:ext uri="{FF2B5EF4-FFF2-40B4-BE49-F238E27FC236}">
                <a16:creationId xmlns:a16="http://schemas.microsoft.com/office/drawing/2014/main" id="{86B6CC19-A804-5941-B8BB-A9A2C2156667}"/>
              </a:ext>
            </a:extLst>
          </p:cNvPr>
          <p:cNvSpPr txBox="1">
            <a:spLocks noChangeArrowheads="1"/>
          </p:cNvSpPr>
          <p:nvPr/>
        </p:nvSpPr>
        <p:spPr bwMode="auto">
          <a:xfrm>
            <a:off x="3242635" y="1472457"/>
            <a:ext cx="1348446"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dirty="0">
                <a:solidFill>
                  <a:schemeClr val="bg1"/>
                </a:solidFill>
                <a:ea typeface="MS PGothic" charset="0"/>
                <a:cs typeface="MS PGothic" charset="0"/>
              </a:rPr>
              <a:t>no mass</a:t>
            </a:r>
          </a:p>
        </p:txBody>
      </p:sp>
      <p:grpSp>
        <p:nvGrpSpPr>
          <p:cNvPr id="20" name="Group 19">
            <a:extLst>
              <a:ext uri="{FF2B5EF4-FFF2-40B4-BE49-F238E27FC236}">
                <a16:creationId xmlns:a16="http://schemas.microsoft.com/office/drawing/2014/main" id="{EFA37C1F-FFC3-4A42-8250-DE6455C9C0FC}"/>
              </a:ext>
            </a:extLst>
          </p:cNvPr>
          <p:cNvGrpSpPr/>
          <p:nvPr/>
        </p:nvGrpSpPr>
        <p:grpSpPr>
          <a:xfrm>
            <a:off x="1720445" y="3560812"/>
            <a:ext cx="2757513" cy="1874571"/>
            <a:chOff x="1720445" y="3560812"/>
            <a:chExt cx="2757513" cy="1874571"/>
          </a:xfrm>
        </p:grpSpPr>
        <p:pic>
          <p:nvPicPr>
            <p:cNvPr id="54" name="Picture 4" descr="higgs field.jpg">
              <a:extLst>
                <a:ext uri="{FF2B5EF4-FFF2-40B4-BE49-F238E27FC236}">
                  <a16:creationId xmlns:a16="http://schemas.microsoft.com/office/drawing/2014/main" id="{36FD451B-448F-2648-A4A6-0648EAE702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457" t="26555" r="45082" b="19206"/>
            <a:stretch/>
          </p:blipFill>
          <p:spPr bwMode="auto">
            <a:xfrm>
              <a:off x="1720445" y="3560812"/>
              <a:ext cx="2757513" cy="187457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C3465AEE-618A-3345-BDA4-ADD48427E293}"/>
                </a:ext>
              </a:extLst>
            </p:cNvPr>
            <p:cNvSpPr/>
            <p:nvPr/>
          </p:nvSpPr>
          <p:spPr>
            <a:xfrm>
              <a:off x="3129059" y="4777772"/>
              <a:ext cx="192429" cy="203696"/>
            </a:xfrm>
            <a:prstGeom prst="ellipse">
              <a:avLst/>
            </a:prstGeom>
            <a:solidFill>
              <a:srgbClr val="FF4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0D920CEC-D323-324E-9E7F-501D58695133}"/>
              </a:ext>
            </a:extLst>
          </p:cNvPr>
          <p:cNvGrpSpPr/>
          <p:nvPr/>
        </p:nvGrpSpPr>
        <p:grpSpPr>
          <a:xfrm>
            <a:off x="0" y="3561701"/>
            <a:ext cx="9144000" cy="2995240"/>
            <a:chOff x="0" y="3561701"/>
            <a:chExt cx="9144000" cy="2995240"/>
          </a:xfrm>
        </p:grpSpPr>
        <p:grpSp>
          <p:nvGrpSpPr>
            <p:cNvPr id="13" name="Group 12">
              <a:extLst>
                <a:ext uri="{FF2B5EF4-FFF2-40B4-BE49-F238E27FC236}">
                  <a16:creationId xmlns:a16="http://schemas.microsoft.com/office/drawing/2014/main" id="{C723BB1F-A8C4-1447-8DA7-4C5EBCB023A0}"/>
                </a:ext>
              </a:extLst>
            </p:cNvPr>
            <p:cNvGrpSpPr/>
            <p:nvPr/>
          </p:nvGrpSpPr>
          <p:grpSpPr>
            <a:xfrm>
              <a:off x="0" y="3561701"/>
              <a:ext cx="9144000" cy="2995240"/>
              <a:chOff x="0" y="3561701"/>
              <a:chExt cx="9144000" cy="2995240"/>
            </a:xfrm>
          </p:grpSpPr>
          <p:sp>
            <p:nvSpPr>
              <p:cNvPr id="18" name="TextBox 17">
                <a:extLst>
                  <a:ext uri="{FF2B5EF4-FFF2-40B4-BE49-F238E27FC236}">
                    <a16:creationId xmlns:a16="http://schemas.microsoft.com/office/drawing/2014/main" id="{4B732BD3-6CCF-7D43-A230-51FD7066A618}"/>
                  </a:ext>
                </a:extLst>
              </p:cNvPr>
              <p:cNvSpPr txBox="1"/>
              <p:nvPr/>
            </p:nvSpPr>
            <p:spPr>
              <a:xfrm>
                <a:off x="0" y="5787500"/>
                <a:ext cx="9144000" cy="769441"/>
              </a:xfrm>
              <a:prstGeom prst="rect">
                <a:avLst/>
              </a:prstGeom>
              <a:noFill/>
            </p:spPr>
            <p:txBody>
              <a:bodyPr wrap="square" rtlCol="0">
                <a:spAutoFit/>
              </a:bodyPr>
              <a:lstStyle/>
              <a:p>
                <a:pPr algn="ctr"/>
                <a:r>
                  <a:rPr lang="en-US" sz="2000" dirty="0"/>
                  <a:t>Spontaneous Symmetry Breaking (Higgs Mechanism) </a:t>
                </a:r>
                <a:r>
                  <a:rPr lang="en-US" sz="2400" dirty="0"/>
                  <a:t>~</a:t>
                </a:r>
                <a:r>
                  <a:rPr lang="en-US" sz="2000" dirty="0"/>
                  <a:t>10</a:t>
                </a:r>
                <a:r>
                  <a:rPr lang="en-US" sz="2000" baseline="30000" dirty="0"/>
                  <a:t>-10 </a:t>
                </a:r>
                <a:r>
                  <a:rPr lang="en-US" sz="2000" dirty="0"/>
                  <a:t>s after the Big Bang</a:t>
                </a:r>
              </a:p>
              <a:p>
                <a:pPr algn="ctr"/>
                <a:r>
                  <a:rPr lang="en-US" sz="2000" dirty="0"/>
                  <a:t>The Higgs field is non-zero even in empty space</a:t>
                </a:r>
              </a:p>
            </p:txBody>
          </p:sp>
          <p:pic>
            <p:nvPicPr>
              <p:cNvPr id="53" name="Picture 4" descr="higgs field.jpg">
                <a:extLst>
                  <a:ext uri="{FF2B5EF4-FFF2-40B4-BE49-F238E27FC236}">
                    <a16:creationId xmlns:a16="http://schemas.microsoft.com/office/drawing/2014/main" id="{CC848971-2B83-5442-8A25-5587FAD8BC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658" t="18925" r="9496" b="26863"/>
              <a:stretch/>
            </p:blipFill>
            <p:spPr bwMode="auto">
              <a:xfrm>
                <a:off x="4723356" y="3561701"/>
                <a:ext cx="2784385" cy="1873684"/>
              </a:xfrm>
              <a:prstGeom prst="rect">
                <a:avLst/>
              </a:prstGeom>
              <a:noFill/>
              <a:extLst>
                <a:ext uri="{909E8E84-426E-40DD-AFC4-6F175D3DCCD1}">
                  <a14:hiddenFill xmlns:a14="http://schemas.microsoft.com/office/drawing/2010/main">
                    <a:solidFill>
                      <a:srgbClr val="FFFFFF"/>
                    </a:solidFill>
                  </a14:hiddenFill>
                </a:ext>
              </a:extLst>
            </p:spPr>
          </p:pic>
          <p:sp>
            <p:nvSpPr>
              <p:cNvPr id="55" name="Curved Up Arrow 54">
                <a:extLst>
                  <a:ext uri="{FF2B5EF4-FFF2-40B4-BE49-F238E27FC236}">
                    <a16:creationId xmlns:a16="http://schemas.microsoft.com/office/drawing/2014/main" id="{B61C314D-3057-824A-ABDF-361A294C8C7F}"/>
                  </a:ext>
                </a:extLst>
              </p:cNvPr>
              <p:cNvSpPr/>
              <p:nvPr/>
            </p:nvSpPr>
            <p:spPr>
              <a:xfrm>
                <a:off x="3517130" y="5340789"/>
                <a:ext cx="2570115" cy="397654"/>
              </a:xfrm>
              <a:prstGeom prst="curvedUpArrow">
                <a:avLst>
                  <a:gd name="adj1" fmla="val 70069"/>
                  <a:gd name="adj2" fmla="val 248332"/>
                  <a:gd name="adj3" fmla="val 25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rgbClr val="FFFF00"/>
                  </a:solidFill>
                </a:endParaRPr>
              </a:p>
            </p:txBody>
          </p:sp>
        </p:grpSp>
        <p:sp>
          <p:nvSpPr>
            <p:cNvPr id="58" name="Oval 57">
              <a:extLst>
                <a:ext uri="{FF2B5EF4-FFF2-40B4-BE49-F238E27FC236}">
                  <a16:creationId xmlns:a16="http://schemas.microsoft.com/office/drawing/2014/main" id="{517DA392-ACB3-9D40-98CA-190314F988F2}"/>
                </a:ext>
              </a:extLst>
            </p:cNvPr>
            <p:cNvSpPr/>
            <p:nvPr/>
          </p:nvSpPr>
          <p:spPr>
            <a:xfrm>
              <a:off x="6370139" y="4585677"/>
              <a:ext cx="192429" cy="203696"/>
            </a:xfrm>
            <a:prstGeom prst="ellipse">
              <a:avLst/>
            </a:prstGeom>
            <a:solidFill>
              <a:srgbClr val="FF4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2731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descr="world_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3184810"/>
            <a:ext cx="8534400"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4" name="Oval 15"/>
          <p:cNvSpPr>
            <a:spLocks noChangeArrowheads="1"/>
          </p:cNvSpPr>
          <p:nvPr/>
        </p:nvSpPr>
        <p:spPr bwMode="auto">
          <a:xfrm>
            <a:off x="122238" y="493997"/>
            <a:ext cx="3429000" cy="3352800"/>
          </a:xfrm>
          <a:prstGeom prst="ellipse">
            <a:avLst/>
          </a:prstGeom>
          <a:solidFill>
            <a:srgbClr val="FF0000"/>
          </a:solidFill>
          <a:ln w="19050">
            <a:solidFill>
              <a:srgbClr val="FFFFFF"/>
            </a:solidFill>
            <a:round/>
            <a:headEnd/>
            <a:tailEnd/>
          </a:ln>
        </p:spPr>
        <p:txBody>
          <a:bodyPr wrap="none" anchor="ctr"/>
          <a:lstStyle/>
          <a:p>
            <a:pPr algn="ctr" defTabSz="912813" eaLnBrk="0" hangingPunct="0"/>
            <a:r>
              <a:rPr lang="en-US" sz="3200">
                <a:solidFill>
                  <a:srgbClr val="FFFFFF"/>
                </a:solidFill>
              </a:rPr>
              <a:t>Top quark</a:t>
            </a:r>
            <a:endParaRPr lang="en-US" sz="3200" baseline="30000">
              <a:solidFill>
                <a:srgbClr val="FFFFFF"/>
              </a:solidFill>
            </a:endParaRPr>
          </a:p>
        </p:txBody>
      </p:sp>
      <p:sp>
        <p:nvSpPr>
          <p:cNvPr id="49155" name="Oval 16"/>
          <p:cNvSpPr>
            <a:spLocks noChangeArrowheads="1"/>
          </p:cNvSpPr>
          <p:nvPr/>
        </p:nvSpPr>
        <p:spPr bwMode="auto">
          <a:xfrm>
            <a:off x="2605088" y="3937285"/>
            <a:ext cx="457200" cy="457200"/>
          </a:xfrm>
          <a:prstGeom prst="ellipse">
            <a:avLst/>
          </a:prstGeom>
          <a:solidFill>
            <a:srgbClr val="FF0000"/>
          </a:solidFill>
          <a:ln w="19050">
            <a:solidFill>
              <a:srgbClr val="FFFFFF"/>
            </a:solidFill>
            <a:round/>
            <a:headEnd/>
            <a:tailEnd/>
          </a:ln>
        </p:spPr>
        <p:txBody>
          <a:bodyPr wrap="none" anchor="ctr"/>
          <a:lstStyle/>
          <a:p>
            <a:pPr algn="ctr" defTabSz="912813" eaLnBrk="0" hangingPunct="0"/>
            <a:r>
              <a:rPr lang="en-US" sz="2000" dirty="0">
                <a:solidFill>
                  <a:srgbClr val="FFFFFF"/>
                </a:solidFill>
              </a:rPr>
              <a:t>c</a:t>
            </a:r>
          </a:p>
        </p:txBody>
      </p:sp>
      <p:sp>
        <p:nvSpPr>
          <p:cNvPr id="49156" name="Oval 17"/>
          <p:cNvSpPr>
            <a:spLocks noChangeArrowheads="1"/>
          </p:cNvSpPr>
          <p:nvPr/>
        </p:nvSpPr>
        <p:spPr bwMode="auto">
          <a:xfrm>
            <a:off x="1801813" y="3251485"/>
            <a:ext cx="685800" cy="685800"/>
          </a:xfrm>
          <a:prstGeom prst="ellipse">
            <a:avLst/>
          </a:prstGeom>
          <a:solidFill>
            <a:srgbClr val="FF0000"/>
          </a:solidFill>
          <a:ln w="19050">
            <a:solidFill>
              <a:srgbClr val="FFFFFF"/>
            </a:solidFill>
            <a:round/>
            <a:headEnd/>
            <a:tailEnd/>
          </a:ln>
        </p:spPr>
        <p:txBody>
          <a:bodyPr wrap="none" anchor="ctr"/>
          <a:lstStyle/>
          <a:p>
            <a:pPr algn="ctr" defTabSz="912813" eaLnBrk="0" hangingPunct="0"/>
            <a:r>
              <a:rPr lang="en-US" sz="2400">
                <a:solidFill>
                  <a:srgbClr val="FFFFFF"/>
                </a:solidFill>
              </a:rPr>
              <a:t>b</a:t>
            </a:r>
          </a:p>
        </p:txBody>
      </p:sp>
      <p:sp>
        <p:nvSpPr>
          <p:cNvPr id="49157" name="Oval 18"/>
          <p:cNvSpPr>
            <a:spLocks noChangeArrowheads="1"/>
          </p:cNvSpPr>
          <p:nvPr/>
        </p:nvSpPr>
        <p:spPr bwMode="auto">
          <a:xfrm>
            <a:off x="760413" y="3881722"/>
            <a:ext cx="533400" cy="533400"/>
          </a:xfrm>
          <a:prstGeom prst="ellipse">
            <a:avLst/>
          </a:prstGeom>
          <a:solidFill>
            <a:srgbClr val="FF0000"/>
          </a:solidFill>
          <a:ln w="19050">
            <a:solidFill>
              <a:srgbClr val="FFFFFF"/>
            </a:solidFill>
            <a:round/>
            <a:headEnd/>
            <a:tailEnd/>
          </a:ln>
        </p:spPr>
        <p:txBody>
          <a:bodyPr wrap="none" anchor="ctr"/>
          <a:lstStyle/>
          <a:p>
            <a:pPr algn="ctr" defTabSz="912813" eaLnBrk="0" hangingPunct="0"/>
            <a:r>
              <a:rPr lang="en-US" sz="2400">
                <a:solidFill>
                  <a:srgbClr val="FFFFFF"/>
                </a:solidFill>
              </a:rPr>
              <a:t> </a:t>
            </a:r>
            <a:r>
              <a:rPr lang="en-US" sz="2400">
                <a:solidFill>
                  <a:srgbClr val="FFFFFF"/>
                </a:solidFill>
                <a:latin typeface="Symbol" charset="0"/>
              </a:rPr>
              <a:t> t</a:t>
            </a:r>
          </a:p>
        </p:txBody>
      </p:sp>
      <p:sp>
        <p:nvSpPr>
          <p:cNvPr id="49159" name="Oval 20"/>
          <p:cNvSpPr>
            <a:spLocks noChangeArrowheads="1"/>
          </p:cNvSpPr>
          <p:nvPr/>
        </p:nvSpPr>
        <p:spPr bwMode="auto">
          <a:xfrm>
            <a:off x="533400" y="3916647"/>
            <a:ext cx="457200" cy="457200"/>
          </a:xfrm>
          <a:prstGeom prst="ellipse">
            <a:avLst/>
          </a:prstGeom>
          <a:solidFill>
            <a:srgbClr val="FF0000"/>
          </a:solidFill>
          <a:ln w="19050">
            <a:solidFill>
              <a:srgbClr val="FFFFFF"/>
            </a:solidFill>
            <a:round/>
            <a:headEnd/>
            <a:tailEnd/>
          </a:ln>
        </p:spPr>
        <p:txBody>
          <a:bodyPr wrap="none" anchor="ctr"/>
          <a:lstStyle/>
          <a:p>
            <a:pPr algn="ctr" defTabSz="912813" eaLnBrk="0" hangingPunct="0"/>
            <a:r>
              <a:rPr lang="en-US" sz="2000">
                <a:solidFill>
                  <a:srgbClr val="FFFFFF"/>
                </a:solidFill>
              </a:rPr>
              <a:t>c</a:t>
            </a:r>
          </a:p>
        </p:txBody>
      </p:sp>
      <p:sp>
        <p:nvSpPr>
          <p:cNvPr id="49160" name="Text Box 21"/>
          <p:cNvSpPr txBox="1">
            <a:spLocks noChangeArrowheads="1"/>
          </p:cNvSpPr>
          <p:nvPr/>
        </p:nvSpPr>
        <p:spPr bwMode="auto">
          <a:xfrm>
            <a:off x="2998788" y="3843622"/>
            <a:ext cx="30854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rgbClr val="FFFFFF"/>
                </a:solidFill>
                <a:latin typeface="AppleGothic" charset="0"/>
              </a:rPr>
              <a:t>.</a:t>
            </a:r>
            <a:endParaRPr lang="en-US">
              <a:solidFill>
                <a:srgbClr val="FFFFFF"/>
              </a:solidFill>
              <a:latin typeface="AppleGothic" charset="0"/>
            </a:endParaRPr>
          </a:p>
        </p:txBody>
      </p:sp>
      <p:sp>
        <p:nvSpPr>
          <p:cNvPr id="49161" name="Text Box 22"/>
          <p:cNvSpPr txBox="1">
            <a:spLocks noChangeArrowheads="1"/>
          </p:cNvSpPr>
          <p:nvPr/>
        </p:nvSpPr>
        <p:spPr bwMode="auto">
          <a:xfrm>
            <a:off x="3092450" y="3902360"/>
            <a:ext cx="4667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a:solidFill>
                  <a:srgbClr val="FFFFFF"/>
                </a:solidFill>
                <a:latin typeface="Symbol" charset="0"/>
              </a:rPr>
              <a:t>n</a:t>
            </a:r>
            <a:r>
              <a:rPr lang="en-US" baseline="-25000">
                <a:solidFill>
                  <a:srgbClr val="FFFFFF"/>
                </a:solidFill>
                <a:latin typeface="Symbol" charset="0"/>
              </a:rPr>
              <a:t>m</a:t>
            </a:r>
          </a:p>
        </p:txBody>
      </p:sp>
      <p:grpSp>
        <p:nvGrpSpPr>
          <p:cNvPr id="3" name="Group 2"/>
          <p:cNvGrpSpPr/>
          <p:nvPr/>
        </p:nvGrpSpPr>
        <p:grpSpPr>
          <a:xfrm>
            <a:off x="1987550" y="3630897"/>
            <a:ext cx="441146" cy="698203"/>
            <a:chOff x="1987550" y="3863975"/>
            <a:chExt cx="441146" cy="698203"/>
          </a:xfrm>
        </p:grpSpPr>
        <p:sp>
          <p:nvSpPr>
            <p:cNvPr id="49158" name="Text Box 19"/>
            <p:cNvSpPr txBox="1">
              <a:spLocks noChangeArrowheads="1"/>
            </p:cNvSpPr>
            <p:nvPr/>
          </p:nvSpPr>
          <p:spPr bwMode="auto">
            <a:xfrm>
              <a:off x="2024063" y="3863975"/>
              <a:ext cx="308541"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sz="2800">
                  <a:solidFill>
                    <a:srgbClr val="FFFFFF"/>
                  </a:solidFill>
                  <a:latin typeface="AppleGothic" charset="0"/>
                </a:rPr>
                <a:t>.</a:t>
              </a:r>
              <a:endParaRPr lang="en-US">
                <a:solidFill>
                  <a:srgbClr val="FFFFFF"/>
                </a:solidFill>
                <a:latin typeface="AppleGothic" charset="0"/>
              </a:endParaRPr>
            </a:p>
          </p:txBody>
        </p:sp>
        <p:sp>
          <p:nvSpPr>
            <p:cNvPr id="49162" name="Text Box 23"/>
            <p:cNvSpPr txBox="1">
              <a:spLocks noChangeArrowheads="1"/>
            </p:cNvSpPr>
            <p:nvPr/>
          </p:nvSpPr>
          <p:spPr bwMode="auto">
            <a:xfrm>
              <a:off x="1987550" y="4100513"/>
              <a:ext cx="44114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r>
                <a:rPr lang="en-US" dirty="0" err="1">
                  <a:solidFill>
                    <a:srgbClr val="FFFFFF"/>
                  </a:solidFill>
                  <a:latin typeface="Symbol" charset="0"/>
                </a:rPr>
                <a:t>n</a:t>
              </a:r>
              <a:r>
                <a:rPr lang="en-US" baseline="-25000" dirty="0" err="1">
                  <a:solidFill>
                    <a:srgbClr val="FFFFFF"/>
                  </a:solidFill>
                  <a:latin typeface="Symbol" charset="0"/>
                </a:rPr>
                <a:t>t</a:t>
              </a:r>
              <a:endParaRPr lang="en-US" baseline="-25000" dirty="0">
                <a:solidFill>
                  <a:srgbClr val="FFFFFF"/>
                </a:solidFill>
                <a:latin typeface="Symbol" charset="0"/>
              </a:endParaRPr>
            </a:p>
          </p:txBody>
        </p:sp>
      </p:grpSp>
      <p:sp>
        <p:nvSpPr>
          <p:cNvPr id="49163" name="Oval 24"/>
          <p:cNvSpPr>
            <a:spLocks noChangeArrowheads="1"/>
          </p:cNvSpPr>
          <p:nvPr/>
        </p:nvSpPr>
        <p:spPr bwMode="auto">
          <a:xfrm>
            <a:off x="4086225" y="1408397"/>
            <a:ext cx="2438400" cy="2438400"/>
          </a:xfrm>
          <a:prstGeom prst="ellipse">
            <a:avLst/>
          </a:prstGeom>
          <a:solidFill>
            <a:srgbClr val="0000FF"/>
          </a:solidFill>
          <a:ln w="19050">
            <a:solidFill>
              <a:srgbClr val="FFFFFF"/>
            </a:solidFill>
            <a:round/>
            <a:headEnd/>
            <a:tailEnd/>
          </a:ln>
        </p:spPr>
        <p:txBody>
          <a:bodyPr wrap="none"/>
          <a:lstStyle/>
          <a:p>
            <a:pPr defTabSz="912813" eaLnBrk="0" hangingPunct="0"/>
            <a:r>
              <a:rPr lang="en-US" sz="2800">
                <a:solidFill>
                  <a:srgbClr val="FFFFFF"/>
                </a:solidFill>
              </a:rPr>
              <a:t>Z</a:t>
            </a:r>
          </a:p>
          <a:p>
            <a:pPr defTabSz="912813" eaLnBrk="0" hangingPunct="0"/>
            <a:endParaRPr lang="en-US" sz="2800">
              <a:solidFill>
                <a:srgbClr val="FFFFFF"/>
              </a:solidFill>
            </a:endParaRPr>
          </a:p>
          <a:p>
            <a:pPr defTabSz="912813" eaLnBrk="0" hangingPunct="0"/>
            <a:endParaRPr lang="en-US" sz="2800">
              <a:solidFill>
                <a:srgbClr val="FFFFFF"/>
              </a:solidFill>
            </a:endParaRPr>
          </a:p>
          <a:p>
            <a:pPr defTabSz="912813" eaLnBrk="0" hangingPunct="0"/>
            <a:endParaRPr lang="en-US" sz="2800">
              <a:solidFill>
                <a:srgbClr val="FFFFFF"/>
              </a:solidFill>
            </a:endParaRPr>
          </a:p>
          <a:p>
            <a:pPr defTabSz="912813" eaLnBrk="0" hangingPunct="0"/>
            <a:r>
              <a:rPr lang="en-US" sz="2800">
                <a:solidFill>
                  <a:srgbClr val="FFFFFF"/>
                </a:solidFill>
              </a:rPr>
              <a:t>                </a:t>
            </a:r>
            <a:endParaRPr lang="en-US" sz="2400">
              <a:solidFill>
                <a:srgbClr val="FFFFFF"/>
              </a:solidFill>
              <a:latin typeface="AppleGothic" charset="0"/>
            </a:endParaRPr>
          </a:p>
        </p:txBody>
      </p:sp>
      <p:sp>
        <p:nvSpPr>
          <p:cNvPr id="49164" name="Oval 25"/>
          <p:cNvSpPr>
            <a:spLocks noChangeArrowheads="1"/>
          </p:cNvSpPr>
          <p:nvPr/>
        </p:nvSpPr>
        <p:spPr bwMode="auto">
          <a:xfrm>
            <a:off x="4664075" y="1964022"/>
            <a:ext cx="2133600" cy="2133600"/>
          </a:xfrm>
          <a:prstGeom prst="ellipse">
            <a:avLst/>
          </a:prstGeom>
          <a:solidFill>
            <a:srgbClr val="0000FF"/>
          </a:solidFill>
          <a:ln w="19050">
            <a:solidFill>
              <a:srgbClr val="FFFFFF"/>
            </a:solidFill>
            <a:round/>
            <a:headEnd/>
            <a:tailEnd/>
          </a:ln>
        </p:spPr>
        <p:txBody>
          <a:bodyPr wrap="none" anchor="ctr"/>
          <a:lstStyle/>
          <a:p>
            <a:pPr algn="ctr" defTabSz="912813" eaLnBrk="0" hangingPunct="0"/>
            <a:endParaRPr lang="en-US" sz="2800" dirty="0">
              <a:solidFill>
                <a:schemeClr val="bg1"/>
              </a:solidFill>
            </a:endParaRPr>
          </a:p>
          <a:p>
            <a:pPr algn="ctr" defTabSz="912813" eaLnBrk="0" hangingPunct="0"/>
            <a:endParaRPr lang="en-US" sz="2800" dirty="0">
              <a:solidFill>
                <a:schemeClr val="bg1"/>
              </a:solidFill>
            </a:endParaRPr>
          </a:p>
          <a:p>
            <a:pPr algn="ctr" defTabSz="912813" eaLnBrk="0" hangingPunct="0"/>
            <a:endParaRPr lang="en-US" sz="2800" dirty="0">
              <a:solidFill>
                <a:schemeClr val="bg1"/>
              </a:solidFill>
            </a:endParaRPr>
          </a:p>
          <a:p>
            <a:pPr algn="ctr" defTabSz="912813" eaLnBrk="0" hangingPunct="0"/>
            <a:r>
              <a:rPr lang="en-US" sz="2800" dirty="0">
                <a:solidFill>
                  <a:srgbClr val="FFFFFF"/>
                </a:solidFill>
              </a:rPr>
              <a:t>W</a:t>
            </a:r>
            <a:endParaRPr lang="en-US" sz="3200" dirty="0">
              <a:solidFill>
                <a:srgbClr val="FFFFFF"/>
              </a:solidFill>
            </a:endParaRPr>
          </a:p>
        </p:txBody>
      </p:sp>
      <p:sp>
        <p:nvSpPr>
          <p:cNvPr id="49165" name="Text Box 26"/>
          <p:cNvSpPr txBox="1">
            <a:spLocks noChangeArrowheads="1"/>
          </p:cNvSpPr>
          <p:nvPr/>
        </p:nvSpPr>
        <p:spPr bwMode="auto">
          <a:xfrm>
            <a:off x="6324600" y="1640172"/>
            <a:ext cx="10826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solidFill>
                  <a:srgbClr val="FFFFFF"/>
                </a:solidFill>
              </a:rPr>
              <a:t>gluons</a:t>
            </a:r>
            <a:endParaRPr lang="en-US" sz="1800" dirty="0">
              <a:solidFill>
                <a:srgbClr val="FFFFFF"/>
              </a:solidFill>
            </a:endParaRPr>
          </a:p>
        </p:txBody>
      </p:sp>
      <p:sp>
        <p:nvSpPr>
          <p:cNvPr id="18" name="TextBox 17"/>
          <p:cNvSpPr txBox="1"/>
          <p:nvPr/>
        </p:nvSpPr>
        <p:spPr>
          <a:xfrm>
            <a:off x="782638" y="5059647"/>
            <a:ext cx="2249487" cy="400050"/>
          </a:xfrm>
          <a:prstGeom prst="rect">
            <a:avLst/>
          </a:prstGeom>
          <a:solidFill>
            <a:srgbClr val="FFFFFF"/>
          </a:solidFill>
        </p:spPr>
        <p:txBody>
          <a:bodyPr wrap="none">
            <a:spAutoFit/>
          </a:bodyPr>
          <a:lstStyle>
            <a:lvl1pPr eaLnBrk="0" hangingPunct="0">
              <a:defRPr>
                <a:solidFill>
                  <a:schemeClr val="tx1"/>
                </a:solidFill>
                <a:latin typeface="Arial" charset="0"/>
                <a:ea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r>
              <a:rPr lang="en-US" sz="2000" b="1" dirty="0">
                <a:solidFill>
                  <a:srgbClr val="FF0000"/>
                </a:solidFill>
                <a:cs typeface="+mn-cs"/>
              </a:rPr>
              <a:t>Spin ½ Fermions</a:t>
            </a:r>
          </a:p>
        </p:txBody>
      </p:sp>
      <p:sp>
        <p:nvSpPr>
          <p:cNvPr id="19" name="TextBox 18"/>
          <p:cNvSpPr txBox="1"/>
          <p:nvPr/>
        </p:nvSpPr>
        <p:spPr>
          <a:xfrm>
            <a:off x="4373563" y="5070760"/>
            <a:ext cx="1966912" cy="400050"/>
          </a:xfrm>
          <a:prstGeom prst="rect">
            <a:avLst/>
          </a:prstGeom>
          <a:solidFill>
            <a:srgbClr val="FFFFFF"/>
          </a:solidFill>
        </p:spPr>
        <p:txBody>
          <a:bodyPr wrap="none">
            <a:spAutoFit/>
          </a:bodyPr>
          <a:lstStyle/>
          <a:p>
            <a:pPr>
              <a:defRPr/>
            </a:pPr>
            <a:r>
              <a:rPr lang="en-US" sz="2000" b="1" dirty="0">
                <a:solidFill>
                  <a:srgbClr val="0000FF"/>
                </a:solidFill>
                <a:latin typeface="Arial" pitchFamily="34" charset="0"/>
                <a:ea typeface="+mn-ea"/>
                <a:cs typeface="+mn-cs"/>
              </a:rPr>
              <a:t>Spin 1 Bosons</a:t>
            </a:r>
          </a:p>
        </p:txBody>
      </p:sp>
      <p:grpSp>
        <p:nvGrpSpPr>
          <p:cNvPr id="2" name="Group 1"/>
          <p:cNvGrpSpPr>
            <a:grpSpLocks/>
          </p:cNvGrpSpPr>
          <p:nvPr/>
        </p:nvGrpSpPr>
        <p:grpSpPr bwMode="auto">
          <a:xfrm>
            <a:off x="4121150" y="962310"/>
            <a:ext cx="2740025" cy="4092575"/>
            <a:chOff x="4121150" y="921026"/>
            <a:chExt cx="2740025" cy="4092745"/>
          </a:xfrm>
        </p:grpSpPr>
        <p:sp>
          <p:nvSpPr>
            <p:cNvPr id="49172" name="Oval 15"/>
            <p:cNvSpPr>
              <a:spLocks noChangeArrowheads="1"/>
            </p:cNvSpPr>
            <p:nvPr/>
          </p:nvSpPr>
          <p:spPr bwMode="auto">
            <a:xfrm>
              <a:off x="4121150" y="921026"/>
              <a:ext cx="2740025" cy="2701925"/>
            </a:xfrm>
            <a:prstGeom prst="ellipse">
              <a:avLst/>
            </a:prstGeom>
            <a:solidFill>
              <a:srgbClr val="FF00FF"/>
            </a:solidFill>
            <a:ln w="19050">
              <a:solidFill>
                <a:srgbClr val="FFFFFF"/>
              </a:solidFill>
              <a:round/>
              <a:headEnd/>
              <a:tailEnd/>
            </a:ln>
          </p:spPr>
          <p:txBody>
            <a:bodyPr wrap="none" anchor="ctr"/>
            <a:lstStyle/>
            <a:p>
              <a:pPr algn="ctr" defTabSz="912813" eaLnBrk="0" hangingPunct="0"/>
              <a:r>
                <a:rPr lang="en-US" sz="3200" dirty="0">
                  <a:solidFill>
                    <a:srgbClr val="FFFFFF"/>
                  </a:solidFill>
                </a:rPr>
                <a:t>Higgs boson</a:t>
              </a:r>
              <a:endParaRPr lang="en-US" sz="3200" baseline="30000" dirty="0">
                <a:solidFill>
                  <a:srgbClr val="FFFFFF"/>
                </a:solidFill>
              </a:endParaRPr>
            </a:p>
          </p:txBody>
        </p:sp>
        <p:sp>
          <p:nvSpPr>
            <p:cNvPr id="20" name="TextBox 19"/>
            <p:cNvSpPr txBox="1"/>
            <p:nvPr/>
          </p:nvSpPr>
          <p:spPr>
            <a:xfrm>
              <a:off x="4619625" y="4613704"/>
              <a:ext cx="1824038" cy="400067"/>
            </a:xfrm>
            <a:prstGeom prst="rect">
              <a:avLst/>
            </a:prstGeom>
            <a:solidFill>
              <a:schemeClr val="tx1"/>
            </a:solidFill>
            <a:ln>
              <a:solidFill>
                <a:srgbClr val="FFFFFF"/>
              </a:solidFill>
            </a:ln>
          </p:spPr>
          <p:txBody>
            <a:bodyPr wrap="none">
              <a:spAutoFit/>
            </a:bodyPr>
            <a:lstStyle/>
            <a:p>
              <a:pPr>
                <a:defRPr/>
              </a:pPr>
              <a:r>
                <a:rPr lang="en-US" sz="2000" b="1" dirty="0">
                  <a:solidFill>
                    <a:srgbClr val="FF00FF"/>
                  </a:solidFill>
                  <a:latin typeface="Arial" pitchFamily="34" charset="0"/>
                  <a:ea typeface="+mn-ea"/>
                  <a:cs typeface="+mn-cs"/>
                </a:rPr>
                <a:t>Spin 0 Boson</a:t>
              </a:r>
            </a:p>
          </p:txBody>
        </p:sp>
      </p:grpSp>
      <p:sp>
        <p:nvSpPr>
          <p:cNvPr id="49170" name="Text Box 27"/>
          <p:cNvSpPr txBox="1">
            <a:spLocks noChangeArrowheads="1"/>
          </p:cNvSpPr>
          <p:nvPr/>
        </p:nvSpPr>
        <p:spPr bwMode="auto">
          <a:xfrm>
            <a:off x="179293" y="24934"/>
            <a:ext cx="665181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dirty="0">
                <a:solidFill>
                  <a:srgbClr val="FFFF00"/>
                </a:solidFill>
              </a:rPr>
              <a:t>Discovering elementary particles</a:t>
            </a:r>
          </a:p>
        </p:txBody>
      </p:sp>
      <p:sp>
        <p:nvSpPr>
          <p:cNvPr id="49171" name="TextBox 2"/>
          <p:cNvSpPr txBox="1">
            <a:spLocks noChangeArrowheads="1"/>
          </p:cNvSpPr>
          <p:nvPr/>
        </p:nvSpPr>
        <p:spPr bwMode="auto">
          <a:xfrm>
            <a:off x="10231438" y="2205038"/>
            <a:ext cx="18415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grpSp>
        <p:nvGrpSpPr>
          <p:cNvPr id="29" name="Group 2"/>
          <p:cNvGrpSpPr>
            <a:grpSpLocks/>
          </p:cNvGrpSpPr>
          <p:nvPr/>
        </p:nvGrpSpPr>
        <p:grpSpPr bwMode="auto">
          <a:xfrm>
            <a:off x="7292158" y="586448"/>
            <a:ext cx="2218410" cy="769441"/>
            <a:chOff x="6579204" y="181468"/>
            <a:chExt cx="3090362" cy="769220"/>
          </a:xfrm>
        </p:grpSpPr>
        <p:sp>
          <p:nvSpPr>
            <p:cNvPr id="30" name="Text Box 27"/>
            <p:cNvSpPr txBox="1">
              <a:spLocks noChangeArrowheads="1"/>
            </p:cNvSpPr>
            <p:nvPr/>
          </p:nvSpPr>
          <p:spPr bwMode="auto">
            <a:xfrm>
              <a:off x="7044899" y="181468"/>
              <a:ext cx="2624667" cy="769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dirty="0"/>
                <a:t>hydrogen atom mass</a:t>
              </a:r>
            </a:p>
          </p:txBody>
        </p:sp>
        <p:sp>
          <p:nvSpPr>
            <p:cNvPr id="31" name="Oval 29"/>
            <p:cNvSpPr>
              <a:spLocks noChangeArrowheads="1"/>
            </p:cNvSpPr>
            <p:nvPr/>
          </p:nvSpPr>
          <p:spPr bwMode="auto">
            <a:xfrm>
              <a:off x="6579204" y="465670"/>
              <a:ext cx="415715" cy="303625"/>
            </a:xfrm>
            <a:prstGeom prst="ellipse">
              <a:avLst/>
            </a:prstGeom>
            <a:solidFill>
              <a:srgbClr val="FFFF00"/>
            </a:solidFill>
            <a:ln w="9525">
              <a:solidFill>
                <a:srgbClr val="FFFF00"/>
              </a:solidFill>
              <a:round/>
              <a:headEnd/>
              <a:tailEnd/>
            </a:ln>
          </p:spPr>
          <p:txBody>
            <a:bodyPr wrap="none" anchor="ctr"/>
            <a:lstStyle/>
            <a:p>
              <a:pPr defTabSz="912813"/>
              <a:endParaRPr lang="en-US" sz="2200"/>
            </a:p>
          </p:txBody>
        </p:sp>
      </p:grpSp>
      <p:sp>
        <p:nvSpPr>
          <p:cNvPr id="4" name="TextBox 3">
            <a:extLst>
              <a:ext uri="{FF2B5EF4-FFF2-40B4-BE49-F238E27FC236}">
                <a16:creationId xmlns:a16="http://schemas.microsoft.com/office/drawing/2014/main" id="{0CD1E4C7-DEF9-974A-9E58-3F3433724D6C}"/>
              </a:ext>
            </a:extLst>
          </p:cNvPr>
          <p:cNvSpPr txBox="1"/>
          <p:nvPr/>
        </p:nvSpPr>
        <p:spPr>
          <a:xfrm>
            <a:off x="-143433" y="5903359"/>
            <a:ext cx="9144000" cy="830997"/>
          </a:xfrm>
          <a:prstGeom prst="rect">
            <a:avLst/>
          </a:prstGeom>
          <a:noFill/>
        </p:spPr>
        <p:txBody>
          <a:bodyPr wrap="square" rtlCol="0">
            <a:spAutoFit/>
          </a:bodyPr>
          <a:lstStyle/>
          <a:p>
            <a:pPr algn="r"/>
            <a:r>
              <a:rPr lang="en-US" sz="2400" dirty="0">
                <a:solidFill>
                  <a:srgbClr val="FFFF00"/>
                </a:solidFill>
              </a:rPr>
              <a:t>Particles are messengers:</a:t>
            </a:r>
          </a:p>
          <a:p>
            <a:pPr algn="r"/>
            <a:r>
              <a:rPr lang="en-US" sz="2400" dirty="0">
                <a:solidFill>
                  <a:srgbClr val="FFFF00"/>
                </a:solidFill>
              </a:rPr>
              <a:t>Building a theory / understanding laws of nature</a:t>
            </a:r>
          </a:p>
        </p:txBody>
      </p:sp>
    </p:spTree>
    <p:custDataLst>
      <p:tags r:id="rId1"/>
    </p:custDataLst>
    <p:extLst>
      <p:ext uri="{BB962C8B-B14F-4D97-AF65-F5344CB8AC3E}">
        <p14:creationId xmlns:p14="http://schemas.microsoft.com/office/powerpoint/2010/main" val="2406145190"/>
      </p:ext>
    </p:extLst>
  </p:cSld>
  <p:clrMapOvr>
    <a:masterClrMapping/>
  </p:clrMapOvr>
  <p:transition advTm="49500"/>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3" name="Group 1"/>
          <p:cNvGrpSpPr>
            <a:grpSpLocks/>
          </p:cNvGrpSpPr>
          <p:nvPr/>
        </p:nvGrpSpPr>
        <p:grpSpPr bwMode="auto">
          <a:xfrm>
            <a:off x="90488" y="481013"/>
            <a:ext cx="4694237" cy="5538787"/>
            <a:chOff x="167640" y="481257"/>
            <a:chExt cx="4694238" cy="5539178"/>
          </a:xfrm>
        </p:grpSpPr>
        <p:pic>
          <p:nvPicPr>
            <p:cNvPr id="33803" name="Picture 14" descr="periodictable.jpg"/>
            <p:cNvPicPr>
              <a:picLocks noChangeAspect="1"/>
            </p:cNvPicPr>
            <p:nvPr/>
          </p:nvPicPr>
          <p:blipFill>
            <a:blip r:embed="rId3">
              <a:extLst>
                <a:ext uri="{28A0092B-C50C-407E-A947-70E740481C1C}">
                  <a14:useLocalDpi xmlns:a14="http://schemas.microsoft.com/office/drawing/2010/main" val="0"/>
                </a:ext>
              </a:extLst>
            </a:blip>
            <a:srcRect l="1253" t="8810" r="1669" b="3188"/>
            <a:stretch>
              <a:fillRect/>
            </a:stretch>
          </p:blipFill>
          <p:spPr bwMode="auto">
            <a:xfrm>
              <a:off x="167640" y="1951554"/>
              <a:ext cx="4694238" cy="40688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04" name="TextBox 15"/>
            <p:cNvSpPr txBox="1">
              <a:spLocks noChangeArrowheads="1"/>
            </p:cNvSpPr>
            <p:nvPr/>
          </p:nvSpPr>
          <p:spPr bwMode="auto">
            <a:xfrm>
              <a:off x="358617" y="481257"/>
              <a:ext cx="4274344"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FFFFFF"/>
                  </a:solidFill>
                </a:rPr>
                <a:t>Accomplishment</a:t>
              </a:r>
            </a:p>
            <a:p>
              <a:pPr algn="ctr" eaLnBrk="1" hangingPunct="1"/>
              <a:r>
                <a:rPr lang="en-US">
                  <a:solidFill>
                    <a:srgbClr val="FFFFFF"/>
                  </a:solidFill>
                </a:rPr>
                <a:t>of the 19</a:t>
              </a:r>
              <a:r>
                <a:rPr lang="en-US" baseline="30000">
                  <a:solidFill>
                    <a:srgbClr val="FFFFFF"/>
                  </a:solidFill>
                </a:rPr>
                <a:t>th</a:t>
              </a:r>
              <a:r>
                <a:rPr lang="en-US">
                  <a:solidFill>
                    <a:srgbClr val="FFFFFF"/>
                  </a:solidFill>
                </a:rPr>
                <a:t> Century</a:t>
              </a:r>
            </a:p>
            <a:p>
              <a:pPr algn="ctr" eaLnBrk="1" hangingPunct="1"/>
              <a:endParaRPr lang="en-US" sz="1200">
                <a:solidFill>
                  <a:srgbClr val="FFFFFF"/>
                </a:solidFill>
              </a:endParaRPr>
            </a:p>
            <a:p>
              <a:pPr algn="ctr" eaLnBrk="1" hangingPunct="1"/>
              <a:r>
                <a:rPr lang="en-US">
                  <a:solidFill>
                    <a:srgbClr val="FFFFFF"/>
                  </a:solidFill>
                </a:rPr>
                <a:t>Periodic Table of Elements</a:t>
              </a:r>
            </a:p>
          </p:txBody>
        </p:sp>
      </p:grpSp>
      <p:cxnSp>
        <p:nvCxnSpPr>
          <p:cNvPr id="31" name="Straight Arrow Connector 6"/>
          <p:cNvCxnSpPr>
            <a:cxnSpLocks noChangeShapeType="1"/>
          </p:cNvCxnSpPr>
          <p:nvPr/>
        </p:nvCxnSpPr>
        <p:spPr bwMode="auto">
          <a:xfrm>
            <a:off x="4122738" y="2747963"/>
            <a:ext cx="925512" cy="749300"/>
          </a:xfrm>
          <a:prstGeom prst="straightConnector1">
            <a:avLst/>
          </a:prstGeom>
          <a:noFill/>
          <a:ln w="28575">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32" name="Straight Arrow Connector 6"/>
          <p:cNvCxnSpPr>
            <a:cxnSpLocks noChangeShapeType="1"/>
          </p:cNvCxnSpPr>
          <p:nvPr/>
        </p:nvCxnSpPr>
        <p:spPr bwMode="auto">
          <a:xfrm>
            <a:off x="644525" y="3506788"/>
            <a:ext cx="4403725" cy="273050"/>
          </a:xfrm>
          <a:prstGeom prst="straightConnector1">
            <a:avLst/>
          </a:prstGeom>
          <a:noFill/>
          <a:ln w="28575">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33" name="Straight Arrow Connector 6"/>
          <p:cNvCxnSpPr>
            <a:cxnSpLocks noChangeShapeType="1"/>
          </p:cNvCxnSpPr>
          <p:nvPr/>
        </p:nvCxnSpPr>
        <p:spPr bwMode="auto">
          <a:xfrm>
            <a:off x="2890838" y="3905250"/>
            <a:ext cx="2157412" cy="239713"/>
          </a:xfrm>
          <a:prstGeom prst="straightConnector1">
            <a:avLst/>
          </a:prstGeom>
          <a:noFill/>
          <a:ln w="28575">
            <a:solidFill>
              <a:srgbClr val="FFFF00"/>
            </a:solidFill>
            <a:round/>
            <a:headEnd/>
            <a:tailEnd type="arrow" w="med" len="med"/>
          </a:ln>
          <a:extLst>
            <a:ext uri="{909E8E84-426E-40dd-AFC4-6F175D3DCCD1}">
              <a14:hiddenFill xmlns:a14="http://schemas.microsoft.com/office/drawing/2010/main" xmlns="">
                <a:noFill/>
              </a14:hiddenFill>
            </a:ext>
          </a:extLst>
        </p:spPr>
      </p:cxnSp>
      <p:cxnSp>
        <p:nvCxnSpPr>
          <p:cNvPr id="34" name="Straight Arrow Connector 6"/>
          <p:cNvCxnSpPr>
            <a:cxnSpLocks noChangeShapeType="1"/>
          </p:cNvCxnSpPr>
          <p:nvPr/>
        </p:nvCxnSpPr>
        <p:spPr bwMode="auto">
          <a:xfrm flipV="1">
            <a:off x="1866900" y="4446588"/>
            <a:ext cx="3181350" cy="1239837"/>
          </a:xfrm>
          <a:prstGeom prst="straightConnector1">
            <a:avLst/>
          </a:prstGeom>
          <a:noFill/>
          <a:ln w="28575">
            <a:solidFill>
              <a:srgbClr val="FFFF00"/>
            </a:solidFill>
            <a:round/>
            <a:headEnd/>
            <a:tailEnd type="arrow" w="med" len="med"/>
          </a:ln>
          <a:extLst>
            <a:ext uri="{909E8E84-426E-40dd-AFC4-6F175D3DCCD1}">
              <a14:hiddenFill xmlns:a14="http://schemas.microsoft.com/office/drawing/2010/main" xmlns="">
                <a:noFill/>
              </a14:hiddenFill>
            </a:ext>
          </a:extLst>
        </p:spPr>
      </p:cxnSp>
      <p:sp>
        <p:nvSpPr>
          <p:cNvPr id="33798" name="TextBox 15"/>
          <p:cNvSpPr txBox="1">
            <a:spLocks noChangeArrowheads="1"/>
          </p:cNvSpPr>
          <p:nvPr/>
        </p:nvSpPr>
        <p:spPr bwMode="auto">
          <a:xfrm>
            <a:off x="4906963" y="1422400"/>
            <a:ext cx="42370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FFFFFF"/>
                </a:solidFill>
              </a:rPr>
              <a:t>Table of Elementary Particles</a:t>
            </a:r>
          </a:p>
        </p:txBody>
      </p:sp>
      <p:pic>
        <p:nvPicPr>
          <p:cNvPr id="33799" name="Picture 5" descr="05-0440-01D.hr.jpg"/>
          <p:cNvPicPr>
            <a:picLocks noChangeAspect="1"/>
          </p:cNvPicPr>
          <p:nvPr/>
        </p:nvPicPr>
        <p:blipFill>
          <a:blip r:embed="rId4">
            <a:extLst>
              <a:ext uri="{28A0092B-C50C-407E-A947-70E740481C1C}">
                <a14:useLocalDpi xmlns:a14="http://schemas.microsoft.com/office/drawing/2010/main" val="0"/>
              </a:ext>
            </a:extLst>
          </a:blip>
          <a:srcRect l="6206" t="4672" r="6563" b="7458"/>
          <a:stretch>
            <a:fillRect/>
          </a:stretch>
        </p:blipFill>
        <p:spPr bwMode="auto">
          <a:xfrm>
            <a:off x="5062538" y="2287588"/>
            <a:ext cx="3898900"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00" name="TextBox 15"/>
          <p:cNvSpPr txBox="1">
            <a:spLocks noChangeArrowheads="1"/>
          </p:cNvSpPr>
          <p:nvPr/>
        </p:nvSpPr>
        <p:spPr bwMode="auto">
          <a:xfrm>
            <a:off x="4906963" y="409575"/>
            <a:ext cx="4237037"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FFFFFF"/>
                </a:solidFill>
              </a:rPr>
              <a:t>Accomplishment</a:t>
            </a:r>
          </a:p>
          <a:p>
            <a:pPr algn="ctr" eaLnBrk="1" hangingPunct="1"/>
            <a:r>
              <a:rPr lang="en-US">
                <a:solidFill>
                  <a:srgbClr val="FFFFFF"/>
                </a:solidFill>
              </a:rPr>
              <a:t>of the 20</a:t>
            </a:r>
            <a:r>
              <a:rPr lang="en-US" baseline="30000">
                <a:solidFill>
                  <a:srgbClr val="FFFFFF"/>
                </a:solidFill>
              </a:rPr>
              <a:t>th</a:t>
            </a:r>
            <a:r>
              <a:rPr lang="en-US">
                <a:solidFill>
                  <a:srgbClr val="FFFFFF"/>
                </a:solidFill>
              </a:rPr>
              <a:t> Century</a:t>
            </a:r>
          </a:p>
        </p:txBody>
      </p:sp>
      <p:sp>
        <p:nvSpPr>
          <p:cNvPr id="33801" name="TextBox 15"/>
          <p:cNvSpPr txBox="1">
            <a:spLocks noChangeArrowheads="1"/>
          </p:cNvSpPr>
          <p:nvPr/>
        </p:nvSpPr>
        <p:spPr bwMode="auto">
          <a:xfrm>
            <a:off x="4906963" y="1839913"/>
            <a:ext cx="4237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solidFill>
                  <a:srgbClr val="FFFF00"/>
                </a:solidFill>
              </a:rPr>
              <a:t>Standard Model</a:t>
            </a:r>
          </a:p>
        </p:txBody>
      </p:sp>
      <p:sp>
        <p:nvSpPr>
          <p:cNvPr id="23" name="Rounded Rectangle 22"/>
          <p:cNvSpPr/>
          <p:nvPr/>
        </p:nvSpPr>
        <p:spPr>
          <a:xfrm>
            <a:off x="5165725" y="2686050"/>
            <a:ext cx="457200" cy="2424113"/>
          </a:xfrm>
          <a:prstGeom prst="roundRect">
            <a:avLst/>
          </a:prstGeom>
          <a:solidFill>
            <a:srgbClr val="FFFF00">
              <a:alpha val="4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TextBox 13"/>
          <p:cNvSpPr txBox="1"/>
          <p:nvPr/>
        </p:nvSpPr>
        <p:spPr>
          <a:xfrm>
            <a:off x="5013543" y="6111720"/>
            <a:ext cx="4215367" cy="461665"/>
          </a:xfrm>
          <a:prstGeom prst="rect">
            <a:avLst/>
          </a:prstGeom>
          <a:noFill/>
        </p:spPr>
        <p:txBody>
          <a:bodyPr wrap="none" rtlCol="0">
            <a:spAutoFit/>
          </a:bodyPr>
          <a:lstStyle/>
          <a:p>
            <a:pPr algn="ctr"/>
            <a:r>
              <a:rPr lang="en-US" sz="2400" dirty="0">
                <a:solidFill>
                  <a:srgbClr val="FFFF00"/>
                </a:solidFill>
              </a:rPr>
              <a:t>Completion of Standard Model !</a:t>
            </a:r>
          </a:p>
        </p:txBody>
      </p:sp>
    </p:spTree>
    <p:custDataLst>
      <p:tags r:id="rId1"/>
    </p:custDataLst>
    <p:extLst>
      <p:ext uri="{BB962C8B-B14F-4D97-AF65-F5344CB8AC3E}">
        <p14:creationId xmlns:p14="http://schemas.microsoft.com/office/powerpoint/2010/main" val="22806610"/>
      </p:ext>
    </p:extLst>
  </p:cSld>
  <p:clrMapOvr>
    <a:masterClrMapping/>
  </p:clrMapOvr>
  <p:transition advTm="18114"/>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421370"/>
            <a:ext cx="9143999" cy="914400"/>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a:t>Stop peeling?</a:t>
            </a:r>
          </a:p>
        </p:txBody>
      </p:sp>
      <p:sp>
        <p:nvSpPr>
          <p:cNvPr id="3" name="TextBox 2"/>
          <p:cNvSpPr txBox="1"/>
          <p:nvPr/>
        </p:nvSpPr>
        <p:spPr>
          <a:xfrm>
            <a:off x="-2" y="2867879"/>
            <a:ext cx="9144000" cy="646331"/>
          </a:xfrm>
          <a:prstGeom prst="rect">
            <a:avLst/>
          </a:prstGeom>
          <a:noFill/>
        </p:spPr>
        <p:txBody>
          <a:bodyPr wrap="square" rtlCol="0">
            <a:spAutoFit/>
          </a:bodyPr>
          <a:lstStyle/>
          <a:p>
            <a:pPr algn="ctr"/>
            <a:r>
              <a:rPr lang="en-US" sz="3600" dirty="0"/>
              <a:t>No, because</a:t>
            </a:r>
          </a:p>
        </p:txBody>
      </p:sp>
      <p:sp>
        <p:nvSpPr>
          <p:cNvPr id="4" name="TextBox 3"/>
          <p:cNvSpPr txBox="1"/>
          <p:nvPr/>
        </p:nvSpPr>
        <p:spPr>
          <a:xfrm>
            <a:off x="-1" y="3883655"/>
            <a:ext cx="9143999" cy="1077218"/>
          </a:xfrm>
          <a:prstGeom prst="rect">
            <a:avLst/>
          </a:prstGeom>
          <a:noFill/>
        </p:spPr>
        <p:txBody>
          <a:bodyPr wrap="square" rtlCol="0">
            <a:spAutoFit/>
          </a:bodyPr>
          <a:lstStyle/>
          <a:p>
            <a:pPr algn="ctr"/>
            <a:r>
              <a:rPr lang="en-US" sz="3200" dirty="0"/>
              <a:t>despite considerable successes, </a:t>
            </a:r>
          </a:p>
          <a:p>
            <a:pPr algn="ctr"/>
            <a:r>
              <a:rPr lang="en-US" sz="3200" dirty="0"/>
              <a:t>this theory has within it the seeds of its own demise</a:t>
            </a:r>
          </a:p>
        </p:txBody>
      </p:sp>
    </p:spTree>
    <p:custDataLst>
      <p:tags r:id="rId1"/>
    </p:custDataLst>
    <p:extLst>
      <p:ext uri="{BB962C8B-B14F-4D97-AF65-F5344CB8AC3E}">
        <p14:creationId xmlns:p14="http://schemas.microsoft.com/office/powerpoint/2010/main" val="1860193195"/>
      </p:ext>
    </p:extLst>
  </p:cSld>
  <p:clrMapOvr>
    <a:masterClrMapping/>
  </p:clrMapOvr>
  <mc:AlternateContent xmlns:mc="http://schemas.openxmlformats.org/markup-compatibility/2006" xmlns:p14="http://schemas.microsoft.com/office/powerpoint/2010/main">
    <mc:Choice Requires="p14">
      <p:transition spd="slow" p14:dur="2000" advTm="21787"/>
    </mc:Choice>
    <mc:Fallback xmlns="">
      <p:transition spd="slow" advTm="21787"/>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p:txBody>
          <a:bodyPr>
            <a:normAutofit/>
          </a:bodyPr>
          <a:lstStyle/>
          <a:p>
            <a:pPr algn="r"/>
            <a:r>
              <a:rPr lang="en-US" sz="4000" dirty="0">
                <a:solidFill>
                  <a:srgbClr val="FFFFFF"/>
                </a:solidFill>
                <a:latin typeface="Arial" charset="0"/>
              </a:rPr>
              <a:t>……………. and the mysteries</a:t>
            </a:r>
          </a:p>
        </p:txBody>
      </p:sp>
      <p:sp>
        <p:nvSpPr>
          <p:cNvPr id="2" name="Content Placeholder 1"/>
          <p:cNvSpPr>
            <a:spLocks noGrp="1"/>
          </p:cNvSpPr>
          <p:nvPr>
            <p:ph sz="half" idx="4294967295"/>
          </p:nvPr>
        </p:nvSpPr>
        <p:spPr>
          <a:xfrm>
            <a:off x="5100995" y="1748934"/>
            <a:ext cx="2873375" cy="4751388"/>
          </a:xfrm>
        </p:spPr>
        <p:txBody>
          <a:bodyPr>
            <a:normAutofit/>
          </a:bodyPr>
          <a:lstStyle/>
          <a:p>
            <a:pPr marL="0" indent="0">
              <a:buNone/>
              <a:defRPr/>
            </a:pPr>
            <a:r>
              <a:rPr lang="en-US" dirty="0">
                <a:solidFill>
                  <a:srgbClr val="FFFFFF"/>
                </a:solidFill>
              </a:rPr>
              <a:t>WHY ?</a:t>
            </a: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r>
              <a:rPr lang="en-US" sz="2600" dirty="0">
                <a:solidFill>
                  <a:srgbClr val="FFFFFF"/>
                </a:solidFill>
              </a:rPr>
              <a:t>WHAT ?</a:t>
            </a:r>
          </a:p>
        </p:txBody>
      </p:sp>
      <p:sp>
        <p:nvSpPr>
          <p:cNvPr id="6" name="Content Placeholder 1"/>
          <p:cNvSpPr>
            <a:spLocks noGrp="1"/>
          </p:cNvSpPr>
          <p:nvPr>
            <p:ph sz="half" idx="4294967295"/>
          </p:nvPr>
        </p:nvSpPr>
        <p:spPr>
          <a:xfrm>
            <a:off x="6846888" y="1820458"/>
            <a:ext cx="2297112" cy="4208463"/>
          </a:xfrm>
        </p:spPr>
        <p:txBody>
          <a:bodyPr>
            <a:normAutofit/>
          </a:bodyPr>
          <a:lstStyle/>
          <a:p>
            <a:pPr>
              <a:defRPr/>
            </a:pPr>
            <a:r>
              <a:rPr lang="en-US" sz="2400" dirty="0">
                <a:solidFill>
                  <a:srgbClr val="FFFFFF"/>
                </a:solidFill>
              </a:rPr>
              <a:t>mass </a:t>
            </a:r>
          </a:p>
          <a:p>
            <a:pPr>
              <a:defRPr/>
            </a:pPr>
            <a:r>
              <a:rPr lang="en-US" sz="2400" dirty="0">
                <a:solidFill>
                  <a:srgbClr val="FFFFFF"/>
                </a:solidFill>
              </a:rPr>
              <a:t>6 quarks </a:t>
            </a:r>
          </a:p>
          <a:p>
            <a:pPr>
              <a:defRPr/>
            </a:pPr>
            <a:r>
              <a:rPr lang="en-US" sz="2400" dirty="0">
                <a:solidFill>
                  <a:srgbClr val="FFFFFF"/>
                </a:solidFill>
              </a:rPr>
              <a:t>3 families </a:t>
            </a:r>
          </a:p>
          <a:p>
            <a:pPr>
              <a:defRPr/>
            </a:pPr>
            <a:r>
              <a:rPr lang="en-US" sz="2400" dirty="0">
                <a:solidFill>
                  <a:srgbClr val="FFFFFF"/>
                </a:solidFill>
              </a:rPr>
              <a:t>forces </a:t>
            </a:r>
          </a:p>
          <a:p>
            <a:pPr>
              <a:defRPr/>
            </a:pPr>
            <a:r>
              <a:rPr lang="en-US" sz="2400" dirty="0">
                <a:solidFill>
                  <a:srgbClr val="FFFFFF"/>
                </a:solidFill>
              </a:rPr>
              <a:t>anti-matter </a:t>
            </a:r>
          </a:p>
          <a:p>
            <a:pPr>
              <a:defRPr/>
            </a:pPr>
            <a:r>
              <a:rPr lang="en-US" sz="2400" dirty="0">
                <a:solidFill>
                  <a:srgbClr val="FFFFFF"/>
                </a:solidFill>
              </a:rPr>
              <a:t>neutrinos </a:t>
            </a: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a:defRPr/>
            </a:pPr>
            <a:r>
              <a:rPr lang="en-US" sz="2400" dirty="0">
                <a:solidFill>
                  <a:srgbClr val="FFFFFF"/>
                </a:solidFill>
              </a:rPr>
              <a:t>dark matter </a:t>
            </a:r>
          </a:p>
          <a:p>
            <a:pPr>
              <a:defRPr/>
            </a:pPr>
            <a:r>
              <a:rPr lang="en-US" sz="2400" dirty="0">
                <a:solidFill>
                  <a:srgbClr val="FFFFFF"/>
                </a:solidFill>
              </a:rPr>
              <a:t>dark energy </a:t>
            </a:r>
            <a:endParaRPr lang="en-US" dirty="0">
              <a:latin typeface="Arial" charset="0"/>
            </a:endParaRPr>
          </a:p>
          <a:p>
            <a:endParaRPr lang="en-US" dirty="0"/>
          </a:p>
        </p:txBody>
      </p:sp>
      <p:pic>
        <p:nvPicPr>
          <p:cNvPr id="7" name="Picture 5" descr="05-0440-01D.hr.jpg"/>
          <p:cNvPicPr>
            <a:picLocks noChangeAspect="1"/>
          </p:cNvPicPr>
          <p:nvPr/>
        </p:nvPicPr>
        <p:blipFill>
          <a:blip r:embed="rId3">
            <a:extLst>
              <a:ext uri="{28A0092B-C50C-407E-A947-70E740481C1C}">
                <a14:useLocalDpi xmlns:a14="http://schemas.microsoft.com/office/drawing/2010/main" val="0"/>
              </a:ext>
            </a:extLst>
          </a:blip>
          <a:srcRect l="6206" t="4672" r="6563" b="7458"/>
          <a:stretch>
            <a:fillRect/>
          </a:stretch>
        </p:blipFill>
        <p:spPr bwMode="auto">
          <a:xfrm>
            <a:off x="749300" y="2040124"/>
            <a:ext cx="3898900" cy="3625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84749052"/>
      </p:ext>
    </p:extLst>
  </p:cSld>
  <p:clrMapOvr>
    <a:masterClrMapping/>
  </p:clrMapOvr>
  <p:transition advTm="57422"/>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p:txBody>
          <a:bodyPr>
            <a:normAutofit/>
          </a:bodyPr>
          <a:lstStyle/>
          <a:p>
            <a:pPr algn="r"/>
            <a:r>
              <a:rPr lang="en-US" sz="4000" dirty="0">
                <a:solidFill>
                  <a:srgbClr val="FFFFFF"/>
                </a:solidFill>
                <a:latin typeface="Arial" charset="0"/>
              </a:rPr>
              <a:t>……………. and the mysteries</a:t>
            </a:r>
            <a:endParaRPr lang="en-US" sz="4000" dirty="0">
              <a:solidFill>
                <a:srgbClr val="FFFF00"/>
              </a:solidFill>
            </a:endParaRPr>
          </a:p>
        </p:txBody>
      </p:sp>
      <p:pic>
        <p:nvPicPr>
          <p:cNvPr id="6" name="Picture 6" descr="matter-tip-of-iceberg"/>
          <p:cNvPicPr>
            <a:picLocks noChangeAspect="1" noChangeArrowheads="1"/>
          </p:cNvPicPr>
          <p:nvPr/>
        </p:nvPicPr>
        <p:blipFill>
          <a:blip r:embed="rId4">
            <a:extLst>
              <a:ext uri="{28A0092B-C50C-407E-A947-70E740481C1C}">
                <a14:useLocalDpi xmlns:a14="http://schemas.microsoft.com/office/drawing/2010/main" val="0"/>
              </a:ext>
            </a:extLst>
          </a:blip>
          <a:srcRect b="29832"/>
          <a:stretch>
            <a:fillRect/>
          </a:stretch>
        </p:blipFill>
        <p:spPr bwMode="auto">
          <a:xfrm>
            <a:off x="1122454" y="2102069"/>
            <a:ext cx="4106863" cy="4065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05-0440-01D.hr.jpg"/>
          <p:cNvPicPr>
            <a:picLocks noChangeAspect="1"/>
          </p:cNvPicPr>
          <p:nvPr/>
        </p:nvPicPr>
        <p:blipFill>
          <a:blip r:embed="rId5">
            <a:extLst>
              <a:ext uri="{28A0092B-C50C-407E-A947-70E740481C1C}">
                <a14:useLocalDpi xmlns:a14="http://schemas.microsoft.com/office/drawing/2010/main" val="0"/>
              </a:ext>
            </a:extLst>
          </a:blip>
          <a:srcRect l="6206" t="4672" r="6563" b="7458"/>
          <a:stretch>
            <a:fillRect/>
          </a:stretch>
        </p:blipFill>
        <p:spPr bwMode="auto">
          <a:xfrm>
            <a:off x="3967871" y="1511718"/>
            <a:ext cx="1283110" cy="11470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533321" y="1892685"/>
            <a:ext cx="2748669" cy="3108544"/>
          </a:xfrm>
          <a:prstGeom prst="rect">
            <a:avLst/>
          </a:prstGeom>
          <a:noFill/>
        </p:spPr>
        <p:txBody>
          <a:bodyPr wrap="none" rtlCol="0">
            <a:spAutoFit/>
          </a:bodyPr>
          <a:lstStyle/>
          <a:p>
            <a:pPr algn="ctr"/>
            <a:r>
              <a:rPr lang="en-US" sz="2800" dirty="0"/>
              <a:t>Visible Universe</a:t>
            </a:r>
          </a:p>
          <a:p>
            <a:pPr algn="ctr"/>
            <a:endParaRPr lang="en-US" sz="2800" dirty="0"/>
          </a:p>
          <a:p>
            <a:pPr algn="ctr"/>
            <a:endParaRPr lang="en-US" sz="2800" dirty="0"/>
          </a:p>
          <a:p>
            <a:pPr algn="ctr"/>
            <a:endParaRPr lang="en-US" sz="2800" dirty="0"/>
          </a:p>
          <a:p>
            <a:pPr algn="ctr"/>
            <a:endParaRPr lang="en-US" sz="2800" dirty="0"/>
          </a:p>
          <a:p>
            <a:pPr algn="ctr"/>
            <a:r>
              <a:rPr lang="en-US" sz="2800" dirty="0"/>
              <a:t>Invisible Universe</a:t>
            </a:r>
          </a:p>
          <a:p>
            <a:pPr algn="ctr"/>
            <a:r>
              <a:rPr lang="en-US" sz="2800" dirty="0"/>
              <a:t>(Dark Universe)</a:t>
            </a:r>
          </a:p>
        </p:txBody>
      </p:sp>
    </p:spTree>
    <p:custDataLst>
      <p:tags r:id="rId1"/>
    </p:custDataLst>
    <p:extLst>
      <p:ext uri="{BB962C8B-B14F-4D97-AF65-F5344CB8AC3E}">
        <p14:creationId xmlns:p14="http://schemas.microsoft.com/office/powerpoint/2010/main" val="1546955206"/>
      </p:ext>
    </p:extLst>
  </p:cSld>
  <p:clrMapOvr>
    <a:masterClrMapping/>
  </p:clrMapOvr>
  <p:transition advTm="2143"/>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Atom (400 BC)</a:t>
            </a:r>
            <a:endParaRPr lang="en-US" sz="5400" dirty="0"/>
          </a:p>
        </p:txBody>
      </p:sp>
      <p:grpSp>
        <p:nvGrpSpPr>
          <p:cNvPr id="8" name="Group 7"/>
          <p:cNvGrpSpPr/>
          <p:nvPr/>
        </p:nvGrpSpPr>
        <p:grpSpPr>
          <a:xfrm>
            <a:off x="3175154" y="1731181"/>
            <a:ext cx="2804719" cy="2788936"/>
            <a:chOff x="3175154" y="1347074"/>
            <a:chExt cx="2804719" cy="2788936"/>
          </a:xfrm>
        </p:grpSpPr>
        <p:pic>
          <p:nvPicPr>
            <p:cNvPr id="3" name="Picture 2"/>
            <p:cNvPicPr>
              <a:picLocks noChangeAspect="1"/>
            </p:cNvPicPr>
            <p:nvPr/>
          </p:nvPicPr>
          <p:blipFill rotWithShape="1">
            <a:blip r:embed="rId4">
              <a:alphaModFix/>
            </a:blip>
            <a:srcRect b="35066"/>
            <a:stretch/>
          </p:blipFill>
          <p:spPr>
            <a:xfrm>
              <a:off x="3619500" y="1815322"/>
              <a:ext cx="1905000" cy="1855503"/>
            </a:xfrm>
            <a:prstGeom prst="rect">
              <a:avLst/>
            </a:prstGeom>
            <a:solidFill>
              <a:schemeClr val="bg1"/>
            </a:solidFill>
            <a:ln>
              <a:solidFill>
                <a:schemeClr val="bg1"/>
              </a:solidFill>
            </a:ln>
            <a:effectLst>
              <a:glow rad="101600">
                <a:schemeClr val="accent4">
                  <a:satMod val="175000"/>
                  <a:alpha val="40000"/>
                </a:schemeClr>
              </a:glow>
            </a:effectLst>
          </p:spPr>
        </p:pic>
        <p:sp>
          <p:nvSpPr>
            <p:cNvPr id="7" name="Donut 6"/>
            <p:cNvSpPr/>
            <p:nvPr/>
          </p:nvSpPr>
          <p:spPr>
            <a:xfrm>
              <a:off x="3175154" y="1347074"/>
              <a:ext cx="2804719" cy="2788936"/>
            </a:xfrm>
            <a:prstGeom prst="donut">
              <a:avLst>
                <a:gd name="adj" fmla="val 17714"/>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3" name="TextBox 12"/>
          <p:cNvSpPr txBox="1"/>
          <p:nvPr/>
        </p:nvSpPr>
        <p:spPr>
          <a:xfrm>
            <a:off x="1" y="4471527"/>
            <a:ext cx="9144000" cy="523220"/>
          </a:xfrm>
          <a:prstGeom prst="rect">
            <a:avLst/>
          </a:prstGeom>
          <a:noFill/>
        </p:spPr>
        <p:txBody>
          <a:bodyPr wrap="square" rtlCol="0">
            <a:spAutoFit/>
          </a:bodyPr>
          <a:lstStyle/>
          <a:p>
            <a:pPr algn="ctr"/>
            <a:r>
              <a:rPr lang="en-US" sz="2800" dirty="0"/>
              <a:t>Atoms were “then” building blocks of the world</a:t>
            </a:r>
          </a:p>
        </p:txBody>
      </p:sp>
      <p:sp>
        <p:nvSpPr>
          <p:cNvPr id="16" name="TextBox 15"/>
          <p:cNvSpPr txBox="1"/>
          <p:nvPr/>
        </p:nvSpPr>
        <p:spPr>
          <a:xfrm>
            <a:off x="1" y="5364804"/>
            <a:ext cx="9144000" cy="830997"/>
          </a:xfrm>
          <a:prstGeom prst="rect">
            <a:avLst/>
          </a:prstGeom>
          <a:noFill/>
        </p:spPr>
        <p:txBody>
          <a:bodyPr wrap="square" rtlCol="0">
            <a:spAutoFit/>
          </a:bodyPr>
          <a:lstStyle/>
          <a:p>
            <a:pPr algn="ctr"/>
            <a:r>
              <a:rPr lang="en-US" sz="2400" dirty="0">
                <a:solidFill>
                  <a:srgbClr val="FFFF00"/>
                </a:solidFill>
              </a:rPr>
              <a:t>The conception of the atom has been modified in several essential respects, but the philosophy remains the foundation of modern science.</a:t>
            </a:r>
          </a:p>
        </p:txBody>
      </p:sp>
      <p:sp>
        <p:nvSpPr>
          <p:cNvPr id="9" name="Rectangle 8">
            <a:extLst>
              <a:ext uri="{FF2B5EF4-FFF2-40B4-BE49-F238E27FC236}">
                <a16:creationId xmlns:a16="http://schemas.microsoft.com/office/drawing/2014/main" id="{B5189DEC-3207-0F4A-8033-6E9D2B2775D5}"/>
              </a:ext>
            </a:extLst>
          </p:cNvPr>
          <p:cNvSpPr/>
          <p:nvPr/>
        </p:nvSpPr>
        <p:spPr>
          <a:xfrm>
            <a:off x="3746006" y="1285172"/>
            <a:ext cx="1651990" cy="523220"/>
          </a:xfrm>
          <a:prstGeom prst="rect">
            <a:avLst/>
          </a:prstGeom>
        </p:spPr>
        <p:txBody>
          <a:bodyPr wrap="none">
            <a:spAutoFit/>
          </a:bodyPr>
          <a:lstStyle/>
          <a:p>
            <a:pPr algn="ctr"/>
            <a:r>
              <a:rPr lang="en-US" sz="2800" dirty="0">
                <a:solidFill>
                  <a:srgbClr val="FFFF00"/>
                </a:solidFill>
              </a:rPr>
              <a:t>Indivisible</a:t>
            </a:r>
          </a:p>
        </p:txBody>
      </p:sp>
    </p:spTree>
    <p:custDataLst>
      <p:tags r:id="rId1"/>
    </p:custDataLst>
    <p:extLst>
      <p:ext uri="{BB962C8B-B14F-4D97-AF65-F5344CB8AC3E}">
        <p14:creationId xmlns:p14="http://schemas.microsoft.com/office/powerpoint/2010/main" val="289764710"/>
      </p:ext>
    </p:extLst>
  </p:cSld>
  <p:clrMapOvr>
    <a:masterClrMapping/>
  </p:clrMapOvr>
  <mc:AlternateContent xmlns:mc="http://schemas.openxmlformats.org/markup-compatibility/2006" xmlns:p14="http://schemas.microsoft.com/office/powerpoint/2010/main">
    <mc:Choice Requires="p14">
      <p:transition spd="slow" p14:dur="2000" advTm="21033"/>
    </mc:Choice>
    <mc:Fallback xmlns="">
      <p:transition spd="slow" advTm="2103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461433"/>
            <a:ext cx="9144000" cy="523220"/>
          </a:xfrm>
          <a:prstGeom prst="rect">
            <a:avLst/>
          </a:prstGeom>
        </p:spPr>
        <p:txBody>
          <a:bodyPr wrap="square">
            <a:spAutoFit/>
          </a:bodyPr>
          <a:lstStyle/>
          <a:p>
            <a:pPr algn="ctr"/>
            <a:r>
              <a:rPr lang="en-US" sz="2800" dirty="0"/>
              <a:t>“The more you know, the more you know you don't know.” </a:t>
            </a:r>
          </a:p>
        </p:txBody>
      </p:sp>
      <p:sp>
        <p:nvSpPr>
          <p:cNvPr id="15" name="TextBox 14"/>
          <p:cNvSpPr txBox="1"/>
          <p:nvPr/>
        </p:nvSpPr>
        <p:spPr>
          <a:xfrm>
            <a:off x="0" y="4662406"/>
            <a:ext cx="9144000" cy="461665"/>
          </a:xfrm>
          <a:prstGeom prst="rect">
            <a:avLst/>
          </a:prstGeom>
          <a:noFill/>
        </p:spPr>
        <p:txBody>
          <a:bodyPr wrap="square" rtlCol="0">
            <a:spAutoFit/>
          </a:bodyPr>
          <a:lstStyle/>
          <a:p>
            <a:pPr algn="ctr"/>
            <a:r>
              <a:rPr lang="it-IT" sz="2400" dirty="0" err="1"/>
              <a:t>Aristotle</a:t>
            </a:r>
            <a:r>
              <a:rPr lang="it-IT" sz="2400" dirty="0"/>
              <a:t> (</a:t>
            </a:r>
            <a:r>
              <a:rPr lang="it-IT" sz="2400" dirty="0" err="1"/>
              <a:t>Greek</a:t>
            </a:r>
            <a:r>
              <a:rPr lang="it-IT" sz="2400" dirty="0"/>
              <a:t> </a:t>
            </a:r>
            <a:r>
              <a:rPr lang="it-IT" sz="2400" dirty="0" err="1"/>
              <a:t>philosopher</a:t>
            </a:r>
            <a:r>
              <a:rPr lang="it-IT" sz="2400" dirty="0"/>
              <a:t> and </a:t>
            </a:r>
            <a:r>
              <a:rPr lang="it-IT" sz="2400" dirty="0" err="1"/>
              <a:t>scientist</a:t>
            </a:r>
            <a:r>
              <a:rPr lang="it-IT" sz="2400" dirty="0"/>
              <a:t>, 384 – 322 BC)</a:t>
            </a:r>
            <a:endParaRPr lang="en-US" sz="2400" dirty="0"/>
          </a:p>
        </p:txBody>
      </p:sp>
      <p:pic>
        <p:nvPicPr>
          <p:cNvPr id="16" name="Picture 15"/>
          <p:cNvPicPr>
            <a:picLocks noChangeAspect="1"/>
          </p:cNvPicPr>
          <p:nvPr/>
        </p:nvPicPr>
        <p:blipFill>
          <a:blip r:embed="rId4"/>
          <a:stretch>
            <a:fillRect/>
          </a:stretch>
        </p:blipFill>
        <p:spPr>
          <a:xfrm>
            <a:off x="3274964" y="1309054"/>
            <a:ext cx="2589644" cy="3386893"/>
          </a:xfrm>
          <a:prstGeom prst="rect">
            <a:avLst/>
          </a:prstGeom>
        </p:spPr>
      </p:pic>
      <p:sp>
        <p:nvSpPr>
          <p:cNvPr id="5" name="TextBox 4"/>
          <p:cNvSpPr txBox="1"/>
          <p:nvPr/>
        </p:nvSpPr>
        <p:spPr>
          <a:xfrm>
            <a:off x="1" y="5369665"/>
            <a:ext cx="9143999" cy="954107"/>
          </a:xfrm>
          <a:prstGeom prst="rect">
            <a:avLst/>
          </a:prstGeom>
          <a:noFill/>
        </p:spPr>
        <p:txBody>
          <a:bodyPr wrap="square" rtlCol="0">
            <a:spAutoFit/>
          </a:bodyPr>
          <a:lstStyle/>
          <a:p>
            <a:pPr algn="ctr"/>
            <a:r>
              <a:rPr lang="en-US" sz="2800" dirty="0">
                <a:solidFill>
                  <a:srgbClr val="FFFF00"/>
                </a:solidFill>
              </a:rPr>
              <a:t>Peeling continues </a:t>
            </a:r>
          </a:p>
          <a:p>
            <a:pPr algn="ctr"/>
            <a:r>
              <a:rPr lang="en-US" sz="2800" dirty="0">
                <a:solidFill>
                  <a:srgbClr val="FFFF00"/>
                </a:solidFill>
              </a:rPr>
              <a:t>to search for a more complete and elegant theory</a:t>
            </a:r>
          </a:p>
        </p:txBody>
      </p:sp>
    </p:spTree>
    <p:custDataLst>
      <p:tags r:id="rId1"/>
    </p:custDataLst>
    <p:extLst>
      <p:ext uri="{BB962C8B-B14F-4D97-AF65-F5344CB8AC3E}">
        <p14:creationId xmlns:p14="http://schemas.microsoft.com/office/powerpoint/2010/main" val="2176350567"/>
      </p:ext>
    </p:extLst>
  </p:cSld>
  <p:clrMapOvr>
    <a:masterClrMapping/>
  </p:clrMapOvr>
  <mc:AlternateContent xmlns:mc="http://schemas.openxmlformats.org/markup-compatibility/2006" xmlns:p14="http://schemas.microsoft.com/office/powerpoint/2010/main">
    <mc:Choice Requires="p14">
      <p:transition spd="slow" p14:dur="2000" advTm="1009"/>
    </mc:Choice>
    <mc:Fallback xmlns="">
      <p:transition spd="slow" advTm="100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2"/>
          <p:cNvSpPr>
            <a:spLocks noGrp="1"/>
          </p:cNvSpPr>
          <p:nvPr>
            <p:ph type="title"/>
          </p:nvPr>
        </p:nvSpPr>
        <p:spPr>
          <a:xfrm>
            <a:off x="457200" y="136091"/>
            <a:ext cx="8229600" cy="882792"/>
          </a:xfrm>
        </p:spPr>
        <p:txBody>
          <a:bodyPr>
            <a:normAutofit/>
          </a:bodyPr>
          <a:lstStyle/>
          <a:p>
            <a:pPr algn="r"/>
            <a:r>
              <a:rPr lang="en-US" sz="4000" dirty="0">
                <a:solidFill>
                  <a:srgbClr val="FFFFFF"/>
                </a:solidFill>
                <a:latin typeface="Arial" charset="0"/>
              </a:rPr>
              <a:t>……………. and the mysteries</a:t>
            </a:r>
          </a:p>
        </p:txBody>
      </p:sp>
      <p:sp>
        <p:nvSpPr>
          <p:cNvPr id="2" name="Content Placeholder 1"/>
          <p:cNvSpPr>
            <a:spLocks noGrp="1"/>
          </p:cNvSpPr>
          <p:nvPr>
            <p:ph sz="half" idx="4294967295"/>
          </p:nvPr>
        </p:nvSpPr>
        <p:spPr>
          <a:xfrm>
            <a:off x="5100995" y="1125471"/>
            <a:ext cx="2873375" cy="4751388"/>
          </a:xfrm>
        </p:spPr>
        <p:txBody>
          <a:bodyPr>
            <a:normAutofit/>
          </a:bodyPr>
          <a:lstStyle/>
          <a:p>
            <a:pPr marL="0" indent="0">
              <a:buNone/>
              <a:defRPr/>
            </a:pPr>
            <a:r>
              <a:rPr lang="en-US" dirty="0">
                <a:solidFill>
                  <a:srgbClr val="FFFFFF"/>
                </a:solidFill>
              </a:rPr>
              <a:t>WHY ?</a:t>
            </a: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marL="0" indent="0">
              <a:buNone/>
              <a:defRPr/>
            </a:pPr>
            <a:r>
              <a:rPr lang="en-US" sz="2600" dirty="0">
                <a:solidFill>
                  <a:srgbClr val="FFFFFF"/>
                </a:solidFill>
              </a:rPr>
              <a:t>WHAT ?</a:t>
            </a:r>
          </a:p>
        </p:txBody>
      </p:sp>
      <p:sp>
        <p:nvSpPr>
          <p:cNvPr id="6" name="Content Placeholder 1"/>
          <p:cNvSpPr>
            <a:spLocks noGrp="1"/>
          </p:cNvSpPr>
          <p:nvPr>
            <p:ph sz="half" idx="4294967295"/>
          </p:nvPr>
        </p:nvSpPr>
        <p:spPr>
          <a:xfrm>
            <a:off x="6846888" y="1252415"/>
            <a:ext cx="2297112" cy="4208463"/>
          </a:xfrm>
        </p:spPr>
        <p:txBody>
          <a:bodyPr>
            <a:normAutofit/>
          </a:bodyPr>
          <a:lstStyle/>
          <a:p>
            <a:pPr>
              <a:defRPr/>
            </a:pPr>
            <a:r>
              <a:rPr lang="en-US" sz="2400" dirty="0">
                <a:solidFill>
                  <a:srgbClr val="FFFF00"/>
                </a:solidFill>
              </a:rPr>
              <a:t>mass</a:t>
            </a:r>
            <a:r>
              <a:rPr lang="en-US" sz="2400" dirty="0">
                <a:solidFill>
                  <a:srgbClr val="FFFFFF"/>
                </a:solidFill>
              </a:rPr>
              <a:t> </a:t>
            </a:r>
          </a:p>
          <a:p>
            <a:pPr>
              <a:defRPr/>
            </a:pPr>
            <a:r>
              <a:rPr lang="en-US" sz="2400" dirty="0">
                <a:solidFill>
                  <a:srgbClr val="FFFFFF"/>
                </a:solidFill>
              </a:rPr>
              <a:t>6 quarks </a:t>
            </a:r>
          </a:p>
          <a:p>
            <a:pPr>
              <a:defRPr/>
            </a:pPr>
            <a:r>
              <a:rPr lang="en-US" sz="2400" dirty="0">
                <a:solidFill>
                  <a:srgbClr val="FFFFFF"/>
                </a:solidFill>
              </a:rPr>
              <a:t>3 families </a:t>
            </a:r>
          </a:p>
          <a:p>
            <a:pPr>
              <a:defRPr/>
            </a:pPr>
            <a:r>
              <a:rPr lang="en-US" sz="2400" dirty="0">
                <a:solidFill>
                  <a:srgbClr val="FFFFFF"/>
                </a:solidFill>
              </a:rPr>
              <a:t>forces </a:t>
            </a:r>
          </a:p>
          <a:p>
            <a:pPr>
              <a:defRPr/>
            </a:pPr>
            <a:r>
              <a:rPr lang="en-US" sz="2400" dirty="0">
                <a:solidFill>
                  <a:srgbClr val="FFFFFF"/>
                </a:solidFill>
              </a:rPr>
              <a:t>anti-matter </a:t>
            </a:r>
          </a:p>
          <a:p>
            <a:pPr>
              <a:defRPr/>
            </a:pPr>
            <a:r>
              <a:rPr lang="en-US" sz="2400" dirty="0">
                <a:solidFill>
                  <a:srgbClr val="FFFFFF"/>
                </a:solidFill>
              </a:rPr>
              <a:t>neutrinos </a:t>
            </a:r>
          </a:p>
          <a:p>
            <a:pPr marL="0" indent="0">
              <a:buNone/>
              <a:defRPr/>
            </a:pPr>
            <a:endParaRPr lang="en-US" sz="1200" dirty="0">
              <a:solidFill>
                <a:srgbClr val="FFFFFF"/>
              </a:solidFill>
            </a:endParaRPr>
          </a:p>
          <a:p>
            <a:pPr marL="0" indent="0">
              <a:buNone/>
              <a:defRPr/>
            </a:pPr>
            <a:endParaRPr lang="en-US" sz="1200" dirty="0">
              <a:solidFill>
                <a:srgbClr val="FFFFFF"/>
              </a:solidFill>
            </a:endParaRPr>
          </a:p>
          <a:p>
            <a:pPr>
              <a:defRPr/>
            </a:pPr>
            <a:r>
              <a:rPr lang="en-US" sz="2400" dirty="0"/>
              <a:t>dark matter </a:t>
            </a:r>
          </a:p>
          <a:p>
            <a:pPr>
              <a:defRPr/>
            </a:pPr>
            <a:r>
              <a:rPr lang="en-US" sz="2400" dirty="0">
                <a:solidFill>
                  <a:srgbClr val="FFFFFF"/>
                </a:solidFill>
              </a:rPr>
              <a:t>dark energy </a:t>
            </a:r>
            <a:endParaRPr lang="en-US" dirty="0">
              <a:latin typeface="Arial" charset="0"/>
            </a:endParaRPr>
          </a:p>
          <a:p>
            <a:endParaRPr lang="en-US" dirty="0"/>
          </a:p>
        </p:txBody>
      </p:sp>
      <p:pic>
        <p:nvPicPr>
          <p:cNvPr id="7" name="Picture 5" descr="05-0440-01D.hr.jpg"/>
          <p:cNvPicPr>
            <a:picLocks noChangeAspect="1"/>
          </p:cNvPicPr>
          <p:nvPr/>
        </p:nvPicPr>
        <p:blipFill>
          <a:blip r:embed="rId3">
            <a:extLst>
              <a:ext uri="{28A0092B-C50C-407E-A947-70E740481C1C}">
                <a14:useLocalDpi xmlns:a14="http://schemas.microsoft.com/office/drawing/2010/main" val="0"/>
              </a:ext>
            </a:extLst>
          </a:blip>
          <a:srcRect l="6206" t="4672" r="6563" b="7458"/>
          <a:stretch>
            <a:fillRect/>
          </a:stretch>
        </p:blipFill>
        <p:spPr bwMode="auto">
          <a:xfrm>
            <a:off x="749300" y="1472081"/>
            <a:ext cx="3898900" cy="36250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83E6B8EE-E5AD-9243-AE72-5D6CFED21B51}"/>
              </a:ext>
            </a:extLst>
          </p:cNvPr>
          <p:cNvSpPr txBox="1"/>
          <p:nvPr/>
        </p:nvSpPr>
        <p:spPr>
          <a:xfrm>
            <a:off x="8237613" y="3726866"/>
            <a:ext cx="659155" cy="369332"/>
          </a:xfrm>
          <a:prstGeom prst="rect">
            <a:avLst/>
          </a:prstGeom>
          <a:noFill/>
        </p:spPr>
        <p:txBody>
          <a:bodyPr wrap="none" rtlCol="0">
            <a:spAutoFit/>
          </a:bodyPr>
          <a:lstStyle/>
          <a:p>
            <a:r>
              <a:rPr lang="en-US" dirty="0">
                <a:solidFill>
                  <a:srgbClr val="FFFF00"/>
                </a:solidFill>
              </a:rPr>
              <a:t>mass</a:t>
            </a:r>
          </a:p>
        </p:txBody>
      </p:sp>
      <p:sp>
        <p:nvSpPr>
          <p:cNvPr id="8" name="TextBox 7">
            <a:extLst>
              <a:ext uri="{FF2B5EF4-FFF2-40B4-BE49-F238E27FC236}">
                <a16:creationId xmlns:a16="http://schemas.microsoft.com/office/drawing/2014/main" id="{4BB5188A-953C-FA4C-9313-4C58B845952A}"/>
              </a:ext>
            </a:extLst>
          </p:cNvPr>
          <p:cNvSpPr txBox="1"/>
          <p:nvPr/>
        </p:nvSpPr>
        <p:spPr>
          <a:xfrm>
            <a:off x="8237613" y="4147232"/>
            <a:ext cx="659155" cy="369332"/>
          </a:xfrm>
          <a:prstGeom prst="rect">
            <a:avLst/>
          </a:prstGeom>
          <a:noFill/>
        </p:spPr>
        <p:txBody>
          <a:bodyPr wrap="none" rtlCol="0">
            <a:spAutoFit/>
          </a:bodyPr>
          <a:lstStyle/>
          <a:p>
            <a:r>
              <a:rPr lang="en-US" dirty="0">
                <a:solidFill>
                  <a:srgbClr val="FFFF00"/>
                </a:solidFill>
              </a:rPr>
              <a:t>mass</a:t>
            </a:r>
          </a:p>
        </p:txBody>
      </p:sp>
      <p:sp>
        <p:nvSpPr>
          <p:cNvPr id="4" name="TextBox 3">
            <a:extLst>
              <a:ext uri="{FF2B5EF4-FFF2-40B4-BE49-F238E27FC236}">
                <a16:creationId xmlns:a16="http://schemas.microsoft.com/office/drawing/2014/main" id="{4352325B-DB90-574C-9930-3B11DCC8C484}"/>
              </a:ext>
            </a:extLst>
          </p:cNvPr>
          <p:cNvSpPr txBox="1"/>
          <p:nvPr/>
        </p:nvSpPr>
        <p:spPr>
          <a:xfrm>
            <a:off x="0" y="5597618"/>
            <a:ext cx="9143999" cy="954107"/>
          </a:xfrm>
          <a:prstGeom prst="rect">
            <a:avLst/>
          </a:prstGeom>
          <a:noFill/>
        </p:spPr>
        <p:txBody>
          <a:bodyPr wrap="square" rtlCol="0">
            <a:spAutoFit/>
          </a:bodyPr>
          <a:lstStyle/>
          <a:p>
            <a:pPr algn="ctr"/>
            <a:r>
              <a:rPr lang="en-US" sz="2800" dirty="0">
                <a:solidFill>
                  <a:srgbClr val="FFFF00"/>
                </a:solidFill>
              </a:rPr>
              <a:t>Discovery of Physics that explains the origin of “mass” </a:t>
            </a:r>
          </a:p>
          <a:p>
            <a:pPr algn="ctr"/>
            <a:r>
              <a:rPr lang="en-US" sz="2800" dirty="0">
                <a:solidFill>
                  <a:srgbClr val="FFFF00"/>
                </a:solidFill>
                <a:sym typeface="Wingdings" pitchFamily="2" charset="2"/>
              </a:rPr>
              <a:t> Potential </a:t>
            </a:r>
            <a:r>
              <a:rPr lang="en-US" sz="2800" dirty="0" err="1">
                <a:solidFill>
                  <a:srgbClr val="FFFF00"/>
                </a:solidFill>
                <a:sym typeface="Wingdings" pitchFamily="2" charset="2"/>
              </a:rPr>
              <a:t>Phyiscs</a:t>
            </a:r>
            <a:r>
              <a:rPr lang="en-US" sz="2800" dirty="0">
                <a:solidFill>
                  <a:srgbClr val="FFFF00"/>
                </a:solidFill>
                <a:sym typeface="Wingdings" pitchFamily="2" charset="2"/>
              </a:rPr>
              <a:t> for other questions </a:t>
            </a:r>
            <a:endParaRPr lang="en-US" sz="2800" dirty="0">
              <a:solidFill>
                <a:srgbClr val="FFFF00"/>
              </a:solidFill>
            </a:endParaRPr>
          </a:p>
        </p:txBody>
      </p:sp>
    </p:spTree>
    <p:extLst>
      <p:ext uri="{BB962C8B-B14F-4D97-AF65-F5344CB8AC3E}">
        <p14:creationId xmlns:p14="http://schemas.microsoft.com/office/powerpoint/2010/main" val="2064858727"/>
      </p:ext>
    </p:extLst>
  </p:cSld>
  <p:clrMapOvr>
    <a:masterClrMapping/>
  </p:clrMapOvr>
  <p:transition advTm="57422"/>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8"/>
          <p:cNvGrpSpPr>
            <a:grpSpLocks/>
          </p:cNvGrpSpPr>
          <p:nvPr/>
        </p:nvGrpSpPr>
        <p:grpSpPr bwMode="auto">
          <a:xfrm>
            <a:off x="21420" y="18634"/>
            <a:ext cx="4756192" cy="2679700"/>
            <a:chOff x="0" y="0"/>
            <a:chExt cx="4756228" cy="2679758"/>
          </a:xfrm>
        </p:grpSpPr>
        <p:pic>
          <p:nvPicPr>
            <p:cNvPr id="34829" name="Picture 2" descr="kek.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310806" cy="2679758"/>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34830" name="TextBox 5"/>
            <p:cNvSpPr txBox="1">
              <a:spLocks noChangeArrowheads="1"/>
            </p:cNvSpPr>
            <p:nvPr/>
          </p:nvSpPr>
          <p:spPr bwMode="auto">
            <a:xfrm>
              <a:off x="2293162" y="123490"/>
              <a:ext cx="2463066" cy="6463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FFFFFF"/>
                  </a:solidFill>
                </a:rPr>
                <a:t>TRISTAN </a:t>
              </a:r>
              <a:r>
                <a:rPr lang="en-US" sz="1800" dirty="0" err="1">
                  <a:solidFill>
                    <a:srgbClr val="FFFFFF"/>
                  </a:solidFill>
                </a:rPr>
                <a:t>e</a:t>
              </a:r>
              <a:r>
                <a:rPr lang="en-US" sz="1800" baseline="30000" dirty="0" err="1">
                  <a:solidFill>
                    <a:srgbClr val="FFFFFF"/>
                  </a:solidFill>
                </a:rPr>
                <a:t>+</a:t>
              </a:r>
              <a:r>
                <a:rPr lang="en-US" sz="1800" dirty="0" err="1">
                  <a:solidFill>
                    <a:srgbClr val="FFFFFF"/>
                  </a:solidFill>
                </a:rPr>
                <a:t>e</a:t>
              </a:r>
              <a:r>
                <a:rPr lang="en-US" sz="1800" baseline="30000" dirty="0">
                  <a:solidFill>
                    <a:srgbClr val="FFFFFF"/>
                  </a:solidFill>
                </a:rPr>
                <a:t>-</a:t>
              </a:r>
              <a:r>
                <a:rPr lang="en-US" sz="1800" dirty="0">
                  <a:solidFill>
                    <a:srgbClr val="FFFFFF"/>
                  </a:solidFill>
                </a:rPr>
                <a:t> (Japan)</a:t>
              </a:r>
            </a:p>
            <a:p>
              <a:pPr eaLnBrk="1" hangingPunct="1"/>
              <a:r>
                <a:rPr lang="en-US" sz="1800" dirty="0">
                  <a:solidFill>
                    <a:srgbClr val="FFFFFF"/>
                  </a:solidFill>
                </a:rPr>
                <a:t> 60 GeV, 3 km</a:t>
              </a:r>
            </a:p>
          </p:txBody>
        </p:sp>
      </p:grpSp>
      <p:grpSp>
        <p:nvGrpSpPr>
          <p:cNvPr id="3" name="Group 2"/>
          <p:cNvGrpSpPr>
            <a:grpSpLocks/>
          </p:cNvGrpSpPr>
          <p:nvPr/>
        </p:nvGrpSpPr>
        <p:grpSpPr bwMode="auto">
          <a:xfrm>
            <a:off x="1402529" y="681444"/>
            <a:ext cx="5162572" cy="3128788"/>
            <a:chOff x="2561147" y="488480"/>
            <a:chExt cx="5161908" cy="3129498"/>
          </a:xfrm>
        </p:grpSpPr>
        <p:grpSp>
          <p:nvGrpSpPr>
            <p:cNvPr id="34825" name="Group 20"/>
            <p:cNvGrpSpPr>
              <a:grpSpLocks/>
            </p:cNvGrpSpPr>
            <p:nvPr/>
          </p:nvGrpSpPr>
          <p:grpSpPr bwMode="auto">
            <a:xfrm>
              <a:off x="2561147" y="692188"/>
              <a:ext cx="5161908" cy="2925790"/>
              <a:chOff x="1094063" y="815396"/>
              <a:chExt cx="5161743" cy="2926068"/>
            </a:xfrm>
          </p:grpSpPr>
          <p:pic>
            <p:nvPicPr>
              <p:cNvPr id="34827" name="Picture 2" descr="14_Young-Kee_Aerial_Full"/>
              <p:cNvPicPr>
                <a:picLocks noChangeAspect="1" noChangeArrowheads="1"/>
              </p:cNvPicPr>
              <p:nvPr/>
            </p:nvPicPr>
            <p:blipFill>
              <a:blip r:embed="rId4">
                <a:extLst>
                  <a:ext uri="{28A0092B-C50C-407E-A947-70E740481C1C}">
                    <a14:useLocalDpi xmlns:a14="http://schemas.microsoft.com/office/drawing/2010/main" val="0"/>
                  </a:ext>
                </a:extLst>
              </a:blip>
              <a:srcRect t="12016" b="26231"/>
              <a:stretch>
                <a:fillRect/>
              </a:stretch>
            </p:blipFill>
            <p:spPr bwMode="auto">
              <a:xfrm>
                <a:off x="1094063" y="1481307"/>
                <a:ext cx="4888538" cy="2260157"/>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34828" name="TextBox 6"/>
              <p:cNvSpPr txBox="1">
                <a:spLocks noChangeArrowheads="1"/>
              </p:cNvSpPr>
              <p:nvPr/>
            </p:nvSpPr>
            <p:spPr bwMode="auto">
              <a:xfrm>
                <a:off x="4199099" y="815396"/>
                <a:ext cx="2056707" cy="646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err="1">
                    <a:solidFill>
                      <a:srgbClr val="FFFFFF"/>
                    </a:solidFill>
                  </a:rPr>
                  <a:t>Tevatron</a:t>
                </a:r>
                <a:r>
                  <a:rPr lang="en-US" sz="1800" dirty="0">
                    <a:solidFill>
                      <a:srgbClr val="FFFFFF"/>
                    </a:solidFill>
                  </a:rPr>
                  <a:t> pp (U.S.)</a:t>
                </a:r>
              </a:p>
              <a:p>
                <a:pPr eaLnBrk="1" hangingPunct="1"/>
                <a:r>
                  <a:rPr lang="en-US" sz="1800" dirty="0">
                    <a:solidFill>
                      <a:srgbClr val="FFFFFF"/>
                    </a:solidFill>
                  </a:rPr>
                  <a:t>2 </a:t>
                </a:r>
                <a:r>
                  <a:rPr lang="en-US" sz="1800" dirty="0" err="1">
                    <a:solidFill>
                      <a:srgbClr val="FFFFFF"/>
                    </a:solidFill>
                  </a:rPr>
                  <a:t>TeV</a:t>
                </a:r>
                <a:r>
                  <a:rPr lang="en-US" sz="1800" dirty="0">
                    <a:solidFill>
                      <a:srgbClr val="FFFFFF"/>
                    </a:solidFill>
                  </a:rPr>
                  <a:t>, 6 km</a:t>
                </a:r>
              </a:p>
            </p:txBody>
          </p:sp>
        </p:grpSp>
        <p:sp>
          <p:nvSpPr>
            <p:cNvPr id="34826" name="TextBox 1"/>
            <p:cNvSpPr txBox="1">
              <a:spLocks noChangeArrowheads="1"/>
            </p:cNvSpPr>
            <p:nvPr/>
          </p:nvSpPr>
          <p:spPr bwMode="auto">
            <a:xfrm>
              <a:off x="6745532" y="488480"/>
              <a:ext cx="380762" cy="3694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FFFFFF"/>
                  </a:solidFill>
                </a:rPr>
                <a:t>_</a:t>
              </a:r>
            </a:p>
          </p:txBody>
        </p:sp>
      </p:grpSp>
      <p:grpSp>
        <p:nvGrpSpPr>
          <p:cNvPr id="19" name="Group 18"/>
          <p:cNvGrpSpPr>
            <a:grpSpLocks/>
          </p:cNvGrpSpPr>
          <p:nvPr/>
        </p:nvGrpSpPr>
        <p:grpSpPr bwMode="auto">
          <a:xfrm>
            <a:off x="3722688" y="2522535"/>
            <a:ext cx="5433384" cy="4318000"/>
            <a:chOff x="3722572" y="2539582"/>
            <a:chExt cx="5433297" cy="4318418"/>
          </a:xfrm>
        </p:grpSpPr>
        <p:pic>
          <p:nvPicPr>
            <p:cNvPr id="34823" name="Picture 24" descr="C:\Users\ykkim\Pictures\cern-lh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572" y="3206848"/>
              <a:ext cx="5402622" cy="3651152"/>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34824" name="TextBox 7"/>
            <p:cNvSpPr txBox="1">
              <a:spLocks noChangeArrowheads="1"/>
            </p:cNvSpPr>
            <p:nvPr/>
          </p:nvSpPr>
          <p:spPr bwMode="auto">
            <a:xfrm>
              <a:off x="6291698" y="2539582"/>
              <a:ext cx="2864171" cy="6463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800" dirty="0">
                  <a:solidFill>
                    <a:srgbClr val="FFFFFF"/>
                  </a:solidFill>
                </a:rPr>
                <a:t>LHC pp</a:t>
              </a:r>
            </a:p>
            <a:p>
              <a:pPr algn="r" eaLnBrk="1" hangingPunct="1"/>
              <a:r>
                <a:rPr lang="en-US" sz="1800" dirty="0">
                  <a:solidFill>
                    <a:srgbClr val="FFFFFF"/>
                  </a:solidFill>
                </a:rPr>
                <a:t>13 </a:t>
              </a:r>
              <a:r>
                <a:rPr lang="en-US" sz="1800" dirty="0" err="1">
                  <a:solidFill>
                    <a:srgbClr val="FFFFFF"/>
                  </a:solidFill>
                </a:rPr>
                <a:t>TeV</a:t>
              </a:r>
              <a:r>
                <a:rPr lang="en-US" sz="1800" dirty="0">
                  <a:solidFill>
                    <a:srgbClr val="FFFFFF"/>
                  </a:solidFill>
                </a:rPr>
                <a:t>, 27 km</a:t>
              </a:r>
            </a:p>
          </p:txBody>
        </p:sp>
      </p:grpSp>
      <p:pic>
        <p:nvPicPr>
          <p:cNvPr id="23"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961457" y="4800795"/>
            <a:ext cx="3151187" cy="2041525"/>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2" name="Right Arrow 1"/>
          <p:cNvSpPr/>
          <p:nvPr/>
        </p:nvSpPr>
        <p:spPr>
          <a:xfrm rot="2280000">
            <a:off x="483332" y="2803694"/>
            <a:ext cx="6538326" cy="935038"/>
          </a:xfrm>
          <a:prstGeom prst="right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b"/>
          <a:lstStyle/>
          <a:p>
            <a:pPr algn="ctr">
              <a:defRPr/>
            </a:pPr>
            <a:r>
              <a:rPr lang="en-US" sz="2800" dirty="0">
                <a:solidFill>
                  <a:srgbClr val="FF0000"/>
                </a:solidFill>
              </a:rPr>
              <a:t>My journey (higher energy accelerators)</a:t>
            </a:r>
          </a:p>
        </p:txBody>
      </p:sp>
    </p:spTree>
    <p:custDataLst>
      <p:tags r:id="rId1"/>
    </p:custDataLst>
    <p:extLst>
      <p:ext uri="{BB962C8B-B14F-4D97-AF65-F5344CB8AC3E}">
        <p14:creationId xmlns:p14="http://schemas.microsoft.com/office/powerpoint/2010/main" val="2923604203"/>
      </p:ext>
    </p:extLst>
  </p:cSld>
  <p:clrMapOvr>
    <a:masterClrMapping/>
  </p:clrMapOvr>
  <p:transition spd="slow" advTm="36479"/>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070A3-4097-5043-9D00-75DE064DCE43}"/>
              </a:ext>
            </a:extLst>
          </p:cNvPr>
          <p:cNvSpPr>
            <a:spLocks noGrp="1"/>
          </p:cNvSpPr>
          <p:nvPr>
            <p:ph type="title"/>
          </p:nvPr>
        </p:nvSpPr>
        <p:spPr>
          <a:xfrm>
            <a:off x="0" y="274638"/>
            <a:ext cx="9144000" cy="1143000"/>
          </a:xfrm>
        </p:spPr>
        <p:txBody>
          <a:bodyPr>
            <a:normAutofit/>
          </a:bodyPr>
          <a:lstStyle/>
          <a:p>
            <a:r>
              <a:rPr lang="en-US" sz="3600" dirty="0"/>
              <a:t>High Energy Colliders and Collider Experiments</a:t>
            </a:r>
          </a:p>
        </p:txBody>
      </p:sp>
      <p:pic>
        <p:nvPicPr>
          <p:cNvPr id="7170" name="Picture 2" descr="Image result for pile ups at LHC">
            <a:extLst>
              <a:ext uri="{FF2B5EF4-FFF2-40B4-BE49-F238E27FC236}">
                <a16:creationId xmlns:a16="http://schemas.microsoft.com/office/drawing/2014/main" id="{76A68879-7188-454D-94DB-50A1FA203F8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897" r="11863"/>
          <a:stretch/>
        </p:blipFill>
        <p:spPr bwMode="auto">
          <a:xfrm>
            <a:off x="770410" y="3821755"/>
            <a:ext cx="3262763" cy="24072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3E9B5485-087D-BE47-91F1-7FE9B4FD6627}"/>
              </a:ext>
            </a:extLst>
          </p:cNvPr>
          <p:cNvSpPr txBox="1"/>
          <p:nvPr/>
        </p:nvSpPr>
        <p:spPr>
          <a:xfrm>
            <a:off x="5187279" y="1864585"/>
            <a:ext cx="3004349" cy="1231106"/>
          </a:xfrm>
          <a:prstGeom prst="rect">
            <a:avLst/>
          </a:prstGeom>
          <a:noFill/>
        </p:spPr>
        <p:txBody>
          <a:bodyPr wrap="none" rtlCol="0">
            <a:spAutoFit/>
          </a:bodyPr>
          <a:lstStyle/>
          <a:p>
            <a:pPr algn="ctr"/>
            <a:r>
              <a:rPr lang="en-US" dirty="0"/>
              <a:t>1 W, Z / 1 million collisions</a:t>
            </a:r>
          </a:p>
          <a:p>
            <a:pPr lvl="1" algn="ctr"/>
            <a:endParaRPr lang="en-US" sz="1000" dirty="0"/>
          </a:p>
          <a:p>
            <a:pPr algn="ctr"/>
            <a:r>
              <a:rPr lang="en-US" dirty="0"/>
              <a:t>1 Top / 100 millions collisions</a:t>
            </a:r>
          </a:p>
          <a:p>
            <a:pPr lvl="1" algn="ctr"/>
            <a:endParaRPr lang="en-US" sz="1000" dirty="0"/>
          </a:p>
          <a:p>
            <a:pPr algn="ctr"/>
            <a:r>
              <a:rPr lang="en-US" dirty="0"/>
              <a:t>1 Higgs / 1 billion collision</a:t>
            </a:r>
          </a:p>
        </p:txBody>
      </p:sp>
      <p:sp>
        <p:nvSpPr>
          <p:cNvPr id="3" name="TextBox 2">
            <a:extLst>
              <a:ext uri="{FF2B5EF4-FFF2-40B4-BE49-F238E27FC236}">
                <a16:creationId xmlns:a16="http://schemas.microsoft.com/office/drawing/2014/main" id="{E762D4B0-362D-8E40-9CB5-6AA886D3267B}"/>
              </a:ext>
            </a:extLst>
          </p:cNvPr>
          <p:cNvSpPr txBox="1"/>
          <p:nvPr/>
        </p:nvSpPr>
        <p:spPr>
          <a:xfrm>
            <a:off x="836848" y="1407463"/>
            <a:ext cx="3057119" cy="400110"/>
          </a:xfrm>
          <a:prstGeom prst="rect">
            <a:avLst/>
          </a:prstGeom>
          <a:noFill/>
        </p:spPr>
        <p:txBody>
          <a:bodyPr wrap="none" rtlCol="0">
            <a:spAutoFit/>
          </a:bodyPr>
          <a:lstStyle/>
          <a:p>
            <a:pPr algn="ctr"/>
            <a:r>
              <a:rPr lang="en-US" sz="2000" dirty="0"/>
              <a:t>Large Hadron Collider (LHC)</a:t>
            </a:r>
          </a:p>
        </p:txBody>
      </p:sp>
      <p:sp>
        <p:nvSpPr>
          <p:cNvPr id="16" name="TextBox 15">
            <a:extLst>
              <a:ext uri="{FF2B5EF4-FFF2-40B4-BE49-F238E27FC236}">
                <a16:creationId xmlns:a16="http://schemas.microsoft.com/office/drawing/2014/main" id="{B593706E-A506-4D4F-AE6C-789758241F5B}"/>
              </a:ext>
            </a:extLst>
          </p:cNvPr>
          <p:cNvSpPr txBox="1"/>
          <p:nvPr/>
        </p:nvSpPr>
        <p:spPr>
          <a:xfrm>
            <a:off x="5261018" y="3477778"/>
            <a:ext cx="2930610" cy="400110"/>
          </a:xfrm>
          <a:prstGeom prst="rect">
            <a:avLst/>
          </a:prstGeom>
          <a:noFill/>
        </p:spPr>
        <p:txBody>
          <a:bodyPr wrap="none" rtlCol="0">
            <a:spAutoFit/>
          </a:bodyPr>
          <a:lstStyle/>
          <a:p>
            <a:pPr algn="ctr"/>
            <a:r>
              <a:rPr lang="en-US" sz="2000" dirty="0"/>
              <a:t>ATLAS Collider Experiment</a:t>
            </a:r>
          </a:p>
        </p:txBody>
      </p:sp>
      <p:grpSp>
        <p:nvGrpSpPr>
          <p:cNvPr id="14" name="Group 13">
            <a:extLst>
              <a:ext uri="{FF2B5EF4-FFF2-40B4-BE49-F238E27FC236}">
                <a16:creationId xmlns:a16="http://schemas.microsoft.com/office/drawing/2014/main" id="{219889F3-3B6E-F448-BC44-4035C624937B}"/>
              </a:ext>
            </a:extLst>
          </p:cNvPr>
          <p:cNvGrpSpPr/>
          <p:nvPr/>
        </p:nvGrpSpPr>
        <p:grpSpPr>
          <a:xfrm>
            <a:off x="103395" y="2150791"/>
            <a:ext cx="4570115" cy="760703"/>
            <a:chOff x="-61197" y="2183655"/>
            <a:chExt cx="4570115" cy="760703"/>
          </a:xfrm>
        </p:grpSpPr>
        <p:grpSp>
          <p:nvGrpSpPr>
            <p:cNvPr id="10" name="Group 9">
              <a:extLst>
                <a:ext uri="{FF2B5EF4-FFF2-40B4-BE49-F238E27FC236}">
                  <a16:creationId xmlns:a16="http://schemas.microsoft.com/office/drawing/2014/main" id="{A14EECDD-F805-3F44-86FB-FAD6A34B1D75}"/>
                </a:ext>
              </a:extLst>
            </p:cNvPr>
            <p:cNvGrpSpPr/>
            <p:nvPr/>
          </p:nvGrpSpPr>
          <p:grpSpPr>
            <a:xfrm>
              <a:off x="-61197" y="2230558"/>
              <a:ext cx="4570115" cy="655945"/>
              <a:chOff x="450646" y="1495691"/>
              <a:chExt cx="4570115" cy="655945"/>
            </a:xfrm>
          </p:grpSpPr>
          <p:sp>
            <p:nvSpPr>
              <p:cNvPr id="6" name="Right Arrow 5">
                <a:extLst>
                  <a:ext uri="{FF2B5EF4-FFF2-40B4-BE49-F238E27FC236}">
                    <a16:creationId xmlns:a16="http://schemas.microsoft.com/office/drawing/2014/main" id="{EB5892AF-733E-6948-9C0C-EED2A694F238}"/>
                  </a:ext>
                </a:extLst>
              </p:cNvPr>
              <p:cNvSpPr/>
              <p:nvPr/>
            </p:nvSpPr>
            <p:spPr>
              <a:xfrm>
                <a:off x="1342579" y="1603202"/>
                <a:ext cx="928174" cy="4281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a:extLst>
                  <a:ext uri="{FF2B5EF4-FFF2-40B4-BE49-F238E27FC236}">
                    <a16:creationId xmlns:a16="http://schemas.microsoft.com/office/drawing/2014/main" id="{7C1DC1CD-379E-CF44-AF10-88E53AAE267F}"/>
                  </a:ext>
                </a:extLst>
              </p:cNvPr>
              <p:cNvSpPr/>
              <p:nvPr/>
            </p:nvSpPr>
            <p:spPr>
              <a:xfrm flipH="1">
                <a:off x="3121371" y="1610035"/>
                <a:ext cx="927165" cy="42817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8FA898-8C08-D54E-B106-64EE89492E57}"/>
                  </a:ext>
                </a:extLst>
              </p:cNvPr>
              <p:cNvSpPr txBox="1"/>
              <p:nvPr/>
            </p:nvSpPr>
            <p:spPr>
              <a:xfrm>
                <a:off x="450646" y="1495691"/>
                <a:ext cx="912879" cy="646331"/>
              </a:xfrm>
              <a:prstGeom prst="rect">
                <a:avLst/>
              </a:prstGeom>
              <a:noFill/>
            </p:spPr>
            <p:txBody>
              <a:bodyPr wrap="none" rtlCol="0">
                <a:spAutoFit/>
              </a:bodyPr>
              <a:lstStyle/>
              <a:p>
                <a:pPr algn="ctr"/>
                <a:r>
                  <a:rPr lang="en-US" dirty="0"/>
                  <a:t>~10</a:t>
                </a:r>
                <a:r>
                  <a:rPr lang="en-US" baseline="30000" dirty="0"/>
                  <a:t>11</a:t>
                </a:r>
                <a:r>
                  <a:rPr lang="en-US" dirty="0"/>
                  <a:t> </a:t>
                </a:r>
              </a:p>
              <a:p>
                <a:pPr algn="ctr"/>
                <a:r>
                  <a:rPr lang="en-US" dirty="0"/>
                  <a:t>protons</a:t>
                </a:r>
              </a:p>
            </p:txBody>
          </p:sp>
          <p:sp>
            <p:nvSpPr>
              <p:cNvPr id="9" name="TextBox 8">
                <a:extLst>
                  <a:ext uri="{FF2B5EF4-FFF2-40B4-BE49-F238E27FC236}">
                    <a16:creationId xmlns:a16="http://schemas.microsoft.com/office/drawing/2014/main" id="{ABEAE13F-07B6-E445-86D0-51BC424E0564}"/>
                  </a:ext>
                </a:extLst>
              </p:cNvPr>
              <p:cNvSpPr txBox="1"/>
              <p:nvPr/>
            </p:nvSpPr>
            <p:spPr>
              <a:xfrm>
                <a:off x="4107882" y="1505305"/>
                <a:ext cx="912879" cy="646331"/>
              </a:xfrm>
              <a:prstGeom prst="rect">
                <a:avLst/>
              </a:prstGeom>
              <a:noFill/>
            </p:spPr>
            <p:txBody>
              <a:bodyPr wrap="none" rtlCol="0">
                <a:spAutoFit/>
              </a:bodyPr>
              <a:lstStyle/>
              <a:p>
                <a:pPr algn="ctr"/>
                <a:r>
                  <a:rPr lang="en-US" dirty="0"/>
                  <a:t>~10</a:t>
                </a:r>
                <a:r>
                  <a:rPr lang="en-US" baseline="30000" dirty="0"/>
                  <a:t>11</a:t>
                </a:r>
                <a:endParaRPr lang="en-US" dirty="0"/>
              </a:p>
              <a:p>
                <a:pPr algn="ctr"/>
                <a:r>
                  <a:rPr lang="en-US" dirty="0"/>
                  <a:t>protons</a:t>
                </a:r>
              </a:p>
            </p:txBody>
          </p:sp>
        </p:grpSp>
        <p:sp>
          <p:nvSpPr>
            <p:cNvPr id="17" name="AutoShape 7">
              <a:extLst>
                <a:ext uri="{FF2B5EF4-FFF2-40B4-BE49-F238E27FC236}">
                  <a16:creationId xmlns:a16="http://schemas.microsoft.com/office/drawing/2014/main" id="{FB7B53AA-626F-B342-A9EF-EC1F04E9E94F}"/>
                </a:ext>
              </a:extLst>
            </p:cNvPr>
            <p:cNvSpPr>
              <a:spLocks noChangeArrowheads="1"/>
            </p:cNvSpPr>
            <p:nvPr/>
          </p:nvSpPr>
          <p:spPr bwMode="auto">
            <a:xfrm>
              <a:off x="1851451" y="2183655"/>
              <a:ext cx="698731" cy="760703"/>
            </a:xfrm>
            <a:prstGeom prst="irregularSeal1">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2813"/>
              <a:r>
                <a:rPr lang="en-US" sz="2400" b="1" i="1">
                  <a:solidFill>
                    <a:srgbClr val="FFFF00"/>
                  </a:solidFill>
                </a:rPr>
                <a:t>E</a:t>
              </a:r>
            </a:p>
          </p:txBody>
        </p:sp>
      </p:grpSp>
      <p:grpSp>
        <p:nvGrpSpPr>
          <p:cNvPr id="22" name="Group 21">
            <a:extLst>
              <a:ext uri="{FF2B5EF4-FFF2-40B4-BE49-F238E27FC236}">
                <a16:creationId xmlns:a16="http://schemas.microsoft.com/office/drawing/2014/main" id="{407CEBDA-CCD7-BE41-B5B1-4B112E906692}"/>
              </a:ext>
            </a:extLst>
          </p:cNvPr>
          <p:cNvGrpSpPr/>
          <p:nvPr/>
        </p:nvGrpSpPr>
        <p:grpSpPr>
          <a:xfrm>
            <a:off x="4656815" y="3873395"/>
            <a:ext cx="4262813" cy="2387846"/>
            <a:chOff x="1109734" y="2203404"/>
            <a:chExt cx="4262813" cy="2387846"/>
          </a:xfrm>
          <a:solidFill>
            <a:srgbClr val="0000FF"/>
          </a:solidFill>
        </p:grpSpPr>
        <p:pic>
          <p:nvPicPr>
            <p:cNvPr id="23" name="Picture 22">
              <a:extLst>
                <a:ext uri="{FF2B5EF4-FFF2-40B4-BE49-F238E27FC236}">
                  <a16:creationId xmlns:a16="http://schemas.microsoft.com/office/drawing/2014/main" id="{E4C0A7CA-C101-E048-8B43-46146B44F567}"/>
                </a:ext>
              </a:extLst>
            </p:cNvPr>
            <p:cNvPicPr>
              <a:picLocks noChangeAspect="1"/>
            </p:cNvPicPr>
            <p:nvPr/>
          </p:nvPicPr>
          <p:blipFill rotWithShape="1">
            <a:blip r:embed="rId4"/>
            <a:srcRect l="585" t="5134" b="4301"/>
            <a:stretch/>
          </p:blipFill>
          <p:spPr>
            <a:xfrm>
              <a:off x="1475692" y="2203404"/>
              <a:ext cx="3398555" cy="2387846"/>
            </a:xfrm>
            <a:prstGeom prst="rect">
              <a:avLst/>
            </a:prstGeom>
            <a:grpFill/>
          </p:spPr>
        </p:pic>
        <p:cxnSp>
          <p:nvCxnSpPr>
            <p:cNvPr id="24" name="Straight Arrow Connector 23">
              <a:extLst>
                <a:ext uri="{FF2B5EF4-FFF2-40B4-BE49-F238E27FC236}">
                  <a16:creationId xmlns:a16="http://schemas.microsoft.com/office/drawing/2014/main" id="{D6A7887D-569D-5240-8530-3B101F00A6D0}"/>
                </a:ext>
              </a:extLst>
            </p:cNvPr>
            <p:cNvCxnSpPr/>
            <p:nvPr/>
          </p:nvCxnSpPr>
          <p:spPr>
            <a:xfrm>
              <a:off x="1109734" y="3281848"/>
              <a:ext cx="1857662" cy="178436"/>
            </a:xfrm>
            <a:prstGeom prst="straightConnector1">
              <a:avLst/>
            </a:prstGeom>
            <a:grpFill/>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F7DB9540-B763-2F47-9346-D00E6334A0FA}"/>
                </a:ext>
              </a:extLst>
            </p:cNvPr>
            <p:cNvCxnSpPr/>
            <p:nvPr/>
          </p:nvCxnSpPr>
          <p:spPr>
            <a:xfrm flipH="1" flipV="1">
              <a:off x="3514885" y="3513304"/>
              <a:ext cx="1857662" cy="178436"/>
            </a:xfrm>
            <a:prstGeom prst="straightConnector1">
              <a:avLst/>
            </a:prstGeom>
            <a:grpFill/>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pSp>
        <p:nvGrpSpPr>
          <p:cNvPr id="26" name="Group 25">
            <a:extLst>
              <a:ext uri="{FF2B5EF4-FFF2-40B4-BE49-F238E27FC236}">
                <a16:creationId xmlns:a16="http://schemas.microsoft.com/office/drawing/2014/main" id="{1C330FBB-5915-DA49-A82A-564A546AA53F}"/>
              </a:ext>
            </a:extLst>
          </p:cNvPr>
          <p:cNvGrpSpPr/>
          <p:nvPr/>
        </p:nvGrpSpPr>
        <p:grpSpPr>
          <a:xfrm>
            <a:off x="6083411" y="4137433"/>
            <a:ext cx="1658471" cy="2002118"/>
            <a:chOff x="1520332" y="2609330"/>
            <a:chExt cx="1658471" cy="2002118"/>
          </a:xfrm>
        </p:grpSpPr>
        <p:cxnSp>
          <p:nvCxnSpPr>
            <p:cNvPr id="27" name="Straight Arrow Connector 26">
              <a:extLst>
                <a:ext uri="{FF2B5EF4-FFF2-40B4-BE49-F238E27FC236}">
                  <a16:creationId xmlns:a16="http://schemas.microsoft.com/office/drawing/2014/main" id="{C154BFAE-869C-1B47-8FEA-65324BA360AE}"/>
                </a:ext>
              </a:extLst>
            </p:cNvPr>
            <p:cNvCxnSpPr/>
            <p:nvPr/>
          </p:nvCxnSpPr>
          <p:spPr>
            <a:xfrm flipV="1">
              <a:off x="2317463" y="3027380"/>
              <a:ext cx="550201" cy="537409"/>
            </a:xfrm>
            <a:prstGeom prst="straightConnector1">
              <a:avLst/>
            </a:prstGeom>
            <a:ln>
              <a:solidFill>
                <a:srgbClr val="660066"/>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8036A61A-8180-4F4D-8C44-2E46404ACDE2}"/>
                </a:ext>
              </a:extLst>
            </p:cNvPr>
            <p:cNvCxnSpPr/>
            <p:nvPr/>
          </p:nvCxnSpPr>
          <p:spPr>
            <a:xfrm>
              <a:off x="2302522" y="3660832"/>
              <a:ext cx="383223" cy="711557"/>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CDE37883-B413-B143-98F3-A4827EC2CEDE}"/>
                </a:ext>
              </a:extLst>
            </p:cNvPr>
            <p:cNvCxnSpPr/>
            <p:nvPr/>
          </p:nvCxnSpPr>
          <p:spPr>
            <a:xfrm flipH="1">
              <a:off x="1714568" y="3639494"/>
              <a:ext cx="498306" cy="711557"/>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A1A9C226-76C2-3D4F-B54C-E58E81ED89FF}"/>
                </a:ext>
              </a:extLst>
            </p:cNvPr>
            <p:cNvCxnSpPr/>
            <p:nvPr/>
          </p:nvCxnSpPr>
          <p:spPr>
            <a:xfrm flipH="1" flipV="1">
              <a:off x="1819156" y="2726782"/>
              <a:ext cx="393718" cy="838007"/>
            </a:xfrm>
            <a:prstGeom prst="straightConnector1">
              <a:avLst/>
            </a:prstGeom>
            <a:ln>
              <a:solidFill>
                <a:srgbClr val="1EBC15"/>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B7A56CD0-A772-A046-80A4-998A289179D5}"/>
                </a:ext>
              </a:extLst>
            </p:cNvPr>
            <p:cNvCxnSpPr/>
            <p:nvPr/>
          </p:nvCxnSpPr>
          <p:spPr>
            <a:xfrm flipV="1">
              <a:off x="2257697" y="2609330"/>
              <a:ext cx="206553" cy="9554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D07B1117-576D-9E45-889B-25AF40E7E893}"/>
                </a:ext>
              </a:extLst>
            </p:cNvPr>
            <p:cNvCxnSpPr/>
            <p:nvPr/>
          </p:nvCxnSpPr>
          <p:spPr>
            <a:xfrm>
              <a:off x="2257699" y="3639494"/>
              <a:ext cx="59764" cy="971954"/>
            </a:xfrm>
            <a:prstGeom prst="straightConnector1">
              <a:avLst/>
            </a:prstGeom>
            <a:ln>
              <a:solidFill>
                <a:schemeClr val="accent2">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C703380-BAE8-F04E-8752-97EBCBF35176}"/>
                </a:ext>
              </a:extLst>
            </p:cNvPr>
            <p:cNvCxnSpPr/>
            <p:nvPr/>
          </p:nvCxnSpPr>
          <p:spPr>
            <a:xfrm flipV="1">
              <a:off x="2260324" y="3396874"/>
              <a:ext cx="918479" cy="197797"/>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E8249086-73F0-AD42-B883-9D9CD34DA513}"/>
                </a:ext>
              </a:extLst>
            </p:cNvPr>
            <p:cNvCxnSpPr/>
            <p:nvPr/>
          </p:nvCxnSpPr>
          <p:spPr>
            <a:xfrm flipH="1">
              <a:off x="1520332" y="3624553"/>
              <a:ext cx="722424" cy="493836"/>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grpSp>
      <p:sp>
        <p:nvSpPr>
          <p:cNvPr id="38" name="Oval 37">
            <a:extLst>
              <a:ext uri="{FF2B5EF4-FFF2-40B4-BE49-F238E27FC236}">
                <a16:creationId xmlns:a16="http://schemas.microsoft.com/office/drawing/2014/main" id="{FD38CC55-A6CA-D544-9E2F-56ED3819D740}"/>
              </a:ext>
            </a:extLst>
          </p:cNvPr>
          <p:cNvSpPr/>
          <p:nvPr/>
        </p:nvSpPr>
        <p:spPr>
          <a:xfrm>
            <a:off x="6527711" y="4898859"/>
            <a:ext cx="533478" cy="538173"/>
          </a:xfrm>
          <a:prstGeom prst="ellipse">
            <a:avLst/>
          </a:prstGeom>
          <a:solidFill>
            <a:srgbClr val="FF00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i="1" dirty="0">
                <a:solidFill>
                  <a:srgbClr val="FFFF00"/>
                </a:solidFill>
              </a:rPr>
              <a:t>M</a:t>
            </a:r>
            <a:endParaRPr lang="en-US" sz="1100" b="1" i="1" dirty="0">
              <a:solidFill>
                <a:srgbClr val="FFFF00"/>
              </a:solidFill>
            </a:endParaRPr>
          </a:p>
        </p:txBody>
      </p:sp>
    </p:spTree>
    <p:extLst>
      <p:ext uri="{BB962C8B-B14F-4D97-AF65-F5344CB8AC3E}">
        <p14:creationId xmlns:p14="http://schemas.microsoft.com/office/powerpoint/2010/main" val="764953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1400" y="-52749"/>
            <a:ext cx="3929095" cy="2467456"/>
            <a:chOff x="21400" y="-52749"/>
            <a:chExt cx="3929095" cy="2467456"/>
          </a:xfrm>
        </p:grpSpPr>
        <p:pic>
          <p:nvPicPr>
            <p:cNvPr id="37889" name="図 2" descr="AMY"/>
            <p:cNvPicPr>
              <a:picLocks noChangeAspect="1" noChangeArrowheads="1"/>
            </p:cNvPicPr>
            <p:nvPr/>
          </p:nvPicPr>
          <p:blipFill>
            <a:blip r:embed="rId3">
              <a:extLst>
                <a:ext uri="{28A0092B-C50C-407E-A947-70E740481C1C}">
                  <a14:useLocalDpi xmlns:a14="http://schemas.microsoft.com/office/drawing/2010/main" val="0"/>
                </a:ext>
              </a:extLst>
            </a:blip>
            <a:srcRect l="6328" t="5949" r="4199" b="9332"/>
            <a:stretch>
              <a:fillRect/>
            </a:stretch>
          </p:blipFill>
          <p:spPr bwMode="auto">
            <a:xfrm>
              <a:off x="21400" y="-8451"/>
              <a:ext cx="1887713" cy="242315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7891" name="TextBox 3"/>
            <p:cNvSpPr txBox="1">
              <a:spLocks noChangeArrowheads="1"/>
            </p:cNvSpPr>
            <p:nvPr/>
          </p:nvSpPr>
          <p:spPr bwMode="auto">
            <a:xfrm>
              <a:off x="1877757" y="-52749"/>
              <a:ext cx="2072738"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rgbClr val="FFFFFF"/>
                  </a:solidFill>
                </a:rPr>
                <a:t>AMY Experiment: 60 physicists   from 4 countries</a:t>
              </a:r>
            </a:p>
          </p:txBody>
        </p:sp>
        <p:sp>
          <p:nvSpPr>
            <p:cNvPr id="2" name="Oval 1"/>
            <p:cNvSpPr/>
            <p:nvPr/>
          </p:nvSpPr>
          <p:spPr>
            <a:xfrm>
              <a:off x="348783" y="991452"/>
              <a:ext cx="282575" cy="265113"/>
            </a:xfrm>
            <a:prstGeom prst="ellipse">
              <a:avLst/>
            </a:prstGeom>
            <a:noFill/>
            <a:ln w="12700" cmpd="sng">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19" name="Group 18"/>
          <p:cNvGrpSpPr/>
          <p:nvPr/>
        </p:nvGrpSpPr>
        <p:grpSpPr>
          <a:xfrm>
            <a:off x="1254214" y="1253591"/>
            <a:ext cx="5095241" cy="3991608"/>
            <a:chOff x="1254214" y="1253591"/>
            <a:chExt cx="5095241" cy="3991608"/>
          </a:xfrm>
        </p:grpSpPr>
        <p:grpSp>
          <p:nvGrpSpPr>
            <p:cNvPr id="5" name="Group 4"/>
            <p:cNvGrpSpPr/>
            <p:nvPr/>
          </p:nvGrpSpPr>
          <p:grpSpPr>
            <a:xfrm>
              <a:off x="1254214" y="1253591"/>
              <a:ext cx="5095241" cy="3991608"/>
              <a:chOff x="1254214" y="1253591"/>
              <a:chExt cx="5095241" cy="3991608"/>
            </a:xfrm>
          </p:grpSpPr>
          <p:pic>
            <p:nvPicPr>
              <p:cNvPr id="6" name="Picture 2" descr="dcp_0723"/>
              <p:cNvPicPr>
                <a:picLocks noChangeAspect="1" noChangeArrowheads="1"/>
              </p:cNvPicPr>
              <p:nvPr/>
            </p:nvPicPr>
            <p:blipFill rotWithShape="1">
              <a:blip r:embed="rId4">
                <a:extLst>
                  <a:ext uri="{28A0092B-C50C-407E-A947-70E740481C1C}">
                    <a14:useLocalDpi xmlns:a14="http://schemas.microsoft.com/office/drawing/2010/main" val="0"/>
                  </a:ext>
                </a:extLst>
              </a:blip>
              <a:srcRect l="16752"/>
              <a:stretch/>
            </p:blipFill>
            <p:spPr bwMode="auto">
              <a:xfrm>
                <a:off x="1254214" y="1650813"/>
                <a:ext cx="3989667" cy="3594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 name="TextBox 8"/>
              <p:cNvSpPr txBox="1">
                <a:spLocks noChangeArrowheads="1"/>
              </p:cNvSpPr>
              <p:nvPr/>
            </p:nvSpPr>
            <p:spPr bwMode="auto">
              <a:xfrm>
                <a:off x="3949129" y="1253591"/>
                <a:ext cx="2400326" cy="923330"/>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rgbClr val="FFFFFF"/>
                    </a:solidFill>
                  </a:rPr>
                  <a:t>CDF Experiment:  300 </a:t>
                </a:r>
                <a:r>
                  <a:rPr lang="en-US" sz="1800" dirty="0">
                    <a:solidFill>
                      <a:srgbClr val="FFFFFF"/>
                    </a:solidFill>
                    <a:sym typeface="Wingdings" charset="0"/>
                  </a:rPr>
                  <a:t> 700 </a:t>
                </a:r>
                <a:r>
                  <a:rPr lang="en-US" sz="1800" dirty="0">
                    <a:solidFill>
                      <a:srgbClr val="FFFFFF"/>
                    </a:solidFill>
                  </a:rPr>
                  <a:t>physicists from 20 countries</a:t>
                </a:r>
              </a:p>
            </p:txBody>
          </p:sp>
        </p:grpSp>
        <p:pic>
          <p:nvPicPr>
            <p:cNvPr id="23" name="Picture 7" descr="ykk"/>
            <p:cNvPicPr>
              <a:picLocks noChangeAspect="1" noChangeArrowheads="1"/>
            </p:cNvPicPr>
            <p:nvPr/>
          </p:nvPicPr>
          <p:blipFill>
            <a:blip r:embed="rId5">
              <a:extLst>
                <a:ext uri="{28A0092B-C50C-407E-A947-70E740481C1C}">
                  <a14:useLocalDpi xmlns:a14="http://schemas.microsoft.com/office/drawing/2010/main" val="0"/>
                </a:ext>
              </a:extLst>
            </a:blip>
            <a:srcRect l="29518" t="55135" r="40964" b="8945"/>
            <a:stretch>
              <a:fillRect/>
            </a:stretch>
          </p:blipFill>
          <p:spPr bwMode="auto">
            <a:xfrm>
              <a:off x="2092615" y="3240765"/>
              <a:ext cx="429524" cy="520465"/>
            </a:xfrm>
            <a:prstGeom prst="rect">
              <a:avLst/>
            </a:prstGeom>
            <a:noFill/>
            <a:ln w="9525">
              <a:solidFill>
                <a:srgbClr val="FFFF00"/>
              </a:solidFill>
              <a:miter lim="800000"/>
              <a:headEnd/>
              <a:tailEnd/>
            </a:ln>
            <a:extLst>
              <a:ext uri="{909E8E84-426E-40dd-AFC4-6F175D3DCCD1}">
                <a14:hiddenFill xmlns:a14="http://schemas.microsoft.com/office/drawing/2010/main" xmlns="">
                  <a:solidFill>
                    <a:srgbClr val="FFFFFF"/>
                  </a:solidFill>
                </a14:hiddenFill>
              </a:ext>
            </a:extLst>
          </p:spPr>
        </p:pic>
      </p:grpSp>
      <p:grpSp>
        <p:nvGrpSpPr>
          <p:cNvPr id="27" name="Group 26"/>
          <p:cNvGrpSpPr/>
          <p:nvPr/>
        </p:nvGrpSpPr>
        <p:grpSpPr>
          <a:xfrm>
            <a:off x="3466006" y="2261089"/>
            <a:ext cx="5677994" cy="4621912"/>
            <a:chOff x="3466006" y="2218756"/>
            <a:chExt cx="5677994" cy="4621912"/>
          </a:xfrm>
        </p:grpSpPr>
        <p:pic>
          <p:nvPicPr>
            <p:cNvPr id="28"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466006" y="3142086"/>
              <a:ext cx="5677994" cy="36985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 name="TextBox 4"/>
            <p:cNvSpPr txBox="1">
              <a:spLocks noChangeArrowheads="1"/>
            </p:cNvSpPr>
            <p:nvPr/>
          </p:nvSpPr>
          <p:spPr bwMode="auto">
            <a:xfrm>
              <a:off x="6921392" y="2218756"/>
              <a:ext cx="2222607" cy="923330"/>
            </a:xfrm>
            <a:prstGeom prst="rect">
              <a:avLst/>
            </a:prstGeom>
            <a:no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solidFill>
                    <a:srgbClr val="FFFFFF"/>
                  </a:solidFill>
                </a:rPr>
                <a:t>ATLAS Experiment:</a:t>
              </a:r>
            </a:p>
            <a:p>
              <a:pPr algn="ctr" eaLnBrk="1" hangingPunct="1"/>
              <a:r>
                <a:rPr lang="en-US" sz="1800" dirty="0">
                  <a:solidFill>
                    <a:srgbClr val="FFFFFF"/>
                  </a:solidFill>
                </a:rPr>
                <a:t>~3,000 physicists from 40 countries</a:t>
              </a:r>
            </a:p>
          </p:txBody>
        </p:sp>
      </p:grpSp>
      <p:sp>
        <p:nvSpPr>
          <p:cNvPr id="18" name="Right Arrow 17"/>
          <p:cNvSpPr/>
          <p:nvPr/>
        </p:nvSpPr>
        <p:spPr>
          <a:xfrm rot="2280000">
            <a:off x="483332" y="2803694"/>
            <a:ext cx="6538326" cy="935038"/>
          </a:xfrm>
          <a:prstGeom prst="right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b"/>
          <a:lstStyle/>
          <a:p>
            <a:pPr algn="ctr">
              <a:defRPr/>
            </a:pPr>
            <a:r>
              <a:rPr lang="en-US" sz="2800" dirty="0">
                <a:solidFill>
                  <a:srgbClr val="FF0000"/>
                </a:solidFill>
              </a:rPr>
              <a:t>My journey (more powerful detectors)</a:t>
            </a:r>
          </a:p>
        </p:txBody>
      </p:sp>
      <p:grpSp>
        <p:nvGrpSpPr>
          <p:cNvPr id="41" name="Group 40">
            <a:extLst>
              <a:ext uri="{FF2B5EF4-FFF2-40B4-BE49-F238E27FC236}">
                <a16:creationId xmlns:a16="http://schemas.microsoft.com/office/drawing/2014/main" id="{1E022A6E-B4B9-C445-B6CD-2B06D0607085}"/>
              </a:ext>
            </a:extLst>
          </p:cNvPr>
          <p:cNvGrpSpPr/>
          <p:nvPr/>
        </p:nvGrpSpPr>
        <p:grpSpPr>
          <a:xfrm>
            <a:off x="6481" y="1545709"/>
            <a:ext cx="4632995" cy="4686556"/>
            <a:chOff x="61901" y="1753529"/>
            <a:chExt cx="4632995" cy="4686556"/>
          </a:xfrm>
        </p:grpSpPr>
        <p:grpSp>
          <p:nvGrpSpPr>
            <p:cNvPr id="3" name="Group 2">
              <a:extLst>
                <a:ext uri="{FF2B5EF4-FFF2-40B4-BE49-F238E27FC236}">
                  <a16:creationId xmlns:a16="http://schemas.microsoft.com/office/drawing/2014/main" id="{C5A2E323-BAAC-694E-8AEB-AEE525E5B31A}"/>
                </a:ext>
              </a:extLst>
            </p:cNvPr>
            <p:cNvGrpSpPr/>
            <p:nvPr/>
          </p:nvGrpSpPr>
          <p:grpSpPr>
            <a:xfrm>
              <a:off x="61901" y="1753529"/>
              <a:ext cx="4632995" cy="4686556"/>
              <a:chOff x="43613" y="1753529"/>
              <a:chExt cx="4632995" cy="4686556"/>
            </a:xfrm>
          </p:grpSpPr>
          <p:grpSp>
            <p:nvGrpSpPr>
              <p:cNvPr id="15" name="Group 14">
                <a:extLst>
                  <a:ext uri="{FF2B5EF4-FFF2-40B4-BE49-F238E27FC236}">
                    <a16:creationId xmlns:a16="http://schemas.microsoft.com/office/drawing/2014/main" id="{86C1A7CD-A7BC-1842-86B5-8B21C2FA62DE}"/>
                  </a:ext>
                </a:extLst>
              </p:cNvPr>
              <p:cNvGrpSpPr/>
              <p:nvPr/>
            </p:nvGrpSpPr>
            <p:grpSpPr>
              <a:xfrm>
                <a:off x="43613" y="1753529"/>
                <a:ext cx="4632995" cy="4686556"/>
                <a:chOff x="704825" y="1635807"/>
                <a:chExt cx="4632995" cy="4686556"/>
              </a:xfrm>
            </p:grpSpPr>
            <p:sp>
              <p:nvSpPr>
                <p:cNvPr id="16" name="Rectangle 15">
                  <a:extLst>
                    <a:ext uri="{FF2B5EF4-FFF2-40B4-BE49-F238E27FC236}">
                      <a16:creationId xmlns:a16="http://schemas.microsoft.com/office/drawing/2014/main" id="{2CB8598F-96AD-2B4C-9E5D-E73DC247E028}"/>
                    </a:ext>
                  </a:extLst>
                </p:cNvPr>
                <p:cNvSpPr/>
                <p:nvPr/>
              </p:nvSpPr>
              <p:spPr>
                <a:xfrm>
                  <a:off x="704825" y="1635807"/>
                  <a:ext cx="4632995" cy="46865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a:extLst>
                    <a:ext uri="{FF2B5EF4-FFF2-40B4-BE49-F238E27FC236}">
                      <a16:creationId xmlns:a16="http://schemas.microsoft.com/office/drawing/2014/main" id="{8ACA52BA-F09F-0249-8054-54C697AA1E55}"/>
                    </a:ext>
                  </a:extLst>
                </p:cNvPr>
                <p:cNvPicPr>
                  <a:picLocks noChangeAspect="1"/>
                </p:cNvPicPr>
                <p:nvPr/>
              </p:nvPicPr>
              <p:blipFill rotWithShape="1">
                <a:blip r:embed="rId7"/>
                <a:srcRect l="1095" t="5200" r="34648" b="7442"/>
                <a:stretch/>
              </p:blipFill>
              <p:spPr>
                <a:xfrm>
                  <a:off x="1262924" y="1718770"/>
                  <a:ext cx="4043273" cy="2028679"/>
                </a:xfrm>
                <a:prstGeom prst="rect">
                  <a:avLst/>
                </a:prstGeom>
              </p:spPr>
            </p:pic>
            <p:sp>
              <p:nvSpPr>
                <p:cNvPr id="20" name="TextBox 19">
                  <a:extLst>
                    <a:ext uri="{FF2B5EF4-FFF2-40B4-BE49-F238E27FC236}">
                      <a16:creationId xmlns:a16="http://schemas.microsoft.com/office/drawing/2014/main" id="{2F1A66B2-D545-3C4D-BF88-F9D27611F982}"/>
                    </a:ext>
                  </a:extLst>
                </p:cNvPr>
                <p:cNvSpPr txBox="1"/>
                <p:nvPr/>
              </p:nvSpPr>
              <p:spPr>
                <a:xfrm>
                  <a:off x="789110" y="1701721"/>
                  <a:ext cx="1690335" cy="369332"/>
                </a:xfrm>
                <a:prstGeom prst="rect">
                  <a:avLst/>
                </a:prstGeom>
                <a:noFill/>
              </p:spPr>
              <p:txBody>
                <a:bodyPr wrap="none" rtlCol="0">
                  <a:spAutoFit/>
                </a:bodyPr>
                <a:lstStyle/>
                <a:p>
                  <a:r>
                    <a:rPr lang="en-US" dirty="0">
                      <a:solidFill>
                        <a:schemeClr val="bg1"/>
                      </a:solidFill>
                    </a:rPr>
                    <a:t>Standard Model</a:t>
                  </a:r>
                </a:p>
              </p:txBody>
            </p:sp>
            <p:sp>
              <p:nvSpPr>
                <p:cNvPr id="21" name="Rectangle 20">
                  <a:extLst>
                    <a:ext uri="{FF2B5EF4-FFF2-40B4-BE49-F238E27FC236}">
                      <a16:creationId xmlns:a16="http://schemas.microsoft.com/office/drawing/2014/main" id="{631E903B-E167-EA4C-9239-A5EEFAF05C01}"/>
                    </a:ext>
                  </a:extLst>
                </p:cNvPr>
                <p:cNvSpPr/>
                <p:nvPr/>
              </p:nvSpPr>
              <p:spPr>
                <a:xfrm>
                  <a:off x="964415" y="3274351"/>
                  <a:ext cx="2261132" cy="369332"/>
                </a:xfrm>
                <a:prstGeom prst="rect">
                  <a:avLst/>
                </a:prstGeom>
              </p:spPr>
              <p:txBody>
                <a:bodyPr wrap="none">
                  <a:spAutoFit/>
                </a:bodyPr>
                <a:lstStyle/>
                <a:p>
                  <a:r>
                    <a:rPr lang="en-US" dirty="0">
                      <a:solidFill>
                        <a:srgbClr val="FF0000"/>
                      </a:solidFill>
                      <a:latin typeface="CMR10"/>
                    </a:rPr>
                    <a:t>quantum fluctuations </a:t>
                  </a:r>
                  <a:endParaRPr lang="en-US" dirty="0">
                    <a:solidFill>
                      <a:srgbClr val="FF0000"/>
                    </a:solidFill>
                  </a:endParaRPr>
                </a:p>
              </p:txBody>
            </p:sp>
          </p:grpSp>
          <p:grpSp>
            <p:nvGrpSpPr>
              <p:cNvPr id="22" name="Group 21">
                <a:extLst>
                  <a:ext uri="{FF2B5EF4-FFF2-40B4-BE49-F238E27FC236}">
                    <a16:creationId xmlns:a16="http://schemas.microsoft.com/office/drawing/2014/main" id="{05183D5F-4CD3-064A-93C6-BE6DA3710A72}"/>
                  </a:ext>
                </a:extLst>
              </p:cNvPr>
              <p:cNvGrpSpPr/>
              <p:nvPr/>
            </p:nvGrpSpPr>
            <p:grpSpPr>
              <a:xfrm>
                <a:off x="319503" y="3884705"/>
                <a:ext cx="3853330" cy="2400308"/>
                <a:chOff x="4287806" y="1595023"/>
                <a:chExt cx="3175308" cy="2876278"/>
              </a:xfrm>
            </p:grpSpPr>
            <p:pic>
              <p:nvPicPr>
                <p:cNvPr id="24" name="Picture 23">
                  <a:extLst>
                    <a:ext uri="{FF2B5EF4-FFF2-40B4-BE49-F238E27FC236}">
                      <a16:creationId xmlns:a16="http://schemas.microsoft.com/office/drawing/2014/main" id="{E6956FAD-15A1-484D-93D6-122B9A896B8B}"/>
                    </a:ext>
                  </a:extLst>
                </p:cNvPr>
                <p:cNvPicPr>
                  <a:picLocks noChangeAspect="1"/>
                </p:cNvPicPr>
                <p:nvPr/>
              </p:nvPicPr>
              <p:blipFill rotWithShape="1">
                <a:blip r:embed="rId8"/>
                <a:srcRect l="1758" t="23798" r="48955" b="14765"/>
                <a:stretch/>
              </p:blipFill>
              <p:spPr>
                <a:xfrm>
                  <a:off x="4287806" y="1595023"/>
                  <a:ext cx="3175308" cy="2876278"/>
                </a:xfrm>
                <a:prstGeom prst="rect">
                  <a:avLst/>
                </a:prstGeom>
              </p:spPr>
            </p:pic>
            <p:sp>
              <p:nvSpPr>
                <p:cNvPr id="25" name="Rectangle 24">
                  <a:extLst>
                    <a:ext uri="{FF2B5EF4-FFF2-40B4-BE49-F238E27FC236}">
                      <a16:creationId xmlns:a16="http://schemas.microsoft.com/office/drawing/2014/main" id="{92C8C355-77E2-3144-AE7E-FCC83E2DE2BA}"/>
                    </a:ext>
                  </a:extLst>
                </p:cNvPr>
                <p:cNvSpPr/>
                <p:nvPr/>
              </p:nvSpPr>
              <p:spPr>
                <a:xfrm>
                  <a:off x="7281333" y="2710025"/>
                  <a:ext cx="181781" cy="47653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4" name="TextBox 13">
              <a:extLst>
                <a:ext uri="{FF2B5EF4-FFF2-40B4-BE49-F238E27FC236}">
                  <a16:creationId xmlns:a16="http://schemas.microsoft.com/office/drawing/2014/main" id="{70A2C384-83A6-1048-B6B8-F68627824D20}"/>
                </a:ext>
              </a:extLst>
            </p:cNvPr>
            <p:cNvSpPr txBox="1"/>
            <p:nvPr/>
          </p:nvSpPr>
          <p:spPr>
            <a:xfrm>
              <a:off x="1284175" y="6031980"/>
              <a:ext cx="2514086" cy="369332"/>
            </a:xfrm>
            <a:prstGeom prst="rect">
              <a:avLst/>
            </a:prstGeom>
            <a:solidFill>
              <a:schemeClr val="tx1"/>
            </a:solidFill>
          </p:spPr>
          <p:txBody>
            <a:bodyPr wrap="none" rtlCol="0">
              <a:spAutoFit/>
            </a:bodyPr>
            <a:lstStyle/>
            <a:p>
              <a:r>
                <a:rPr lang="en-US" dirty="0">
                  <a:solidFill>
                    <a:schemeClr val="bg1"/>
                  </a:solidFill>
                </a:rPr>
                <a:t>Top quark mass [GeV/c</a:t>
              </a:r>
              <a:r>
                <a:rPr lang="en-US" baseline="30000" dirty="0">
                  <a:solidFill>
                    <a:schemeClr val="bg1"/>
                  </a:solidFill>
                </a:rPr>
                <a:t>2</a:t>
              </a:r>
              <a:r>
                <a:rPr lang="en-US" dirty="0">
                  <a:solidFill>
                    <a:schemeClr val="bg1"/>
                  </a:solidFill>
                </a:rPr>
                <a:t>]</a:t>
              </a:r>
            </a:p>
          </p:txBody>
        </p:sp>
        <p:sp>
          <p:nvSpPr>
            <p:cNvPr id="43" name="TextBox 42">
              <a:extLst>
                <a:ext uri="{FF2B5EF4-FFF2-40B4-BE49-F238E27FC236}">
                  <a16:creationId xmlns:a16="http://schemas.microsoft.com/office/drawing/2014/main" id="{4923D227-7595-7D43-AFA9-EC263F03B4C8}"/>
                </a:ext>
              </a:extLst>
            </p:cNvPr>
            <p:cNvSpPr txBox="1"/>
            <p:nvPr/>
          </p:nvSpPr>
          <p:spPr>
            <a:xfrm rot="16200000">
              <a:off x="-518061" y="4691011"/>
              <a:ext cx="1806841" cy="369332"/>
            </a:xfrm>
            <a:prstGeom prst="rect">
              <a:avLst/>
            </a:prstGeom>
            <a:solidFill>
              <a:schemeClr val="tx1"/>
            </a:solidFill>
          </p:spPr>
          <p:txBody>
            <a:bodyPr wrap="none" rtlCol="0">
              <a:spAutoFit/>
            </a:bodyPr>
            <a:lstStyle/>
            <a:p>
              <a:r>
                <a:rPr lang="en-US" dirty="0">
                  <a:solidFill>
                    <a:schemeClr val="bg1"/>
                  </a:solidFill>
                </a:rPr>
                <a:t>W mass [GeV/c</a:t>
              </a:r>
              <a:r>
                <a:rPr lang="en-US" baseline="30000" dirty="0">
                  <a:solidFill>
                    <a:schemeClr val="bg1"/>
                  </a:solidFill>
                </a:rPr>
                <a:t>2</a:t>
              </a:r>
              <a:r>
                <a:rPr lang="en-US" dirty="0">
                  <a:solidFill>
                    <a:schemeClr val="bg1"/>
                  </a:solidFill>
                </a:rPr>
                <a:t>]</a:t>
              </a:r>
            </a:p>
          </p:txBody>
        </p:sp>
      </p:grpSp>
      <p:grpSp>
        <p:nvGrpSpPr>
          <p:cNvPr id="8" name="Group 7">
            <a:extLst>
              <a:ext uri="{FF2B5EF4-FFF2-40B4-BE49-F238E27FC236}">
                <a16:creationId xmlns:a16="http://schemas.microsoft.com/office/drawing/2014/main" id="{468C2C24-8C87-C94F-9EDD-8F3071A421A1}"/>
              </a:ext>
            </a:extLst>
          </p:cNvPr>
          <p:cNvGrpSpPr/>
          <p:nvPr/>
        </p:nvGrpSpPr>
        <p:grpSpPr>
          <a:xfrm>
            <a:off x="3283942" y="4390098"/>
            <a:ext cx="5860058" cy="2467902"/>
            <a:chOff x="5561931" y="3945127"/>
            <a:chExt cx="5860058" cy="2467902"/>
          </a:xfrm>
        </p:grpSpPr>
        <p:sp>
          <p:nvSpPr>
            <p:cNvPr id="30" name="Rectangle 29">
              <a:extLst>
                <a:ext uri="{FF2B5EF4-FFF2-40B4-BE49-F238E27FC236}">
                  <a16:creationId xmlns:a16="http://schemas.microsoft.com/office/drawing/2014/main" id="{853AB0F8-F7F2-B041-A899-C5CDC7AF5313}"/>
                </a:ext>
              </a:extLst>
            </p:cNvPr>
            <p:cNvSpPr/>
            <p:nvPr/>
          </p:nvSpPr>
          <p:spPr>
            <a:xfrm>
              <a:off x="5561931" y="3945127"/>
              <a:ext cx="5860058" cy="246790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2" name="Picture 41">
              <a:extLst>
                <a:ext uri="{FF2B5EF4-FFF2-40B4-BE49-F238E27FC236}">
                  <a16:creationId xmlns:a16="http://schemas.microsoft.com/office/drawing/2014/main" id="{56F134C6-847D-6D4E-8501-8541FF19F34C}"/>
                </a:ext>
              </a:extLst>
            </p:cNvPr>
            <p:cNvPicPr>
              <a:picLocks noChangeAspect="1"/>
            </p:cNvPicPr>
            <p:nvPr/>
          </p:nvPicPr>
          <p:blipFill rotWithShape="1">
            <a:blip r:embed="rId9"/>
            <a:srcRect l="9350" r="12546"/>
            <a:stretch/>
          </p:blipFill>
          <p:spPr>
            <a:xfrm>
              <a:off x="5600936" y="4005142"/>
              <a:ext cx="2186609" cy="2329728"/>
            </a:xfrm>
            <a:prstGeom prst="rect">
              <a:avLst/>
            </a:prstGeom>
          </p:spPr>
        </p:pic>
        <p:pic>
          <p:nvPicPr>
            <p:cNvPr id="45" name="Picture 44">
              <a:extLst>
                <a:ext uri="{FF2B5EF4-FFF2-40B4-BE49-F238E27FC236}">
                  <a16:creationId xmlns:a16="http://schemas.microsoft.com/office/drawing/2014/main" id="{4ABBA3E5-DC3D-284E-921C-4F80055633E9}"/>
                </a:ext>
              </a:extLst>
            </p:cNvPr>
            <p:cNvPicPr>
              <a:picLocks noChangeAspect="1"/>
            </p:cNvPicPr>
            <p:nvPr/>
          </p:nvPicPr>
          <p:blipFill rotWithShape="1">
            <a:blip r:embed="rId9"/>
            <a:srcRect l="9350" r="12546"/>
            <a:stretch/>
          </p:blipFill>
          <p:spPr>
            <a:xfrm>
              <a:off x="8728923" y="3945127"/>
              <a:ext cx="2186609" cy="2425038"/>
            </a:xfrm>
            <a:prstGeom prst="rect">
              <a:avLst/>
            </a:prstGeom>
          </p:spPr>
        </p:pic>
        <p:sp>
          <p:nvSpPr>
            <p:cNvPr id="50" name="TextBox 49">
              <a:extLst>
                <a:ext uri="{FF2B5EF4-FFF2-40B4-BE49-F238E27FC236}">
                  <a16:creationId xmlns:a16="http://schemas.microsoft.com/office/drawing/2014/main" id="{5AE52359-F1CC-E248-B651-7B5F45C17B18}"/>
                </a:ext>
              </a:extLst>
            </p:cNvPr>
            <p:cNvSpPr txBox="1"/>
            <p:nvPr/>
          </p:nvSpPr>
          <p:spPr>
            <a:xfrm>
              <a:off x="7615536" y="4308533"/>
              <a:ext cx="768672" cy="523220"/>
            </a:xfrm>
            <a:prstGeom prst="rect">
              <a:avLst/>
            </a:prstGeom>
            <a:noFill/>
          </p:spPr>
          <p:txBody>
            <a:bodyPr wrap="none" rtlCol="0">
              <a:spAutoFit/>
            </a:bodyPr>
            <a:lstStyle/>
            <a:p>
              <a:r>
                <a:rPr lang="en-US" sz="1400" dirty="0">
                  <a:solidFill>
                    <a:srgbClr val="0432FF"/>
                  </a:solidFill>
                </a:rPr>
                <a:t>bottom </a:t>
              </a:r>
            </a:p>
            <a:p>
              <a:r>
                <a:rPr lang="en-US" sz="1400" dirty="0">
                  <a:solidFill>
                    <a:srgbClr val="0432FF"/>
                  </a:solidFill>
                </a:rPr>
                <a:t>quark</a:t>
              </a:r>
            </a:p>
          </p:txBody>
        </p:sp>
        <p:sp>
          <p:nvSpPr>
            <p:cNvPr id="51" name="TextBox 50">
              <a:extLst>
                <a:ext uri="{FF2B5EF4-FFF2-40B4-BE49-F238E27FC236}">
                  <a16:creationId xmlns:a16="http://schemas.microsoft.com/office/drawing/2014/main" id="{AEC96626-9421-3D42-A0A7-281AD962485B}"/>
                </a:ext>
              </a:extLst>
            </p:cNvPr>
            <p:cNvSpPr txBox="1"/>
            <p:nvPr/>
          </p:nvSpPr>
          <p:spPr>
            <a:xfrm>
              <a:off x="7617199" y="5494905"/>
              <a:ext cx="1105239" cy="523220"/>
            </a:xfrm>
            <a:prstGeom prst="rect">
              <a:avLst/>
            </a:prstGeom>
            <a:noFill/>
          </p:spPr>
          <p:txBody>
            <a:bodyPr wrap="none" rtlCol="0">
              <a:spAutoFit/>
            </a:bodyPr>
            <a:lstStyle/>
            <a:p>
              <a:r>
                <a:rPr lang="en-US" sz="1400" dirty="0">
                  <a:solidFill>
                    <a:srgbClr val="0432FF"/>
                  </a:solidFill>
                </a:rPr>
                <a:t>anti-bottom </a:t>
              </a:r>
            </a:p>
            <a:p>
              <a:r>
                <a:rPr lang="en-US" sz="1400" dirty="0">
                  <a:solidFill>
                    <a:srgbClr val="0432FF"/>
                  </a:solidFill>
                </a:rPr>
                <a:t>quark</a:t>
              </a:r>
            </a:p>
          </p:txBody>
        </p:sp>
        <p:sp>
          <p:nvSpPr>
            <p:cNvPr id="53" name="TextBox 52">
              <a:extLst>
                <a:ext uri="{FF2B5EF4-FFF2-40B4-BE49-F238E27FC236}">
                  <a16:creationId xmlns:a16="http://schemas.microsoft.com/office/drawing/2014/main" id="{4220E775-DBCD-9840-A26E-9BCBA7790FF5}"/>
                </a:ext>
              </a:extLst>
            </p:cNvPr>
            <p:cNvSpPr txBox="1"/>
            <p:nvPr/>
          </p:nvSpPr>
          <p:spPr>
            <a:xfrm>
              <a:off x="10697354" y="5506449"/>
              <a:ext cx="693075" cy="523220"/>
            </a:xfrm>
            <a:prstGeom prst="rect">
              <a:avLst/>
            </a:prstGeom>
            <a:noFill/>
          </p:spPr>
          <p:txBody>
            <a:bodyPr wrap="none" rtlCol="0">
              <a:spAutoFit/>
            </a:bodyPr>
            <a:lstStyle/>
            <a:p>
              <a:r>
                <a:rPr lang="en-US" sz="1400" dirty="0">
                  <a:solidFill>
                    <a:srgbClr val="0432FF"/>
                  </a:solidFill>
                </a:rPr>
                <a:t>Dark </a:t>
              </a:r>
            </a:p>
            <a:p>
              <a:r>
                <a:rPr lang="en-US" sz="1400" dirty="0">
                  <a:solidFill>
                    <a:srgbClr val="0432FF"/>
                  </a:solidFill>
                </a:rPr>
                <a:t>Matter</a:t>
              </a:r>
            </a:p>
          </p:txBody>
        </p:sp>
        <p:sp>
          <p:nvSpPr>
            <p:cNvPr id="7" name="Rectangle 6">
              <a:extLst>
                <a:ext uri="{FF2B5EF4-FFF2-40B4-BE49-F238E27FC236}">
                  <a16:creationId xmlns:a16="http://schemas.microsoft.com/office/drawing/2014/main" id="{FD7FEF13-A2BF-724E-A0E1-E99382CDB8F1}"/>
                </a:ext>
              </a:extLst>
            </p:cNvPr>
            <p:cNvSpPr/>
            <p:nvPr/>
          </p:nvSpPr>
          <p:spPr>
            <a:xfrm>
              <a:off x="6921392" y="4882971"/>
              <a:ext cx="290503" cy="2041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45BB3AD-2C4D-3642-816B-F1FB3879C2E4}"/>
                </a:ext>
              </a:extLst>
            </p:cNvPr>
            <p:cNvSpPr/>
            <p:nvPr/>
          </p:nvSpPr>
          <p:spPr>
            <a:xfrm>
              <a:off x="10079037" y="4882971"/>
              <a:ext cx="290503" cy="2041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E125FA51-02F6-8543-BE79-8AEE26352E93}"/>
                </a:ext>
              </a:extLst>
            </p:cNvPr>
            <p:cNvSpPr/>
            <p:nvPr/>
          </p:nvSpPr>
          <p:spPr>
            <a:xfrm>
              <a:off x="10397692" y="4758278"/>
              <a:ext cx="290503" cy="2041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9CDBF22-96BF-2D48-BE83-15F90178B0CF}"/>
                </a:ext>
              </a:extLst>
            </p:cNvPr>
            <p:cNvSpPr/>
            <p:nvPr/>
          </p:nvSpPr>
          <p:spPr>
            <a:xfrm>
              <a:off x="10425397" y="5367881"/>
              <a:ext cx="290503" cy="2041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6B68E60C-69F3-EC4A-9070-F6C02A749E8E}"/>
                </a:ext>
              </a:extLst>
            </p:cNvPr>
            <p:cNvSpPr/>
            <p:nvPr/>
          </p:nvSpPr>
          <p:spPr>
            <a:xfrm>
              <a:off x="7265624" y="4742074"/>
              <a:ext cx="290503" cy="2041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8FF41096-F660-DD45-9D4B-CFD894AEE990}"/>
                </a:ext>
              </a:extLst>
            </p:cNvPr>
            <p:cNvSpPr/>
            <p:nvPr/>
          </p:nvSpPr>
          <p:spPr>
            <a:xfrm>
              <a:off x="7307187" y="5351677"/>
              <a:ext cx="290503" cy="20415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2F8CA8C8-8341-F34C-A1D5-79C9DCCDA1FD}"/>
                </a:ext>
              </a:extLst>
            </p:cNvPr>
            <p:cNvSpPr txBox="1"/>
            <p:nvPr/>
          </p:nvSpPr>
          <p:spPr>
            <a:xfrm>
              <a:off x="6842372" y="4873036"/>
              <a:ext cx="633828" cy="338554"/>
            </a:xfrm>
            <a:prstGeom prst="rect">
              <a:avLst/>
            </a:prstGeom>
            <a:noFill/>
          </p:spPr>
          <p:txBody>
            <a:bodyPr wrap="none" rtlCol="0">
              <a:spAutoFit/>
            </a:bodyPr>
            <a:lstStyle/>
            <a:p>
              <a:r>
                <a:rPr lang="en-US" sz="1600" dirty="0">
                  <a:solidFill>
                    <a:srgbClr val="FF40FF"/>
                  </a:solidFill>
                </a:rPr>
                <a:t>Higgs</a:t>
              </a:r>
              <a:endParaRPr lang="en-US" sz="1400" dirty="0">
                <a:solidFill>
                  <a:srgbClr val="FF40FF"/>
                </a:solidFill>
              </a:endParaRPr>
            </a:p>
          </p:txBody>
        </p:sp>
        <p:sp>
          <p:nvSpPr>
            <p:cNvPr id="61" name="TextBox 60">
              <a:extLst>
                <a:ext uri="{FF2B5EF4-FFF2-40B4-BE49-F238E27FC236}">
                  <a16:creationId xmlns:a16="http://schemas.microsoft.com/office/drawing/2014/main" id="{CBD42E78-0399-E547-9323-BA13B29DADF9}"/>
                </a:ext>
              </a:extLst>
            </p:cNvPr>
            <p:cNvSpPr txBox="1"/>
            <p:nvPr/>
          </p:nvSpPr>
          <p:spPr>
            <a:xfrm>
              <a:off x="9992508" y="4845371"/>
              <a:ext cx="633828" cy="338554"/>
            </a:xfrm>
            <a:prstGeom prst="rect">
              <a:avLst/>
            </a:prstGeom>
            <a:noFill/>
          </p:spPr>
          <p:txBody>
            <a:bodyPr wrap="none" rtlCol="0">
              <a:spAutoFit/>
            </a:bodyPr>
            <a:lstStyle/>
            <a:p>
              <a:r>
                <a:rPr lang="en-US" sz="1600" dirty="0">
                  <a:solidFill>
                    <a:srgbClr val="FF40FF"/>
                  </a:solidFill>
                </a:rPr>
                <a:t>Higgs</a:t>
              </a:r>
            </a:p>
          </p:txBody>
        </p:sp>
        <p:sp>
          <p:nvSpPr>
            <p:cNvPr id="62" name="TextBox 61">
              <a:extLst>
                <a:ext uri="{FF2B5EF4-FFF2-40B4-BE49-F238E27FC236}">
                  <a16:creationId xmlns:a16="http://schemas.microsoft.com/office/drawing/2014/main" id="{B8AFCCBE-3296-AF43-B348-63F3BB777395}"/>
                </a:ext>
              </a:extLst>
            </p:cNvPr>
            <p:cNvSpPr txBox="1"/>
            <p:nvPr/>
          </p:nvSpPr>
          <p:spPr>
            <a:xfrm>
              <a:off x="10697353" y="4316150"/>
              <a:ext cx="693075" cy="523220"/>
            </a:xfrm>
            <a:prstGeom prst="rect">
              <a:avLst/>
            </a:prstGeom>
            <a:noFill/>
          </p:spPr>
          <p:txBody>
            <a:bodyPr wrap="none" rtlCol="0">
              <a:spAutoFit/>
            </a:bodyPr>
            <a:lstStyle/>
            <a:p>
              <a:r>
                <a:rPr lang="en-US" sz="1400" dirty="0">
                  <a:solidFill>
                    <a:srgbClr val="0432FF"/>
                  </a:solidFill>
                </a:rPr>
                <a:t>Dark </a:t>
              </a:r>
            </a:p>
            <a:p>
              <a:r>
                <a:rPr lang="en-US" sz="1400" dirty="0">
                  <a:solidFill>
                    <a:srgbClr val="0432FF"/>
                  </a:solidFill>
                </a:rPr>
                <a:t>Matter</a:t>
              </a:r>
            </a:p>
          </p:txBody>
        </p:sp>
      </p:grpSp>
    </p:spTree>
    <p:custDataLst>
      <p:tags r:id="rId1"/>
    </p:custDataLst>
    <p:extLst>
      <p:ext uri="{BB962C8B-B14F-4D97-AF65-F5344CB8AC3E}">
        <p14:creationId xmlns:p14="http://schemas.microsoft.com/office/powerpoint/2010/main" val="3369971426"/>
      </p:ext>
    </p:extLst>
  </p:cSld>
  <p:clrMapOvr>
    <a:masterClrMapping/>
  </p:clrMapOvr>
  <p:transition spd="slow" advTm="4628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4" name="Straight Arrow Connector 53"/>
          <p:cNvCxnSpPr/>
          <p:nvPr/>
        </p:nvCxnSpPr>
        <p:spPr bwMode="auto">
          <a:xfrm>
            <a:off x="3611090" y="5419171"/>
            <a:ext cx="3059113" cy="15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8870" name="TextBox 54"/>
          <p:cNvSpPr txBox="1">
            <a:spLocks noChangeArrowheads="1"/>
          </p:cNvSpPr>
          <p:nvPr/>
        </p:nvSpPr>
        <p:spPr bwMode="auto">
          <a:xfrm>
            <a:off x="3283612" y="5001918"/>
            <a:ext cx="3265714" cy="861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200">
                <a:solidFill>
                  <a:srgbClr val="FFFF00"/>
                </a:solidFill>
              </a:rPr>
              <a:t>LHC</a:t>
            </a:r>
          </a:p>
          <a:p>
            <a:pPr algn="ctr" eaLnBrk="1" hangingPunct="1"/>
            <a:endParaRPr lang="en-US" sz="600">
              <a:solidFill>
                <a:srgbClr val="FFFF00"/>
              </a:solidFill>
            </a:endParaRPr>
          </a:p>
          <a:p>
            <a:pPr algn="ctr" eaLnBrk="1" hangingPunct="1"/>
            <a:r>
              <a:rPr lang="en-US" sz="2200">
                <a:solidFill>
                  <a:srgbClr val="FFFF00"/>
                </a:solidFill>
              </a:rPr>
              <a:t>pp: </a:t>
            </a:r>
            <a:r>
              <a:rPr lang="en-US" sz="2000">
                <a:solidFill>
                  <a:srgbClr val="FFFF00"/>
                </a:solidFill>
              </a:rPr>
              <a:t>7,8 TeV </a:t>
            </a:r>
            <a:r>
              <a:rPr lang="en-US" sz="2000">
                <a:solidFill>
                  <a:srgbClr val="FFFF00"/>
                </a:solidFill>
                <a:sym typeface="Wingdings" charset="0"/>
              </a:rPr>
              <a:t> 13 TeV</a:t>
            </a:r>
            <a:endParaRPr lang="en-US" sz="2000">
              <a:solidFill>
                <a:srgbClr val="FFFF00"/>
              </a:solidFill>
            </a:endParaRPr>
          </a:p>
        </p:txBody>
      </p:sp>
      <p:cxnSp>
        <p:nvCxnSpPr>
          <p:cNvPr id="52" name="Straight Connector 51"/>
          <p:cNvCxnSpPr/>
          <p:nvPr/>
        </p:nvCxnSpPr>
        <p:spPr bwMode="auto">
          <a:xfrm>
            <a:off x="1614015" y="5415996"/>
            <a:ext cx="2011363" cy="1588"/>
          </a:xfrm>
          <a:prstGeom prst="line">
            <a:avLst/>
          </a:prstGeom>
          <a:ln w="57150">
            <a:solidFill>
              <a:srgbClr val="FFFFFF"/>
            </a:solidFill>
            <a:prstDash val="sysDash"/>
          </a:ln>
        </p:spPr>
        <p:style>
          <a:lnRef idx="1">
            <a:schemeClr val="accent1"/>
          </a:lnRef>
          <a:fillRef idx="0">
            <a:schemeClr val="accent1"/>
          </a:fillRef>
          <a:effectRef idx="0">
            <a:schemeClr val="accent1"/>
          </a:effectRef>
          <a:fontRef idx="minor">
            <a:schemeClr val="tx1"/>
          </a:fontRef>
        </p:style>
      </p:cxnSp>
      <p:grpSp>
        <p:nvGrpSpPr>
          <p:cNvPr id="7" name="Group 6"/>
          <p:cNvGrpSpPr/>
          <p:nvPr/>
        </p:nvGrpSpPr>
        <p:grpSpPr>
          <a:xfrm>
            <a:off x="4201640" y="5784296"/>
            <a:ext cx="5103813" cy="820738"/>
            <a:chOff x="4004092" y="5718565"/>
            <a:chExt cx="5103813" cy="820738"/>
          </a:xfrm>
        </p:grpSpPr>
        <p:cxnSp>
          <p:nvCxnSpPr>
            <p:cNvPr id="25" name="Straight Arrow Connector 24"/>
            <p:cNvCxnSpPr/>
            <p:nvPr/>
          </p:nvCxnSpPr>
          <p:spPr bwMode="auto">
            <a:xfrm>
              <a:off x="6004342" y="6107503"/>
              <a:ext cx="3060700" cy="1587"/>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8862" name="TextBox 59"/>
            <p:cNvSpPr txBox="1">
              <a:spLocks noChangeArrowheads="1"/>
            </p:cNvSpPr>
            <p:nvPr/>
          </p:nvSpPr>
          <p:spPr bwMode="auto">
            <a:xfrm>
              <a:off x="5876216" y="5718565"/>
              <a:ext cx="3231689" cy="7379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a:solidFill>
                    <a:srgbClr val="FFFFFF"/>
                  </a:solidFill>
                  <a:cs typeface="Arial" charset="0"/>
                </a:rPr>
                <a:t>Lepton collider</a:t>
              </a:r>
            </a:p>
            <a:p>
              <a:pPr algn="ctr" eaLnBrk="1" hangingPunct="1"/>
              <a:endParaRPr lang="en-US" sz="600">
                <a:solidFill>
                  <a:srgbClr val="FFFFFF"/>
                </a:solidFill>
                <a:cs typeface="Arial" charset="0"/>
              </a:endParaRPr>
            </a:p>
            <a:p>
              <a:pPr algn="ctr" eaLnBrk="1" hangingPunct="1"/>
              <a:r>
                <a:rPr lang="en-US" sz="1800">
                  <a:solidFill>
                    <a:srgbClr val="FFFFFF"/>
                  </a:solidFill>
                  <a:cs typeface="Arial" charset="0"/>
                </a:rPr>
                <a:t>Hadron collider</a:t>
              </a:r>
            </a:p>
          </p:txBody>
        </p:sp>
        <p:cxnSp>
          <p:nvCxnSpPr>
            <p:cNvPr id="27" name="Straight Connector 26"/>
            <p:cNvCxnSpPr/>
            <p:nvPr/>
          </p:nvCxnSpPr>
          <p:spPr bwMode="auto">
            <a:xfrm>
              <a:off x="4004092" y="6101153"/>
              <a:ext cx="2065338" cy="4762"/>
            </a:xfrm>
            <a:prstGeom prst="line">
              <a:avLst/>
            </a:prstGeom>
            <a:ln w="57150">
              <a:solidFill>
                <a:srgbClr val="FFFFFF"/>
              </a:solidFill>
              <a:prstDash val="sysDash"/>
            </a:ln>
          </p:spPr>
          <p:style>
            <a:lnRef idx="1">
              <a:schemeClr val="accent1"/>
            </a:lnRef>
            <a:fillRef idx="0">
              <a:schemeClr val="accent1"/>
            </a:fillRef>
            <a:effectRef idx="0">
              <a:schemeClr val="accent1"/>
            </a:effectRef>
            <a:fontRef idx="minor">
              <a:schemeClr val="tx1"/>
            </a:fontRef>
          </p:style>
        </p:cxnSp>
        <p:sp>
          <p:nvSpPr>
            <p:cNvPr id="28" name="5-Point Star 27"/>
            <p:cNvSpPr/>
            <p:nvPr/>
          </p:nvSpPr>
          <p:spPr bwMode="auto">
            <a:xfrm>
              <a:off x="4851817" y="5915415"/>
              <a:ext cx="331788" cy="315913"/>
            </a:xfrm>
            <a:prstGeom prst="star5">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8865" name="TextBox 59"/>
            <p:cNvSpPr txBox="1">
              <a:spLocks noChangeArrowheads="1"/>
            </p:cNvSpPr>
            <p:nvPr/>
          </p:nvSpPr>
          <p:spPr bwMode="auto">
            <a:xfrm>
              <a:off x="4087294" y="6123664"/>
              <a:ext cx="1856231" cy="4156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100">
                  <a:solidFill>
                    <a:srgbClr val="FFFFFF"/>
                  </a:solidFill>
                  <a:cs typeface="Arial" charset="0"/>
                </a:rPr>
                <a:t>(decision)</a:t>
              </a:r>
            </a:p>
          </p:txBody>
        </p:sp>
      </p:grpSp>
      <p:sp>
        <p:nvSpPr>
          <p:cNvPr id="78859" name="TextBox 45"/>
          <p:cNvSpPr txBox="1">
            <a:spLocks noChangeArrowheads="1"/>
          </p:cNvSpPr>
          <p:nvPr/>
        </p:nvSpPr>
        <p:spPr bwMode="auto">
          <a:xfrm>
            <a:off x="1748021" y="4343905"/>
            <a:ext cx="2526573" cy="892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300">
                <a:solidFill>
                  <a:srgbClr val="FFFF00"/>
                </a:solidFill>
              </a:rPr>
              <a:t>Tevatron</a:t>
            </a:r>
          </a:p>
          <a:p>
            <a:pPr algn="ctr" eaLnBrk="1" hangingPunct="1"/>
            <a:endParaRPr lang="en-US" sz="600">
              <a:solidFill>
                <a:srgbClr val="FFFF00"/>
              </a:solidFill>
            </a:endParaRPr>
          </a:p>
          <a:p>
            <a:pPr algn="ctr" eaLnBrk="1" hangingPunct="1"/>
            <a:r>
              <a:rPr lang="en-US" sz="2300">
                <a:solidFill>
                  <a:srgbClr val="FFFF00"/>
                </a:solidFill>
              </a:rPr>
              <a:t>pp: </a:t>
            </a:r>
            <a:r>
              <a:rPr lang="en-US" sz="2000">
                <a:solidFill>
                  <a:srgbClr val="FFFF00"/>
                </a:solidFill>
              </a:rPr>
              <a:t>2 TeV</a:t>
            </a:r>
          </a:p>
        </p:txBody>
      </p:sp>
      <p:cxnSp>
        <p:nvCxnSpPr>
          <p:cNvPr id="49" name="Straight Arrow Connector 48"/>
          <p:cNvCxnSpPr/>
          <p:nvPr/>
        </p:nvCxnSpPr>
        <p:spPr bwMode="auto">
          <a:xfrm>
            <a:off x="197548" y="4785759"/>
            <a:ext cx="3746963"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78857" name="TextBox 1"/>
          <p:cNvSpPr txBox="1">
            <a:spLocks noChangeArrowheads="1"/>
          </p:cNvSpPr>
          <p:nvPr/>
        </p:nvSpPr>
        <p:spPr bwMode="auto">
          <a:xfrm>
            <a:off x="2514628" y="4556156"/>
            <a:ext cx="327308" cy="400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FFFF00"/>
                </a:solidFill>
              </a:rPr>
              <a:t>_</a:t>
            </a:r>
          </a:p>
        </p:txBody>
      </p:sp>
      <p:sp>
        <p:nvSpPr>
          <p:cNvPr id="32" name="TextBox 45"/>
          <p:cNvSpPr txBox="1">
            <a:spLocks noChangeArrowheads="1"/>
          </p:cNvSpPr>
          <p:nvPr/>
        </p:nvSpPr>
        <p:spPr bwMode="auto">
          <a:xfrm>
            <a:off x="-270762" y="3609572"/>
            <a:ext cx="2526573" cy="8927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2813" eaLnBrk="0" hangingPunct="0">
              <a:defRPr sz="2400">
                <a:solidFill>
                  <a:schemeClr val="tx1"/>
                </a:solidFill>
                <a:latin typeface="Arial" charset="0"/>
                <a:ea typeface="ＭＳ Ｐゴシック" charset="0"/>
                <a:cs typeface="ＭＳ Ｐゴシック" charset="0"/>
              </a:defRPr>
            </a:lvl1pPr>
            <a:lvl2pPr marL="742950" indent="-285750" defTabSz="912813" eaLnBrk="0" hangingPunct="0">
              <a:defRPr sz="2400">
                <a:solidFill>
                  <a:schemeClr val="tx1"/>
                </a:solidFill>
                <a:latin typeface="Arial" charset="0"/>
                <a:ea typeface="ＭＳ Ｐゴシック" charset="0"/>
              </a:defRPr>
            </a:lvl2pPr>
            <a:lvl3pPr marL="1143000" indent="-228600" defTabSz="912813" eaLnBrk="0" hangingPunct="0">
              <a:defRPr sz="2400">
                <a:solidFill>
                  <a:schemeClr val="tx1"/>
                </a:solidFill>
                <a:latin typeface="Arial" charset="0"/>
                <a:ea typeface="ＭＳ Ｐゴシック" charset="0"/>
              </a:defRPr>
            </a:lvl3pPr>
            <a:lvl4pPr marL="1600200" indent="-228600" defTabSz="912813" eaLnBrk="0" hangingPunct="0">
              <a:defRPr sz="2400">
                <a:solidFill>
                  <a:schemeClr val="tx1"/>
                </a:solidFill>
                <a:latin typeface="Arial" charset="0"/>
                <a:ea typeface="ＭＳ Ｐゴシック" charset="0"/>
              </a:defRPr>
            </a:lvl4pPr>
            <a:lvl5pPr marL="2057400" indent="-228600" defTabSz="912813" eaLnBrk="0" hangingPunct="0">
              <a:defRPr sz="2400">
                <a:solidFill>
                  <a:schemeClr val="tx1"/>
                </a:solidFill>
                <a:latin typeface="Arial"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300" dirty="0">
                <a:solidFill>
                  <a:srgbClr val="FFFF00"/>
                </a:solidFill>
              </a:rPr>
              <a:t>TRISTAN</a:t>
            </a:r>
          </a:p>
          <a:p>
            <a:pPr algn="ctr" eaLnBrk="1" hangingPunct="1"/>
            <a:endParaRPr lang="en-US" sz="600" dirty="0">
              <a:solidFill>
                <a:srgbClr val="FFFF00"/>
              </a:solidFill>
            </a:endParaRPr>
          </a:p>
          <a:p>
            <a:pPr algn="ctr" eaLnBrk="1" hangingPunct="1"/>
            <a:r>
              <a:rPr lang="en-US" sz="2300" dirty="0" err="1">
                <a:solidFill>
                  <a:srgbClr val="FFFF00"/>
                </a:solidFill>
              </a:rPr>
              <a:t>e</a:t>
            </a:r>
            <a:r>
              <a:rPr lang="en-US" sz="2300" baseline="30000" dirty="0" err="1">
                <a:solidFill>
                  <a:srgbClr val="FFFF00"/>
                </a:solidFill>
              </a:rPr>
              <a:t>+</a:t>
            </a:r>
            <a:r>
              <a:rPr lang="en-US" sz="2300" dirty="0" err="1">
                <a:solidFill>
                  <a:srgbClr val="FFFF00"/>
                </a:solidFill>
              </a:rPr>
              <a:t>e</a:t>
            </a:r>
            <a:r>
              <a:rPr lang="en-US" sz="2300" baseline="30000" dirty="0">
                <a:solidFill>
                  <a:srgbClr val="FFFF00"/>
                </a:solidFill>
              </a:rPr>
              <a:t>-</a:t>
            </a:r>
            <a:r>
              <a:rPr lang="en-US" sz="2300" dirty="0">
                <a:solidFill>
                  <a:srgbClr val="FFFF00"/>
                </a:solidFill>
              </a:rPr>
              <a:t>: </a:t>
            </a:r>
            <a:r>
              <a:rPr lang="en-US" sz="2000" dirty="0">
                <a:solidFill>
                  <a:srgbClr val="FFFF00"/>
                </a:solidFill>
              </a:rPr>
              <a:t>60 </a:t>
            </a:r>
            <a:r>
              <a:rPr lang="en-US" sz="2000" dirty="0" err="1">
                <a:solidFill>
                  <a:srgbClr val="FFFF00"/>
                </a:solidFill>
              </a:rPr>
              <a:t>GeV</a:t>
            </a:r>
            <a:endParaRPr lang="en-US" sz="2000" dirty="0">
              <a:solidFill>
                <a:srgbClr val="FFFF00"/>
              </a:solidFill>
            </a:endParaRPr>
          </a:p>
        </p:txBody>
      </p:sp>
      <p:cxnSp>
        <p:nvCxnSpPr>
          <p:cNvPr id="33" name="Straight Arrow Connector 32"/>
          <p:cNvCxnSpPr/>
          <p:nvPr/>
        </p:nvCxnSpPr>
        <p:spPr bwMode="auto">
          <a:xfrm>
            <a:off x="213223" y="4049838"/>
            <a:ext cx="1708866" cy="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819478" y="692520"/>
            <a:ext cx="10704020" cy="3248191"/>
            <a:chOff x="-819478" y="525400"/>
            <a:chExt cx="10704020" cy="3248191"/>
          </a:xfrm>
        </p:grpSpPr>
        <p:pic>
          <p:nvPicPr>
            <p:cNvPr id="29" name="Picture 3" descr="world_map"/>
            <p:cNvPicPr>
              <a:picLocks noChangeAspect="1" noChangeArrowheads="1"/>
            </p:cNvPicPr>
            <p:nvPr/>
          </p:nvPicPr>
          <p:blipFill rotWithShape="1">
            <a:blip r:embed="rId4">
              <a:extLst>
                <a:ext uri="{28A0092B-C50C-407E-A947-70E740481C1C}">
                  <a14:useLocalDpi xmlns:a14="http://schemas.microsoft.com/office/drawing/2010/main" val="0"/>
                </a:ext>
              </a:extLst>
            </a:blip>
            <a:srcRect l="68109"/>
            <a:stretch/>
          </p:blipFill>
          <p:spPr bwMode="auto">
            <a:xfrm>
              <a:off x="-819478" y="525400"/>
              <a:ext cx="2721742"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3" name="Group 2"/>
            <p:cNvGrpSpPr/>
            <p:nvPr/>
          </p:nvGrpSpPr>
          <p:grpSpPr>
            <a:xfrm>
              <a:off x="426884" y="535091"/>
              <a:ext cx="9457658" cy="3238500"/>
              <a:chOff x="426884" y="551803"/>
              <a:chExt cx="9457658" cy="3238500"/>
            </a:xfrm>
          </p:grpSpPr>
          <p:pic>
            <p:nvPicPr>
              <p:cNvPr id="78849" name="Picture 3" descr="world_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0142" y="551803"/>
                <a:ext cx="8534400" cy="3238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 name="AutoShape 4"/>
              <p:cNvSpPr>
                <a:spLocks noChangeArrowheads="1"/>
              </p:cNvSpPr>
              <p:nvPr/>
            </p:nvSpPr>
            <p:spPr bwMode="auto">
              <a:xfrm>
                <a:off x="3304355" y="1162990"/>
                <a:ext cx="174625" cy="231775"/>
              </a:xfrm>
              <a:prstGeom prst="star5">
                <a:avLst/>
              </a:prstGeom>
              <a:solidFill>
                <a:srgbClr val="990000"/>
              </a:solidFill>
              <a:ln w="9525" algn="ctr">
                <a:noFill/>
                <a:miter lim="800000"/>
                <a:headEnd/>
                <a:tailEnd/>
              </a:ln>
              <a:effectLst/>
            </p:spPr>
            <p:txBody>
              <a:bodyPr wrap="none" anchor="ctr"/>
              <a:lstStyle/>
              <a:p>
                <a:pPr algn="ctr">
                  <a:spcBef>
                    <a:spcPct val="20000"/>
                  </a:spcBef>
                  <a:buClr>
                    <a:srgbClr val="FFFF00"/>
                  </a:buClr>
                  <a:buSzPct val="80000"/>
                  <a:buFont typeface="Wingdings" pitchFamily="2" charset="2"/>
                  <a:buNone/>
                  <a:defRPr/>
                </a:pPr>
                <a:endParaRPr lang="en-US">
                  <a:solidFill>
                    <a:srgbClr val="990000"/>
                  </a:solidFill>
                  <a:latin typeface="+mn-lt"/>
                  <a:ea typeface="+mn-ea"/>
                  <a:cs typeface="+mn-cs"/>
                </a:endParaRPr>
              </a:p>
            </p:txBody>
          </p:sp>
          <p:sp>
            <p:nvSpPr>
              <p:cNvPr id="31" name="Text Box 7"/>
              <p:cNvSpPr txBox="1">
                <a:spLocks noChangeArrowheads="1"/>
              </p:cNvSpPr>
              <p:nvPr/>
            </p:nvSpPr>
            <p:spPr bwMode="auto">
              <a:xfrm>
                <a:off x="2177230" y="1075678"/>
                <a:ext cx="1182687" cy="400050"/>
              </a:xfrm>
              <a:prstGeom prst="rect">
                <a:avLst/>
              </a:prstGeom>
              <a:noFill/>
              <a:ln w="9525" algn="ctr">
                <a:noFill/>
                <a:miter lim="800000"/>
                <a:headEnd/>
                <a:tailEnd/>
              </a:ln>
            </p:spPr>
            <p:txBody>
              <a:bodyPr wrap="none">
                <a:spAutoFit/>
              </a:bodyPr>
              <a:lstStyle/>
              <a:p>
                <a:pPr algn="r">
                  <a:spcBef>
                    <a:spcPct val="20000"/>
                  </a:spcBef>
                  <a:buClr>
                    <a:srgbClr val="FFFF00"/>
                  </a:buClr>
                  <a:buSzPct val="80000"/>
                  <a:buFont typeface="Wingdings" pitchFamily="2" charset="2"/>
                  <a:buNone/>
                  <a:defRPr/>
                </a:pPr>
                <a:r>
                  <a:rPr lang="en-US" sz="2000" dirty="0" err="1">
                    <a:solidFill>
                      <a:srgbClr val="990000"/>
                    </a:solidFill>
                    <a:latin typeface="+mn-lt"/>
                    <a:ea typeface="+mn-ea"/>
                    <a:cs typeface="+mn-cs"/>
                  </a:rPr>
                  <a:t>Fermilab</a:t>
                </a:r>
                <a:endParaRPr lang="en-US" sz="2000" dirty="0">
                  <a:solidFill>
                    <a:srgbClr val="990000"/>
                  </a:solidFill>
                  <a:latin typeface="+mn-lt"/>
                  <a:ea typeface="+mn-ea"/>
                  <a:cs typeface="+mn-cs"/>
                </a:endParaRPr>
              </a:p>
            </p:txBody>
          </p:sp>
          <p:sp>
            <p:nvSpPr>
              <p:cNvPr id="34" name="AutoShape 6"/>
              <p:cNvSpPr>
                <a:spLocks noChangeArrowheads="1"/>
              </p:cNvSpPr>
              <p:nvPr/>
            </p:nvSpPr>
            <p:spPr bwMode="auto">
              <a:xfrm>
                <a:off x="5291905" y="1202678"/>
                <a:ext cx="174625" cy="231775"/>
              </a:xfrm>
              <a:prstGeom prst="star5">
                <a:avLst/>
              </a:prstGeom>
              <a:solidFill>
                <a:srgbClr val="990000"/>
              </a:solidFill>
              <a:ln w="9525" algn="ctr">
                <a:noFill/>
                <a:miter lim="800000"/>
                <a:headEnd/>
                <a:tailEnd/>
              </a:ln>
              <a:effectLst/>
            </p:spPr>
            <p:txBody>
              <a:bodyPr wrap="none" anchor="ctr"/>
              <a:lstStyle/>
              <a:p>
                <a:pPr algn="ctr">
                  <a:spcBef>
                    <a:spcPct val="20000"/>
                  </a:spcBef>
                  <a:buClr>
                    <a:srgbClr val="FFFF00"/>
                  </a:buClr>
                  <a:buSzPct val="80000"/>
                  <a:buFont typeface="Wingdings" pitchFamily="2" charset="2"/>
                  <a:buNone/>
                  <a:defRPr/>
                </a:pPr>
                <a:endParaRPr lang="en-US">
                  <a:solidFill>
                    <a:srgbClr val="990000"/>
                  </a:solidFill>
                  <a:latin typeface="+mn-lt"/>
                  <a:ea typeface="+mn-ea"/>
                  <a:cs typeface="+mn-cs"/>
                </a:endParaRPr>
              </a:p>
            </p:txBody>
          </p:sp>
          <p:sp>
            <p:nvSpPr>
              <p:cNvPr id="36" name="Text Box 8"/>
              <p:cNvSpPr txBox="1">
                <a:spLocks noChangeArrowheads="1"/>
              </p:cNvSpPr>
              <p:nvPr/>
            </p:nvSpPr>
            <p:spPr bwMode="auto">
              <a:xfrm>
                <a:off x="5379217" y="1118540"/>
                <a:ext cx="914400" cy="400050"/>
              </a:xfrm>
              <a:prstGeom prst="rect">
                <a:avLst/>
              </a:prstGeom>
              <a:noFill/>
              <a:ln w="9525" algn="ctr">
                <a:noFill/>
                <a:miter lim="800000"/>
                <a:headEnd/>
                <a:tailEnd/>
              </a:ln>
            </p:spPr>
            <p:txBody>
              <a:bodyPr wrap="none">
                <a:spAutoFit/>
              </a:bodyPr>
              <a:lstStyle/>
              <a:p>
                <a:pPr algn="r">
                  <a:spcBef>
                    <a:spcPct val="20000"/>
                  </a:spcBef>
                  <a:buClr>
                    <a:srgbClr val="FFFF00"/>
                  </a:buClr>
                  <a:buSzPct val="80000"/>
                  <a:buFont typeface="Wingdings" pitchFamily="2" charset="2"/>
                  <a:buNone/>
                  <a:defRPr/>
                </a:pPr>
                <a:r>
                  <a:rPr lang="en-US" sz="2000" dirty="0">
                    <a:solidFill>
                      <a:srgbClr val="990000"/>
                    </a:solidFill>
                    <a:latin typeface="+mn-lt"/>
                    <a:ea typeface="+mn-ea"/>
                    <a:cs typeface="+mn-cs"/>
                  </a:rPr>
                  <a:t>CERN</a:t>
                </a:r>
                <a:endParaRPr lang="en-US" dirty="0">
                  <a:solidFill>
                    <a:srgbClr val="990000"/>
                  </a:solidFill>
                  <a:latin typeface="+mn-lt"/>
                  <a:ea typeface="+mn-ea"/>
                  <a:cs typeface="+mn-cs"/>
                </a:endParaRPr>
              </a:p>
            </p:txBody>
          </p:sp>
          <p:pic>
            <p:nvPicPr>
              <p:cNvPr id="78868" name="Picture 20" descr="cern"/>
              <p:cNvPicPr>
                <a:picLocks noChangeAspect="1" noChangeArrowheads="1"/>
              </p:cNvPicPr>
              <p:nvPr/>
            </p:nvPicPr>
            <p:blipFill>
              <a:blip r:embed="rId5">
                <a:extLst>
                  <a:ext uri="{28A0092B-C50C-407E-A947-70E740481C1C}">
                    <a14:useLocalDpi xmlns:a14="http://schemas.microsoft.com/office/drawing/2010/main" val="0"/>
                  </a:ext>
                </a:extLst>
              </a:blip>
              <a:srcRect r="409"/>
              <a:stretch>
                <a:fillRect/>
              </a:stretch>
            </p:blipFill>
            <p:spPr bwMode="auto">
              <a:xfrm>
                <a:off x="4618643" y="1647179"/>
                <a:ext cx="2216146" cy="1397906"/>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pic>
            <p:nvPicPr>
              <p:cNvPr id="78858" name="Picture 16" descr="01_Young-Kee_Aerial_01"/>
              <p:cNvPicPr>
                <a:picLocks noChangeAspect="1" noChangeArrowheads="1"/>
              </p:cNvPicPr>
              <p:nvPr/>
            </p:nvPicPr>
            <p:blipFill>
              <a:blip r:embed="rId6">
                <a:extLst>
                  <a:ext uri="{28A0092B-C50C-407E-A947-70E740481C1C}">
                    <a14:useLocalDpi xmlns:a14="http://schemas.microsoft.com/office/drawing/2010/main" val="0"/>
                  </a:ext>
                </a:extLst>
              </a:blip>
              <a:srcRect b="13725"/>
              <a:stretch>
                <a:fillRect/>
              </a:stretch>
            </p:blipFill>
            <p:spPr bwMode="auto">
              <a:xfrm>
                <a:off x="2054343" y="1637654"/>
                <a:ext cx="2172108" cy="1407432"/>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sp>
            <p:nvSpPr>
              <p:cNvPr id="38" name="AutoShape 4"/>
              <p:cNvSpPr>
                <a:spLocks noChangeArrowheads="1"/>
              </p:cNvSpPr>
              <p:nvPr/>
            </p:nvSpPr>
            <p:spPr bwMode="auto">
              <a:xfrm>
                <a:off x="761528" y="1262445"/>
                <a:ext cx="174625" cy="231775"/>
              </a:xfrm>
              <a:prstGeom prst="star5">
                <a:avLst/>
              </a:prstGeom>
              <a:solidFill>
                <a:srgbClr val="990000"/>
              </a:solidFill>
              <a:ln w="9525" algn="ctr">
                <a:noFill/>
                <a:miter lim="800000"/>
                <a:headEnd/>
                <a:tailEnd/>
              </a:ln>
              <a:effectLst/>
            </p:spPr>
            <p:txBody>
              <a:bodyPr wrap="none" anchor="ctr"/>
              <a:lstStyle/>
              <a:p>
                <a:pPr algn="ctr">
                  <a:spcBef>
                    <a:spcPct val="20000"/>
                  </a:spcBef>
                  <a:buClr>
                    <a:srgbClr val="FFFF00"/>
                  </a:buClr>
                  <a:buSzPct val="80000"/>
                  <a:buFont typeface="Wingdings" pitchFamily="2" charset="2"/>
                  <a:buNone/>
                  <a:defRPr/>
                </a:pPr>
                <a:endParaRPr lang="en-US">
                  <a:solidFill>
                    <a:srgbClr val="990000"/>
                  </a:solidFill>
                  <a:latin typeface="+mn-lt"/>
                  <a:ea typeface="+mn-ea"/>
                  <a:cs typeface="+mn-cs"/>
                </a:endParaRPr>
              </a:p>
            </p:txBody>
          </p:sp>
          <p:sp>
            <p:nvSpPr>
              <p:cNvPr id="39" name="Text Box 7"/>
              <p:cNvSpPr txBox="1">
                <a:spLocks noChangeArrowheads="1"/>
              </p:cNvSpPr>
              <p:nvPr/>
            </p:nvSpPr>
            <p:spPr bwMode="auto">
              <a:xfrm>
                <a:off x="937736" y="1185336"/>
                <a:ext cx="582211" cy="400110"/>
              </a:xfrm>
              <a:prstGeom prst="rect">
                <a:avLst/>
              </a:prstGeom>
              <a:noFill/>
              <a:ln w="9525" algn="ctr">
                <a:noFill/>
                <a:miter lim="800000"/>
                <a:headEnd/>
                <a:tailEnd/>
              </a:ln>
            </p:spPr>
            <p:txBody>
              <a:bodyPr wrap="none">
                <a:spAutoFit/>
              </a:bodyPr>
              <a:lstStyle/>
              <a:p>
                <a:pPr algn="r">
                  <a:spcBef>
                    <a:spcPct val="20000"/>
                  </a:spcBef>
                  <a:buClr>
                    <a:srgbClr val="FFFF00"/>
                  </a:buClr>
                  <a:buSzPct val="80000"/>
                  <a:buFont typeface="Wingdings" pitchFamily="2" charset="2"/>
                  <a:buNone/>
                  <a:defRPr/>
                </a:pPr>
                <a:r>
                  <a:rPr lang="en-US" sz="2000" dirty="0">
                    <a:latin typeface="+mn-lt"/>
                    <a:ea typeface="+mn-ea"/>
                    <a:cs typeface="+mn-cs"/>
                  </a:rPr>
                  <a:t>KEK</a:t>
                </a:r>
              </a:p>
            </p:txBody>
          </p:sp>
          <p:pic>
            <p:nvPicPr>
              <p:cNvPr id="40" name="Picture 2" descr="kek.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6884" y="1647179"/>
                <a:ext cx="1226736" cy="1422581"/>
              </a:xfrm>
              <a:prstGeom prst="rect">
                <a:avLst/>
              </a:prstGeom>
              <a:noFill/>
              <a:ln w="9525">
                <a:solidFill>
                  <a:srgbClr val="FFFFFF"/>
                </a:solidFill>
                <a:miter lim="800000"/>
                <a:headEnd/>
                <a:tailEnd/>
              </a:ln>
              <a:extLst>
                <a:ext uri="{909E8E84-426E-40dd-AFC4-6F175D3DCCD1}">
                  <a14:hiddenFill xmlns:a14="http://schemas.microsoft.com/office/drawing/2010/main" xmlns="">
                    <a:solidFill>
                      <a:srgbClr val="FFFFFF"/>
                    </a:solidFill>
                  </a14:hiddenFill>
                </a:ext>
              </a:extLst>
            </p:spPr>
          </p:pic>
        </p:grpSp>
      </p:grpSp>
      <p:sp>
        <p:nvSpPr>
          <p:cNvPr id="35" name="Right Arrow 34"/>
          <p:cNvSpPr/>
          <p:nvPr/>
        </p:nvSpPr>
        <p:spPr>
          <a:xfrm>
            <a:off x="174299" y="62284"/>
            <a:ext cx="6660490" cy="777454"/>
          </a:xfrm>
          <a:prstGeom prst="rightArrow">
            <a:avLst/>
          </a:prstGeom>
          <a:solidFill>
            <a:srgbClr val="FFFF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2400" dirty="0">
                <a:solidFill>
                  <a:srgbClr val="FF0000"/>
                </a:solidFill>
              </a:rPr>
              <a:t>My journey</a:t>
            </a:r>
          </a:p>
        </p:txBody>
      </p:sp>
    </p:spTree>
    <p:custDataLst>
      <p:tags r:id="rId1"/>
    </p:custDataLst>
    <p:extLst>
      <p:ext uri="{BB962C8B-B14F-4D97-AF65-F5344CB8AC3E}">
        <p14:creationId xmlns:p14="http://schemas.microsoft.com/office/powerpoint/2010/main" val="2430454795"/>
      </p:ext>
    </p:extLst>
  </p:cSld>
  <p:clrMapOvr>
    <a:masterClrMapping/>
  </p:clrMapOvr>
  <p:transition advTm="3126"/>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itle 1">
            <a:extLst>
              <a:ext uri="{FF2B5EF4-FFF2-40B4-BE49-F238E27FC236}">
                <a16:creationId xmlns:a16="http://schemas.microsoft.com/office/drawing/2014/main" id="{6E6AAC9E-6F16-4D4E-9380-53AE0146B6CD}"/>
              </a:ext>
            </a:extLst>
          </p:cNvPr>
          <p:cNvSpPr>
            <a:spLocks noGrp="1"/>
          </p:cNvSpPr>
          <p:nvPr>
            <p:ph type="title"/>
          </p:nvPr>
        </p:nvSpPr>
        <p:spPr>
          <a:xfrm>
            <a:off x="457200" y="124738"/>
            <a:ext cx="8229600" cy="1143000"/>
          </a:xfrm>
        </p:spPr>
        <p:txBody>
          <a:bodyPr>
            <a:normAutofit/>
          </a:bodyPr>
          <a:lstStyle/>
          <a:p>
            <a:r>
              <a:rPr lang="en-GB" sz="3600" dirty="0"/>
              <a:t>Possible Future Colliders</a:t>
            </a:r>
          </a:p>
        </p:txBody>
      </p:sp>
      <p:cxnSp>
        <p:nvCxnSpPr>
          <p:cNvPr id="8" name="Straight Connector 7"/>
          <p:cNvCxnSpPr/>
          <p:nvPr/>
        </p:nvCxnSpPr>
        <p:spPr bwMode="auto">
          <a:xfrm flipV="1">
            <a:off x="455614" y="2255606"/>
            <a:ext cx="8094620" cy="3580411"/>
          </a:xfrm>
          <a:prstGeom prst="line">
            <a:avLst/>
          </a:prstGeom>
          <a:noFill/>
          <a:ln w="38100"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681038" y="5738045"/>
            <a:ext cx="137160" cy="0"/>
          </a:xfrm>
          <a:prstGeom prst="line">
            <a:avLst/>
          </a:prstGeom>
          <a:noFill/>
          <a:ln w="38100" cap="flat" cmpd="sng" algn="ctr">
            <a:solidFill>
              <a:schemeClr val="tx1"/>
            </a:solidFill>
            <a:prstDash val="solid"/>
            <a:round/>
            <a:headEnd type="none" w="med" len="med"/>
            <a:tailEnd type="none" w="med" len="med"/>
          </a:ln>
          <a:effectLst/>
        </p:spPr>
      </p:cxnSp>
      <p:cxnSp>
        <p:nvCxnSpPr>
          <p:cNvPr id="13" name="Straight Connector 12"/>
          <p:cNvCxnSpPr/>
          <p:nvPr/>
        </p:nvCxnSpPr>
        <p:spPr bwMode="auto">
          <a:xfrm>
            <a:off x="2533247" y="4919389"/>
            <a:ext cx="137160" cy="0"/>
          </a:xfrm>
          <a:prstGeom prst="line">
            <a:avLst/>
          </a:prstGeom>
          <a:noFill/>
          <a:ln w="38100" cap="flat" cmpd="sng" algn="ctr">
            <a:solidFill>
              <a:schemeClr val="tx1"/>
            </a:solidFill>
            <a:prstDash val="solid"/>
            <a:round/>
            <a:headEnd type="none" w="med" len="med"/>
            <a:tailEnd type="none" w="med" len="med"/>
          </a:ln>
          <a:effectLst/>
        </p:spPr>
      </p:cxnSp>
      <p:cxnSp>
        <p:nvCxnSpPr>
          <p:cNvPr id="14" name="Straight Connector 13"/>
          <p:cNvCxnSpPr/>
          <p:nvPr/>
        </p:nvCxnSpPr>
        <p:spPr bwMode="auto">
          <a:xfrm>
            <a:off x="4384404" y="4100734"/>
            <a:ext cx="137160" cy="0"/>
          </a:xfrm>
          <a:prstGeom prst="line">
            <a:avLst/>
          </a:prstGeom>
          <a:noFill/>
          <a:ln w="38100" cap="flat" cmpd="sng" algn="ctr">
            <a:solidFill>
              <a:schemeClr val="tx1"/>
            </a:solidFill>
            <a:prstDash val="solid"/>
            <a:round/>
            <a:headEnd type="none" w="med" len="med"/>
            <a:tailEnd type="none" w="med" len="med"/>
          </a:ln>
          <a:effectLst/>
        </p:spPr>
      </p:cxnSp>
      <p:cxnSp>
        <p:nvCxnSpPr>
          <p:cNvPr id="16" name="Straight Connector 15"/>
          <p:cNvCxnSpPr/>
          <p:nvPr/>
        </p:nvCxnSpPr>
        <p:spPr bwMode="auto">
          <a:xfrm>
            <a:off x="6234236" y="3282079"/>
            <a:ext cx="137160" cy="0"/>
          </a:xfrm>
          <a:prstGeom prst="line">
            <a:avLst/>
          </a:prstGeom>
          <a:noFill/>
          <a:ln w="381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a:off x="8084066" y="2463424"/>
            <a:ext cx="137160" cy="0"/>
          </a:xfrm>
          <a:prstGeom prst="line">
            <a:avLst/>
          </a:prstGeom>
          <a:noFill/>
          <a:ln w="38100" cap="flat" cmpd="sng" algn="ctr">
            <a:solidFill>
              <a:schemeClr val="tx1"/>
            </a:solidFill>
            <a:prstDash val="solid"/>
            <a:round/>
            <a:headEnd type="none" w="med" len="med"/>
            <a:tailEnd type="none" w="med" len="med"/>
          </a:ln>
          <a:effectLst/>
        </p:spPr>
      </p:cxnSp>
      <p:sp>
        <p:nvSpPr>
          <p:cNvPr id="18" name="TextBox 17"/>
          <p:cNvSpPr txBox="1"/>
          <p:nvPr/>
        </p:nvSpPr>
        <p:spPr>
          <a:xfrm>
            <a:off x="828186" y="5640075"/>
            <a:ext cx="614271" cy="323165"/>
          </a:xfrm>
          <a:prstGeom prst="rect">
            <a:avLst/>
          </a:prstGeom>
          <a:noFill/>
        </p:spPr>
        <p:txBody>
          <a:bodyPr wrap="none" rtlCol="0">
            <a:spAutoFit/>
          </a:bodyPr>
          <a:lstStyle/>
          <a:p>
            <a:r>
              <a:rPr lang="en-US" sz="1500">
                <a:latin typeface="Helvetica" pitchFamily="2" charset="0"/>
              </a:rPr>
              <a:t>2025</a:t>
            </a:r>
          </a:p>
        </p:txBody>
      </p:sp>
      <p:sp>
        <p:nvSpPr>
          <p:cNvPr id="19" name="TextBox 18"/>
          <p:cNvSpPr txBox="1"/>
          <p:nvPr/>
        </p:nvSpPr>
        <p:spPr>
          <a:xfrm>
            <a:off x="2688151" y="4819192"/>
            <a:ext cx="614271" cy="323165"/>
          </a:xfrm>
          <a:prstGeom prst="rect">
            <a:avLst/>
          </a:prstGeom>
          <a:noFill/>
        </p:spPr>
        <p:txBody>
          <a:bodyPr wrap="none" rtlCol="0">
            <a:spAutoFit/>
          </a:bodyPr>
          <a:lstStyle/>
          <a:p>
            <a:r>
              <a:rPr lang="en-US" sz="1500">
                <a:latin typeface="Helvetica" pitchFamily="2" charset="0"/>
              </a:rPr>
              <a:t>2030</a:t>
            </a:r>
          </a:p>
        </p:txBody>
      </p:sp>
      <p:sp>
        <p:nvSpPr>
          <p:cNvPr id="20" name="TextBox 19"/>
          <p:cNvSpPr txBox="1"/>
          <p:nvPr/>
        </p:nvSpPr>
        <p:spPr>
          <a:xfrm>
            <a:off x="4529575" y="3996823"/>
            <a:ext cx="614271" cy="323165"/>
          </a:xfrm>
          <a:prstGeom prst="rect">
            <a:avLst/>
          </a:prstGeom>
          <a:noFill/>
        </p:spPr>
        <p:txBody>
          <a:bodyPr wrap="none" rtlCol="0">
            <a:spAutoFit/>
          </a:bodyPr>
          <a:lstStyle/>
          <a:p>
            <a:r>
              <a:rPr lang="en-US" sz="1500">
                <a:latin typeface="Helvetica" pitchFamily="2" charset="0"/>
              </a:rPr>
              <a:t>2035</a:t>
            </a:r>
          </a:p>
        </p:txBody>
      </p:sp>
      <p:sp>
        <p:nvSpPr>
          <p:cNvPr id="21" name="TextBox 20"/>
          <p:cNvSpPr txBox="1"/>
          <p:nvPr/>
        </p:nvSpPr>
        <p:spPr>
          <a:xfrm>
            <a:off x="6403431" y="3175569"/>
            <a:ext cx="614271" cy="323165"/>
          </a:xfrm>
          <a:prstGeom prst="rect">
            <a:avLst/>
          </a:prstGeom>
          <a:noFill/>
        </p:spPr>
        <p:txBody>
          <a:bodyPr wrap="none" rtlCol="0">
            <a:spAutoFit/>
          </a:bodyPr>
          <a:lstStyle/>
          <a:p>
            <a:r>
              <a:rPr lang="en-US" sz="1500">
                <a:latin typeface="Helvetica" pitchFamily="2" charset="0"/>
              </a:rPr>
              <a:t>2040</a:t>
            </a:r>
          </a:p>
        </p:txBody>
      </p:sp>
      <p:sp>
        <p:nvSpPr>
          <p:cNvPr id="22" name="TextBox 21"/>
          <p:cNvSpPr txBox="1"/>
          <p:nvPr/>
        </p:nvSpPr>
        <p:spPr>
          <a:xfrm>
            <a:off x="8250142" y="2357302"/>
            <a:ext cx="614271" cy="323165"/>
          </a:xfrm>
          <a:prstGeom prst="rect">
            <a:avLst/>
          </a:prstGeom>
          <a:noFill/>
        </p:spPr>
        <p:txBody>
          <a:bodyPr wrap="none" rtlCol="0">
            <a:spAutoFit/>
          </a:bodyPr>
          <a:lstStyle/>
          <a:p>
            <a:r>
              <a:rPr lang="en-US" sz="1500">
                <a:latin typeface="Helvetica" pitchFamily="2" charset="0"/>
              </a:rPr>
              <a:t>2045</a:t>
            </a:r>
          </a:p>
        </p:txBody>
      </p:sp>
      <p:pic>
        <p:nvPicPr>
          <p:cNvPr id="32" name="Picture 31" descr="CLIC2014-schematic.jpg"/>
          <p:cNvPicPr>
            <a:picLocks noChangeAspect="1"/>
          </p:cNvPicPr>
          <p:nvPr/>
        </p:nvPicPr>
        <p:blipFill>
          <a:blip r:embed="rId2"/>
          <a:stretch>
            <a:fillRect/>
          </a:stretch>
        </p:blipFill>
        <p:spPr>
          <a:xfrm>
            <a:off x="3314999" y="4646086"/>
            <a:ext cx="1454957" cy="1028700"/>
          </a:xfrm>
          <a:prstGeom prst="rect">
            <a:avLst/>
          </a:prstGeom>
        </p:spPr>
      </p:pic>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l="5568" r="-173"/>
          <a:stretch/>
        </p:blipFill>
        <p:spPr>
          <a:xfrm>
            <a:off x="6731471" y="3529005"/>
            <a:ext cx="1242488" cy="1303020"/>
          </a:xfrm>
          <a:prstGeom prst="rect">
            <a:avLst/>
          </a:prstGeom>
        </p:spPr>
      </p:pic>
      <p:grpSp>
        <p:nvGrpSpPr>
          <p:cNvPr id="58" name="组合 1"/>
          <p:cNvGrpSpPr>
            <a:grpSpLocks noChangeAspect="1"/>
          </p:cNvGrpSpPr>
          <p:nvPr/>
        </p:nvGrpSpPr>
        <p:grpSpPr>
          <a:xfrm>
            <a:off x="5941007" y="1411266"/>
            <a:ext cx="1302890" cy="783002"/>
            <a:chOff x="6129826" y="2263976"/>
            <a:chExt cx="2844420" cy="1866685"/>
          </a:xfrm>
        </p:grpSpPr>
        <p:cxnSp>
          <p:nvCxnSpPr>
            <p:cNvPr id="59" name="直接连接符 5"/>
            <p:cNvCxnSpPr/>
            <p:nvPr/>
          </p:nvCxnSpPr>
          <p:spPr bwMode="auto">
            <a:xfrm flipV="1">
              <a:off x="8263598" y="2923269"/>
              <a:ext cx="45633" cy="82658"/>
            </a:xfrm>
            <a:prstGeom prst="line">
              <a:avLst/>
            </a:prstGeom>
            <a:noFill/>
            <a:ln w="19050" cap="flat" cmpd="sng" algn="ctr">
              <a:solidFill>
                <a:srgbClr val="92D050"/>
              </a:solidFill>
              <a:prstDash val="solid"/>
            </a:ln>
            <a:effectLst/>
          </p:spPr>
        </p:cxnSp>
        <p:sp>
          <p:nvSpPr>
            <p:cNvPr id="60" name="椭圆 6"/>
            <p:cNvSpPr/>
            <p:nvPr/>
          </p:nvSpPr>
          <p:spPr bwMode="auto">
            <a:xfrm>
              <a:off x="6162682" y="2420435"/>
              <a:ext cx="2773234" cy="1710226"/>
            </a:xfrm>
            <a:prstGeom prst="ellipse">
              <a:avLst/>
            </a:prstGeom>
            <a:noFill/>
            <a:ln w="76200" cap="flat" cmpd="sng" algn="ctr">
              <a:solidFill>
                <a:srgbClr val="1108C8"/>
              </a:solidFill>
              <a:prstDash val="solid"/>
            </a:ln>
            <a:effectLst/>
          </p:spPr>
          <p:txBody>
            <a:bodyPr anchor="ctr"/>
            <a:lstStyle/>
            <a:p>
              <a:pPr defTabSz="685800">
                <a:defRPr/>
              </a:pPr>
              <a:endParaRPr kumimoji="1" lang="zh-CN" altLang="en-US" sz="1500" kern="0">
                <a:latin typeface="Helvetica" pitchFamily="2" charset="0"/>
                <a:ea typeface="宋体" charset="-122"/>
                <a:cs typeface=""/>
              </a:endParaRPr>
            </a:p>
          </p:txBody>
        </p:sp>
        <p:sp>
          <p:nvSpPr>
            <p:cNvPr id="61" name="任意多边形 7"/>
            <p:cNvSpPr/>
            <p:nvPr/>
          </p:nvSpPr>
          <p:spPr bwMode="auto">
            <a:xfrm>
              <a:off x="8664554" y="2839628"/>
              <a:ext cx="217210" cy="195820"/>
            </a:xfrm>
            <a:custGeom>
              <a:avLst/>
              <a:gdLst>
                <a:gd name="connsiteX0" fmla="*/ 523875 w 525249"/>
                <a:gd name="connsiteY0" fmla="*/ 315699 h 315699"/>
                <a:gd name="connsiteX1" fmla="*/ 523875 w 525249"/>
                <a:gd name="connsiteY1" fmla="*/ 239499 h 315699"/>
                <a:gd name="connsiteX2" fmla="*/ 509587 w 525249"/>
                <a:gd name="connsiteY2" fmla="*/ 215687 h 315699"/>
                <a:gd name="connsiteX3" fmla="*/ 495300 w 525249"/>
                <a:gd name="connsiteY3" fmla="*/ 172824 h 315699"/>
                <a:gd name="connsiteX4" fmla="*/ 442912 w 525249"/>
                <a:gd name="connsiteY4" fmla="*/ 120437 h 315699"/>
                <a:gd name="connsiteX5" fmla="*/ 395287 w 525249"/>
                <a:gd name="connsiteY5" fmla="*/ 91862 h 315699"/>
                <a:gd name="connsiteX6" fmla="*/ 309562 w 525249"/>
                <a:gd name="connsiteY6" fmla="*/ 63287 h 315699"/>
                <a:gd name="connsiteX7" fmla="*/ 247650 w 525249"/>
                <a:gd name="connsiteY7" fmla="*/ 44237 h 315699"/>
                <a:gd name="connsiteX8" fmla="*/ 185737 w 525249"/>
                <a:gd name="connsiteY8" fmla="*/ 34712 h 315699"/>
                <a:gd name="connsiteX9" fmla="*/ 95250 w 525249"/>
                <a:gd name="connsiteY9" fmla="*/ 20424 h 315699"/>
                <a:gd name="connsiteX10" fmla="*/ 42862 w 525249"/>
                <a:gd name="connsiteY10" fmla="*/ 15662 h 315699"/>
                <a:gd name="connsiteX11" fmla="*/ 23812 w 525249"/>
                <a:gd name="connsiteY11" fmla="*/ 1374 h 315699"/>
                <a:gd name="connsiteX12" fmla="*/ 0 w 525249"/>
                <a:gd name="connsiteY12" fmla="*/ 1374 h 31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249" h="315699">
                  <a:moveTo>
                    <a:pt x="523875" y="315699"/>
                  </a:moveTo>
                  <a:cubicBezTo>
                    <a:pt x="525065" y="285933"/>
                    <a:pt x="526256" y="256168"/>
                    <a:pt x="523875" y="239499"/>
                  </a:cubicBezTo>
                  <a:cubicBezTo>
                    <a:pt x="521494" y="222830"/>
                    <a:pt x="514349" y="226799"/>
                    <a:pt x="509587" y="215687"/>
                  </a:cubicBezTo>
                  <a:cubicBezTo>
                    <a:pt x="504825" y="204575"/>
                    <a:pt x="506412" y="188699"/>
                    <a:pt x="495300" y="172824"/>
                  </a:cubicBezTo>
                  <a:cubicBezTo>
                    <a:pt x="484187" y="156949"/>
                    <a:pt x="459581" y="133931"/>
                    <a:pt x="442912" y="120437"/>
                  </a:cubicBezTo>
                  <a:cubicBezTo>
                    <a:pt x="426243" y="106943"/>
                    <a:pt x="417512" y="101387"/>
                    <a:pt x="395287" y="91862"/>
                  </a:cubicBezTo>
                  <a:cubicBezTo>
                    <a:pt x="373062" y="82337"/>
                    <a:pt x="334168" y="71224"/>
                    <a:pt x="309562" y="63287"/>
                  </a:cubicBezTo>
                  <a:cubicBezTo>
                    <a:pt x="284956" y="55350"/>
                    <a:pt x="268287" y="48999"/>
                    <a:pt x="247650" y="44237"/>
                  </a:cubicBezTo>
                  <a:cubicBezTo>
                    <a:pt x="227013" y="39475"/>
                    <a:pt x="185737" y="34712"/>
                    <a:pt x="185737" y="34712"/>
                  </a:cubicBezTo>
                  <a:lnTo>
                    <a:pt x="95250" y="20424"/>
                  </a:lnTo>
                  <a:cubicBezTo>
                    <a:pt x="71437" y="17249"/>
                    <a:pt x="54768" y="18837"/>
                    <a:pt x="42862" y="15662"/>
                  </a:cubicBezTo>
                  <a:cubicBezTo>
                    <a:pt x="30956" y="12487"/>
                    <a:pt x="30956" y="3755"/>
                    <a:pt x="23812" y="1374"/>
                  </a:cubicBezTo>
                  <a:cubicBezTo>
                    <a:pt x="16668" y="-1007"/>
                    <a:pt x="8334" y="183"/>
                    <a:pt x="0" y="1374"/>
                  </a:cubicBezTo>
                </a:path>
              </a:pathLst>
            </a:custGeom>
            <a:noFill/>
            <a:ln w="25400" cap="flat" cmpd="sng" algn="ctr">
              <a:solidFill>
                <a:srgbClr val="00B0F0"/>
              </a:solidFill>
              <a:prstDash val="solid"/>
            </a:ln>
            <a:effectLst/>
          </p:spPr>
          <p:txBody>
            <a:bodyPr anchor="ctr"/>
            <a:lstStyle/>
            <a:p>
              <a:pPr defTabSz="685800">
                <a:defRPr/>
              </a:pPr>
              <a:endParaRPr kumimoji="1" lang="zh-CN" altLang="en-US" sz="1500" kern="0">
                <a:latin typeface="Helvetica" pitchFamily="2" charset="0"/>
                <a:ea typeface="宋体" charset="-122"/>
                <a:cs typeface=""/>
              </a:endParaRPr>
            </a:p>
          </p:txBody>
        </p:sp>
        <p:sp>
          <p:nvSpPr>
            <p:cNvPr id="62" name="任意多边形 8"/>
            <p:cNvSpPr/>
            <p:nvPr/>
          </p:nvSpPr>
          <p:spPr bwMode="auto">
            <a:xfrm>
              <a:off x="6233868" y="2807155"/>
              <a:ext cx="243981" cy="230260"/>
            </a:xfrm>
            <a:custGeom>
              <a:avLst/>
              <a:gdLst>
                <a:gd name="connsiteX0" fmla="*/ 0 w 666750"/>
                <a:gd name="connsiteY0" fmla="*/ 419100 h 419100"/>
                <a:gd name="connsiteX1" fmla="*/ 28575 w 666750"/>
                <a:gd name="connsiteY1" fmla="*/ 285750 h 419100"/>
                <a:gd name="connsiteX2" fmla="*/ 95250 w 666750"/>
                <a:gd name="connsiteY2" fmla="*/ 206375 h 419100"/>
                <a:gd name="connsiteX3" fmla="*/ 260350 w 666750"/>
                <a:gd name="connsiteY3" fmla="*/ 123825 h 419100"/>
                <a:gd name="connsiteX4" fmla="*/ 508000 w 666750"/>
                <a:gd name="connsiteY4" fmla="*/ 73025 h 419100"/>
                <a:gd name="connsiteX5" fmla="*/ 666750 w 666750"/>
                <a:gd name="connsiteY5"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419100">
                  <a:moveTo>
                    <a:pt x="0" y="419100"/>
                  </a:moveTo>
                  <a:cubicBezTo>
                    <a:pt x="6350" y="370152"/>
                    <a:pt x="12700" y="321204"/>
                    <a:pt x="28575" y="285750"/>
                  </a:cubicBezTo>
                  <a:cubicBezTo>
                    <a:pt x="44450" y="250296"/>
                    <a:pt x="56621" y="233362"/>
                    <a:pt x="95250" y="206375"/>
                  </a:cubicBezTo>
                  <a:cubicBezTo>
                    <a:pt x="133879" y="179388"/>
                    <a:pt x="191559" y="146050"/>
                    <a:pt x="260350" y="123825"/>
                  </a:cubicBezTo>
                  <a:cubicBezTo>
                    <a:pt x="329141" y="101600"/>
                    <a:pt x="440267" y="93662"/>
                    <a:pt x="508000" y="73025"/>
                  </a:cubicBezTo>
                  <a:cubicBezTo>
                    <a:pt x="575733" y="52388"/>
                    <a:pt x="621241" y="26194"/>
                    <a:pt x="666750" y="0"/>
                  </a:cubicBezTo>
                </a:path>
              </a:pathLst>
            </a:custGeom>
            <a:noFill/>
            <a:ln w="28575" cap="flat" cmpd="sng" algn="ctr">
              <a:solidFill>
                <a:srgbClr val="FF0000"/>
              </a:solidFill>
              <a:prstDash val="solid"/>
            </a:ln>
            <a:effectLst/>
          </p:spPr>
          <p:txBody>
            <a:bodyPr anchor="ctr"/>
            <a:lstStyle/>
            <a:p>
              <a:pPr defTabSz="685800">
                <a:defRPr/>
              </a:pPr>
              <a:endParaRPr kumimoji="1" lang="zh-CN" altLang="en-US" sz="1500" kern="0">
                <a:latin typeface="Helvetica" pitchFamily="2" charset="0"/>
                <a:ea typeface="宋体" charset="-122"/>
                <a:cs typeface=""/>
              </a:endParaRPr>
            </a:p>
          </p:txBody>
        </p:sp>
        <p:sp>
          <p:nvSpPr>
            <p:cNvPr id="63" name="右箭头 10"/>
            <p:cNvSpPr/>
            <p:nvPr/>
          </p:nvSpPr>
          <p:spPr bwMode="auto">
            <a:xfrm rot="20678478">
              <a:off x="6323308" y="2853404"/>
              <a:ext cx="30421" cy="35424"/>
            </a:xfrm>
            <a:prstGeom prst="rightArrow">
              <a:avLst/>
            </a:prstGeom>
            <a:solidFill>
              <a:srgbClr val="FF0000"/>
            </a:solidFill>
            <a:ln w="6350" cap="flat" cmpd="sng" algn="ctr">
              <a:solidFill>
                <a:srgbClr val="FF0000"/>
              </a:solidFill>
              <a:prstDash val="solid"/>
            </a:ln>
            <a:effectLst/>
          </p:spPr>
          <p:txBody>
            <a:bodyPr anchor="ctr"/>
            <a:lstStyle/>
            <a:p>
              <a:pPr defTabSz="685800">
                <a:defRPr/>
              </a:pPr>
              <a:endParaRPr kumimoji="1" lang="zh-CN" altLang="en-US" sz="1500" kern="0">
                <a:latin typeface="Helvetica" pitchFamily="2" charset="0"/>
                <a:ea typeface="宋体" charset="-122"/>
                <a:cs typeface=""/>
              </a:endParaRPr>
            </a:p>
          </p:txBody>
        </p:sp>
        <p:sp>
          <p:nvSpPr>
            <p:cNvPr id="64" name="椭圆 17"/>
            <p:cNvSpPr/>
            <p:nvPr/>
          </p:nvSpPr>
          <p:spPr bwMode="auto">
            <a:xfrm>
              <a:off x="6222916" y="2487349"/>
              <a:ext cx="2652764" cy="1562623"/>
            </a:xfrm>
            <a:prstGeom prst="ellipse">
              <a:avLst/>
            </a:prstGeom>
            <a:noFill/>
            <a:ln w="57150" cap="flat" cmpd="sng" algn="ctr">
              <a:solidFill>
                <a:srgbClr val="CC00FF"/>
              </a:solidFill>
              <a:prstDash val="solid"/>
            </a:ln>
            <a:effectLst/>
          </p:spPr>
          <p:txBody>
            <a:bodyPr anchor="ctr"/>
            <a:lstStyle/>
            <a:p>
              <a:pPr defTabSz="685800">
                <a:defRPr/>
              </a:pPr>
              <a:endParaRPr kumimoji="1" lang="zh-CN" altLang="en-US" sz="1500" kern="0">
                <a:latin typeface="Helvetica" pitchFamily="2" charset="0"/>
                <a:ea typeface="宋体" charset="-122"/>
                <a:cs typeface=""/>
              </a:endParaRPr>
            </a:p>
          </p:txBody>
        </p:sp>
        <p:sp>
          <p:nvSpPr>
            <p:cNvPr id="65" name="右箭头 18"/>
            <p:cNvSpPr/>
            <p:nvPr/>
          </p:nvSpPr>
          <p:spPr bwMode="auto">
            <a:xfrm rot="21289895">
              <a:off x="7193366" y="2477508"/>
              <a:ext cx="71795" cy="78722"/>
            </a:xfrm>
            <a:prstGeom prst="rightArrow">
              <a:avLst/>
            </a:prstGeom>
            <a:solidFill>
              <a:srgbClr val="FF0000"/>
            </a:solidFill>
            <a:ln w="25400" cap="flat" cmpd="sng" algn="ctr">
              <a:noFill/>
              <a:prstDash val="solid"/>
            </a:ln>
            <a:effectLst/>
          </p:spPr>
          <p:txBody>
            <a:bodyPr anchor="ctr"/>
            <a:lstStyle/>
            <a:p>
              <a:pPr defTabSz="685800">
                <a:defRPr/>
              </a:pPr>
              <a:endParaRPr kumimoji="1" lang="zh-CN" altLang="en-US" sz="1500" kern="0">
                <a:latin typeface="Helvetica" pitchFamily="2" charset="0"/>
                <a:ea typeface="宋体" charset="-122"/>
                <a:cs typeface=""/>
              </a:endParaRPr>
            </a:p>
          </p:txBody>
        </p:sp>
        <p:sp>
          <p:nvSpPr>
            <p:cNvPr id="66" name="右箭头 19"/>
            <p:cNvSpPr/>
            <p:nvPr/>
          </p:nvSpPr>
          <p:spPr bwMode="auto">
            <a:xfrm rot="14382723">
              <a:off x="8372172" y="2504396"/>
              <a:ext cx="51169" cy="24946"/>
            </a:xfrm>
            <a:prstGeom prst="rightArrow">
              <a:avLst/>
            </a:prstGeom>
            <a:solidFill>
              <a:srgbClr val="00B0F0"/>
            </a:solidFill>
            <a:ln w="6350" cap="flat" cmpd="sng" algn="ctr">
              <a:solidFill>
                <a:srgbClr val="00B0F0"/>
              </a:solidFill>
              <a:prstDash val="solid"/>
            </a:ln>
            <a:effectLst/>
          </p:spPr>
          <p:txBody>
            <a:bodyPr anchor="ctr"/>
            <a:lstStyle/>
            <a:p>
              <a:pPr defTabSz="685800">
                <a:defRPr/>
              </a:pPr>
              <a:endParaRPr kumimoji="1" lang="zh-CN" altLang="en-US" sz="1500" kern="0">
                <a:latin typeface="Helvetica" pitchFamily="2" charset="0"/>
                <a:ea typeface="宋体" charset="-122"/>
                <a:cs typeface=""/>
              </a:endParaRPr>
            </a:p>
          </p:txBody>
        </p:sp>
        <p:sp>
          <p:nvSpPr>
            <p:cNvPr id="67" name="右箭头 20"/>
            <p:cNvSpPr/>
            <p:nvPr/>
          </p:nvSpPr>
          <p:spPr bwMode="auto">
            <a:xfrm rot="12476930">
              <a:off x="8813620" y="2889813"/>
              <a:ext cx="50500" cy="28537"/>
            </a:xfrm>
            <a:prstGeom prst="rightArrow">
              <a:avLst/>
            </a:prstGeom>
            <a:solidFill>
              <a:srgbClr val="00B0F0"/>
            </a:solidFill>
            <a:ln w="6350" cap="flat" cmpd="sng" algn="ctr">
              <a:solidFill>
                <a:srgbClr val="00B0F0"/>
              </a:solidFill>
              <a:prstDash val="solid"/>
            </a:ln>
            <a:effectLst/>
          </p:spPr>
          <p:txBody>
            <a:bodyPr anchor="ctr"/>
            <a:lstStyle/>
            <a:p>
              <a:pPr defTabSz="685800">
                <a:defRPr/>
              </a:pPr>
              <a:endParaRPr kumimoji="1" lang="zh-CN" altLang="en-US" sz="1500" kern="0">
                <a:latin typeface="Helvetica" pitchFamily="2" charset="0"/>
                <a:ea typeface="宋体" charset="-122"/>
                <a:cs typeface=""/>
              </a:endParaRPr>
            </a:p>
          </p:txBody>
        </p:sp>
        <p:cxnSp>
          <p:nvCxnSpPr>
            <p:cNvPr id="68" name="直接连接符 24"/>
            <p:cNvCxnSpPr/>
            <p:nvPr/>
          </p:nvCxnSpPr>
          <p:spPr bwMode="auto">
            <a:xfrm flipV="1">
              <a:off x="8332350" y="2778619"/>
              <a:ext cx="55367" cy="109226"/>
            </a:xfrm>
            <a:prstGeom prst="line">
              <a:avLst/>
            </a:prstGeom>
            <a:noFill/>
            <a:ln w="38100" cap="flat" cmpd="sng" algn="ctr">
              <a:solidFill>
                <a:srgbClr val="4F81BD">
                  <a:lumMod val="10000"/>
                </a:srgbClr>
              </a:solidFill>
              <a:prstDash val="solid"/>
            </a:ln>
            <a:effectLst/>
          </p:spPr>
        </p:cxnSp>
        <p:sp>
          <p:nvSpPr>
            <p:cNvPr id="69" name="右箭头 25"/>
            <p:cNvSpPr/>
            <p:nvPr/>
          </p:nvSpPr>
          <p:spPr bwMode="auto">
            <a:xfrm rot="11153906">
              <a:off x="7867508" y="2476524"/>
              <a:ext cx="71795" cy="78722"/>
            </a:xfrm>
            <a:prstGeom prst="rightArrow">
              <a:avLst/>
            </a:prstGeom>
            <a:solidFill>
              <a:srgbClr val="00B0F0"/>
            </a:solidFill>
            <a:ln w="25400" cap="flat" cmpd="sng" algn="ctr">
              <a:noFill/>
              <a:prstDash val="solid"/>
            </a:ln>
            <a:effectLst/>
          </p:spPr>
          <p:txBody>
            <a:bodyPr anchor="ctr"/>
            <a:lstStyle/>
            <a:p>
              <a:pPr defTabSz="685800">
                <a:defRPr/>
              </a:pPr>
              <a:endParaRPr kumimoji="1" lang="zh-CN" altLang="en-US" sz="1500" kern="0">
                <a:latin typeface="Helvetica" pitchFamily="2" charset="0"/>
                <a:ea typeface="宋体" charset="-122"/>
                <a:cs typeface=""/>
              </a:endParaRPr>
            </a:p>
          </p:txBody>
        </p:sp>
        <p:sp>
          <p:nvSpPr>
            <p:cNvPr id="70" name="Oval 11"/>
            <p:cNvSpPr>
              <a:spLocks noChangeArrowheads="1"/>
            </p:cNvSpPr>
            <p:nvPr/>
          </p:nvSpPr>
          <p:spPr bwMode="auto">
            <a:xfrm>
              <a:off x="7977116" y="2781451"/>
              <a:ext cx="262885" cy="227542"/>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defTabSz="685800">
                <a:spcBef>
                  <a:spcPct val="0"/>
                </a:spcBef>
                <a:buNone/>
                <a:defRPr/>
              </a:pPr>
              <a:endParaRPr kumimoji="1" lang="en-US" altLang="zh-CN" sz="1500" kern="0">
                <a:solidFill>
                  <a:schemeClr val="tx1"/>
                </a:solidFill>
                <a:latin typeface="Helvetica" pitchFamily="2" charset="0"/>
                <a:ea typeface="宋体" pitchFamily="2" charset="-122"/>
              </a:endParaRPr>
            </a:p>
          </p:txBody>
        </p:sp>
        <p:sp>
          <p:nvSpPr>
            <p:cNvPr id="71" name="Oval 12"/>
            <p:cNvSpPr>
              <a:spLocks noChangeArrowheads="1"/>
            </p:cNvSpPr>
            <p:nvPr/>
          </p:nvSpPr>
          <p:spPr bwMode="auto">
            <a:xfrm>
              <a:off x="8216255" y="2958002"/>
              <a:ext cx="55205" cy="56095"/>
            </a:xfrm>
            <a:prstGeom prst="ellipse">
              <a:avLst/>
            </a:prstGeom>
            <a:noFill/>
            <a:ln w="1905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defTabSz="685800">
                <a:spcBef>
                  <a:spcPct val="0"/>
                </a:spcBef>
                <a:buNone/>
                <a:defRPr/>
              </a:pPr>
              <a:endParaRPr kumimoji="1" lang="en-US" altLang="zh-CN" sz="1500" kern="0">
                <a:solidFill>
                  <a:schemeClr val="tx1"/>
                </a:solidFill>
                <a:latin typeface="Helvetica" pitchFamily="2" charset="0"/>
                <a:ea typeface="宋体" pitchFamily="2" charset="-122"/>
              </a:endParaRPr>
            </a:p>
          </p:txBody>
        </p:sp>
        <p:cxnSp>
          <p:nvCxnSpPr>
            <p:cNvPr id="72" name="直接连接符 28"/>
            <p:cNvCxnSpPr/>
            <p:nvPr/>
          </p:nvCxnSpPr>
          <p:spPr bwMode="auto">
            <a:xfrm flipV="1">
              <a:off x="8299495" y="2899653"/>
              <a:ext cx="24337" cy="44281"/>
            </a:xfrm>
            <a:prstGeom prst="line">
              <a:avLst/>
            </a:prstGeom>
            <a:noFill/>
            <a:ln w="38100" cap="flat" cmpd="sng" algn="ctr">
              <a:solidFill>
                <a:srgbClr val="4F81BD">
                  <a:lumMod val="75000"/>
                </a:srgbClr>
              </a:solidFill>
              <a:prstDash val="solid"/>
            </a:ln>
            <a:effectLst/>
          </p:spPr>
        </p:cxnSp>
        <p:sp>
          <p:nvSpPr>
            <p:cNvPr id="73" name="椭圆 35"/>
            <p:cNvSpPr/>
            <p:nvPr/>
          </p:nvSpPr>
          <p:spPr bwMode="auto">
            <a:xfrm>
              <a:off x="6129826" y="3215523"/>
              <a:ext cx="66319" cy="105290"/>
            </a:xfrm>
            <a:prstGeom prst="ellipse">
              <a:avLst/>
            </a:prstGeom>
            <a:solidFill>
              <a:srgbClr val="0101AF"/>
            </a:solidFill>
            <a:ln w="25400" cap="flat" cmpd="sng" algn="ctr">
              <a:solidFill>
                <a:srgbClr val="0101AF"/>
              </a:solidFill>
              <a:prstDash val="solid"/>
            </a:ln>
            <a:effectLst/>
          </p:spPr>
          <p:txBody>
            <a:bodyPr anchor="ctr"/>
            <a:lstStyle/>
            <a:p>
              <a:pPr defTabSz="685800">
                <a:defRPr/>
              </a:pPr>
              <a:endParaRPr kumimoji="1" lang="zh-CN" altLang="en-US" sz="1500" kern="0">
                <a:latin typeface="Helvetica" pitchFamily="2" charset="0"/>
                <a:ea typeface="宋体" charset="-122"/>
                <a:cs typeface=""/>
              </a:endParaRPr>
            </a:p>
          </p:txBody>
        </p:sp>
        <p:sp>
          <p:nvSpPr>
            <p:cNvPr id="74" name="椭圆 36"/>
            <p:cNvSpPr/>
            <p:nvPr/>
          </p:nvSpPr>
          <p:spPr bwMode="auto">
            <a:xfrm>
              <a:off x="7540780" y="2447988"/>
              <a:ext cx="53542" cy="87578"/>
            </a:xfrm>
            <a:prstGeom prst="ellipse">
              <a:avLst/>
            </a:prstGeom>
            <a:solidFill>
              <a:srgbClr val="CC00FF"/>
            </a:solidFill>
            <a:ln w="25400" cap="flat" cmpd="sng" algn="ctr">
              <a:solidFill>
                <a:srgbClr val="CC00FF"/>
              </a:solidFill>
              <a:prstDash val="solid"/>
            </a:ln>
            <a:effectLst/>
          </p:spPr>
          <p:txBody>
            <a:bodyPr anchor="ctr"/>
            <a:lstStyle/>
            <a:p>
              <a:pPr defTabSz="685800">
                <a:defRPr/>
              </a:pPr>
              <a:endParaRPr kumimoji="1" lang="zh-CN" altLang="en-US" sz="1500" kern="0">
                <a:latin typeface="Helvetica" pitchFamily="2" charset="0"/>
                <a:ea typeface="宋体" charset="-122"/>
                <a:cs typeface=""/>
              </a:endParaRPr>
            </a:p>
          </p:txBody>
        </p:sp>
        <p:sp>
          <p:nvSpPr>
            <p:cNvPr id="75" name="Oval 4"/>
            <p:cNvSpPr>
              <a:spLocks noChangeArrowheads="1"/>
            </p:cNvSpPr>
            <p:nvPr/>
          </p:nvSpPr>
          <p:spPr bwMode="auto">
            <a:xfrm>
              <a:off x="7600616" y="2461870"/>
              <a:ext cx="507943" cy="387694"/>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spcBef>
                  <a:spcPct val="20000"/>
                </a:spcBef>
                <a:buChar char="•"/>
                <a:defRPr sz="3200">
                  <a:solidFill>
                    <a:srgbClr val="FF3300"/>
                  </a:solidFill>
                  <a:latin typeface="Arial" pitchFamily="34" charset="0"/>
                  <a:ea typeface="黑体" pitchFamily="49" charset="-122"/>
                </a:defRPr>
              </a:lvl1pPr>
              <a:lvl2pPr marL="742950" indent="-285750" eaLnBrk="0" hangingPunct="0">
                <a:spcBef>
                  <a:spcPct val="20000"/>
                </a:spcBef>
                <a:buChar char="–"/>
                <a:defRPr sz="2800">
                  <a:solidFill>
                    <a:srgbClr val="FF3300"/>
                  </a:solidFill>
                  <a:latin typeface="Arial" pitchFamily="34" charset="0"/>
                  <a:ea typeface="黑体" pitchFamily="49" charset="-122"/>
                </a:defRPr>
              </a:lvl2pPr>
              <a:lvl3pPr marL="1143000" indent="-228600" eaLnBrk="0" hangingPunct="0">
                <a:spcBef>
                  <a:spcPct val="20000"/>
                </a:spcBef>
                <a:buChar char="•"/>
                <a:defRPr sz="2400">
                  <a:solidFill>
                    <a:srgbClr val="FF3300"/>
                  </a:solidFill>
                  <a:latin typeface="Arial" pitchFamily="34" charset="0"/>
                  <a:ea typeface="黑体" pitchFamily="49" charset="-122"/>
                </a:defRPr>
              </a:lvl3pPr>
              <a:lvl4pPr marL="1600200" indent="-228600" eaLnBrk="0" hangingPunct="0">
                <a:spcBef>
                  <a:spcPct val="20000"/>
                </a:spcBef>
                <a:buChar char="–"/>
                <a:defRPr sz="2000">
                  <a:solidFill>
                    <a:srgbClr val="FF3300"/>
                  </a:solidFill>
                  <a:latin typeface="Arial" pitchFamily="34" charset="0"/>
                  <a:ea typeface="黑体" pitchFamily="49" charset="-122"/>
                </a:defRPr>
              </a:lvl4pPr>
              <a:lvl5pPr marL="2057400" indent="-228600" eaLnBrk="0" hangingPunct="0">
                <a:spcBef>
                  <a:spcPct val="20000"/>
                </a:spcBef>
                <a:buChar char="»"/>
                <a:defRPr sz="2000">
                  <a:solidFill>
                    <a:srgbClr val="FF3300"/>
                  </a:solidFill>
                  <a:latin typeface="Arial" pitchFamily="34" charset="0"/>
                  <a:ea typeface="黑体" pitchFamily="49" charset="-122"/>
                </a:defRPr>
              </a:lvl5pPr>
              <a:lvl6pPr marL="25146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6pPr>
              <a:lvl7pPr marL="29718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7pPr>
              <a:lvl8pPr marL="34290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8pPr>
              <a:lvl9pPr marL="3886200" indent="-228600" eaLnBrk="0" fontAlgn="base" hangingPunct="0">
                <a:spcBef>
                  <a:spcPct val="20000"/>
                </a:spcBef>
                <a:spcAft>
                  <a:spcPct val="0"/>
                </a:spcAft>
                <a:buChar char="»"/>
                <a:defRPr sz="2000">
                  <a:solidFill>
                    <a:srgbClr val="FF3300"/>
                  </a:solidFill>
                  <a:latin typeface="Arial" pitchFamily="34" charset="0"/>
                  <a:ea typeface="黑体" pitchFamily="49" charset="-122"/>
                </a:defRPr>
              </a:lvl9pPr>
            </a:lstStyle>
            <a:p>
              <a:pPr defTabSz="685800">
                <a:spcBef>
                  <a:spcPct val="0"/>
                </a:spcBef>
                <a:buNone/>
                <a:defRPr/>
              </a:pPr>
              <a:endParaRPr kumimoji="1" lang="en-US" altLang="zh-CN" sz="1500" kern="0">
                <a:solidFill>
                  <a:schemeClr val="tx1"/>
                </a:solidFill>
                <a:latin typeface="Helvetica" pitchFamily="2" charset="0"/>
                <a:ea typeface="宋体" pitchFamily="2" charset="-122"/>
              </a:endParaRPr>
            </a:p>
          </p:txBody>
        </p:sp>
        <p:sp>
          <p:nvSpPr>
            <p:cNvPr id="76" name="椭圆 38"/>
            <p:cNvSpPr/>
            <p:nvPr/>
          </p:nvSpPr>
          <p:spPr bwMode="auto">
            <a:xfrm>
              <a:off x="7544431" y="3991915"/>
              <a:ext cx="53542" cy="86594"/>
            </a:xfrm>
            <a:prstGeom prst="ellipse">
              <a:avLst/>
            </a:prstGeom>
            <a:solidFill>
              <a:srgbClr val="CC00FF"/>
            </a:solidFill>
            <a:ln w="25400" cap="flat" cmpd="sng" algn="ctr">
              <a:solidFill>
                <a:srgbClr val="CC00FF"/>
              </a:solidFill>
              <a:prstDash val="solid"/>
            </a:ln>
            <a:effectLst/>
          </p:spPr>
          <p:txBody>
            <a:bodyPr anchor="ctr"/>
            <a:lstStyle/>
            <a:p>
              <a:pPr defTabSz="685800">
                <a:defRPr/>
              </a:pPr>
              <a:endParaRPr kumimoji="1" lang="zh-CN" altLang="en-US" sz="1500" kern="0">
                <a:latin typeface="Helvetica" pitchFamily="2" charset="0"/>
                <a:ea typeface="宋体" charset="-122"/>
                <a:cs typeface=""/>
              </a:endParaRPr>
            </a:p>
          </p:txBody>
        </p:sp>
        <p:sp>
          <p:nvSpPr>
            <p:cNvPr id="77" name="椭圆 39"/>
            <p:cNvSpPr/>
            <p:nvPr/>
          </p:nvSpPr>
          <p:spPr bwMode="auto">
            <a:xfrm>
              <a:off x="8908535" y="3191907"/>
              <a:ext cx="65711" cy="105290"/>
            </a:xfrm>
            <a:prstGeom prst="ellipse">
              <a:avLst/>
            </a:prstGeom>
            <a:solidFill>
              <a:srgbClr val="0101AF"/>
            </a:solidFill>
            <a:ln w="25400" cap="flat" cmpd="sng" algn="ctr">
              <a:solidFill>
                <a:srgbClr val="0101AF"/>
              </a:solidFill>
              <a:prstDash val="solid"/>
            </a:ln>
            <a:effectLst/>
          </p:spPr>
          <p:txBody>
            <a:bodyPr anchor="ctr"/>
            <a:lstStyle/>
            <a:p>
              <a:pPr defTabSz="685800">
                <a:defRPr/>
              </a:pPr>
              <a:endParaRPr kumimoji="1" lang="zh-CN" altLang="en-US" sz="1500" kern="0">
                <a:latin typeface="Helvetica" pitchFamily="2" charset="0"/>
                <a:ea typeface="宋体" charset="-122"/>
                <a:cs typeface=""/>
              </a:endParaRPr>
            </a:p>
          </p:txBody>
        </p:sp>
        <p:sp>
          <p:nvSpPr>
            <p:cNvPr id="78" name="任意多边形 40"/>
            <p:cNvSpPr/>
            <p:nvPr/>
          </p:nvSpPr>
          <p:spPr bwMode="auto">
            <a:xfrm>
              <a:off x="8387718" y="2613303"/>
              <a:ext cx="307259" cy="162363"/>
            </a:xfrm>
            <a:custGeom>
              <a:avLst/>
              <a:gdLst>
                <a:gd name="connsiteX0" fmla="*/ 0 w 802481"/>
                <a:gd name="connsiteY0" fmla="*/ 263004 h 263004"/>
                <a:gd name="connsiteX1" fmla="*/ 42862 w 802481"/>
                <a:gd name="connsiteY1" fmla="*/ 212998 h 263004"/>
                <a:gd name="connsiteX2" fmla="*/ 80962 w 802481"/>
                <a:gd name="connsiteY2" fmla="*/ 167754 h 263004"/>
                <a:gd name="connsiteX3" fmla="*/ 147637 w 802481"/>
                <a:gd name="connsiteY3" fmla="*/ 117748 h 263004"/>
                <a:gd name="connsiteX4" fmla="*/ 240506 w 802481"/>
                <a:gd name="connsiteY4" fmla="*/ 65360 h 263004"/>
                <a:gd name="connsiteX5" fmla="*/ 357187 w 802481"/>
                <a:gd name="connsiteY5" fmla="*/ 32023 h 263004"/>
                <a:gd name="connsiteX6" fmla="*/ 514350 w 802481"/>
                <a:gd name="connsiteY6" fmla="*/ 1067 h 263004"/>
                <a:gd name="connsiteX7" fmla="*/ 619125 w 802481"/>
                <a:gd name="connsiteY7" fmla="*/ 10592 h 263004"/>
                <a:gd name="connsiteX8" fmla="*/ 771525 w 802481"/>
                <a:gd name="connsiteY8" fmla="*/ 43929 h 263004"/>
                <a:gd name="connsiteX9" fmla="*/ 802481 w 802481"/>
                <a:gd name="connsiteY9" fmla="*/ 60598 h 26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481" h="263004">
                  <a:moveTo>
                    <a:pt x="0" y="263004"/>
                  </a:moveTo>
                  <a:lnTo>
                    <a:pt x="42862" y="212998"/>
                  </a:lnTo>
                  <a:cubicBezTo>
                    <a:pt x="56356" y="197123"/>
                    <a:pt x="63500" y="183629"/>
                    <a:pt x="80962" y="167754"/>
                  </a:cubicBezTo>
                  <a:cubicBezTo>
                    <a:pt x="98424" y="151879"/>
                    <a:pt x="121046" y="134814"/>
                    <a:pt x="147637" y="117748"/>
                  </a:cubicBezTo>
                  <a:cubicBezTo>
                    <a:pt x="174228" y="100682"/>
                    <a:pt x="205581" y="79647"/>
                    <a:pt x="240506" y="65360"/>
                  </a:cubicBezTo>
                  <a:cubicBezTo>
                    <a:pt x="275431" y="51072"/>
                    <a:pt x="311546" y="42738"/>
                    <a:pt x="357187" y="32023"/>
                  </a:cubicBezTo>
                  <a:cubicBezTo>
                    <a:pt x="402828" y="21308"/>
                    <a:pt x="470694" y="4639"/>
                    <a:pt x="514350" y="1067"/>
                  </a:cubicBezTo>
                  <a:cubicBezTo>
                    <a:pt x="558006" y="-2505"/>
                    <a:pt x="576262" y="3448"/>
                    <a:pt x="619125" y="10592"/>
                  </a:cubicBezTo>
                  <a:cubicBezTo>
                    <a:pt x="661988" y="17736"/>
                    <a:pt x="740966" y="35595"/>
                    <a:pt x="771525" y="43929"/>
                  </a:cubicBezTo>
                  <a:cubicBezTo>
                    <a:pt x="802084" y="52263"/>
                    <a:pt x="802282" y="56430"/>
                    <a:pt x="802481" y="60598"/>
                  </a:cubicBezTo>
                </a:path>
              </a:pathLst>
            </a:custGeom>
            <a:noFill/>
            <a:ln w="19050" cap="flat" cmpd="sng" algn="ctr">
              <a:solidFill>
                <a:srgbClr val="FF0000"/>
              </a:solidFill>
              <a:prstDash val="solid"/>
            </a:ln>
            <a:effectLst/>
          </p:spPr>
          <p:txBody>
            <a:bodyPr anchor="ctr"/>
            <a:lstStyle/>
            <a:p>
              <a:pPr defTabSz="685800">
                <a:defRPr/>
              </a:pPr>
              <a:endParaRPr kumimoji="1" lang="zh-CN" altLang="en-US" sz="1500" kern="0">
                <a:latin typeface="Helvetica" pitchFamily="2" charset="0"/>
                <a:ea typeface="宋体" charset="-122"/>
                <a:cs typeface=""/>
              </a:endParaRPr>
            </a:p>
          </p:txBody>
        </p:sp>
        <p:sp>
          <p:nvSpPr>
            <p:cNvPr id="79" name="任意多边形 41"/>
            <p:cNvSpPr/>
            <p:nvPr/>
          </p:nvSpPr>
          <p:spPr bwMode="auto">
            <a:xfrm>
              <a:off x="8298278" y="2402723"/>
              <a:ext cx="119861" cy="375895"/>
            </a:xfrm>
            <a:custGeom>
              <a:avLst/>
              <a:gdLst>
                <a:gd name="connsiteX0" fmla="*/ 233363 w 312916"/>
                <a:gd name="connsiteY0" fmla="*/ 607219 h 607219"/>
                <a:gd name="connsiteX1" fmla="*/ 280988 w 312916"/>
                <a:gd name="connsiteY1" fmla="*/ 507206 h 607219"/>
                <a:gd name="connsiteX2" fmla="*/ 311944 w 312916"/>
                <a:gd name="connsiteY2" fmla="*/ 400050 h 607219"/>
                <a:gd name="connsiteX3" fmla="*/ 300038 w 312916"/>
                <a:gd name="connsiteY3" fmla="*/ 276225 h 607219"/>
                <a:gd name="connsiteX4" fmla="*/ 250032 w 312916"/>
                <a:gd name="connsiteY4" fmla="*/ 171450 h 607219"/>
                <a:gd name="connsiteX5" fmla="*/ 192882 w 312916"/>
                <a:gd name="connsiteY5" fmla="*/ 111919 h 607219"/>
                <a:gd name="connsiteX6" fmla="*/ 114300 w 312916"/>
                <a:gd name="connsiteY6" fmla="*/ 54769 h 607219"/>
                <a:gd name="connsiteX7" fmla="*/ 0 w 312916"/>
                <a:gd name="connsiteY7" fmla="*/ 0 h 60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16" h="607219">
                  <a:moveTo>
                    <a:pt x="233363" y="607219"/>
                  </a:moveTo>
                  <a:cubicBezTo>
                    <a:pt x="250627" y="574476"/>
                    <a:pt x="267891" y="541734"/>
                    <a:pt x="280988" y="507206"/>
                  </a:cubicBezTo>
                  <a:cubicBezTo>
                    <a:pt x="294085" y="472678"/>
                    <a:pt x="308769" y="438547"/>
                    <a:pt x="311944" y="400050"/>
                  </a:cubicBezTo>
                  <a:cubicBezTo>
                    <a:pt x="315119" y="361553"/>
                    <a:pt x="310357" y="314325"/>
                    <a:pt x="300038" y="276225"/>
                  </a:cubicBezTo>
                  <a:cubicBezTo>
                    <a:pt x="289719" y="238125"/>
                    <a:pt x="267891" y="198834"/>
                    <a:pt x="250032" y="171450"/>
                  </a:cubicBezTo>
                  <a:cubicBezTo>
                    <a:pt x="232173" y="144066"/>
                    <a:pt x="215504" y="131366"/>
                    <a:pt x="192882" y="111919"/>
                  </a:cubicBezTo>
                  <a:cubicBezTo>
                    <a:pt x="170260" y="92472"/>
                    <a:pt x="146447" y="73422"/>
                    <a:pt x="114300" y="54769"/>
                  </a:cubicBezTo>
                  <a:cubicBezTo>
                    <a:pt x="82153" y="36116"/>
                    <a:pt x="41076" y="18058"/>
                    <a:pt x="0" y="0"/>
                  </a:cubicBezTo>
                </a:path>
              </a:pathLst>
            </a:custGeom>
            <a:noFill/>
            <a:ln w="19050" cap="flat" cmpd="sng" algn="ctr">
              <a:solidFill>
                <a:srgbClr val="00B0F0"/>
              </a:solidFill>
              <a:prstDash val="solid"/>
            </a:ln>
            <a:effectLst/>
          </p:spPr>
          <p:txBody>
            <a:bodyPr anchor="ctr"/>
            <a:lstStyle/>
            <a:p>
              <a:pPr defTabSz="685800">
                <a:defRPr/>
              </a:pPr>
              <a:endParaRPr kumimoji="1" lang="zh-CN" altLang="en-US" sz="1500" kern="0">
                <a:latin typeface="Helvetica" pitchFamily="2" charset="0"/>
                <a:ea typeface="宋体" charset="-122"/>
                <a:cs typeface=""/>
              </a:endParaRPr>
            </a:p>
          </p:txBody>
        </p:sp>
        <p:sp>
          <p:nvSpPr>
            <p:cNvPr id="80" name="右箭头 42"/>
            <p:cNvSpPr/>
            <p:nvPr/>
          </p:nvSpPr>
          <p:spPr bwMode="auto">
            <a:xfrm rot="21079377">
              <a:off x="8542868" y="2601495"/>
              <a:ext cx="31639" cy="39360"/>
            </a:xfrm>
            <a:prstGeom prst="rightArrow">
              <a:avLst/>
            </a:prstGeom>
            <a:solidFill>
              <a:srgbClr val="FF0000"/>
            </a:solidFill>
            <a:ln w="6350" cap="flat" cmpd="sng" algn="ctr">
              <a:solidFill>
                <a:srgbClr val="FF0000"/>
              </a:solidFill>
              <a:prstDash val="solid"/>
            </a:ln>
            <a:effectLst/>
          </p:spPr>
          <p:txBody>
            <a:bodyPr anchor="ctr"/>
            <a:lstStyle/>
            <a:p>
              <a:pPr defTabSz="685800">
                <a:defRPr/>
              </a:pPr>
              <a:endParaRPr kumimoji="1" lang="zh-CN" altLang="en-US" sz="1500" kern="0">
                <a:latin typeface="Helvetica" pitchFamily="2" charset="0"/>
                <a:ea typeface="宋体" charset="-122"/>
                <a:cs typeface=""/>
              </a:endParaRPr>
            </a:p>
          </p:txBody>
        </p:sp>
        <p:sp>
          <p:nvSpPr>
            <p:cNvPr id="81" name="椭圆 43"/>
            <p:cNvSpPr/>
            <p:nvPr/>
          </p:nvSpPr>
          <p:spPr bwMode="auto">
            <a:xfrm>
              <a:off x="6233868" y="2263976"/>
              <a:ext cx="2652764" cy="1566559"/>
            </a:xfrm>
            <a:prstGeom prst="ellipse">
              <a:avLst/>
            </a:prstGeom>
            <a:noFill/>
            <a:ln w="57150" cap="flat" cmpd="sng" algn="ctr">
              <a:solidFill>
                <a:srgbClr val="00B050"/>
              </a:solidFill>
              <a:prstDash val="solid"/>
            </a:ln>
            <a:effectLst/>
          </p:spPr>
          <p:txBody>
            <a:bodyPr anchor="ctr"/>
            <a:lstStyle/>
            <a:p>
              <a:pPr defTabSz="685800">
                <a:defRPr/>
              </a:pPr>
              <a:endParaRPr kumimoji="1" lang="zh-CN" altLang="en-US" sz="1500" kern="0">
                <a:latin typeface="Helvetica" pitchFamily="2" charset="0"/>
                <a:ea typeface="宋体" charset="-122"/>
                <a:cs typeface=""/>
              </a:endParaRPr>
            </a:p>
          </p:txBody>
        </p:sp>
      </p:grpSp>
      <p:pic>
        <p:nvPicPr>
          <p:cNvPr id="24" name="Picture 23"/>
          <p:cNvPicPr>
            <a:picLocks noChangeAspect="1"/>
          </p:cNvPicPr>
          <p:nvPr/>
        </p:nvPicPr>
        <p:blipFill>
          <a:blip r:embed="rId4"/>
          <a:stretch>
            <a:fillRect/>
          </a:stretch>
        </p:blipFill>
        <p:spPr>
          <a:xfrm>
            <a:off x="3589294" y="1668286"/>
            <a:ext cx="1759807" cy="1234440"/>
          </a:xfrm>
          <a:prstGeom prst="rect">
            <a:avLst/>
          </a:prstGeom>
          <a:scene3d>
            <a:camera prst="orthographicFront">
              <a:rot lat="0" lon="0" rev="0"/>
            </a:camera>
            <a:lightRig rig="threePt" dir="t"/>
          </a:scene3d>
        </p:spPr>
      </p:pic>
      <p:sp>
        <p:nvSpPr>
          <p:cNvPr id="83" name="TextBox 82"/>
          <p:cNvSpPr txBox="1"/>
          <p:nvPr/>
        </p:nvSpPr>
        <p:spPr>
          <a:xfrm>
            <a:off x="2530930" y="5677328"/>
            <a:ext cx="3006141" cy="553998"/>
          </a:xfrm>
          <a:prstGeom prst="rect">
            <a:avLst/>
          </a:prstGeom>
          <a:noFill/>
        </p:spPr>
        <p:txBody>
          <a:bodyPr wrap="square" rtlCol="0">
            <a:spAutoFit/>
          </a:bodyPr>
          <a:lstStyle/>
          <a:p>
            <a:pPr algn="ctr"/>
            <a:r>
              <a:rPr lang="en-US" sz="1500" dirty="0">
                <a:latin typeface="Helvetica" pitchFamily="2" charset="0"/>
              </a:rPr>
              <a:t>International Linear Collider (ILC)</a:t>
            </a:r>
          </a:p>
          <a:p>
            <a:pPr algn="ctr"/>
            <a:r>
              <a:rPr lang="en-US" sz="1500" dirty="0">
                <a:latin typeface="Helvetica" pitchFamily="2" charset="0"/>
              </a:rPr>
              <a:t> </a:t>
            </a:r>
            <a:r>
              <a:rPr lang="en-US" sz="1500" dirty="0" err="1">
                <a:latin typeface="Helvetica" pitchFamily="2" charset="0"/>
              </a:rPr>
              <a:t>e</a:t>
            </a:r>
            <a:r>
              <a:rPr lang="en-US" sz="1500" baseline="30000" dirty="0" err="1">
                <a:latin typeface="Helvetica" pitchFamily="2" charset="0"/>
              </a:rPr>
              <a:t>+</a:t>
            </a:r>
            <a:r>
              <a:rPr lang="en-US" sz="1500" dirty="0" err="1">
                <a:latin typeface="Helvetica" pitchFamily="2" charset="0"/>
              </a:rPr>
              <a:t>e</a:t>
            </a:r>
            <a:r>
              <a:rPr lang="en-US" sz="1500" baseline="30000" dirty="0">
                <a:latin typeface="Helvetica" pitchFamily="2" charset="0"/>
              </a:rPr>
              <a:t>-</a:t>
            </a:r>
            <a:r>
              <a:rPr lang="en-US" sz="1500" dirty="0">
                <a:latin typeface="Helvetica" pitchFamily="2" charset="0"/>
              </a:rPr>
              <a:t>  </a:t>
            </a:r>
            <a:r>
              <a:rPr lang="en-US" sz="1500" dirty="0" err="1">
                <a:latin typeface="Helvetica" pitchFamily="2" charset="0"/>
              </a:rPr>
              <a:t>E</a:t>
            </a:r>
            <a:r>
              <a:rPr lang="en-US" sz="1500" baseline="-25000" dirty="0" err="1">
                <a:latin typeface="Helvetica" pitchFamily="2" charset="0"/>
              </a:rPr>
              <a:t>cm</a:t>
            </a:r>
            <a:r>
              <a:rPr lang="en-US" sz="1500" dirty="0">
                <a:latin typeface="Helvetica" pitchFamily="2" charset="0"/>
              </a:rPr>
              <a:t> &lt; 1 </a:t>
            </a:r>
            <a:r>
              <a:rPr lang="en-US" sz="1500" dirty="0" err="1">
                <a:latin typeface="Helvetica" pitchFamily="2" charset="0"/>
              </a:rPr>
              <a:t>TeV</a:t>
            </a:r>
            <a:endParaRPr lang="en-US" sz="1500" dirty="0">
              <a:latin typeface="Helvetica" pitchFamily="2" charset="0"/>
            </a:endParaRPr>
          </a:p>
        </p:txBody>
      </p:sp>
      <p:sp>
        <p:nvSpPr>
          <p:cNvPr id="86" name="TextBox 85"/>
          <p:cNvSpPr txBox="1"/>
          <p:nvPr/>
        </p:nvSpPr>
        <p:spPr>
          <a:xfrm>
            <a:off x="3598689" y="2883016"/>
            <a:ext cx="1759808" cy="784830"/>
          </a:xfrm>
          <a:prstGeom prst="rect">
            <a:avLst/>
          </a:prstGeom>
          <a:noFill/>
        </p:spPr>
        <p:txBody>
          <a:bodyPr wrap="square" rtlCol="0">
            <a:spAutoFit/>
          </a:bodyPr>
          <a:lstStyle/>
          <a:p>
            <a:pPr algn="ctr"/>
            <a:r>
              <a:rPr lang="en-US" sz="1500" dirty="0">
                <a:latin typeface="Helvetica" pitchFamily="2" charset="0"/>
              </a:rPr>
              <a:t>Compact Linear Collider (CLIC)</a:t>
            </a:r>
            <a:br>
              <a:rPr lang="en-US" sz="1500" dirty="0">
                <a:latin typeface="Helvetica" pitchFamily="2" charset="0"/>
              </a:rPr>
            </a:br>
            <a:r>
              <a:rPr lang="en-US" sz="1500" dirty="0" err="1">
                <a:latin typeface="Helvetica" pitchFamily="2" charset="0"/>
              </a:rPr>
              <a:t>e</a:t>
            </a:r>
            <a:r>
              <a:rPr lang="en-US" sz="1500" baseline="30000" dirty="0" err="1">
                <a:latin typeface="Helvetica" pitchFamily="2" charset="0"/>
              </a:rPr>
              <a:t>+</a:t>
            </a:r>
            <a:r>
              <a:rPr lang="en-US" sz="1500" dirty="0" err="1">
                <a:latin typeface="Helvetica" pitchFamily="2" charset="0"/>
              </a:rPr>
              <a:t>e</a:t>
            </a:r>
            <a:r>
              <a:rPr lang="en-US" sz="1500" baseline="30000" dirty="0">
                <a:latin typeface="Helvetica" pitchFamily="2" charset="0"/>
              </a:rPr>
              <a:t>-</a:t>
            </a:r>
            <a:r>
              <a:rPr lang="en-US" sz="1500" dirty="0">
                <a:latin typeface="Helvetica" pitchFamily="2" charset="0"/>
              </a:rPr>
              <a:t>  </a:t>
            </a:r>
            <a:r>
              <a:rPr lang="en-US" sz="1500" dirty="0" err="1">
                <a:latin typeface="Helvetica" pitchFamily="2" charset="0"/>
              </a:rPr>
              <a:t>E</a:t>
            </a:r>
            <a:r>
              <a:rPr lang="en-US" sz="1500" baseline="-25000" dirty="0" err="1">
                <a:latin typeface="Helvetica" pitchFamily="2" charset="0"/>
              </a:rPr>
              <a:t>cm</a:t>
            </a:r>
            <a:r>
              <a:rPr lang="en-US" sz="1500" dirty="0">
                <a:latin typeface="Helvetica" pitchFamily="2" charset="0"/>
              </a:rPr>
              <a:t> &lt; 3 </a:t>
            </a:r>
            <a:r>
              <a:rPr lang="en-US" sz="1500" dirty="0" err="1">
                <a:latin typeface="Helvetica" pitchFamily="2" charset="0"/>
              </a:rPr>
              <a:t>TeV</a:t>
            </a:r>
            <a:endParaRPr lang="en-US" sz="1500" dirty="0">
              <a:latin typeface="Helvetica" pitchFamily="2" charset="0"/>
            </a:endParaRPr>
          </a:p>
        </p:txBody>
      </p:sp>
      <p:sp>
        <p:nvSpPr>
          <p:cNvPr id="87" name="TextBox 86"/>
          <p:cNvSpPr txBox="1"/>
          <p:nvPr/>
        </p:nvSpPr>
        <p:spPr>
          <a:xfrm>
            <a:off x="5976258" y="4845503"/>
            <a:ext cx="2815729" cy="1015663"/>
          </a:xfrm>
          <a:prstGeom prst="rect">
            <a:avLst/>
          </a:prstGeom>
          <a:noFill/>
        </p:spPr>
        <p:txBody>
          <a:bodyPr wrap="square" rtlCol="0">
            <a:spAutoFit/>
          </a:bodyPr>
          <a:lstStyle/>
          <a:p>
            <a:pPr algn="ctr"/>
            <a:r>
              <a:rPr lang="en-US" sz="1500" dirty="0">
                <a:latin typeface="Helvetica" pitchFamily="2" charset="0"/>
              </a:rPr>
              <a:t>Future Circular Collider (FCC)</a:t>
            </a:r>
          </a:p>
          <a:p>
            <a:pPr algn="ctr"/>
            <a:r>
              <a:rPr lang="en-US" sz="1500" dirty="0" err="1">
                <a:latin typeface="Helvetica" pitchFamily="2" charset="0"/>
              </a:rPr>
              <a:t>e</a:t>
            </a:r>
            <a:r>
              <a:rPr lang="en-US" sz="1500" baseline="30000" dirty="0" err="1">
                <a:latin typeface="Helvetica" pitchFamily="2" charset="0"/>
              </a:rPr>
              <a:t>+</a:t>
            </a:r>
            <a:r>
              <a:rPr lang="en-US" sz="1500" dirty="0" err="1">
                <a:latin typeface="Helvetica" pitchFamily="2" charset="0"/>
              </a:rPr>
              <a:t>e</a:t>
            </a:r>
            <a:r>
              <a:rPr lang="en-US" sz="1500" baseline="30000" dirty="0">
                <a:latin typeface="Helvetica" pitchFamily="2" charset="0"/>
              </a:rPr>
              <a:t>-</a:t>
            </a:r>
            <a:r>
              <a:rPr lang="en-US" sz="1500" dirty="0">
                <a:latin typeface="Helvetica" pitchFamily="2" charset="0"/>
              </a:rPr>
              <a:t>  </a:t>
            </a:r>
            <a:r>
              <a:rPr lang="en-US" sz="1500" dirty="0" err="1">
                <a:latin typeface="Helvetica" pitchFamily="2" charset="0"/>
              </a:rPr>
              <a:t>E</a:t>
            </a:r>
            <a:r>
              <a:rPr lang="en-US" sz="1500" baseline="-25000" dirty="0" err="1">
                <a:latin typeface="Helvetica" pitchFamily="2" charset="0"/>
              </a:rPr>
              <a:t>cm</a:t>
            </a:r>
            <a:r>
              <a:rPr lang="en-US" sz="1500" dirty="0">
                <a:latin typeface="Helvetica" pitchFamily="2" charset="0"/>
              </a:rPr>
              <a:t> &lt; 350 GeV</a:t>
            </a:r>
            <a:br>
              <a:rPr lang="en-US" sz="1500" dirty="0">
                <a:latin typeface="Helvetica" pitchFamily="2" charset="0"/>
              </a:rPr>
            </a:br>
            <a:r>
              <a:rPr lang="en-US" sz="1500" dirty="0">
                <a:latin typeface="Helvetica" pitchFamily="2" charset="0"/>
              </a:rPr>
              <a:t>pp  </a:t>
            </a:r>
            <a:r>
              <a:rPr lang="en-US" sz="1500" dirty="0" err="1">
                <a:latin typeface="Helvetica" pitchFamily="2" charset="0"/>
              </a:rPr>
              <a:t>E</a:t>
            </a:r>
            <a:r>
              <a:rPr lang="en-US" sz="1500" baseline="-25000" dirty="0" err="1">
                <a:latin typeface="Helvetica" pitchFamily="2" charset="0"/>
              </a:rPr>
              <a:t>cm</a:t>
            </a:r>
            <a:r>
              <a:rPr lang="en-US" sz="1500" dirty="0">
                <a:latin typeface="Helvetica" pitchFamily="2" charset="0"/>
              </a:rPr>
              <a:t> ~100 </a:t>
            </a:r>
            <a:r>
              <a:rPr lang="en-US" sz="1500" dirty="0" err="1">
                <a:latin typeface="Helvetica" pitchFamily="2" charset="0"/>
              </a:rPr>
              <a:t>TeV</a:t>
            </a:r>
            <a:br>
              <a:rPr lang="en-US" sz="1500" dirty="0">
                <a:latin typeface="Helvetica" pitchFamily="2" charset="0"/>
              </a:rPr>
            </a:br>
            <a:r>
              <a:rPr lang="en-US" sz="1500" dirty="0">
                <a:latin typeface="Helvetica" pitchFamily="2" charset="0"/>
              </a:rPr>
              <a:t>AA  </a:t>
            </a:r>
            <a:r>
              <a:rPr lang="en-US" sz="1500" dirty="0" err="1">
                <a:latin typeface="Helvetica" pitchFamily="2" charset="0"/>
              </a:rPr>
              <a:t>E</a:t>
            </a:r>
            <a:r>
              <a:rPr lang="en-US" sz="1500" baseline="-25000" dirty="0" err="1">
                <a:latin typeface="Helvetica" pitchFamily="2" charset="0"/>
              </a:rPr>
              <a:t>cm</a:t>
            </a:r>
            <a:r>
              <a:rPr lang="en-US" sz="1500" baseline="-25000" dirty="0">
                <a:latin typeface="Helvetica" pitchFamily="2" charset="0"/>
              </a:rPr>
              <a:t> </a:t>
            </a:r>
            <a:r>
              <a:rPr lang="en-US" sz="1500" dirty="0">
                <a:latin typeface="Helvetica" pitchFamily="2" charset="0"/>
              </a:rPr>
              <a:t>~40TeV  </a:t>
            </a:r>
          </a:p>
        </p:txBody>
      </p:sp>
      <p:sp>
        <p:nvSpPr>
          <p:cNvPr id="88" name="TextBox 87"/>
          <p:cNvSpPr txBox="1"/>
          <p:nvPr/>
        </p:nvSpPr>
        <p:spPr>
          <a:xfrm>
            <a:off x="5486864" y="2248608"/>
            <a:ext cx="2339102" cy="553998"/>
          </a:xfrm>
          <a:prstGeom prst="rect">
            <a:avLst/>
          </a:prstGeom>
          <a:noFill/>
        </p:spPr>
        <p:txBody>
          <a:bodyPr wrap="none" rtlCol="0">
            <a:spAutoFit/>
          </a:bodyPr>
          <a:lstStyle/>
          <a:p>
            <a:pPr algn="ctr"/>
            <a:r>
              <a:rPr lang="en-US" sz="1500" dirty="0">
                <a:latin typeface="Helvetica" pitchFamily="2" charset="0"/>
              </a:rPr>
              <a:t>Super pp Collider (</a:t>
            </a:r>
            <a:r>
              <a:rPr lang="en-US" sz="1500" dirty="0" err="1">
                <a:latin typeface="Helvetica" pitchFamily="2" charset="0"/>
              </a:rPr>
              <a:t>SppC</a:t>
            </a:r>
            <a:r>
              <a:rPr lang="en-US" sz="1500" dirty="0">
                <a:latin typeface="Helvetica" pitchFamily="2" charset="0"/>
              </a:rPr>
              <a:t>)</a:t>
            </a:r>
            <a:br>
              <a:rPr lang="en-US" sz="1500" dirty="0">
                <a:latin typeface="Helvetica" pitchFamily="2" charset="0"/>
              </a:rPr>
            </a:br>
            <a:r>
              <a:rPr lang="en-US" sz="1500" dirty="0" err="1">
                <a:latin typeface="Helvetica" pitchFamily="2" charset="0"/>
              </a:rPr>
              <a:t>E</a:t>
            </a:r>
            <a:r>
              <a:rPr lang="en-US" sz="1500" baseline="-25000" dirty="0" err="1">
                <a:latin typeface="Helvetica" pitchFamily="2" charset="0"/>
              </a:rPr>
              <a:t>cm</a:t>
            </a:r>
            <a:r>
              <a:rPr lang="en-US" sz="1500" dirty="0">
                <a:latin typeface="Helvetica" pitchFamily="2" charset="0"/>
              </a:rPr>
              <a:t> ~100 </a:t>
            </a:r>
            <a:r>
              <a:rPr lang="en-US" sz="1500" dirty="0" err="1">
                <a:latin typeface="Helvetica" pitchFamily="2" charset="0"/>
              </a:rPr>
              <a:t>TeV</a:t>
            </a:r>
            <a:endParaRPr lang="en-US" sz="1500" dirty="0">
              <a:latin typeface="Helvetica" pitchFamily="2" charset="0"/>
            </a:endParaRPr>
          </a:p>
        </p:txBody>
      </p:sp>
      <p:sp>
        <p:nvSpPr>
          <p:cNvPr id="85" name="TextBox 84"/>
          <p:cNvSpPr txBox="1"/>
          <p:nvPr/>
        </p:nvSpPr>
        <p:spPr>
          <a:xfrm>
            <a:off x="544466" y="3680733"/>
            <a:ext cx="3526971" cy="553998"/>
          </a:xfrm>
          <a:prstGeom prst="rect">
            <a:avLst/>
          </a:prstGeom>
          <a:noFill/>
        </p:spPr>
        <p:txBody>
          <a:bodyPr wrap="square" rtlCol="0">
            <a:spAutoFit/>
          </a:bodyPr>
          <a:lstStyle/>
          <a:p>
            <a:pPr algn="ctr"/>
            <a:r>
              <a:rPr lang="en-US" sz="1500" dirty="0">
                <a:latin typeface="Helvetica" pitchFamily="2" charset="0"/>
              </a:rPr>
              <a:t>Circular Electron Positron Collider (CEPC) </a:t>
            </a:r>
            <a:r>
              <a:rPr lang="en-US" sz="1500" dirty="0" err="1">
                <a:latin typeface="Helvetica" pitchFamily="2" charset="0"/>
              </a:rPr>
              <a:t>E</a:t>
            </a:r>
            <a:r>
              <a:rPr lang="en-US" sz="1500" baseline="-25000" dirty="0" err="1">
                <a:latin typeface="Helvetica" pitchFamily="2" charset="0"/>
              </a:rPr>
              <a:t>cm</a:t>
            </a:r>
            <a:r>
              <a:rPr lang="en-US" sz="1500" baseline="-25000" dirty="0">
                <a:latin typeface="Helvetica" pitchFamily="2" charset="0"/>
              </a:rPr>
              <a:t> </a:t>
            </a:r>
            <a:r>
              <a:rPr lang="en-US" sz="1500" dirty="0">
                <a:latin typeface="Helvetica" pitchFamily="2" charset="0"/>
              </a:rPr>
              <a:t>&lt; 250 GeV</a:t>
            </a:r>
          </a:p>
        </p:txBody>
      </p:sp>
      <p:pic>
        <p:nvPicPr>
          <p:cNvPr id="2" name="Picture 1">
            <a:extLst>
              <a:ext uri="{FF2B5EF4-FFF2-40B4-BE49-F238E27FC236}">
                <a16:creationId xmlns:a16="http://schemas.microsoft.com/office/drawing/2014/main" id="{570EC501-B994-A246-92AE-202CAF45A729}"/>
              </a:ext>
            </a:extLst>
          </p:cNvPr>
          <p:cNvPicPr>
            <a:picLocks noChangeAspect="1"/>
          </p:cNvPicPr>
          <p:nvPr/>
        </p:nvPicPr>
        <p:blipFill rotWithShape="1">
          <a:blip r:embed="rId5"/>
          <a:srcRect l="1808" r="22432"/>
          <a:stretch/>
        </p:blipFill>
        <p:spPr>
          <a:xfrm flipV="1">
            <a:off x="1351622" y="2455257"/>
            <a:ext cx="1853243" cy="1223930"/>
          </a:xfrm>
          <a:prstGeom prst="rect">
            <a:avLst/>
          </a:prstGeom>
        </p:spPr>
      </p:pic>
      <p:cxnSp>
        <p:nvCxnSpPr>
          <p:cNvPr id="49" name="Straight Arrow Connector 48">
            <a:extLst>
              <a:ext uri="{FF2B5EF4-FFF2-40B4-BE49-F238E27FC236}">
                <a16:creationId xmlns:a16="http://schemas.microsoft.com/office/drawing/2014/main" id="{86CC16B6-BE78-0346-BE46-BFB7AF2B5F2A}"/>
              </a:ext>
            </a:extLst>
          </p:cNvPr>
          <p:cNvCxnSpPr>
            <a:cxnSpLocks/>
          </p:cNvCxnSpPr>
          <p:nvPr/>
        </p:nvCxnSpPr>
        <p:spPr bwMode="auto">
          <a:xfrm flipV="1">
            <a:off x="455614" y="3673883"/>
            <a:ext cx="4900157" cy="216715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D48EF95-8D41-104C-84AB-9F0AACE00113}"/>
              </a:ext>
            </a:extLst>
          </p:cNvPr>
          <p:cNvSpPr txBox="1"/>
          <p:nvPr/>
        </p:nvSpPr>
        <p:spPr>
          <a:xfrm>
            <a:off x="120426" y="5209699"/>
            <a:ext cx="670376" cy="461665"/>
          </a:xfrm>
          <a:prstGeom prst="rect">
            <a:avLst/>
          </a:prstGeom>
          <a:noFill/>
        </p:spPr>
        <p:txBody>
          <a:bodyPr wrap="none" rtlCol="0">
            <a:spAutoFit/>
          </a:bodyPr>
          <a:lstStyle/>
          <a:p>
            <a:r>
              <a:rPr lang="en-US" sz="2400" b="1" dirty="0">
                <a:solidFill>
                  <a:srgbClr val="FFFF00"/>
                </a:solidFill>
              </a:rPr>
              <a:t>LHC</a:t>
            </a:r>
          </a:p>
        </p:txBody>
      </p:sp>
      <p:sp>
        <p:nvSpPr>
          <p:cNvPr id="3" name="TextBox 2">
            <a:extLst>
              <a:ext uri="{FF2B5EF4-FFF2-40B4-BE49-F238E27FC236}">
                <a16:creationId xmlns:a16="http://schemas.microsoft.com/office/drawing/2014/main" id="{CD53DF15-E93E-F149-9CCC-ADEF27C79F8A}"/>
              </a:ext>
            </a:extLst>
          </p:cNvPr>
          <p:cNvSpPr txBox="1"/>
          <p:nvPr/>
        </p:nvSpPr>
        <p:spPr>
          <a:xfrm>
            <a:off x="7563102" y="1387756"/>
            <a:ext cx="1493999" cy="646331"/>
          </a:xfrm>
          <a:prstGeom prst="rect">
            <a:avLst/>
          </a:prstGeom>
          <a:noFill/>
        </p:spPr>
        <p:txBody>
          <a:bodyPr wrap="none" rtlCol="0">
            <a:spAutoFit/>
          </a:bodyPr>
          <a:lstStyle/>
          <a:p>
            <a:pPr algn="ctr"/>
            <a:r>
              <a:rPr lang="en-US" dirty="0"/>
              <a:t>Muon collider</a:t>
            </a:r>
          </a:p>
          <a:p>
            <a:pPr algn="ctr"/>
            <a:r>
              <a:rPr lang="en-US" dirty="0"/>
              <a:t>~10 </a:t>
            </a:r>
            <a:r>
              <a:rPr lang="en-US" dirty="0" err="1"/>
              <a:t>TeV</a:t>
            </a:r>
            <a:endParaRPr lang="en-US" dirty="0"/>
          </a:p>
        </p:txBody>
      </p:sp>
    </p:spTree>
    <p:extLst>
      <p:ext uri="{BB962C8B-B14F-4D97-AF65-F5344CB8AC3E}">
        <p14:creationId xmlns:p14="http://schemas.microsoft.com/office/powerpoint/2010/main" val="2035631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1" name="Group 17"/>
          <p:cNvGrpSpPr>
            <a:grpSpLocks/>
          </p:cNvGrpSpPr>
          <p:nvPr/>
        </p:nvGrpSpPr>
        <p:grpSpPr bwMode="auto">
          <a:xfrm>
            <a:off x="231853" y="-747528"/>
            <a:ext cx="9144000" cy="7851775"/>
            <a:chOff x="0" y="-232410"/>
            <a:chExt cx="9144000" cy="7852410"/>
          </a:xfrm>
        </p:grpSpPr>
        <p:grpSp>
          <p:nvGrpSpPr>
            <p:cNvPr id="66563" name="Group 14"/>
            <p:cNvGrpSpPr>
              <a:grpSpLocks/>
            </p:cNvGrpSpPr>
            <p:nvPr/>
          </p:nvGrpSpPr>
          <p:grpSpPr bwMode="auto">
            <a:xfrm>
              <a:off x="0" y="-232410"/>
              <a:ext cx="9144000" cy="7852410"/>
              <a:chOff x="0" y="-232410"/>
              <a:chExt cx="9144000" cy="7852410"/>
            </a:xfrm>
          </p:grpSpPr>
          <p:pic>
            <p:nvPicPr>
              <p:cNvPr id="66565" name="Picture 6"/>
              <p:cNvPicPr>
                <a:picLocks noChangeAspect="1" noChangeArrowheads="1"/>
              </p:cNvPicPr>
              <p:nvPr/>
            </p:nvPicPr>
            <p:blipFill>
              <a:blip r:embed="rId4">
                <a:extLst>
                  <a:ext uri="{28A0092B-C50C-407E-A947-70E740481C1C}">
                    <a14:useLocalDpi xmlns:a14="http://schemas.microsoft.com/office/drawing/2010/main" val="0"/>
                  </a:ext>
                </a:extLst>
              </a:blip>
              <a:srcRect l="1071" t="836" r="357"/>
              <a:stretch>
                <a:fillRect/>
              </a:stretch>
            </p:blipFill>
            <p:spPr bwMode="auto">
              <a:xfrm>
                <a:off x="0" y="-232410"/>
                <a:ext cx="9144000" cy="78524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85" name="TextBox 8"/>
              <p:cNvSpPr txBox="1">
                <a:spLocks noChangeArrowheads="1"/>
              </p:cNvSpPr>
              <p:nvPr/>
            </p:nvSpPr>
            <p:spPr bwMode="auto">
              <a:xfrm>
                <a:off x="152400" y="345738"/>
                <a:ext cx="3529043" cy="954184"/>
              </a:xfrm>
              <a:prstGeom prst="rect">
                <a:avLst/>
              </a:prstGeom>
              <a:solidFill>
                <a:srgbClr val="000000"/>
              </a:solidFill>
              <a:ln w="9525">
                <a:noFill/>
                <a:miter lim="800000"/>
                <a:headEnd/>
                <a:tailEnd/>
              </a:ln>
            </p:spPr>
            <p:txBody>
              <a:bodyPr wrap="none">
                <a:spAutoFit/>
              </a:bodyPr>
              <a:lstStyle/>
              <a:p>
                <a:pPr>
                  <a:defRPr/>
                </a:pPr>
                <a:endParaRPr lang="en-US" sz="2800" dirty="0">
                  <a:latin typeface="+mn-lt"/>
                  <a:ea typeface="+mn-ea"/>
                  <a:cs typeface="+mn-cs"/>
                </a:endParaRPr>
              </a:p>
              <a:p>
                <a:pPr>
                  <a:defRPr/>
                </a:pPr>
                <a:r>
                  <a:rPr lang="en-US" sz="2800" dirty="0">
                    <a:latin typeface="+mn-lt"/>
                    <a:ea typeface="+mn-ea"/>
                    <a:cs typeface="+mn-cs"/>
                  </a:rPr>
                  <a:t>History of the Universe</a:t>
                </a:r>
              </a:p>
            </p:txBody>
          </p:sp>
        </p:grpSp>
        <p:pic>
          <p:nvPicPr>
            <p:cNvPr id="66564" name="Picture 1057" descr="thinker-female2"/>
            <p:cNvPicPr>
              <a:picLocks noChangeAspect="1" noChangeArrowheads="1"/>
            </p:cNvPicPr>
            <p:nvPr/>
          </p:nvPicPr>
          <p:blipFill>
            <a:blip r:embed="rId5">
              <a:extLst>
                <a:ext uri="{28A0092B-C50C-407E-A947-70E740481C1C}">
                  <a14:useLocalDpi xmlns:a14="http://schemas.microsoft.com/office/drawing/2010/main" val="0"/>
                </a:ext>
              </a:extLst>
            </a:blip>
            <a:srcRect l="1602" t="433" r="6992" b="9245"/>
            <a:stretch>
              <a:fillRect/>
            </a:stretch>
          </p:blipFill>
          <p:spPr bwMode="auto">
            <a:xfrm>
              <a:off x="7896050" y="3015355"/>
              <a:ext cx="522854"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 name="TextBox 1"/>
          <p:cNvSpPr txBox="1">
            <a:spLocks noChangeArrowheads="1"/>
          </p:cNvSpPr>
          <p:nvPr/>
        </p:nvSpPr>
        <p:spPr bwMode="auto">
          <a:xfrm>
            <a:off x="5291667" y="1530018"/>
            <a:ext cx="3852333" cy="830997"/>
          </a:xfrm>
          <a:prstGeom prst="rect">
            <a:avLst/>
          </a:prstGeom>
          <a:solidFill>
            <a:schemeClr val="bg1"/>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a:solidFill>
                  <a:srgbClr val="FFFF00"/>
                </a:solidFill>
              </a:rPr>
              <a:t>Searching for an elegant and complete theory</a:t>
            </a:r>
          </a:p>
        </p:txBody>
      </p:sp>
      <p:grpSp>
        <p:nvGrpSpPr>
          <p:cNvPr id="2" name="Group 1"/>
          <p:cNvGrpSpPr/>
          <p:nvPr/>
        </p:nvGrpSpPr>
        <p:grpSpPr>
          <a:xfrm>
            <a:off x="7172982" y="3339062"/>
            <a:ext cx="1983845" cy="3388534"/>
            <a:chOff x="7172982" y="3675944"/>
            <a:chExt cx="1983845" cy="3388534"/>
          </a:xfrm>
        </p:grpSpPr>
        <p:sp>
          <p:nvSpPr>
            <p:cNvPr id="11" name="Rectangle 10"/>
            <p:cNvSpPr/>
            <p:nvPr/>
          </p:nvSpPr>
          <p:spPr>
            <a:xfrm>
              <a:off x="7172982" y="3675944"/>
              <a:ext cx="1983845" cy="338853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2" name="Picture 11" descr="scal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62785" y="3748705"/>
              <a:ext cx="1806540" cy="2563869"/>
            </a:xfrm>
            <a:prstGeom prst="rect">
              <a:avLst/>
            </a:prstGeom>
          </p:spPr>
        </p:pic>
      </p:grpSp>
      <p:grpSp>
        <p:nvGrpSpPr>
          <p:cNvPr id="13" name="Group 12"/>
          <p:cNvGrpSpPr/>
          <p:nvPr/>
        </p:nvGrpSpPr>
        <p:grpSpPr>
          <a:xfrm>
            <a:off x="7905671" y="5915690"/>
            <a:ext cx="641014" cy="552388"/>
            <a:chOff x="6948783" y="4572001"/>
            <a:chExt cx="744362" cy="712225"/>
          </a:xfrm>
        </p:grpSpPr>
        <p:pic>
          <p:nvPicPr>
            <p:cNvPr id="14" name="Picture 13" descr="scale.jpg"/>
            <p:cNvPicPr>
              <a:picLocks noChangeAspect="1"/>
            </p:cNvPicPr>
            <p:nvPr/>
          </p:nvPicPr>
          <p:blipFill rotWithShape="1">
            <a:blip r:embed="rId6">
              <a:extLst>
                <a:ext uri="{28A0092B-C50C-407E-A947-70E740481C1C}">
                  <a14:useLocalDpi xmlns:a14="http://schemas.microsoft.com/office/drawing/2010/main" val="0"/>
                </a:ext>
              </a:extLst>
            </a:blip>
            <a:srcRect l="71567" t="73695" r="11079" b="14674"/>
            <a:stretch/>
          </p:blipFill>
          <p:spPr>
            <a:xfrm>
              <a:off x="7288378" y="4572001"/>
              <a:ext cx="404767" cy="410481"/>
            </a:xfrm>
            <a:prstGeom prst="rect">
              <a:avLst/>
            </a:prstGeom>
          </p:spPr>
        </p:pic>
        <p:pic>
          <p:nvPicPr>
            <p:cNvPr id="15" name="Picture 14" descr="scale.jpg"/>
            <p:cNvPicPr>
              <a:picLocks noChangeAspect="1"/>
            </p:cNvPicPr>
            <p:nvPr/>
          </p:nvPicPr>
          <p:blipFill rotWithShape="1">
            <a:blip r:embed="rId6">
              <a:extLst>
                <a:ext uri="{28A0092B-C50C-407E-A947-70E740481C1C}">
                  <a14:useLocalDpi xmlns:a14="http://schemas.microsoft.com/office/drawing/2010/main" val="0"/>
                </a:ext>
              </a:extLst>
            </a:blip>
            <a:srcRect l="71567" t="73695" r="11079" b="14674"/>
            <a:stretch/>
          </p:blipFill>
          <p:spPr>
            <a:xfrm flipH="1">
              <a:off x="6948783" y="4572001"/>
              <a:ext cx="404767" cy="410481"/>
            </a:xfrm>
            <a:prstGeom prst="rect">
              <a:avLst/>
            </a:prstGeom>
          </p:spPr>
        </p:pic>
        <p:sp>
          <p:nvSpPr>
            <p:cNvPr id="16" name="Oval 15"/>
            <p:cNvSpPr/>
            <p:nvPr/>
          </p:nvSpPr>
          <p:spPr>
            <a:xfrm>
              <a:off x="7208089" y="5050669"/>
              <a:ext cx="237037" cy="233557"/>
            </a:xfrm>
            <a:prstGeom prst="ellipse">
              <a:avLst/>
            </a:prstGeom>
            <a:solidFill>
              <a:schemeClr val="accent2">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grpSp>
      <p:sp>
        <p:nvSpPr>
          <p:cNvPr id="19" name="Left Arrow 18"/>
          <p:cNvSpPr>
            <a:spLocks noChangeArrowheads="1"/>
          </p:cNvSpPr>
          <p:nvPr/>
        </p:nvSpPr>
        <p:spPr bwMode="auto">
          <a:xfrm rot="16200000">
            <a:off x="5146485" y="4213868"/>
            <a:ext cx="3182057" cy="1432439"/>
          </a:xfrm>
          <a:prstGeom prst="leftArrow">
            <a:avLst>
              <a:gd name="adj1" fmla="val 58999"/>
              <a:gd name="adj2" fmla="val 50002"/>
            </a:avLst>
          </a:prstGeom>
          <a:solidFill>
            <a:srgbClr val="FFFF00"/>
          </a:solidFill>
          <a:ln w="12700" algn="ctr">
            <a:solidFill>
              <a:srgbClr val="C00000"/>
            </a:solidFill>
            <a:round/>
            <a:headEnd/>
            <a:tailEnd/>
          </a:ln>
        </p:spPr>
        <p:txBody>
          <a:bodyPr anchor="ctr"/>
          <a:lstStyle/>
          <a:p>
            <a:pPr>
              <a:defRPr/>
            </a:pPr>
            <a:r>
              <a:rPr lang="en-US" sz="2400" dirty="0">
                <a:solidFill>
                  <a:srgbClr val="800000"/>
                </a:solidFill>
              </a:rPr>
              <a:t>peeling inward</a:t>
            </a:r>
          </a:p>
          <a:p>
            <a:pPr>
              <a:defRPr/>
            </a:pPr>
            <a:r>
              <a:rPr lang="en-US" sz="2400" dirty="0">
                <a:solidFill>
                  <a:srgbClr val="800000"/>
                </a:solidFill>
              </a:rPr>
              <a:t>(higher energy)</a:t>
            </a:r>
          </a:p>
        </p:txBody>
      </p:sp>
      <p:grpSp>
        <p:nvGrpSpPr>
          <p:cNvPr id="7" name="Group 6"/>
          <p:cNvGrpSpPr/>
          <p:nvPr/>
        </p:nvGrpSpPr>
        <p:grpSpPr>
          <a:xfrm>
            <a:off x="2247997" y="3962603"/>
            <a:ext cx="4444507" cy="2173383"/>
            <a:chOff x="2247997" y="4299485"/>
            <a:chExt cx="4444507" cy="2173383"/>
          </a:xfrm>
        </p:grpSpPr>
        <p:grpSp>
          <p:nvGrpSpPr>
            <p:cNvPr id="5" name="Group 4"/>
            <p:cNvGrpSpPr/>
            <p:nvPr/>
          </p:nvGrpSpPr>
          <p:grpSpPr>
            <a:xfrm>
              <a:off x="2247997" y="4299485"/>
              <a:ext cx="4444507" cy="2173383"/>
              <a:chOff x="2247997" y="4299485"/>
              <a:chExt cx="4444507" cy="2173383"/>
            </a:xfrm>
          </p:grpSpPr>
          <p:sp>
            <p:nvSpPr>
              <p:cNvPr id="4" name="Bent Arrow 3"/>
              <p:cNvSpPr/>
              <p:nvPr/>
            </p:nvSpPr>
            <p:spPr>
              <a:xfrm rot="18780000">
                <a:off x="3317471" y="3230011"/>
                <a:ext cx="749371" cy="2888319"/>
              </a:xfrm>
              <a:prstGeom prst="bentArrow">
                <a:avLst/>
              </a:prstGeom>
              <a:solidFill>
                <a:schemeClr val="tx1">
                  <a:lumMod val="50000"/>
                </a:schemeClr>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2" name="Bent Arrow 21"/>
              <p:cNvSpPr/>
              <p:nvPr/>
            </p:nvSpPr>
            <p:spPr>
              <a:xfrm rot="7920000" flipH="1">
                <a:off x="4873659" y="4654023"/>
                <a:ext cx="749371" cy="2888319"/>
              </a:xfrm>
              <a:prstGeom prst="bentArrow">
                <a:avLst/>
              </a:prstGeom>
              <a:solidFill>
                <a:schemeClr val="tx1">
                  <a:lumMod val="50000"/>
                </a:schemeClr>
              </a:solidFill>
              <a:ln>
                <a:solidFill>
                  <a:schemeClr val="tx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6" name="TextBox 5"/>
            <p:cNvSpPr txBox="1"/>
            <p:nvPr/>
          </p:nvSpPr>
          <p:spPr>
            <a:xfrm rot="2520000">
              <a:off x="3277996" y="5368248"/>
              <a:ext cx="2059127" cy="461665"/>
            </a:xfrm>
            <a:prstGeom prst="rect">
              <a:avLst/>
            </a:prstGeom>
            <a:noFill/>
          </p:spPr>
          <p:txBody>
            <a:bodyPr wrap="none" rtlCol="0">
              <a:spAutoFit/>
            </a:bodyPr>
            <a:lstStyle/>
            <a:p>
              <a:r>
                <a:rPr lang="en-US" sz="2400" dirty="0"/>
                <a:t>Elegant Theory</a:t>
              </a:r>
            </a:p>
          </p:txBody>
        </p:sp>
      </p:grpSp>
      <p:sp>
        <p:nvSpPr>
          <p:cNvPr id="18" name="Left Arrow 17"/>
          <p:cNvSpPr>
            <a:spLocks noChangeArrowheads="1"/>
          </p:cNvSpPr>
          <p:nvPr/>
        </p:nvSpPr>
        <p:spPr bwMode="auto">
          <a:xfrm>
            <a:off x="2886075" y="2214943"/>
            <a:ext cx="4270364" cy="1377705"/>
          </a:xfrm>
          <a:prstGeom prst="leftArrow">
            <a:avLst>
              <a:gd name="adj1" fmla="val 62096"/>
              <a:gd name="adj2" fmla="val 50002"/>
            </a:avLst>
          </a:prstGeom>
          <a:solidFill>
            <a:srgbClr val="FFFF00"/>
          </a:solidFill>
          <a:ln w="12700" algn="ctr">
            <a:solidFill>
              <a:srgbClr val="C00000"/>
            </a:solidFill>
            <a:round/>
            <a:headEnd/>
            <a:tailEnd/>
          </a:ln>
        </p:spPr>
        <p:txBody>
          <a:bodyPr anchor="ctr"/>
          <a:lstStyle/>
          <a:p>
            <a:pPr>
              <a:defRPr/>
            </a:pPr>
            <a:r>
              <a:rPr lang="en-US" sz="2400" dirty="0">
                <a:solidFill>
                  <a:srgbClr val="800000"/>
                </a:solidFill>
              </a:rPr>
              <a:t>peeling backward in time</a:t>
            </a:r>
          </a:p>
          <a:p>
            <a:pPr>
              <a:defRPr/>
            </a:pPr>
            <a:r>
              <a:rPr lang="en-US" sz="2400" dirty="0">
                <a:solidFill>
                  <a:srgbClr val="800000"/>
                </a:solidFill>
              </a:rPr>
              <a:t>(higher energy)</a:t>
            </a:r>
          </a:p>
        </p:txBody>
      </p:sp>
      <p:grpSp>
        <p:nvGrpSpPr>
          <p:cNvPr id="10" name="Group 9">
            <a:extLst>
              <a:ext uri="{FF2B5EF4-FFF2-40B4-BE49-F238E27FC236}">
                <a16:creationId xmlns:a16="http://schemas.microsoft.com/office/drawing/2014/main" id="{6AC4B866-B97F-5E40-B923-1516E87EF571}"/>
              </a:ext>
            </a:extLst>
          </p:cNvPr>
          <p:cNvGrpSpPr/>
          <p:nvPr/>
        </p:nvGrpSpPr>
        <p:grpSpPr>
          <a:xfrm>
            <a:off x="70716" y="5392002"/>
            <a:ext cx="5733108" cy="1521309"/>
            <a:chOff x="-101561" y="5285986"/>
            <a:chExt cx="5733108" cy="1521309"/>
          </a:xfrm>
        </p:grpSpPr>
        <p:sp>
          <p:nvSpPr>
            <p:cNvPr id="9" name="Rectangle 8">
              <a:extLst>
                <a:ext uri="{FF2B5EF4-FFF2-40B4-BE49-F238E27FC236}">
                  <a16:creationId xmlns:a16="http://schemas.microsoft.com/office/drawing/2014/main" id="{8957C1F2-3C5F-464C-8D99-47439163D4C0}"/>
                </a:ext>
              </a:extLst>
            </p:cNvPr>
            <p:cNvSpPr/>
            <p:nvPr/>
          </p:nvSpPr>
          <p:spPr>
            <a:xfrm>
              <a:off x="99333" y="5285986"/>
              <a:ext cx="3091854" cy="15213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A1C143B0-AB75-8C4B-82F4-F3338EDBDF54}"/>
                </a:ext>
              </a:extLst>
            </p:cNvPr>
            <p:cNvSpPr txBox="1"/>
            <p:nvPr/>
          </p:nvSpPr>
          <p:spPr>
            <a:xfrm>
              <a:off x="-101561" y="5670951"/>
              <a:ext cx="5733108" cy="1015663"/>
            </a:xfrm>
            <a:prstGeom prst="rect">
              <a:avLst/>
            </a:prstGeom>
            <a:noFill/>
          </p:spPr>
          <p:txBody>
            <a:bodyPr wrap="none" rtlCol="0">
              <a:spAutoFit/>
            </a:bodyPr>
            <a:lstStyle/>
            <a:p>
              <a:r>
                <a:rPr lang="en-US" sz="2000" dirty="0">
                  <a:solidFill>
                    <a:srgbClr val="FFFF00"/>
                  </a:solidFill>
                </a:rPr>
                <a:t>Unified Theory</a:t>
              </a:r>
            </a:p>
            <a:p>
              <a:pPr marL="285750" indent="-285750">
                <a:buFont typeface="Arial" panose="020B0604020202020204" pitchFamily="34" charset="0"/>
                <a:buChar char="•"/>
              </a:pPr>
              <a:r>
                <a:rPr lang="en-US" sz="2000" dirty="0">
                  <a:solidFill>
                    <a:srgbClr val="FFFF00"/>
                  </a:solidFill>
                </a:rPr>
                <a:t>Incorporate leptons and quarks into a single family</a:t>
              </a:r>
            </a:p>
            <a:p>
              <a:pPr marL="285750" indent="-285750">
                <a:buFont typeface="Arial" panose="020B0604020202020204" pitchFamily="34" charset="0"/>
                <a:buChar char="•"/>
              </a:pPr>
              <a:r>
                <a:rPr lang="en-US" sz="2000" dirty="0">
                  <a:solidFill>
                    <a:srgbClr val="FFFF00"/>
                  </a:solidFill>
                </a:rPr>
                <a:t>Understand all forces as a single underlying force</a:t>
              </a:r>
            </a:p>
          </p:txBody>
        </p:sp>
      </p:grpSp>
    </p:spTree>
    <p:custDataLst>
      <p:tags r:id="rId1"/>
    </p:custDataLst>
    <p:extLst>
      <p:ext uri="{BB962C8B-B14F-4D97-AF65-F5344CB8AC3E}">
        <p14:creationId xmlns:p14="http://schemas.microsoft.com/office/powerpoint/2010/main" val="915428319"/>
      </p:ext>
    </p:extLst>
  </p:cSld>
  <p:clrMapOvr>
    <a:masterClrMapping/>
  </p:clrMapOvr>
  <p:transition advTm="8127"/>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81912"/>
            <a:ext cx="9143999" cy="1692771"/>
          </a:xfrm>
          <a:prstGeom prst="rect">
            <a:avLst/>
          </a:prstGeom>
          <a:noFill/>
        </p:spPr>
        <p:txBody>
          <a:bodyPr wrap="square" rtlCol="0">
            <a:spAutoFit/>
          </a:bodyPr>
          <a:lstStyle/>
          <a:p>
            <a:pPr algn="ctr"/>
            <a:r>
              <a:rPr lang="en-US" sz="2600" dirty="0"/>
              <a:t>By using our increased understanding,</a:t>
            </a:r>
          </a:p>
          <a:p>
            <a:pPr algn="ctr"/>
            <a:endParaRPr lang="en-US" sz="2600" dirty="0"/>
          </a:p>
          <a:p>
            <a:pPr algn="ctr"/>
            <a:r>
              <a:rPr lang="en-US" sz="2600" dirty="0"/>
              <a:t>we continue to peel away at the more hidden layers of truth </a:t>
            </a:r>
          </a:p>
          <a:p>
            <a:pPr algn="ctr"/>
            <a:r>
              <a:rPr lang="en-US" sz="2600" dirty="0"/>
              <a:t>with the hope of discovering a more elegant and complete theory. </a:t>
            </a:r>
          </a:p>
        </p:txBody>
      </p:sp>
    </p:spTree>
    <p:extLst>
      <p:ext uri="{BB962C8B-B14F-4D97-AF65-F5344CB8AC3E}">
        <p14:creationId xmlns:p14="http://schemas.microsoft.com/office/powerpoint/2010/main" val="766158786"/>
      </p:ext>
    </p:extLst>
  </p:cSld>
  <p:clrMapOvr>
    <a:masterClrMapping/>
  </p:clrMapOvr>
  <mc:AlternateContent xmlns:mc="http://schemas.openxmlformats.org/markup-compatibility/2006" xmlns:p14="http://schemas.microsoft.com/office/powerpoint/2010/main">
    <mc:Choice Requires="p14">
      <p:transition spd="slow" p14:dur="2000" advTm="12900"/>
    </mc:Choice>
    <mc:Fallback xmlns="">
      <p:transition spd="slow" advTm="1290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 y="1171853"/>
            <a:ext cx="9143999" cy="4493538"/>
          </a:xfrm>
          <a:prstGeom prst="rect">
            <a:avLst/>
          </a:prstGeom>
          <a:noFill/>
        </p:spPr>
        <p:txBody>
          <a:bodyPr wrap="square" rtlCol="0">
            <a:spAutoFit/>
          </a:bodyPr>
          <a:lstStyle/>
          <a:p>
            <a:pPr algn="ctr"/>
            <a:r>
              <a:rPr lang="en-US" sz="2600" dirty="0"/>
              <a:t>But as is the case with the onion, </a:t>
            </a:r>
          </a:p>
          <a:p>
            <a:pPr algn="ctr"/>
            <a:endParaRPr lang="en-US" sz="2600" dirty="0"/>
          </a:p>
          <a:p>
            <a:pPr algn="ctr"/>
            <a:endParaRPr lang="en-US" sz="2600" dirty="0"/>
          </a:p>
          <a:p>
            <a:pPr algn="ctr"/>
            <a:endParaRPr lang="en-US" sz="2600" dirty="0"/>
          </a:p>
          <a:p>
            <a:pPr algn="ctr"/>
            <a:endParaRPr lang="en-US" sz="2600" dirty="0"/>
          </a:p>
          <a:p>
            <a:pPr algn="ctr"/>
            <a:endParaRPr lang="en-US" sz="2600" dirty="0"/>
          </a:p>
          <a:p>
            <a:pPr algn="ctr"/>
            <a:endParaRPr lang="en-US" sz="2600" dirty="0"/>
          </a:p>
          <a:p>
            <a:pPr algn="ctr"/>
            <a:endParaRPr lang="en-US" sz="2600" dirty="0"/>
          </a:p>
          <a:p>
            <a:pPr algn="ctr"/>
            <a:endParaRPr lang="en-US" sz="2600" dirty="0"/>
          </a:p>
          <a:p>
            <a:pPr algn="ctr"/>
            <a:r>
              <a:rPr lang="en-US" sz="2600" dirty="0"/>
              <a:t>we must wonder whether there will ever emerge an ultimate layer where the peeling must stop.</a:t>
            </a:r>
          </a:p>
        </p:txBody>
      </p:sp>
      <p:pic>
        <p:nvPicPr>
          <p:cNvPr id="4" name="Picture 3" descr="i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6777" y="2063907"/>
            <a:ext cx="2850445" cy="2357260"/>
          </a:xfrm>
          <a:prstGeom prst="rect">
            <a:avLst/>
          </a:prstGeom>
        </p:spPr>
      </p:pic>
    </p:spTree>
    <p:extLst>
      <p:ext uri="{BB962C8B-B14F-4D97-AF65-F5344CB8AC3E}">
        <p14:creationId xmlns:p14="http://schemas.microsoft.com/office/powerpoint/2010/main" val="1322464671"/>
      </p:ext>
    </p:extLst>
  </p:cSld>
  <p:clrMapOvr>
    <a:masterClrMapping/>
  </p:clrMapOvr>
  <mc:AlternateContent xmlns:mc="http://schemas.openxmlformats.org/markup-compatibility/2006" xmlns:p14="http://schemas.microsoft.com/office/powerpoint/2010/main">
    <mc:Choice Requires="p14">
      <p:transition spd="slow" p14:dur="2000" advTm="10849"/>
    </mc:Choice>
    <mc:Fallback xmlns="">
      <p:transition spd="slow" advTm="1084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We are made of atoms</a:t>
            </a:r>
            <a:endParaRPr lang="en-US" sz="2400" dirty="0"/>
          </a:p>
        </p:txBody>
      </p:sp>
      <p:sp>
        <p:nvSpPr>
          <p:cNvPr id="6" name="TextBox 5"/>
          <p:cNvSpPr txBox="1"/>
          <p:nvPr/>
        </p:nvSpPr>
        <p:spPr>
          <a:xfrm>
            <a:off x="0" y="1533335"/>
            <a:ext cx="9144000" cy="523220"/>
          </a:xfrm>
          <a:prstGeom prst="rect">
            <a:avLst/>
          </a:prstGeom>
          <a:noFill/>
        </p:spPr>
        <p:txBody>
          <a:bodyPr wrap="square" rtlCol="0">
            <a:spAutoFit/>
          </a:bodyPr>
          <a:lstStyle/>
          <a:p>
            <a:pPr algn="ctr"/>
            <a:r>
              <a:rPr lang="en-US" sz="2800" dirty="0"/>
              <a:t>Are atoms building blocks of the world?</a:t>
            </a:r>
          </a:p>
        </p:txBody>
      </p:sp>
      <p:grpSp>
        <p:nvGrpSpPr>
          <p:cNvPr id="9" name="Group 8"/>
          <p:cNvGrpSpPr/>
          <p:nvPr/>
        </p:nvGrpSpPr>
        <p:grpSpPr>
          <a:xfrm>
            <a:off x="0" y="2487642"/>
            <a:ext cx="9144000" cy="3852407"/>
            <a:chOff x="2665791" y="1454520"/>
            <a:chExt cx="9482667" cy="3852407"/>
          </a:xfrm>
        </p:grpSpPr>
        <p:pic>
          <p:nvPicPr>
            <p:cNvPr id="4" name="Picture 3" descr="i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902" y="2949667"/>
              <a:ext cx="2850445" cy="2357260"/>
            </a:xfrm>
            <a:prstGeom prst="rect">
              <a:avLst/>
            </a:prstGeom>
          </p:spPr>
        </p:pic>
        <p:sp>
          <p:nvSpPr>
            <p:cNvPr id="7" name="TextBox 6"/>
            <p:cNvSpPr txBox="1"/>
            <p:nvPr/>
          </p:nvSpPr>
          <p:spPr>
            <a:xfrm>
              <a:off x="2665791" y="1454520"/>
              <a:ext cx="9482667" cy="1292662"/>
            </a:xfrm>
            <a:prstGeom prst="rect">
              <a:avLst/>
            </a:prstGeom>
            <a:noFill/>
          </p:spPr>
          <p:txBody>
            <a:bodyPr wrap="square" rtlCol="0">
              <a:spAutoFit/>
            </a:bodyPr>
            <a:lstStyle/>
            <a:p>
              <a:pPr algn="ctr"/>
              <a:r>
                <a:rPr lang="en-US" sz="2600" dirty="0"/>
                <a:t>To answer this, </a:t>
              </a:r>
            </a:p>
            <a:p>
              <a:pPr algn="ctr"/>
              <a:r>
                <a:rPr lang="en-US" sz="2600" dirty="0"/>
                <a:t>we have to peel an atom </a:t>
              </a:r>
            </a:p>
            <a:p>
              <a:pPr algn="ctr"/>
              <a:r>
                <a:rPr lang="en-US" sz="2600" dirty="0"/>
                <a:t>like we peel an anion layer by layer discovering what’s at its core.</a:t>
              </a:r>
            </a:p>
          </p:txBody>
        </p:sp>
      </p:grpSp>
    </p:spTree>
    <p:custDataLst>
      <p:tags r:id="rId1"/>
    </p:custDataLst>
    <p:extLst>
      <p:ext uri="{BB962C8B-B14F-4D97-AF65-F5344CB8AC3E}">
        <p14:creationId xmlns:p14="http://schemas.microsoft.com/office/powerpoint/2010/main" val="25995824"/>
      </p:ext>
    </p:extLst>
  </p:cSld>
  <p:clrMapOvr>
    <a:masterClrMapping/>
  </p:clrMapOvr>
  <mc:AlternateContent xmlns:mc="http://schemas.openxmlformats.org/markup-compatibility/2006" xmlns:p14="http://schemas.microsoft.com/office/powerpoint/2010/main">
    <mc:Choice Requires="p14">
      <p:transition spd="slow" p14:dur="2000" advTm="79901"/>
    </mc:Choice>
    <mc:Fallback xmlns="">
      <p:transition spd="slow" advTm="7990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Discovery of the electron</a:t>
            </a:r>
          </a:p>
        </p:txBody>
      </p:sp>
      <p:sp>
        <p:nvSpPr>
          <p:cNvPr id="11" name="Content Placeholder 10"/>
          <p:cNvSpPr>
            <a:spLocks noGrp="1"/>
          </p:cNvSpPr>
          <p:nvPr>
            <p:ph idx="1"/>
          </p:nvPr>
        </p:nvSpPr>
        <p:spPr>
          <a:xfrm>
            <a:off x="0" y="1600200"/>
            <a:ext cx="9144000" cy="4776507"/>
          </a:xfrm>
        </p:spPr>
        <p:txBody>
          <a:bodyPr>
            <a:noAutofit/>
          </a:bodyPr>
          <a:lstStyle/>
          <a:p>
            <a:pPr marL="0" indent="0" algn="ctr">
              <a:buNone/>
            </a:pPr>
            <a:r>
              <a:rPr lang="en-US" sz="2400" dirty="0"/>
              <a:t>Atoms have tiny, negatively charged particles (electrons) inside them.</a:t>
            </a:r>
          </a:p>
          <a:p>
            <a:pPr algn="ctr">
              <a:buFont typeface="Arial"/>
              <a:buChar char="•"/>
            </a:pPr>
            <a:endParaRPr lang="en-US" sz="2400" dirty="0"/>
          </a:p>
          <a:p>
            <a:pPr algn="ctr">
              <a:buFont typeface="Arial"/>
              <a:buChar char="•"/>
            </a:pPr>
            <a:endParaRPr lang="en-US" sz="2400" dirty="0"/>
          </a:p>
          <a:p>
            <a:pPr algn="ctr">
              <a:buFont typeface="Arial"/>
              <a:buChar char="•"/>
            </a:pPr>
            <a:endParaRPr lang="en-US" sz="2400" dirty="0"/>
          </a:p>
          <a:p>
            <a:pPr algn="ctr">
              <a:buFont typeface="Arial"/>
              <a:buChar char="•"/>
            </a:pPr>
            <a:endParaRPr lang="en-US" sz="2400" dirty="0"/>
          </a:p>
          <a:p>
            <a:pPr algn="ctr">
              <a:buFont typeface="Arial"/>
              <a:buChar char="•"/>
            </a:pPr>
            <a:endParaRPr lang="en-US" sz="2400" dirty="0"/>
          </a:p>
          <a:p>
            <a:pPr algn="ctr">
              <a:buFont typeface="Arial"/>
              <a:buChar char="•"/>
            </a:pPr>
            <a:endParaRPr lang="en-US" sz="2400" dirty="0"/>
          </a:p>
          <a:p>
            <a:pPr algn="ctr">
              <a:buFont typeface="Arial"/>
              <a:buChar char="•"/>
            </a:pPr>
            <a:endParaRPr lang="en-US" sz="2400" dirty="0"/>
          </a:p>
          <a:p>
            <a:pPr marL="0" indent="0" algn="ctr">
              <a:buNone/>
            </a:pPr>
            <a:endParaRPr lang="en-US" sz="2400" dirty="0"/>
          </a:p>
          <a:p>
            <a:pPr marL="0" indent="0" algn="ctr">
              <a:buNone/>
            </a:pPr>
            <a:endParaRPr lang="en-US" sz="2400" dirty="0"/>
          </a:p>
          <a:p>
            <a:pPr marL="0" indent="0" algn="ctr">
              <a:buNone/>
            </a:pPr>
            <a:r>
              <a:rPr lang="en-US" sz="2400" dirty="0"/>
              <a:t>The atom can be split into even smaller parts. </a:t>
            </a:r>
          </a:p>
        </p:txBody>
      </p:sp>
      <p:grpSp>
        <p:nvGrpSpPr>
          <p:cNvPr id="9" name="Group 8"/>
          <p:cNvGrpSpPr/>
          <p:nvPr/>
        </p:nvGrpSpPr>
        <p:grpSpPr>
          <a:xfrm>
            <a:off x="1100756" y="2869020"/>
            <a:ext cx="3904537" cy="2436293"/>
            <a:chOff x="1593982" y="1981200"/>
            <a:chExt cx="4330700" cy="2882900"/>
          </a:xfrm>
        </p:grpSpPr>
        <p:pic>
          <p:nvPicPr>
            <p:cNvPr id="3" name="Picture 2" descr="i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3982" y="1981200"/>
              <a:ext cx="4330700" cy="2882900"/>
            </a:xfrm>
            <a:prstGeom prst="rect">
              <a:avLst/>
            </a:prstGeom>
          </p:spPr>
        </p:pic>
        <p:sp>
          <p:nvSpPr>
            <p:cNvPr id="5" name="TextBox 4"/>
            <p:cNvSpPr txBox="1"/>
            <p:nvPr/>
          </p:nvSpPr>
          <p:spPr>
            <a:xfrm>
              <a:off x="1615510" y="2045255"/>
              <a:ext cx="784790" cy="400110"/>
            </a:xfrm>
            <a:prstGeom prst="rect">
              <a:avLst/>
            </a:prstGeom>
            <a:solidFill>
              <a:srgbClr val="FFFFFF"/>
            </a:solidFill>
            <a:ln>
              <a:noFill/>
            </a:ln>
          </p:spPr>
          <p:txBody>
            <a:bodyPr wrap="none" rtlCol="0">
              <a:spAutoFit/>
            </a:bodyPr>
            <a:lstStyle/>
            <a:p>
              <a:r>
                <a:rPr lang="en-US" sz="2000" dirty="0">
                  <a:solidFill>
                    <a:schemeClr val="bg1"/>
                  </a:solidFill>
                </a:rPr>
                <a:t>metal</a:t>
              </a:r>
            </a:p>
          </p:txBody>
        </p:sp>
        <p:sp>
          <p:nvSpPr>
            <p:cNvPr id="6" name="TextBox 5"/>
            <p:cNvSpPr txBox="1"/>
            <p:nvPr/>
          </p:nvSpPr>
          <p:spPr>
            <a:xfrm>
              <a:off x="5118364" y="2027697"/>
              <a:ext cx="784790" cy="400110"/>
            </a:xfrm>
            <a:prstGeom prst="rect">
              <a:avLst/>
            </a:prstGeom>
            <a:solidFill>
              <a:srgbClr val="FFFFFF"/>
            </a:solidFill>
            <a:ln>
              <a:noFill/>
            </a:ln>
          </p:spPr>
          <p:txBody>
            <a:bodyPr wrap="none" rtlCol="0">
              <a:spAutoFit/>
            </a:bodyPr>
            <a:lstStyle/>
            <a:p>
              <a:r>
                <a:rPr lang="en-US" sz="2000" dirty="0">
                  <a:solidFill>
                    <a:schemeClr val="bg1"/>
                  </a:solidFill>
                </a:rPr>
                <a:t>metal</a:t>
              </a:r>
            </a:p>
          </p:txBody>
        </p:sp>
      </p:grpSp>
      <p:pic>
        <p:nvPicPr>
          <p:cNvPr id="7" name="Picture 6"/>
          <p:cNvPicPr>
            <a:picLocks noChangeAspect="1"/>
          </p:cNvPicPr>
          <p:nvPr/>
        </p:nvPicPr>
        <p:blipFill rotWithShape="1">
          <a:blip r:embed="rId4"/>
          <a:srcRect b="27501"/>
          <a:stretch/>
        </p:blipFill>
        <p:spPr>
          <a:xfrm>
            <a:off x="6125881" y="2869020"/>
            <a:ext cx="1474966" cy="1670838"/>
          </a:xfrm>
          <a:prstGeom prst="rect">
            <a:avLst/>
          </a:prstGeom>
        </p:spPr>
      </p:pic>
      <p:sp>
        <p:nvSpPr>
          <p:cNvPr id="8" name="TextBox 7"/>
          <p:cNvSpPr txBox="1"/>
          <p:nvPr/>
        </p:nvSpPr>
        <p:spPr>
          <a:xfrm>
            <a:off x="5542421" y="4658522"/>
            <a:ext cx="2721230" cy="646331"/>
          </a:xfrm>
          <a:prstGeom prst="rect">
            <a:avLst/>
          </a:prstGeom>
          <a:noFill/>
        </p:spPr>
        <p:txBody>
          <a:bodyPr wrap="none" rtlCol="0">
            <a:spAutoFit/>
          </a:bodyPr>
          <a:lstStyle/>
          <a:p>
            <a:pPr algn="ctr"/>
            <a:r>
              <a:rPr lang="en-US" dirty="0"/>
              <a:t>J.J. Thomson (1856 – 1940)</a:t>
            </a:r>
          </a:p>
          <a:p>
            <a:pPr algn="ctr"/>
            <a:r>
              <a:rPr lang="en-US" dirty="0"/>
              <a:t>Nobel Prize (1906)</a:t>
            </a:r>
          </a:p>
        </p:txBody>
      </p:sp>
      <p:sp>
        <p:nvSpPr>
          <p:cNvPr id="10" name="TextBox 9"/>
          <p:cNvSpPr txBox="1"/>
          <p:nvPr/>
        </p:nvSpPr>
        <p:spPr>
          <a:xfrm>
            <a:off x="4278321" y="2443331"/>
            <a:ext cx="704640" cy="400110"/>
          </a:xfrm>
          <a:prstGeom prst="rect">
            <a:avLst/>
          </a:prstGeom>
          <a:noFill/>
        </p:spPr>
        <p:txBody>
          <a:bodyPr wrap="none" rtlCol="0">
            <a:spAutoFit/>
          </a:bodyPr>
          <a:lstStyle/>
          <a:p>
            <a:r>
              <a:rPr lang="en-US" sz="2000" dirty="0"/>
              <a:t>1897</a:t>
            </a:r>
          </a:p>
        </p:txBody>
      </p:sp>
    </p:spTree>
    <p:extLst>
      <p:ext uri="{BB962C8B-B14F-4D97-AF65-F5344CB8AC3E}">
        <p14:creationId xmlns:p14="http://schemas.microsoft.com/office/powerpoint/2010/main" val="703194561"/>
      </p:ext>
    </p:extLst>
  </p:cSld>
  <p:clrMapOvr>
    <a:masterClrMapping/>
  </p:clrMapOvr>
  <mc:AlternateContent xmlns:mc="http://schemas.openxmlformats.org/markup-compatibility/2006" xmlns:p14="http://schemas.microsoft.com/office/powerpoint/2010/main">
    <mc:Choice Requires="p14">
      <p:transition spd="slow" p14:dur="2000" advTm="70190"/>
    </mc:Choice>
    <mc:Fallback xmlns="">
      <p:transition spd="slow" advTm="7019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Atom (~1900)</a:t>
            </a:r>
          </a:p>
        </p:txBody>
      </p:sp>
      <p:grpSp>
        <p:nvGrpSpPr>
          <p:cNvPr id="66" name="Group 65"/>
          <p:cNvGrpSpPr/>
          <p:nvPr/>
        </p:nvGrpSpPr>
        <p:grpSpPr>
          <a:xfrm>
            <a:off x="2379105" y="1554276"/>
            <a:ext cx="4900370" cy="3034312"/>
            <a:chOff x="3997159" y="1916212"/>
            <a:chExt cx="4900370" cy="3034312"/>
          </a:xfrm>
        </p:grpSpPr>
        <p:pic>
          <p:nvPicPr>
            <p:cNvPr id="3" name="Picture 2"/>
            <p:cNvPicPr>
              <a:picLocks noChangeAspect="1"/>
            </p:cNvPicPr>
            <p:nvPr/>
          </p:nvPicPr>
          <p:blipFill rotWithShape="1">
            <a:blip r:embed="rId4"/>
            <a:srcRect l="23967" t="10507" r="20916"/>
            <a:stretch/>
          </p:blipFill>
          <p:spPr>
            <a:xfrm>
              <a:off x="5292571" y="2558544"/>
              <a:ext cx="1964315" cy="2003375"/>
            </a:xfrm>
            <a:prstGeom prst="rect">
              <a:avLst/>
            </a:prstGeom>
          </p:spPr>
        </p:pic>
        <p:sp>
          <p:nvSpPr>
            <p:cNvPr id="24" name="Donut 23"/>
            <p:cNvSpPr/>
            <p:nvPr/>
          </p:nvSpPr>
          <p:spPr>
            <a:xfrm>
              <a:off x="4829468" y="2095950"/>
              <a:ext cx="2887455" cy="2854574"/>
            </a:xfrm>
            <a:prstGeom prst="donut">
              <a:avLst>
                <a:gd name="adj" fmla="val 18619"/>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7" name="Group 26"/>
            <p:cNvGrpSpPr/>
            <p:nvPr/>
          </p:nvGrpSpPr>
          <p:grpSpPr>
            <a:xfrm>
              <a:off x="6362735" y="2747411"/>
              <a:ext cx="278611" cy="278629"/>
              <a:chOff x="6362735" y="2747411"/>
              <a:chExt cx="278611" cy="278629"/>
            </a:xfrm>
          </p:grpSpPr>
          <p:sp>
            <p:nvSpPr>
              <p:cNvPr id="12" name="Oval 11"/>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6703037" y="3100683"/>
              <a:ext cx="278611" cy="278629"/>
              <a:chOff x="6362735" y="2747411"/>
              <a:chExt cx="278611" cy="278629"/>
            </a:xfrm>
          </p:grpSpPr>
          <p:sp>
            <p:nvSpPr>
              <p:cNvPr id="29" name="Oval 28"/>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30" name="Straight Connector 29"/>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6223429" y="3204358"/>
              <a:ext cx="278611" cy="278629"/>
              <a:chOff x="6362735" y="2747411"/>
              <a:chExt cx="278611" cy="278629"/>
            </a:xfrm>
          </p:grpSpPr>
          <p:sp>
            <p:nvSpPr>
              <p:cNvPr id="32" name="Oval 31"/>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33" name="Straight Connector 32"/>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6741911" y="3577069"/>
              <a:ext cx="278611" cy="278629"/>
              <a:chOff x="6362735" y="2747411"/>
              <a:chExt cx="278611" cy="278629"/>
            </a:xfrm>
          </p:grpSpPr>
          <p:sp>
            <p:nvSpPr>
              <p:cNvPr id="35" name="Oval 34"/>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36" name="Straight Connector 35"/>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5831695" y="2822054"/>
              <a:ext cx="278611" cy="278629"/>
              <a:chOff x="6362735" y="2747411"/>
              <a:chExt cx="278611" cy="278629"/>
            </a:xfrm>
          </p:grpSpPr>
          <p:sp>
            <p:nvSpPr>
              <p:cNvPr id="38" name="Oval 37"/>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39" name="Straight Connector 38"/>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5501520" y="3175198"/>
              <a:ext cx="278611" cy="278629"/>
              <a:chOff x="6362735" y="2747411"/>
              <a:chExt cx="278611" cy="278629"/>
            </a:xfrm>
          </p:grpSpPr>
          <p:sp>
            <p:nvSpPr>
              <p:cNvPr id="41" name="Oval 40"/>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42" name="Straight Connector 41"/>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5682943" y="3593267"/>
              <a:ext cx="278611" cy="278629"/>
              <a:chOff x="6362735" y="2747411"/>
              <a:chExt cx="278611" cy="278629"/>
            </a:xfrm>
          </p:grpSpPr>
          <p:sp>
            <p:nvSpPr>
              <p:cNvPr id="44" name="Oval 43"/>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45" name="Straight Connector 44"/>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6249345" y="3609843"/>
              <a:ext cx="278611" cy="278629"/>
              <a:chOff x="6362735" y="2747411"/>
              <a:chExt cx="278611" cy="278629"/>
            </a:xfrm>
          </p:grpSpPr>
          <p:sp>
            <p:nvSpPr>
              <p:cNvPr id="47" name="Oval 46"/>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48" name="Straight Connector 47"/>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49" name="Group 48"/>
            <p:cNvGrpSpPr/>
            <p:nvPr/>
          </p:nvGrpSpPr>
          <p:grpSpPr>
            <a:xfrm>
              <a:off x="6443726" y="4001994"/>
              <a:ext cx="278611" cy="278629"/>
              <a:chOff x="6362735" y="2747411"/>
              <a:chExt cx="278611" cy="278629"/>
            </a:xfrm>
          </p:grpSpPr>
          <p:sp>
            <p:nvSpPr>
              <p:cNvPr id="50" name="Oval 49"/>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51" name="Straight Connector 50"/>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5902967" y="4011840"/>
              <a:ext cx="278611" cy="278629"/>
              <a:chOff x="6362735" y="2747411"/>
              <a:chExt cx="278611" cy="278629"/>
            </a:xfrm>
          </p:grpSpPr>
          <p:sp>
            <p:nvSpPr>
              <p:cNvPr id="53" name="Oval 52"/>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54" name="Straight Connector 53"/>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cxnSp>
          <p:nvCxnSpPr>
            <p:cNvPr id="56" name="Straight Connector 55"/>
            <p:cNvCxnSpPr/>
            <p:nvPr/>
          </p:nvCxnSpPr>
          <p:spPr>
            <a:xfrm>
              <a:off x="5108698" y="2558544"/>
              <a:ext cx="763799" cy="342222"/>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a:endCxn id="41" idx="1"/>
            </p:cNvCxnSpPr>
            <p:nvPr/>
          </p:nvCxnSpPr>
          <p:spPr>
            <a:xfrm>
              <a:off x="5108698" y="2558544"/>
              <a:ext cx="433624" cy="6574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3997159" y="1916212"/>
              <a:ext cx="1943865" cy="646331"/>
            </a:xfrm>
            <a:prstGeom prst="rect">
              <a:avLst/>
            </a:prstGeom>
            <a:noFill/>
          </p:spPr>
          <p:txBody>
            <a:bodyPr wrap="none" rtlCol="0">
              <a:spAutoFit/>
            </a:bodyPr>
            <a:lstStyle/>
            <a:p>
              <a:pPr algn="ctr"/>
              <a:r>
                <a:rPr lang="en-US" dirty="0">
                  <a:solidFill>
                    <a:schemeClr val="bg2">
                      <a:lumMod val="20000"/>
                      <a:lumOff val="80000"/>
                    </a:schemeClr>
                  </a:solidFill>
                </a:rPr>
                <a:t>negatively charged</a:t>
              </a:r>
            </a:p>
            <a:p>
              <a:pPr algn="ctr"/>
              <a:r>
                <a:rPr lang="en-US" dirty="0">
                  <a:solidFill>
                    <a:schemeClr val="bg2">
                      <a:lumMod val="20000"/>
                      <a:lumOff val="80000"/>
                    </a:schemeClr>
                  </a:solidFill>
                </a:rPr>
                <a:t>electrons</a:t>
              </a:r>
            </a:p>
          </p:txBody>
        </p:sp>
        <p:cxnSp>
          <p:nvCxnSpPr>
            <p:cNvPr id="62" name="Straight Connector 61"/>
            <p:cNvCxnSpPr/>
            <p:nvPr/>
          </p:nvCxnSpPr>
          <p:spPr>
            <a:xfrm flipH="1">
              <a:off x="6729655" y="2672594"/>
              <a:ext cx="767525" cy="291703"/>
            </a:xfrm>
            <a:prstGeom prst="line">
              <a:avLst/>
            </a:prstGeom>
            <a:ln>
              <a:solidFill>
                <a:schemeClr val="accent6">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6981648" y="2119717"/>
              <a:ext cx="1915881" cy="646331"/>
            </a:xfrm>
            <a:prstGeom prst="rect">
              <a:avLst/>
            </a:prstGeom>
            <a:noFill/>
          </p:spPr>
          <p:txBody>
            <a:bodyPr wrap="square" rtlCol="0">
              <a:spAutoFit/>
            </a:bodyPr>
            <a:lstStyle/>
            <a:p>
              <a:pPr algn="ctr"/>
              <a:r>
                <a:rPr lang="en-US" dirty="0">
                  <a:solidFill>
                    <a:schemeClr val="accent6">
                      <a:lumMod val="60000"/>
                      <a:lumOff val="40000"/>
                    </a:schemeClr>
                  </a:solidFill>
                </a:rPr>
                <a:t>positively charged matter</a:t>
              </a:r>
            </a:p>
          </p:txBody>
        </p:sp>
      </p:grpSp>
      <p:grpSp>
        <p:nvGrpSpPr>
          <p:cNvPr id="6" name="Group 5">
            <a:extLst>
              <a:ext uri="{FF2B5EF4-FFF2-40B4-BE49-F238E27FC236}">
                <a16:creationId xmlns:a16="http://schemas.microsoft.com/office/drawing/2014/main" id="{06B80A5E-BC1A-F74D-AA2F-137265597BAD}"/>
              </a:ext>
            </a:extLst>
          </p:cNvPr>
          <p:cNvGrpSpPr/>
          <p:nvPr/>
        </p:nvGrpSpPr>
        <p:grpSpPr>
          <a:xfrm>
            <a:off x="6114743" y="4250192"/>
            <a:ext cx="2394438" cy="2345483"/>
            <a:chOff x="5948486" y="4250192"/>
            <a:chExt cx="2394438" cy="2345483"/>
          </a:xfrm>
        </p:grpSpPr>
        <p:pic>
          <p:nvPicPr>
            <p:cNvPr id="2050" name="Picture 2" descr="https://seoulkitchen.files.wordpress.com/2010/05/p1100082.jpg?w=300&amp;h=212">
              <a:extLst>
                <a:ext uri="{FF2B5EF4-FFF2-40B4-BE49-F238E27FC236}">
                  <a16:creationId xmlns:a16="http://schemas.microsoft.com/office/drawing/2014/main" id="{65634CE8-3BC3-8446-8602-4A9276D66F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2412"/>
            <a:stretch/>
          </p:blipFill>
          <p:spPr bwMode="auto">
            <a:xfrm>
              <a:off x="6114402" y="4250192"/>
              <a:ext cx="2036860" cy="1968916"/>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a:extLst>
                <a:ext uri="{FF2B5EF4-FFF2-40B4-BE49-F238E27FC236}">
                  <a16:creationId xmlns:a16="http://schemas.microsoft.com/office/drawing/2014/main" id="{681A84EB-597E-764C-9CAF-E9330A226FE7}"/>
                </a:ext>
              </a:extLst>
            </p:cNvPr>
            <p:cNvSpPr txBox="1"/>
            <p:nvPr/>
          </p:nvSpPr>
          <p:spPr>
            <a:xfrm>
              <a:off x="5948486" y="6195565"/>
              <a:ext cx="2394438" cy="400110"/>
            </a:xfrm>
            <a:prstGeom prst="rect">
              <a:avLst/>
            </a:prstGeom>
            <a:noFill/>
          </p:spPr>
          <p:txBody>
            <a:bodyPr wrap="none" rtlCol="0">
              <a:spAutoFit/>
            </a:bodyPr>
            <a:lstStyle/>
            <a:p>
              <a:pPr algn="ctr"/>
              <a:r>
                <a:rPr lang="en-US" sz="2000" dirty="0"/>
                <a:t>bean rice cake model</a:t>
              </a:r>
            </a:p>
          </p:txBody>
        </p:sp>
      </p:grpSp>
      <p:grpSp>
        <p:nvGrpSpPr>
          <p:cNvPr id="5" name="Group 4">
            <a:extLst>
              <a:ext uri="{FF2B5EF4-FFF2-40B4-BE49-F238E27FC236}">
                <a16:creationId xmlns:a16="http://schemas.microsoft.com/office/drawing/2014/main" id="{8EAF9308-68AE-7E41-A900-BB7BE0CE8C39}"/>
              </a:ext>
            </a:extLst>
          </p:cNvPr>
          <p:cNvGrpSpPr/>
          <p:nvPr/>
        </p:nvGrpSpPr>
        <p:grpSpPr>
          <a:xfrm>
            <a:off x="570120" y="4244954"/>
            <a:ext cx="2679902" cy="2340105"/>
            <a:chOff x="791795" y="4244954"/>
            <a:chExt cx="2679902" cy="2340105"/>
          </a:xfrm>
        </p:grpSpPr>
        <p:sp>
          <p:nvSpPr>
            <p:cNvPr id="2" name="TextBox 1"/>
            <p:cNvSpPr txBox="1"/>
            <p:nvPr/>
          </p:nvSpPr>
          <p:spPr>
            <a:xfrm>
              <a:off x="791795" y="6184949"/>
              <a:ext cx="2679902" cy="400110"/>
            </a:xfrm>
            <a:prstGeom prst="rect">
              <a:avLst/>
            </a:prstGeom>
            <a:noFill/>
          </p:spPr>
          <p:txBody>
            <a:bodyPr wrap="square" rtlCol="0">
              <a:spAutoFit/>
            </a:bodyPr>
            <a:lstStyle/>
            <a:p>
              <a:pPr algn="ctr"/>
              <a:r>
                <a:rPr lang="en-US" sz="2000" dirty="0"/>
                <a:t>plum pudding model    </a:t>
              </a:r>
            </a:p>
          </p:txBody>
        </p:sp>
        <p:pic>
          <p:nvPicPr>
            <p:cNvPr id="3074" name="Picture 2" descr="Image result for plum pudding">
              <a:extLst>
                <a:ext uri="{FF2B5EF4-FFF2-40B4-BE49-F238E27FC236}">
                  <a16:creationId xmlns:a16="http://schemas.microsoft.com/office/drawing/2014/main" id="{819A4826-C50C-FF4B-A077-FF18A6B0AEA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856" r="11038" b="12324"/>
            <a:stretch/>
          </p:blipFill>
          <p:spPr bwMode="auto">
            <a:xfrm>
              <a:off x="1132193" y="4244954"/>
              <a:ext cx="1961300" cy="19741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5DEE6CEC-DC94-E54B-8629-5579B1630671}"/>
              </a:ext>
            </a:extLst>
          </p:cNvPr>
          <p:cNvGrpSpPr/>
          <p:nvPr/>
        </p:nvGrpSpPr>
        <p:grpSpPr>
          <a:xfrm>
            <a:off x="3251252" y="4250670"/>
            <a:ext cx="2724208" cy="2339697"/>
            <a:chOff x="3251252" y="4250670"/>
            <a:chExt cx="2724208" cy="2339697"/>
          </a:xfrm>
        </p:grpSpPr>
        <p:pic>
          <p:nvPicPr>
            <p:cNvPr id="59" name="Picture 58" descr="is.jpg">
              <a:extLst>
                <a:ext uri="{FF2B5EF4-FFF2-40B4-BE49-F238E27FC236}">
                  <a16:creationId xmlns:a16="http://schemas.microsoft.com/office/drawing/2014/main" id="{E25A23F8-04B2-7F44-859F-34F210A2E5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48731" y="4250670"/>
              <a:ext cx="2128040" cy="1968438"/>
            </a:xfrm>
            <a:prstGeom prst="rect">
              <a:avLst/>
            </a:prstGeom>
          </p:spPr>
        </p:pic>
        <p:sp>
          <p:nvSpPr>
            <p:cNvPr id="60" name="TextBox 59">
              <a:extLst>
                <a:ext uri="{FF2B5EF4-FFF2-40B4-BE49-F238E27FC236}">
                  <a16:creationId xmlns:a16="http://schemas.microsoft.com/office/drawing/2014/main" id="{8E9A45A8-62D5-994D-912D-0EAC362C9DD9}"/>
                </a:ext>
              </a:extLst>
            </p:cNvPr>
            <p:cNvSpPr txBox="1"/>
            <p:nvPr/>
          </p:nvSpPr>
          <p:spPr>
            <a:xfrm>
              <a:off x="3251252" y="6190257"/>
              <a:ext cx="2724208" cy="400110"/>
            </a:xfrm>
            <a:prstGeom prst="rect">
              <a:avLst/>
            </a:prstGeom>
            <a:noFill/>
          </p:spPr>
          <p:txBody>
            <a:bodyPr wrap="none" rtlCol="0">
              <a:spAutoFit/>
            </a:bodyPr>
            <a:lstStyle/>
            <a:p>
              <a:pPr algn="ctr"/>
              <a:r>
                <a:rPr lang="en-US" sz="2000" dirty="0"/>
                <a:t> blueberry muffin model</a:t>
              </a:r>
            </a:p>
          </p:txBody>
        </p:sp>
      </p:grpSp>
    </p:spTree>
    <p:custDataLst>
      <p:tags r:id="rId1"/>
    </p:custDataLst>
    <p:extLst>
      <p:ext uri="{BB962C8B-B14F-4D97-AF65-F5344CB8AC3E}">
        <p14:creationId xmlns:p14="http://schemas.microsoft.com/office/powerpoint/2010/main" val="458304716"/>
      </p:ext>
    </p:extLst>
  </p:cSld>
  <p:clrMapOvr>
    <a:masterClrMapping/>
  </p:clrMapOvr>
  <mc:AlternateContent xmlns:mc="http://schemas.openxmlformats.org/markup-compatibility/2006" xmlns:p14="http://schemas.microsoft.com/office/powerpoint/2010/main">
    <mc:Choice Requires="p14">
      <p:transition spd="slow" p14:dur="2000" advTm="4487"/>
    </mc:Choice>
    <mc:Fallback xmlns="">
      <p:transition spd="slow" advTm="44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Peeling an atom</a:t>
            </a:r>
          </a:p>
        </p:txBody>
      </p:sp>
      <p:grpSp>
        <p:nvGrpSpPr>
          <p:cNvPr id="66" name="Group 65"/>
          <p:cNvGrpSpPr/>
          <p:nvPr/>
        </p:nvGrpSpPr>
        <p:grpSpPr>
          <a:xfrm>
            <a:off x="3211414" y="2292814"/>
            <a:ext cx="2887455" cy="2854574"/>
            <a:chOff x="4829468" y="2095950"/>
            <a:chExt cx="2887455" cy="2854574"/>
          </a:xfrm>
        </p:grpSpPr>
        <p:sp>
          <p:nvSpPr>
            <p:cNvPr id="24" name="Donut 23"/>
            <p:cNvSpPr/>
            <p:nvPr/>
          </p:nvSpPr>
          <p:spPr>
            <a:xfrm>
              <a:off x="4829468" y="2095950"/>
              <a:ext cx="2887455" cy="2854574"/>
            </a:xfrm>
            <a:prstGeom prst="donut">
              <a:avLst>
                <a:gd name="adj" fmla="val 18619"/>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7" name="Group 26"/>
            <p:cNvGrpSpPr/>
            <p:nvPr/>
          </p:nvGrpSpPr>
          <p:grpSpPr>
            <a:xfrm>
              <a:off x="6362735" y="2747411"/>
              <a:ext cx="278611" cy="278629"/>
              <a:chOff x="6362735" y="2747411"/>
              <a:chExt cx="278611" cy="278629"/>
            </a:xfrm>
          </p:grpSpPr>
          <p:sp>
            <p:nvSpPr>
              <p:cNvPr id="12" name="Oval 11"/>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6703037" y="3100683"/>
              <a:ext cx="278611" cy="278629"/>
              <a:chOff x="6362735" y="2747411"/>
              <a:chExt cx="278611" cy="278629"/>
            </a:xfrm>
          </p:grpSpPr>
          <p:sp>
            <p:nvSpPr>
              <p:cNvPr id="29" name="Oval 28"/>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30" name="Straight Connector 29"/>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6223429" y="3204358"/>
              <a:ext cx="278611" cy="278629"/>
              <a:chOff x="6362735" y="2747411"/>
              <a:chExt cx="278611" cy="278629"/>
            </a:xfrm>
          </p:grpSpPr>
          <p:sp>
            <p:nvSpPr>
              <p:cNvPr id="32" name="Oval 31"/>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33" name="Straight Connector 32"/>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6741911" y="3577069"/>
              <a:ext cx="278611" cy="278629"/>
              <a:chOff x="6362735" y="2747411"/>
              <a:chExt cx="278611" cy="278629"/>
            </a:xfrm>
          </p:grpSpPr>
          <p:sp>
            <p:nvSpPr>
              <p:cNvPr id="35" name="Oval 34"/>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36" name="Straight Connector 35"/>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5831695" y="2822054"/>
              <a:ext cx="278611" cy="278629"/>
              <a:chOff x="6362735" y="2747411"/>
              <a:chExt cx="278611" cy="278629"/>
            </a:xfrm>
          </p:grpSpPr>
          <p:sp>
            <p:nvSpPr>
              <p:cNvPr id="38" name="Oval 37"/>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39" name="Straight Connector 38"/>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5501520" y="3175198"/>
              <a:ext cx="278611" cy="278629"/>
              <a:chOff x="6362735" y="2747411"/>
              <a:chExt cx="278611" cy="278629"/>
            </a:xfrm>
          </p:grpSpPr>
          <p:sp>
            <p:nvSpPr>
              <p:cNvPr id="41" name="Oval 40"/>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42" name="Straight Connector 41"/>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43" name="Group 42"/>
            <p:cNvGrpSpPr/>
            <p:nvPr/>
          </p:nvGrpSpPr>
          <p:grpSpPr>
            <a:xfrm>
              <a:off x="5682943" y="3593267"/>
              <a:ext cx="278611" cy="278629"/>
              <a:chOff x="6362735" y="2747411"/>
              <a:chExt cx="278611" cy="278629"/>
            </a:xfrm>
          </p:grpSpPr>
          <p:sp>
            <p:nvSpPr>
              <p:cNvPr id="44" name="Oval 43"/>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45" name="Straight Connector 44"/>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46" name="Group 45"/>
            <p:cNvGrpSpPr/>
            <p:nvPr/>
          </p:nvGrpSpPr>
          <p:grpSpPr>
            <a:xfrm>
              <a:off x="6249345" y="3609843"/>
              <a:ext cx="278611" cy="278629"/>
              <a:chOff x="6362735" y="2747411"/>
              <a:chExt cx="278611" cy="278629"/>
            </a:xfrm>
          </p:grpSpPr>
          <p:sp>
            <p:nvSpPr>
              <p:cNvPr id="47" name="Oval 46"/>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48" name="Straight Connector 47"/>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49" name="Group 48"/>
            <p:cNvGrpSpPr/>
            <p:nvPr/>
          </p:nvGrpSpPr>
          <p:grpSpPr>
            <a:xfrm>
              <a:off x="6443726" y="4001994"/>
              <a:ext cx="278611" cy="278629"/>
              <a:chOff x="6362735" y="2747411"/>
              <a:chExt cx="278611" cy="278629"/>
            </a:xfrm>
          </p:grpSpPr>
          <p:sp>
            <p:nvSpPr>
              <p:cNvPr id="50" name="Oval 49"/>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51" name="Straight Connector 50"/>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52" name="Group 51"/>
            <p:cNvGrpSpPr/>
            <p:nvPr/>
          </p:nvGrpSpPr>
          <p:grpSpPr>
            <a:xfrm>
              <a:off x="5902967" y="4011840"/>
              <a:ext cx="278611" cy="278629"/>
              <a:chOff x="6362735" y="2747411"/>
              <a:chExt cx="278611" cy="278629"/>
            </a:xfrm>
          </p:grpSpPr>
          <p:sp>
            <p:nvSpPr>
              <p:cNvPr id="53" name="Oval 52"/>
              <p:cNvSpPr/>
              <p:nvPr/>
            </p:nvSpPr>
            <p:spPr>
              <a:xfrm>
                <a:off x="6362735" y="2747411"/>
                <a:ext cx="278611" cy="278629"/>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cxnSp>
            <p:nvCxnSpPr>
              <p:cNvPr id="54" name="Straight Connector 53"/>
              <p:cNvCxnSpPr/>
              <p:nvPr/>
            </p:nvCxnSpPr>
            <p:spPr>
              <a:xfrm>
                <a:off x="6434007" y="2883486"/>
                <a:ext cx="142546"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grpSp>
      </p:grpSp>
      <p:cxnSp>
        <p:nvCxnSpPr>
          <p:cNvPr id="55" name="Straight Arrow Connector 54"/>
          <p:cNvCxnSpPr/>
          <p:nvPr/>
        </p:nvCxnSpPr>
        <p:spPr>
          <a:xfrm>
            <a:off x="2600333" y="3222904"/>
            <a:ext cx="4152469" cy="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V="1">
            <a:off x="2600412" y="3770669"/>
            <a:ext cx="2277979" cy="3264"/>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V="1">
            <a:off x="2600412" y="4052562"/>
            <a:ext cx="2030879" cy="8385"/>
          </a:xfrm>
          <a:prstGeom prst="straightConnector1">
            <a:avLst/>
          </a:prstGeom>
          <a:ln>
            <a:solidFill>
              <a:srgbClr val="FFFF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2600412" y="4344779"/>
            <a:ext cx="4152469" cy="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2600333" y="2944275"/>
            <a:ext cx="4152469" cy="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p:nvPr/>
        </p:nvCxnSpPr>
        <p:spPr>
          <a:xfrm>
            <a:off x="2600412" y="4597535"/>
            <a:ext cx="4152469" cy="0"/>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rot="5400000">
            <a:off x="886935" y="3559299"/>
            <a:ext cx="1901482" cy="461665"/>
          </a:xfrm>
          <a:prstGeom prst="rect">
            <a:avLst/>
          </a:prstGeom>
          <a:noFill/>
        </p:spPr>
        <p:txBody>
          <a:bodyPr wrap="none" rtlCol="0">
            <a:spAutoFit/>
          </a:bodyPr>
          <a:lstStyle/>
          <a:p>
            <a:r>
              <a:rPr lang="en-US" sz="2400" dirty="0">
                <a:solidFill>
                  <a:srgbClr val="FFFF00"/>
                </a:solidFill>
              </a:rPr>
              <a:t>Particle beam</a:t>
            </a:r>
          </a:p>
        </p:txBody>
      </p:sp>
      <p:sp>
        <p:nvSpPr>
          <p:cNvPr id="6" name="Oval 5"/>
          <p:cNvSpPr/>
          <p:nvPr/>
        </p:nvSpPr>
        <p:spPr>
          <a:xfrm>
            <a:off x="3750749" y="2841483"/>
            <a:ext cx="1805843" cy="1756052"/>
          </a:xfrm>
          <a:prstGeom prst="ellipse">
            <a:avLst/>
          </a:prstGeom>
          <a:noFill/>
          <a:ln>
            <a:solidFill>
              <a:schemeClr val="tx1"/>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0" name="Oval 69"/>
          <p:cNvSpPr/>
          <p:nvPr/>
        </p:nvSpPr>
        <p:spPr>
          <a:xfrm>
            <a:off x="4518408" y="3573423"/>
            <a:ext cx="322817" cy="336585"/>
          </a:xfrm>
          <a:prstGeom prst="ellipse">
            <a:avLst/>
          </a:prstGeom>
          <a:solidFill>
            <a:srgbClr val="FF0000"/>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cxnSp>
        <p:nvCxnSpPr>
          <p:cNvPr id="73" name="Straight Arrow Connector 72"/>
          <p:cNvCxnSpPr/>
          <p:nvPr/>
        </p:nvCxnSpPr>
        <p:spPr>
          <a:xfrm flipV="1">
            <a:off x="2587052" y="3499752"/>
            <a:ext cx="2030879" cy="8385"/>
          </a:xfrm>
          <a:prstGeom prst="straightConnector1">
            <a:avLst/>
          </a:prstGeom>
          <a:ln>
            <a:solidFill>
              <a:srgbClr val="FFFF00"/>
            </a:solidFill>
            <a:headEnd type="none"/>
            <a:tailEnd type="none"/>
          </a:ln>
        </p:spPr>
        <p:style>
          <a:lnRef idx="2">
            <a:schemeClr val="accent1"/>
          </a:lnRef>
          <a:fillRef idx="0">
            <a:schemeClr val="accent1"/>
          </a:fillRef>
          <a:effectRef idx="1">
            <a:schemeClr val="accent1"/>
          </a:effectRef>
          <a:fontRef idx="minor">
            <a:schemeClr val="tx1"/>
          </a:fontRef>
        </p:style>
      </p:cxnSp>
      <p:cxnSp>
        <p:nvCxnSpPr>
          <p:cNvPr id="59" name="Straight Arrow Connector 58"/>
          <p:cNvCxnSpPr/>
          <p:nvPr/>
        </p:nvCxnSpPr>
        <p:spPr>
          <a:xfrm flipH="1">
            <a:off x="2600412" y="3770671"/>
            <a:ext cx="1898322" cy="43803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75" name="Straight Arrow Connector 74"/>
          <p:cNvCxnSpPr/>
          <p:nvPr/>
        </p:nvCxnSpPr>
        <p:spPr>
          <a:xfrm flipV="1">
            <a:off x="4605375" y="2500923"/>
            <a:ext cx="2147427" cy="100744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p:nvPr/>
        </p:nvCxnSpPr>
        <p:spPr>
          <a:xfrm>
            <a:off x="4628894" y="4049129"/>
            <a:ext cx="2123908" cy="159575"/>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nvGrpSpPr>
          <p:cNvPr id="77" name="Group 76"/>
          <p:cNvGrpSpPr/>
          <p:nvPr/>
        </p:nvGrpSpPr>
        <p:grpSpPr>
          <a:xfrm>
            <a:off x="7184217" y="0"/>
            <a:ext cx="1959783" cy="2717396"/>
            <a:chOff x="813872" y="1744957"/>
            <a:chExt cx="1959783" cy="2717396"/>
          </a:xfrm>
        </p:grpSpPr>
        <p:pic>
          <p:nvPicPr>
            <p:cNvPr id="78" name="Picture 77"/>
            <p:cNvPicPr>
              <a:picLocks noChangeAspect="1"/>
            </p:cNvPicPr>
            <p:nvPr/>
          </p:nvPicPr>
          <p:blipFill>
            <a:blip r:embed="rId4"/>
            <a:stretch>
              <a:fillRect/>
            </a:stretch>
          </p:blipFill>
          <p:spPr>
            <a:xfrm>
              <a:off x="813872" y="1744957"/>
              <a:ext cx="1959783" cy="1794066"/>
            </a:xfrm>
            <a:prstGeom prst="rect">
              <a:avLst/>
            </a:prstGeom>
          </p:spPr>
        </p:pic>
        <p:sp>
          <p:nvSpPr>
            <p:cNvPr id="79" name="TextBox 78"/>
            <p:cNvSpPr txBox="1"/>
            <p:nvPr/>
          </p:nvSpPr>
          <p:spPr>
            <a:xfrm>
              <a:off x="842062" y="3539023"/>
              <a:ext cx="1915571" cy="923330"/>
            </a:xfrm>
            <a:prstGeom prst="rect">
              <a:avLst/>
            </a:prstGeom>
            <a:noFill/>
          </p:spPr>
          <p:txBody>
            <a:bodyPr wrap="none" rtlCol="0">
              <a:spAutoFit/>
            </a:bodyPr>
            <a:lstStyle/>
            <a:p>
              <a:pPr algn="ctr"/>
              <a:r>
                <a:rPr lang="en-US" dirty="0"/>
                <a:t>Ernest Rutherford</a:t>
              </a:r>
            </a:p>
            <a:p>
              <a:pPr algn="ctr"/>
              <a:r>
                <a:rPr lang="en-US" dirty="0"/>
                <a:t>(1871 – 1937)</a:t>
              </a:r>
            </a:p>
            <a:p>
              <a:pPr algn="ctr"/>
              <a:r>
                <a:rPr lang="en-US" dirty="0"/>
                <a:t>Nobel Prize (1908)</a:t>
              </a:r>
            </a:p>
          </p:txBody>
        </p:sp>
      </p:grpSp>
      <p:sp>
        <p:nvSpPr>
          <p:cNvPr id="80" name="TextBox 79"/>
          <p:cNvSpPr txBox="1"/>
          <p:nvPr/>
        </p:nvSpPr>
        <p:spPr>
          <a:xfrm>
            <a:off x="6973470" y="3438008"/>
            <a:ext cx="1784864" cy="584776"/>
          </a:xfrm>
          <a:prstGeom prst="rect">
            <a:avLst/>
          </a:prstGeom>
          <a:noFill/>
        </p:spPr>
        <p:txBody>
          <a:bodyPr wrap="none" rtlCol="0">
            <a:spAutoFit/>
          </a:bodyPr>
          <a:lstStyle/>
          <a:p>
            <a:r>
              <a:rPr lang="en-US" sz="3200" dirty="0"/>
              <a:t>Observed</a:t>
            </a:r>
          </a:p>
        </p:txBody>
      </p:sp>
      <p:sp>
        <p:nvSpPr>
          <p:cNvPr id="82" name="TextBox 81"/>
          <p:cNvSpPr txBox="1"/>
          <p:nvPr/>
        </p:nvSpPr>
        <p:spPr>
          <a:xfrm>
            <a:off x="1716856" y="5658627"/>
            <a:ext cx="7427144" cy="830997"/>
          </a:xfrm>
          <a:prstGeom prst="rect">
            <a:avLst/>
          </a:prstGeom>
          <a:noFill/>
        </p:spPr>
        <p:txBody>
          <a:bodyPr wrap="square" rtlCol="0">
            <a:spAutoFit/>
          </a:bodyPr>
          <a:lstStyle/>
          <a:p>
            <a:pPr algn="r"/>
            <a:r>
              <a:rPr lang="en-US" sz="2400" dirty="0"/>
              <a:t>“It was almost as incredible as if you fired a 15-inch shell at a piece of tissue paper and it came back and hit you.”</a:t>
            </a:r>
          </a:p>
        </p:txBody>
      </p:sp>
      <p:sp>
        <p:nvSpPr>
          <p:cNvPr id="56" name="TextBox 55"/>
          <p:cNvSpPr txBox="1"/>
          <p:nvPr/>
        </p:nvSpPr>
        <p:spPr>
          <a:xfrm>
            <a:off x="3159623" y="4786624"/>
            <a:ext cx="2999010" cy="461665"/>
          </a:xfrm>
          <a:prstGeom prst="rect">
            <a:avLst/>
          </a:prstGeom>
          <a:noFill/>
        </p:spPr>
        <p:txBody>
          <a:bodyPr wrap="square" rtlCol="0">
            <a:spAutoFit/>
          </a:bodyPr>
          <a:lstStyle/>
          <a:p>
            <a:pPr algn="ctr"/>
            <a:r>
              <a:rPr lang="en-US" sz="2400" dirty="0">
                <a:solidFill>
                  <a:srgbClr val="FF0000"/>
                </a:solidFill>
              </a:rPr>
              <a:t>small heavy core</a:t>
            </a:r>
          </a:p>
        </p:txBody>
      </p:sp>
      <p:sp>
        <p:nvSpPr>
          <p:cNvPr id="58" name="TextBox 57"/>
          <p:cNvSpPr txBox="1"/>
          <p:nvPr/>
        </p:nvSpPr>
        <p:spPr>
          <a:xfrm>
            <a:off x="7320047" y="4025668"/>
            <a:ext cx="995284" cy="461665"/>
          </a:xfrm>
          <a:prstGeom prst="rect">
            <a:avLst/>
          </a:prstGeom>
          <a:noFill/>
        </p:spPr>
        <p:txBody>
          <a:bodyPr wrap="none" rtlCol="0">
            <a:spAutoFit/>
          </a:bodyPr>
          <a:lstStyle/>
          <a:p>
            <a:r>
              <a:rPr lang="en-US" sz="2400" dirty="0"/>
              <a:t>(1909)</a:t>
            </a:r>
          </a:p>
        </p:txBody>
      </p:sp>
    </p:spTree>
    <p:custDataLst>
      <p:tags r:id="rId1"/>
    </p:custDataLst>
    <p:extLst>
      <p:ext uri="{BB962C8B-B14F-4D97-AF65-F5344CB8AC3E}">
        <p14:creationId xmlns:p14="http://schemas.microsoft.com/office/powerpoint/2010/main" val="997830552"/>
      </p:ext>
    </p:extLst>
  </p:cSld>
  <p:clrMapOvr>
    <a:masterClrMapping/>
  </p:clrMapOvr>
  <mc:AlternateContent xmlns:mc="http://schemas.openxmlformats.org/markup-compatibility/2006" xmlns:p14="http://schemas.microsoft.com/office/powerpoint/2010/main">
    <mc:Choice Requires="p14">
      <p:transition spd="slow" p14:dur="2000" advTm="10375"/>
    </mc:Choice>
    <mc:Fallback xmlns="">
      <p:transition spd="slow" advTm="1037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 y="4633738"/>
            <a:ext cx="5127697" cy="1200329"/>
          </a:xfrm>
          <a:prstGeom prst="rect">
            <a:avLst/>
          </a:prstGeom>
          <a:noFill/>
        </p:spPr>
        <p:txBody>
          <a:bodyPr wrap="square" rtlCol="0">
            <a:spAutoFit/>
          </a:bodyPr>
          <a:lstStyle/>
          <a:p>
            <a:pPr algn="ctr"/>
            <a:r>
              <a:rPr lang="en-US" sz="2400" dirty="0">
                <a:solidFill>
                  <a:srgbClr val="FF0000"/>
                </a:solidFill>
              </a:rPr>
              <a:t>nucleus = small nut</a:t>
            </a:r>
          </a:p>
          <a:p>
            <a:pPr algn="ctr"/>
            <a:r>
              <a:rPr lang="en-US" sz="2400" dirty="0"/>
              <a:t>size = 0.0001 x atom, mass = atom mass</a:t>
            </a:r>
          </a:p>
          <a:p>
            <a:pPr algn="r"/>
            <a:r>
              <a:rPr lang="en-US" sz="2400" dirty="0"/>
              <a:t>mass (e) &lt; 0.001 mass (nucleus)</a:t>
            </a:r>
          </a:p>
        </p:txBody>
      </p:sp>
      <p:grpSp>
        <p:nvGrpSpPr>
          <p:cNvPr id="4" name="Group 3"/>
          <p:cNvGrpSpPr/>
          <p:nvPr/>
        </p:nvGrpSpPr>
        <p:grpSpPr>
          <a:xfrm>
            <a:off x="1078008" y="1847768"/>
            <a:ext cx="3150299" cy="2826266"/>
            <a:chOff x="3276600" y="1794227"/>
            <a:chExt cx="3150299" cy="2826266"/>
          </a:xfrm>
        </p:grpSpPr>
        <p:pic>
          <p:nvPicPr>
            <p:cNvPr id="6" name="Picture 5"/>
            <p:cNvPicPr>
              <a:picLocks noChangeAspect="1"/>
            </p:cNvPicPr>
            <p:nvPr/>
          </p:nvPicPr>
          <p:blipFill>
            <a:blip r:embed="rId4"/>
            <a:stretch>
              <a:fillRect/>
            </a:stretch>
          </p:blipFill>
          <p:spPr>
            <a:xfrm>
              <a:off x="3276600" y="1978893"/>
              <a:ext cx="2590800" cy="2641600"/>
            </a:xfrm>
            <a:prstGeom prst="rect">
              <a:avLst/>
            </a:prstGeom>
          </p:spPr>
        </p:pic>
        <p:sp>
          <p:nvSpPr>
            <p:cNvPr id="3" name="TextBox 2"/>
            <p:cNvSpPr txBox="1"/>
            <p:nvPr/>
          </p:nvSpPr>
          <p:spPr>
            <a:xfrm>
              <a:off x="4864903" y="1794227"/>
              <a:ext cx="1561996" cy="369332"/>
            </a:xfrm>
            <a:prstGeom prst="rect">
              <a:avLst/>
            </a:prstGeom>
            <a:noFill/>
          </p:spPr>
          <p:txBody>
            <a:bodyPr wrap="none" rtlCol="0">
              <a:spAutoFit/>
            </a:bodyPr>
            <a:lstStyle/>
            <a:p>
              <a:r>
                <a:rPr lang="en-US" dirty="0"/>
                <a:t>electron orbits</a:t>
              </a:r>
            </a:p>
          </p:txBody>
        </p:sp>
        <p:sp>
          <p:nvSpPr>
            <p:cNvPr id="10" name="TextBox 9"/>
            <p:cNvSpPr txBox="1"/>
            <p:nvPr/>
          </p:nvSpPr>
          <p:spPr>
            <a:xfrm>
              <a:off x="4251829" y="3248166"/>
              <a:ext cx="904214" cy="369332"/>
            </a:xfrm>
            <a:prstGeom prst="rect">
              <a:avLst/>
            </a:prstGeom>
            <a:noFill/>
          </p:spPr>
          <p:txBody>
            <a:bodyPr wrap="none" rtlCol="0">
              <a:spAutoFit/>
            </a:bodyPr>
            <a:lstStyle/>
            <a:p>
              <a:r>
                <a:rPr lang="en-US" dirty="0">
                  <a:solidFill>
                    <a:srgbClr val="FF0000"/>
                  </a:solidFill>
                </a:rPr>
                <a:t>nucleus</a:t>
              </a:r>
            </a:p>
          </p:txBody>
        </p:sp>
      </p:grpSp>
      <p:sp>
        <p:nvSpPr>
          <p:cNvPr id="12" name="Title 11"/>
          <p:cNvSpPr>
            <a:spLocks noGrp="1"/>
          </p:cNvSpPr>
          <p:nvPr>
            <p:ph type="title"/>
          </p:nvPr>
        </p:nvSpPr>
        <p:spPr/>
        <p:txBody>
          <a:bodyPr/>
          <a:lstStyle/>
          <a:p>
            <a:r>
              <a:rPr lang="en-US" dirty="0"/>
              <a:t>Atom (1909)</a:t>
            </a:r>
          </a:p>
        </p:txBody>
      </p:sp>
      <p:grpSp>
        <p:nvGrpSpPr>
          <p:cNvPr id="2" name="Group 1"/>
          <p:cNvGrpSpPr/>
          <p:nvPr/>
        </p:nvGrpSpPr>
        <p:grpSpPr>
          <a:xfrm>
            <a:off x="5375741" y="1595932"/>
            <a:ext cx="3452311" cy="3868803"/>
            <a:chOff x="5375741" y="1808582"/>
            <a:chExt cx="3452311" cy="3868803"/>
          </a:xfrm>
        </p:grpSpPr>
        <p:pic>
          <p:nvPicPr>
            <p:cNvPr id="15" name="Picture 14"/>
            <p:cNvPicPr>
              <a:picLocks noChangeAspect="1"/>
            </p:cNvPicPr>
            <p:nvPr/>
          </p:nvPicPr>
          <p:blipFill rotWithShape="1">
            <a:blip r:embed="rId5"/>
            <a:srcRect t="5994" b="9033"/>
            <a:stretch/>
          </p:blipFill>
          <p:spPr>
            <a:xfrm>
              <a:off x="5791117" y="1808582"/>
              <a:ext cx="2526400" cy="3411550"/>
            </a:xfrm>
            <a:prstGeom prst="rect">
              <a:avLst/>
            </a:prstGeom>
          </p:spPr>
        </p:pic>
        <p:sp>
          <p:nvSpPr>
            <p:cNvPr id="16" name="TextBox 15"/>
            <p:cNvSpPr txBox="1"/>
            <p:nvPr/>
          </p:nvSpPr>
          <p:spPr>
            <a:xfrm>
              <a:off x="5375741" y="5215720"/>
              <a:ext cx="3452311" cy="461665"/>
            </a:xfrm>
            <a:prstGeom prst="rect">
              <a:avLst/>
            </a:prstGeom>
            <a:noFill/>
          </p:spPr>
          <p:txBody>
            <a:bodyPr wrap="square" rtlCol="0">
              <a:spAutoFit/>
            </a:bodyPr>
            <a:lstStyle/>
            <a:p>
              <a:pPr algn="ctr"/>
              <a:r>
                <a:rPr lang="en-US" sz="2400" dirty="0"/>
                <a:t>“the fly in the cathedral”</a:t>
              </a:r>
            </a:p>
          </p:txBody>
        </p:sp>
      </p:grpSp>
      <p:grpSp>
        <p:nvGrpSpPr>
          <p:cNvPr id="11" name="Group 10"/>
          <p:cNvGrpSpPr/>
          <p:nvPr/>
        </p:nvGrpSpPr>
        <p:grpSpPr>
          <a:xfrm>
            <a:off x="0" y="5887837"/>
            <a:ext cx="9144000" cy="589524"/>
            <a:chOff x="0" y="5887837"/>
            <a:chExt cx="9144000" cy="589524"/>
          </a:xfrm>
        </p:grpSpPr>
        <p:sp>
          <p:nvSpPr>
            <p:cNvPr id="5" name="TextBox 4"/>
            <p:cNvSpPr txBox="1"/>
            <p:nvPr/>
          </p:nvSpPr>
          <p:spPr>
            <a:xfrm>
              <a:off x="0" y="5887837"/>
              <a:ext cx="9144000" cy="523220"/>
            </a:xfrm>
            <a:prstGeom prst="rect">
              <a:avLst/>
            </a:prstGeom>
            <a:noFill/>
          </p:spPr>
          <p:txBody>
            <a:bodyPr wrap="square" rtlCol="0">
              <a:spAutoFit/>
            </a:bodyPr>
            <a:lstStyle/>
            <a:p>
              <a:pPr algn="ctr"/>
              <a:r>
                <a:rPr lang="en-US" sz="2800" dirty="0">
                  <a:solidFill>
                    <a:srgbClr val="FFFF00"/>
                  </a:solidFill>
                </a:rPr>
                <a:t>Building blocks (1909):    atoms     nuclei and electrons</a:t>
              </a:r>
            </a:p>
          </p:txBody>
        </p:sp>
        <p:cxnSp>
          <p:nvCxnSpPr>
            <p:cNvPr id="9" name="Straight Connector 8"/>
            <p:cNvCxnSpPr/>
            <p:nvPr/>
          </p:nvCxnSpPr>
          <p:spPr>
            <a:xfrm flipV="1">
              <a:off x="4379003" y="5952409"/>
              <a:ext cx="899389" cy="5232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4380707" y="5954141"/>
              <a:ext cx="899389" cy="52322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1502311648"/>
      </p:ext>
    </p:extLst>
  </p:cSld>
  <p:clrMapOvr>
    <a:masterClrMapping/>
  </p:clrMapOvr>
  <mc:AlternateContent xmlns:mc="http://schemas.openxmlformats.org/markup-compatibility/2006" xmlns:p14="http://schemas.microsoft.com/office/powerpoint/2010/main">
    <mc:Choice Requires="p14">
      <p:transition spd="slow" p14:dur="2000" advTm="79087"/>
    </mc:Choice>
    <mc:Fallback xmlns="">
      <p:transition spd="slow" advTm="790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10.xml><?xml version="1.0" encoding="utf-8"?>
<p:tagLst xmlns:a="http://schemas.openxmlformats.org/drawingml/2006/main" xmlns:r="http://schemas.openxmlformats.org/officeDocument/2006/relationships" xmlns:p="http://schemas.openxmlformats.org/presentationml/2006/main">
  <p:tag name="TIMING" val="|3.3"/>
</p:tagLst>
</file>

<file path=ppt/tags/tag11.xml><?xml version="1.0" encoding="utf-8"?>
<p:tagLst xmlns:a="http://schemas.openxmlformats.org/drawingml/2006/main" xmlns:r="http://schemas.openxmlformats.org/officeDocument/2006/relationships" xmlns:p="http://schemas.openxmlformats.org/presentationml/2006/main">
  <p:tag name="TIMING" val="|0.7|0.4"/>
</p:tagLst>
</file>

<file path=ppt/tags/tag12.xml><?xml version="1.0" encoding="utf-8"?>
<p:tagLst xmlns:a="http://schemas.openxmlformats.org/drawingml/2006/main" xmlns:r="http://schemas.openxmlformats.org/officeDocument/2006/relationships" xmlns:p="http://schemas.openxmlformats.org/presentationml/2006/main">
  <p:tag name="TIMING" val="|0.3|23.2"/>
</p:tagLst>
</file>

<file path=ppt/tags/tag13.xml><?xml version="1.0" encoding="utf-8"?>
<p:tagLst xmlns:a="http://schemas.openxmlformats.org/drawingml/2006/main" xmlns:r="http://schemas.openxmlformats.org/officeDocument/2006/relationships" xmlns:p="http://schemas.openxmlformats.org/presentationml/2006/main">
  <p:tag name="TIMING" val="|5.7|2.6"/>
</p:tagLst>
</file>

<file path=ppt/tags/tag14.xml><?xml version="1.0" encoding="utf-8"?>
<p:tagLst xmlns:a="http://schemas.openxmlformats.org/drawingml/2006/main" xmlns:r="http://schemas.openxmlformats.org/officeDocument/2006/relationships" xmlns:p="http://schemas.openxmlformats.org/presentationml/2006/main">
  <p:tag name="TIMING" val="|82.9"/>
</p:tagLst>
</file>

<file path=ppt/tags/tag15.xml><?xml version="1.0" encoding="utf-8"?>
<p:tagLst xmlns:a="http://schemas.openxmlformats.org/drawingml/2006/main" xmlns:r="http://schemas.openxmlformats.org/officeDocument/2006/relationships" xmlns:p="http://schemas.openxmlformats.org/presentationml/2006/main">
  <p:tag name="TIMING" val="|0.4|0.3|0.3|0.4|0.9"/>
</p:tagLst>
</file>

<file path=ppt/tags/tag16.xml><?xml version="1.0" encoding="utf-8"?>
<p:tagLst xmlns:a="http://schemas.openxmlformats.org/drawingml/2006/main" xmlns:r="http://schemas.openxmlformats.org/officeDocument/2006/relationships" xmlns:p="http://schemas.openxmlformats.org/presentationml/2006/main">
  <p:tag name="TIMING" val="|2.1|27.9"/>
</p:tagLst>
</file>

<file path=ppt/tags/tag17.xml><?xml version="1.0" encoding="utf-8"?>
<p:tagLst xmlns:a="http://schemas.openxmlformats.org/drawingml/2006/main" xmlns:r="http://schemas.openxmlformats.org/officeDocument/2006/relationships" xmlns:p="http://schemas.openxmlformats.org/presentationml/2006/main">
  <p:tag name="TIMING" val="|1.1|0.3"/>
</p:tagLst>
</file>

<file path=ppt/tags/tag18.xml><?xml version="1.0" encoding="utf-8"?>
<p:tagLst xmlns:a="http://schemas.openxmlformats.org/drawingml/2006/main" xmlns:r="http://schemas.openxmlformats.org/officeDocument/2006/relationships" xmlns:p="http://schemas.openxmlformats.org/presentationml/2006/main">
  <p:tag name="TIMING" val="|3.4|1.5|0.8|0.9|0.4"/>
</p:tagLst>
</file>

<file path=ppt/tags/tag19.xml><?xml version="1.0" encoding="utf-8"?>
<p:tagLst xmlns:a="http://schemas.openxmlformats.org/drawingml/2006/main" xmlns:r="http://schemas.openxmlformats.org/officeDocument/2006/relationships" xmlns:p="http://schemas.openxmlformats.org/presentationml/2006/main">
  <p:tag name="TIMING" val="|1.1|0.3"/>
</p:tagLst>
</file>

<file path=ppt/tags/tag2.xml><?xml version="1.0" encoding="utf-8"?>
<p:tagLst xmlns:a="http://schemas.openxmlformats.org/drawingml/2006/main" xmlns:r="http://schemas.openxmlformats.org/officeDocument/2006/relationships" xmlns:p="http://schemas.openxmlformats.org/presentationml/2006/main">
  <p:tag name="TIMING" val="|29.5"/>
</p:tagLst>
</file>

<file path=ppt/tags/tag20.xml><?xml version="1.0" encoding="utf-8"?>
<p:tagLst xmlns:a="http://schemas.openxmlformats.org/drawingml/2006/main" xmlns:r="http://schemas.openxmlformats.org/officeDocument/2006/relationships" xmlns:p="http://schemas.openxmlformats.org/presentationml/2006/main">
  <p:tag name="TIMING" val="|17.7|5.5|2.1"/>
</p:tagLst>
</file>

<file path=ppt/tags/tag21.xml><?xml version="1.0" encoding="utf-8"?>
<p:tagLst xmlns:a="http://schemas.openxmlformats.org/drawingml/2006/main" xmlns:r="http://schemas.openxmlformats.org/officeDocument/2006/relationships" xmlns:p="http://schemas.openxmlformats.org/presentationml/2006/main">
  <p:tag name="TIMING" val="|17.7|5.5|2.1"/>
</p:tagLst>
</file>

<file path=ppt/tags/tag22.xml><?xml version="1.0" encoding="utf-8"?>
<p:tagLst xmlns:a="http://schemas.openxmlformats.org/drawingml/2006/main" xmlns:r="http://schemas.openxmlformats.org/officeDocument/2006/relationships" xmlns:p="http://schemas.openxmlformats.org/presentationml/2006/main">
  <p:tag name="TIMING" val="|13.6"/>
</p:tagLst>
</file>

<file path=ppt/tags/tag23.xml><?xml version="1.0" encoding="utf-8"?>
<p:tagLst xmlns:a="http://schemas.openxmlformats.org/drawingml/2006/main" xmlns:r="http://schemas.openxmlformats.org/officeDocument/2006/relationships" xmlns:p="http://schemas.openxmlformats.org/presentationml/2006/main">
  <p:tag name="TIMING" val="|4.8|3.1"/>
</p:tagLst>
</file>

<file path=ppt/tags/tag24.xml><?xml version="1.0" encoding="utf-8"?>
<p:tagLst xmlns:a="http://schemas.openxmlformats.org/drawingml/2006/main" xmlns:r="http://schemas.openxmlformats.org/officeDocument/2006/relationships" xmlns:p="http://schemas.openxmlformats.org/presentationml/2006/main">
  <p:tag name="TIMING" val="|1.4"/>
</p:tagLst>
</file>

<file path=ppt/tags/tag25.xml><?xml version="1.0" encoding="utf-8"?>
<p:tagLst xmlns:a="http://schemas.openxmlformats.org/drawingml/2006/main" xmlns:r="http://schemas.openxmlformats.org/officeDocument/2006/relationships" xmlns:p="http://schemas.openxmlformats.org/presentationml/2006/main">
  <p:tag name="TIMING" val="|0.5"/>
</p:tagLst>
</file>

<file path=ppt/tags/tag26.xml><?xml version="1.0" encoding="utf-8"?>
<p:tagLst xmlns:a="http://schemas.openxmlformats.org/drawingml/2006/main" xmlns:r="http://schemas.openxmlformats.org/officeDocument/2006/relationships" xmlns:p="http://schemas.openxmlformats.org/presentationml/2006/main">
  <p:tag name="TIMING" val="|15.4|6.5|2.6|0.8"/>
</p:tagLst>
</file>

<file path=ppt/tags/tag27.xml><?xml version="1.0" encoding="utf-8"?>
<p:tagLst xmlns:a="http://schemas.openxmlformats.org/drawingml/2006/main" xmlns:r="http://schemas.openxmlformats.org/officeDocument/2006/relationships" xmlns:p="http://schemas.openxmlformats.org/presentationml/2006/main">
  <p:tag name="TIMING" val="|23.1|7.7|0.7|10.5|1.3"/>
</p:tagLst>
</file>

<file path=ppt/tags/tag28.xml><?xml version="1.0" encoding="utf-8"?>
<p:tagLst xmlns:a="http://schemas.openxmlformats.org/drawingml/2006/main" xmlns:r="http://schemas.openxmlformats.org/officeDocument/2006/relationships" xmlns:p="http://schemas.openxmlformats.org/presentationml/2006/main">
  <p:tag name="TIMING" val="|2.5"/>
</p:tagLst>
</file>

<file path=ppt/tags/tag29.xml><?xml version="1.0" encoding="utf-8"?>
<p:tagLst xmlns:a="http://schemas.openxmlformats.org/drawingml/2006/main" xmlns:r="http://schemas.openxmlformats.org/officeDocument/2006/relationships" xmlns:p="http://schemas.openxmlformats.org/presentationml/2006/main">
  <p:tag name="TIMING" val="|3.4|1.5|0.8|0.9|0.4"/>
</p:tagLst>
</file>

<file path=ppt/tags/tag3.xml><?xml version="1.0" encoding="utf-8"?>
<p:tagLst xmlns:a="http://schemas.openxmlformats.org/drawingml/2006/main" xmlns:r="http://schemas.openxmlformats.org/officeDocument/2006/relationships" xmlns:p="http://schemas.openxmlformats.org/presentationml/2006/main">
  <p:tag name="TIMING" val="|20"/>
</p:tagLst>
</file>

<file path=ppt/tags/tag4.xml><?xml version="1.0" encoding="utf-8"?>
<p:tagLst xmlns:a="http://schemas.openxmlformats.org/drawingml/2006/main" xmlns:r="http://schemas.openxmlformats.org/officeDocument/2006/relationships" xmlns:p="http://schemas.openxmlformats.org/presentationml/2006/main">
  <p:tag name="TIMING" val="|6.6|15.5|53.5"/>
</p:tagLst>
</file>

<file path=ppt/tags/tag5.xml><?xml version="1.0" encoding="utf-8"?>
<p:tagLst xmlns:a="http://schemas.openxmlformats.org/drawingml/2006/main" xmlns:r="http://schemas.openxmlformats.org/officeDocument/2006/relationships" xmlns:p="http://schemas.openxmlformats.org/presentationml/2006/main">
  <p:tag name="TIMING" val="|3.7"/>
</p:tagLst>
</file>

<file path=ppt/tags/tag6.xml><?xml version="1.0" encoding="utf-8"?>
<p:tagLst xmlns:a="http://schemas.openxmlformats.org/drawingml/2006/main" xmlns:r="http://schemas.openxmlformats.org/officeDocument/2006/relationships" xmlns:p="http://schemas.openxmlformats.org/presentationml/2006/main">
  <p:tag name="TIMING" val="|0.3"/>
</p:tagLst>
</file>

<file path=ppt/tags/tag7.xml><?xml version="1.0" encoding="utf-8"?>
<p:tagLst xmlns:a="http://schemas.openxmlformats.org/drawingml/2006/main" xmlns:r="http://schemas.openxmlformats.org/officeDocument/2006/relationships" xmlns:p="http://schemas.openxmlformats.org/presentationml/2006/main">
  <p:tag name="TIMING" val="|23.3|45.4"/>
</p:tagLst>
</file>

<file path=ppt/tags/tag8.xml><?xml version="1.0" encoding="utf-8"?>
<p:tagLst xmlns:a="http://schemas.openxmlformats.org/drawingml/2006/main" xmlns:r="http://schemas.openxmlformats.org/officeDocument/2006/relationships" xmlns:p="http://schemas.openxmlformats.org/presentationml/2006/main">
  <p:tag name="TIMING" val="|15.4|9.5"/>
</p:tagLst>
</file>

<file path=ppt/tags/tag9.xml><?xml version="1.0" encoding="utf-8"?>
<p:tagLst xmlns:a="http://schemas.openxmlformats.org/drawingml/2006/main" xmlns:r="http://schemas.openxmlformats.org/officeDocument/2006/relationships" xmlns:p="http://schemas.openxmlformats.org/presentationml/2006/main">
  <p:tag name="TIMING" val="|44.4"/>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Bright Beams Nov 6">
  <a:themeElements>
    <a:clrScheme name="Custom 3">
      <a:dk1>
        <a:srgbClr val="9F0927"/>
      </a:dk1>
      <a:lt1>
        <a:sysClr val="window" lastClr="FFFFFF"/>
      </a:lt1>
      <a:dk2>
        <a:srgbClr val="151615"/>
      </a:dk2>
      <a:lt2>
        <a:srgbClr val="DEDEE0"/>
      </a:lt2>
      <a:accent1>
        <a:srgbClr val="94A596"/>
      </a:accent1>
      <a:accent2>
        <a:srgbClr val="00558C"/>
      </a:accent2>
      <a:accent3>
        <a:srgbClr val="ED8B00"/>
      </a:accent3>
      <a:accent4>
        <a:srgbClr val="002B49"/>
      </a:accent4>
      <a:accent5>
        <a:srgbClr val="EF3340"/>
      </a:accent5>
      <a:accent6>
        <a:srgbClr val="64A70B"/>
      </a:accent6>
      <a:hlink>
        <a:srgbClr val="D26900"/>
      </a:hlink>
      <a:folHlink>
        <a:srgbClr val="D89243"/>
      </a:folHlink>
    </a:clrScheme>
    <a:fontScheme name="1_CesrTA_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CesrTA_Review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CesrTA_Review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CesrTA_Review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esrTA_Review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CesrTA_Review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CesrTA_Review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CesrTA_Review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45190</TotalTime>
  <Words>3294</Words>
  <Application>Microsoft Macintosh PowerPoint</Application>
  <PresentationFormat>On-screen Show (4:3)</PresentationFormat>
  <Paragraphs>633</Paragraphs>
  <Slides>49</Slides>
  <Notes>30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49</vt:i4>
      </vt:variant>
    </vt:vector>
  </HeadingPairs>
  <TitlesOfParts>
    <vt:vector size="64" baseType="lpstr">
      <vt:lpstr>AppleGothic</vt:lpstr>
      <vt:lpstr>MS PGothic</vt:lpstr>
      <vt:lpstr>MS PGothic</vt:lpstr>
      <vt:lpstr>宋体</vt:lpstr>
      <vt:lpstr>Arial</vt:lpstr>
      <vt:lpstr>Calibri</vt:lpstr>
      <vt:lpstr>CMR10</vt:lpstr>
      <vt:lpstr>Helvetica</vt:lpstr>
      <vt:lpstr>Palatino</vt:lpstr>
      <vt:lpstr>Symbol</vt:lpstr>
      <vt:lpstr>Times New Roman</vt:lpstr>
      <vt:lpstr>Wingdings</vt:lpstr>
      <vt:lpstr>Custom Design</vt:lpstr>
      <vt:lpstr>Bright Beams Nov 6</vt:lpstr>
      <vt:lpstr>Black</vt:lpstr>
      <vt:lpstr>It’s all about mass</vt:lpstr>
      <vt:lpstr>PowerPoint Presentation</vt:lpstr>
      <vt:lpstr>Atom</vt:lpstr>
      <vt:lpstr>Atom (400 BC)</vt:lpstr>
      <vt:lpstr>We are made of atoms</vt:lpstr>
      <vt:lpstr>Discovery of the electron</vt:lpstr>
      <vt:lpstr>Atom (~1900)</vt:lpstr>
      <vt:lpstr>Peeling an atom</vt:lpstr>
      <vt:lpstr>Atom (1909)</vt:lpstr>
      <vt:lpstr>Atom (1909)</vt:lpstr>
      <vt:lpstr>Peeling a nucleus</vt:lpstr>
      <vt:lpstr>Peeling a nucleus</vt:lpstr>
      <vt:lpstr>Peeling a nucleus</vt:lpstr>
      <vt:lpstr>Peeling a proton and a neutron</vt:lpstr>
      <vt:lpstr>PowerPoint Presentation</vt:lpstr>
      <vt:lpstr>PowerPoint Presentation</vt:lpstr>
      <vt:lpstr>Peeling a proton and a neutron</vt:lpstr>
      <vt:lpstr>Today’s building blocks</vt:lpstr>
      <vt:lpstr>Building blocks</vt:lpstr>
      <vt:lpstr>Tools</vt:lpstr>
      <vt:lpstr>High energy beam by particle accelerators</vt:lpstr>
      <vt:lpstr>Today’s Accelerators for Particle Physics Research</vt:lpstr>
      <vt:lpstr>PowerPoint Presentation</vt:lpstr>
      <vt:lpstr>Origin of the Mass of Matter?</vt:lpstr>
      <vt:lpstr>Origin of the Mass of Matter?</vt:lpstr>
      <vt:lpstr>Origin of the Mass of Matter?</vt:lpstr>
      <vt:lpstr>PowerPoint Presentation</vt:lpstr>
      <vt:lpstr>PowerPoint Presentation</vt:lpstr>
      <vt:lpstr>PowerPoint Presentation</vt:lpstr>
      <vt:lpstr>PowerPoint Presentation</vt:lpstr>
      <vt:lpstr>PowerPoint Presentation</vt:lpstr>
      <vt:lpstr>PowerPoint Presentation</vt:lpstr>
      <vt:lpstr>1. How did elementary particles get mass?</vt:lpstr>
      <vt:lpstr>Visible Universe: Higgs Particles</vt:lpstr>
      <vt:lpstr>PowerPoint Presentation</vt:lpstr>
      <vt:lpstr>PowerPoint Presentation</vt:lpstr>
      <vt:lpstr>PowerPoint Presentation</vt:lpstr>
      <vt:lpstr>……………. and the mysteries</vt:lpstr>
      <vt:lpstr>……………. and the mysteries</vt:lpstr>
      <vt:lpstr>PowerPoint Presentation</vt:lpstr>
      <vt:lpstr>……………. and the mysteries</vt:lpstr>
      <vt:lpstr>PowerPoint Presentation</vt:lpstr>
      <vt:lpstr>High Energy Colliders and Collider Experiments</vt:lpstr>
      <vt:lpstr>PowerPoint Presentation</vt:lpstr>
      <vt:lpstr>PowerPoint Presentation</vt:lpstr>
      <vt:lpstr>Possible Future Colliders</vt:lpstr>
      <vt:lpstr>PowerPoint Presentation</vt:lpstr>
      <vt:lpstr>PowerPoint Presentation</vt:lpstr>
      <vt:lpstr>PowerPoint Presentation</vt:lpstr>
    </vt:vector>
  </TitlesOfParts>
  <Company>The University of Chicago</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Physics Highlights</dc:title>
  <dc:creator>Young-Kee Kim</dc:creator>
  <cp:lastModifiedBy>ykkim</cp:lastModifiedBy>
  <cp:revision>1794</cp:revision>
  <cp:lastPrinted>2020-02-21T15:36:33Z</cp:lastPrinted>
  <dcterms:created xsi:type="dcterms:W3CDTF">2014-06-24T05:51:31Z</dcterms:created>
  <dcterms:modified xsi:type="dcterms:W3CDTF">2020-12-02T13:59:43Z</dcterms:modified>
</cp:coreProperties>
</file>