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309" r:id="rId5"/>
    <p:sldId id="311" r:id="rId6"/>
    <p:sldId id="313" r:id="rId7"/>
    <p:sldId id="310" r:id="rId8"/>
    <p:sldId id="312" r:id="rId9"/>
    <p:sldId id="315" r:id="rId10"/>
    <p:sldId id="316" r:id="rId11"/>
    <p:sldId id="31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1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M Rubinov" userId="6fabeed3-7f19-46fd-ba18-e5ec538909ce" providerId="ADAL" clId="{1C2B8E39-8F44-413B-B33A-69D4E7EFB7F9}"/>
    <pc:docChg chg="delSld">
      <pc:chgData name="Paul M Rubinov" userId="6fabeed3-7f19-46fd-ba18-e5ec538909ce" providerId="ADAL" clId="{1C2B8E39-8F44-413B-B33A-69D4E7EFB7F9}" dt="2020-11-09T19:13:11.777" v="4" actId="2696"/>
      <pc:docMkLst>
        <pc:docMk/>
      </pc:docMkLst>
      <pc:sldChg chg="del">
        <pc:chgData name="Paul M Rubinov" userId="6fabeed3-7f19-46fd-ba18-e5ec538909ce" providerId="ADAL" clId="{1C2B8E39-8F44-413B-B33A-69D4E7EFB7F9}" dt="2020-11-09T19:12:46.094" v="0" actId="2696"/>
        <pc:sldMkLst>
          <pc:docMk/>
          <pc:sldMk cId="3171009944" sldId="256"/>
        </pc:sldMkLst>
      </pc:sldChg>
      <pc:sldChg chg="del">
        <pc:chgData name="Paul M Rubinov" userId="6fabeed3-7f19-46fd-ba18-e5ec538909ce" providerId="ADAL" clId="{1C2B8E39-8F44-413B-B33A-69D4E7EFB7F9}" dt="2020-11-09T19:12:48.904" v="1" actId="2696"/>
        <pc:sldMkLst>
          <pc:docMk/>
          <pc:sldMk cId="1201916082" sldId="258"/>
        </pc:sldMkLst>
      </pc:sldChg>
      <pc:sldChg chg="del">
        <pc:chgData name="Paul M Rubinov" userId="6fabeed3-7f19-46fd-ba18-e5ec538909ce" providerId="ADAL" clId="{1C2B8E39-8F44-413B-B33A-69D4E7EFB7F9}" dt="2020-11-09T19:13:11.777" v="4" actId="2696"/>
        <pc:sldMkLst>
          <pc:docMk/>
          <pc:sldMk cId="1035919635" sldId="296"/>
        </pc:sldMkLst>
      </pc:sldChg>
      <pc:sldChg chg="del">
        <pc:chgData name="Paul M Rubinov" userId="6fabeed3-7f19-46fd-ba18-e5ec538909ce" providerId="ADAL" clId="{1C2B8E39-8F44-413B-B33A-69D4E7EFB7F9}" dt="2020-11-09T19:12:50.293" v="2" actId="2696"/>
        <pc:sldMkLst>
          <pc:docMk/>
          <pc:sldMk cId="3436543053" sldId="300"/>
        </pc:sldMkLst>
      </pc:sldChg>
      <pc:sldChg chg="del">
        <pc:chgData name="Paul M Rubinov" userId="6fabeed3-7f19-46fd-ba18-e5ec538909ce" providerId="ADAL" clId="{1C2B8E39-8F44-413B-B33A-69D4E7EFB7F9}" dt="2020-11-09T19:12:57.142" v="3" actId="2696"/>
        <pc:sldMkLst>
          <pc:docMk/>
          <pc:sldMk cId="4294669450" sldId="30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68971-3238-4467-AAA8-5ED688AF469F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1141D-D167-4BD4-A78F-64C3390D0C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4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68A42B4-3934-4FF4-82B0-E7AD6D668C4F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27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ECB6-803F-4BC4-91AC-F1A48CDDA8A3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2291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ECB6-803F-4BC4-91AC-F1A48CDDA8A3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84070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ECB6-803F-4BC4-91AC-F1A48CDDA8A3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760582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ECB6-803F-4BC4-91AC-F1A48CDDA8A3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8144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ECB6-803F-4BC4-91AC-F1A48CDDA8A3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5212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ECB6-803F-4BC4-91AC-F1A48CDDA8A3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64126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D686-3DC7-4352-9B29-FA1DB158D1D0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744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D78D-E904-417F-B660-3BD03212A2EC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58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471B-CB5B-459D-A1DE-C560C5CEFC3A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74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4046-3D6F-41B4-BD1A-DB65037A3772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44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9C9E-72E1-4BF0-B276-37058E98DD78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10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259A-0500-4DE8-A377-E9F54AC962B3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33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D1B2-CB1A-4379-8D96-ADDA2E51AD79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2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95CD-898E-49B9-AC32-48193155FE6C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0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2791-EBF1-4311-814C-E0BE119C2FC9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5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6844F-7084-4538-B39A-CC8E88D99521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0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ECB6-803F-4BC4-91AC-F1A48CDDA8A3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5132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E67B8-C4E4-4466-8CF2-4F8F6E61B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58612"/>
          </a:xfrm>
        </p:spPr>
        <p:txBody>
          <a:bodyPr/>
          <a:lstStyle/>
          <a:p>
            <a:r>
              <a:rPr lang="en-US" dirty="0"/>
              <a:t>Licensing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0CDC9-9869-47BE-877E-3D90E0AF0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44242"/>
            <a:ext cx="9905999" cy="414695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ANALOG (Cadence) </a:t>
            </a:r>
            <a:r>
              <a:rPr lang="en-US" sz="2800" dirty="0">
                <a:sym typeface="Wingdings" panose="05000000000000000000" pitchFamily="2" charset="2"/>
              </a:rPr>
              <a:t> expensive</a:t>
            </a:r>
            <a:endParaRPr lang="en-US" sz="2800" dirty="0"/>
          </a:p>
          <a:p>
            <a:pPr lvl="1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65nm</a:t>
            </a:r>
            <a:r>
              <a:rPr lang="en-US" sz="2400" b="1" dirty="0"/>
              <a:t> / 28nm /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22nm</a:t>
            </a:r>
            <a:r>
              <a:rPr lang="en-US" sz="2400" b="1" dirty="0"/>
              <a:t> /RF</a:t>
            </a:r>
          </a:p>
          <a:p>
            <a:r>
              <a:rPr lang="en-US" sz="2800" dirty="0"/>
              <a:t>DIGITAL (Cadence) </a:t>
            </a:r>
            <a:r>
              <a:rPr lang="en-US" sz="2800" dirty="0">
                <a:sym typeface="Wingdings" panose="05000000000000000000" pitchFamily="2" charset="2"/>
              </a:rPr>
              <a:t> crazy expensive</a:t>
            </a:r>
            <a:endParaRPr lang="en-US" sz="2800" dirty="0"/>
          </a:p>
          <a:p>
            <a:pPr lvl="1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65nm</a:t>
            </a:r>
            <a:r>
              <a:rPr lang="en-US" sz="2400" b="1" dirty="0"/>
              <a:t> / 28nm /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22nm</a:t>
            </a:r>
          </a:p>
          <a:p>
            <a:r>
              <a:rPr lang="en-US" sz="2800" dirty="0"/>
              <a:t>SIGNOFF (Cadence, Mentor)</a:t>
            </a:r>
          </a:p>
          <a:p>
            <a:pPr lvl="1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65nm</a:t>
            </a:r>
            <a:r>
              <a:rPr lang="en-US" sz="2400" b="1" dirty="0"/>
              <a:t> / 28nm /22nm</a:t>
            </a:r>
            <a:br>
              <a:rPr lang="en-US" sz="2400" b="1" dirty="0"/>
            </a:br>
            <a:endParaRPr lang="en-US" sz="2400" b="1" dirty="0"/>
          </a:p>
          <a:p>
            <a:pPr lvl="1"/>
            <a:r>
              <a:rPr lang="en-US" sz="2400" b="1" dirty="0"/>
              <a:t>Talking to Synopsys about TCAD and Digital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1526F-AC07-41E3-ACDE-C12DE4A6C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7E3986-E529-4B59-8B9F-B8C2BFEAED7C}"/>
              </a:ext>
            </a:extLst>
          </p:cNvPr>
          <p:cNvSpPr txBox="1"/>
          <p:nvPr/>
        </p:nvSpPr>
        <p:spPr>
          <a:xfrm>
            <a:off x="7734107" y="2273417"/>
            <a:ext cx="29277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Stuff we had in FY20</a:t>
            </a:r>
          </a:p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Stuff we have in FY21</a:t>
            </a:r>
          </a:p>
          <a:p>
            <a:r>
              <a:rPr lang="en-US" sz="2000" b="1" dirty="0"/>
              <a:t>Stuff we do not have</a:t>
            </a:r>
          </a:p>
        </p:txBody>
      </p:sp>
    </p:spTree>
    <p:extLst>
      <p:ext uri="{BB962C8B-B14F-4D97-AF65-F5344CB8AC3E}">
        <p14:creationId xmlns:p14="http://schemas.microsoft.com/office/powerpoint/2010/main" val="4152153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E67B8-C4E4-4466-8CF2-4F8F6E61B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58612"/>
          </a:xfrm>
        </p:spPr>
        <p:txBody>
          <a:bodyPr/>
          <a:lstStyle/>
          <a:p>
            <a:r>
              <a:rPr lang="en-US" dirty="0"/>
              <a:t>Licensing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0CDC9-9869-47BE-877E-3D90E0AF0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44242"/>
            <a:ext cx="9905999" cy="4146959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>
                <a:solidFill>
                  <a:schemeClr val="bg2">
                    <a:lumMod val="75000"/>
                  </a:schemeClr>
                </a:solidFill>
              </a:rPr>
              <a:t>Coldata</a:t>
            </a:r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, ECON-T, ECON-D, ETROC all 65nm TSMC</a:t>
            </a:r>
          </a:p>
          <a:p>
            <a:r>
              <a:rPr lang="en-US" sz="2800" b="1" dirty="0"/>
              <a:t>CERN does NOT support anything except Cadence in 65nm</a:t>
            </a:r>
          </a:p>
          <a:p>
            <a:r>
              <a:rPr lang="en-US" sz="2800" b="1" dirty="0"/>
              <a:t>CERN starting work on 28nm, support not 100% clear</a:t>
            </a:r>
            <a:br>
              <a:rPr lang="en-US" sz="2800" b="1" dirty="0"/>
            </a:br>
            <a:r>
              <a:rPr lang="en-US" sz="2800" b="1" dirty="0"/>
              <a:t>Cadence for sure, Synopsys maybe</a:t>
            </a:r>
          </a:p>
          <a:p>
            <a:endParaRPr lang="en-US" sz="2800" b="1" dirty="0"/>
          </a:p>
          <a:p>
            <a:r>
              <a:rPr lang="en-US" sz="2800" b="1" dirty="0"/>
              <a:t>For 22nm digital, Cadence or Synopsys.</a:t>
            </a:r>
          </a:p>
          <a:p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Overall, Cadence AND Synopsys or Cadence Only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1526F-AC07-41E3-ACDE-C12DE4A6C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166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4B27-49BC-4DF3-AB9E-F6629C3BE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budget looks to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9C44D-9F85-466A-A803-1ED387DD9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Right now, we are an “all Cadence shop”</a:t>
            </a:r>
          </a:p>
          <a:p>
            <a:r>
              <a:rPr lang="en-US" dirty="0"/>
              <a:t>ANALOG 65nm (~7 designers) = 34%</a:t>
            </a:r>
          </a:p>
          <a:p>
            <a:r>
              <a:rPr lang="en-US" dirty="0"/>
              <a:t>Digital 65nm (2 design/verify + 2 backend) = 30%</a:t>
            </a:r>
          </a:p>
          <a:p>
            <a:r>
              <a:rPr lang="en-US" dirty="0"/>
              <a:t>Additional 22nm analog (5 of 7) = 6%</a:t>
            </a:r>
          </a:p>
          <a:p>
            <a:r>
              <a:rPr lang="en-US" dirty="0"/>
              <a:t>Additional 22nm digital (1 or 2) =10% </a:t>
            </a:r>
          </a:p>
          <a:p>
            <a:pPr marL="457200" lvl="1" indent="0">
              <a:buNone/>
            </a:pPr>
            <a:r>
              <a:rPr lang="en-US" dirty="0"/>
              <a:t>(if Synopsys for 22nm dig (+1) =~20%)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881B5-D8C6-4826-B33D-27B208C8E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7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69789-FE93-499F-91BA-D266FF333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other labs pay for licenses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524EF-4D00-4A73-9702-06CAAF879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LBNL, BNL, SANDIA, (ANL) (SLAC)</a:t>
            </a:r>
          </a:p>
          <a:p>
            <a:pPr lvl="1"/>
            <a:r>
              <a:rPr lang="en-US" dirty="0"/>
              <a:t>All labs charge to overhead</a:t>
            </a:r>
          </a:p>
          <a:p>
            <a:pPr lvl="1"/>
            <a:r>
              <a:rPr lang="en-US" dirty="0"/>
              <a:t>Sandia used to charge to projects but dropped this model</a:t>
            </a:r>
          </a:p>
          <a:p>
            <a:pPr lvl="1"/>
            <a:r>
              <a:rPr lang="en-US" dirty="0"/>
              <a:t>LBNL charges a small “tax” for ALL engineering CAD software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ECA31-D187-4253-9737-D9A0E7495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245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C4D3D-19DF-4054-AB73-84CDAE02B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384C7F2-BD7A-40EE-A6B9-116A650D4D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470"/>
            <a:ext cx="12192000" cy="652306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62B9C1B-251B-4E70-816D-9DC1CD20943C}"/>
              </a:ext>
            </a:extLst>
          </p:cNvPr>
          <p:cNvCxnSpPr/>
          <p:nvPr/>
        </p:nvCxnSpPr>
        <p:spPr>
          <a:xfrm flipH="1">
            <a:off x="6583680" y="2387065"/>
            <a:ext cx="924025" cy="741146"/>
          </a:xfrm>
          <a:prstGeom prst="straightConnector1">
            <a:avLst/>
          </a:prstGeom>
          <a:ln w="317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5A05653-8F59-4A21-A170-0DA0203D6123}"/>
              </a:ext>
            </a:extLst>
          </p:cNvPr>
          <p:cNvSpPr txBox="1"/>
          <p:nvPr/>
        </p:nvSpPr>
        <p:spPr>
          <a:xfrm>
            <a:off x="7507705" y="1915427"/>
            <a:ext cx="384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All vendors have a program like this</a:t>
            </a:r>
          </a:p>
        </p:txBody>
      </p:sp>
    </p:spTree>
    <p:extLst>
      <p:ext uri="{BB962C8B-B14F-4D97-AF65-F5344CB8AC3E}">
        <p14:creationId xmlns:p14="http://schemas.microsoft.com/office/powerpoint/2010/main" val="4168398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C4D3D-19DF-4054-AB73-84CDAE02B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6</a:t>
            </a:fld>
            <a:endParaRPr lang="en-US" dirty="0"/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D9E4A1BC-3546-4EC5-B3BE-5D67A51F48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0" y="0"/>
            <a:ext cx="12154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781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ext&#10;&#10;Description automatically generated">
            <a:extLst>
              <a:ext uri="{FF2B5EF4-FFF2-40B4-BE49-F238E27FC236}">
                <a16:creationId xmlns:a16="http://schemas.microsoft.com/office/drawing/2014/main" id="{047AEEDF-F713-4FA5-839B-7A70EDA12C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174" y="68282"/>
            <a:ext cx="9193944" cy="678971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B0C51-D7F4-4E41-9803-5E47F7703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7</a:t>
            </a:fld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C7BBF99-E206-4DC3-B9FA-FD9126A449DE}"/>
              </a:ext>
            </a:extLst>
          </p:cNvPr>
          <p:cNvCxnSpPr/>
          <p:nvPr/>
        </p:nvCxnSpPr>
        <p:spPr>
          <a:xfrm flipH="1">
            <a:off x="4358244" y="5308270"/>
            <a:ext cx="2695699" cy="2256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F2CA287-A502-4A1F-87BE-5A38408A7821}"/>
              </a:ext>
            </a:extLst>
          </p:cNvPr>
          <p:cNvSpPr txBox="1"/>
          <p:nvPr/>
        </p:nvSpPr>
        <p:spPr>
          <a:xfrm>
            <a:off x="7257448" y="5120640"/>
            <a:ext cx="2319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Tried with Cadence: VERY good value</a:t>
            </a:r>
          </a:p>
        </p:txBody>
      </p:sp>
    </p:spTree>
    <p:extLst>
      <p:ext uri="{BB962C8B-B14F-4D97-AF65-F5344CB8AC3E}">
        <p14:creationId xmlns:p14="http://schemas.microsoft.com/office/powerpoint/2010/main" val="228102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77F72-2F0D-42C3-8CB2-9BAD22180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31902"/>
            <a:ext cx="9905998" cy="834897"/>
          </a:xfrm>
        </p:spPr>
        <p:txBody>
          <a:bodyPr/>
          <a:lstStyle/>
          <a:p>
            <a:r>
              <a:rPr lang="en-US" dirty="0"/>
              <a:t>A possible path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C187E-02F0-4AC4-93F7-412A38A8F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91916"/>
            <a:ext cx="9905999" cy="429928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Minimal set of tools paid for from overhead</a:t>
            </a:r>
          </a:p>
          <a:p>
            <a:r>
              <a:rPr lang="en-US" dirty="0"/>
              <a:t>Use for training, R&amp;D projects, maintenance, small projects, etc.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Peak use, ”nice to have”, “retire risk” purchased by project via “Gift Card”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C6B37C-F73E-4A01-BF6F-0C670B0F0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705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00B6269379EB49A3E4DD3636489B3F" ma:contentTypeVersion="14" ma:contentTypeDescription="Create a new document." ma:contentTypeScope="" ma:versionID="bfc27ee6ece8e90693dcd1978e4d24ac">
  <xsd:schema xmlns:xsd="http://www.w3.org/2001/XMLSchema" xmlns:xs="http://www.w3.org/2001/XMLSchema" xmlns:p="http://schemas.microsoft.com/office/2006/metadata/properties" xmlns:ns1="http://schemas.microsoft.com/sharepoint/v3" xmlns:ns3="6826b1f8-f76b-41e0-ac64-d8d0d84be06a" xmlns:ns4="c4ef91af-1501-4c64-b3c8-be6df1ec0343" targetNamespace="http://schemas.microsoft.com/office/2006/metadata/properties" ma:root="true" ma:fieldsID="bfb63b23826d8bf8c8c729f4f7e7101e" ns1:_="" ns3:_="" ns4:_="">
    <xsd:import namespace="http://schemas.microsoft.com/sharepoint/v3"/>
    <xsd:import namespace="6826b1f8-f76b-41e0-ac64-d8d0d84be06a"/>
    <xsd:import namespace="c4ef91af-1501-4c64-b3c8-be6df1ec034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26b1f8-f76b-41e0-ac64-d8d0d84be06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ef91af-1501-4c64-b3c8-be6df1ec0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82CBE0-4896-4D1D-B5C4-4B6621AFF75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298227A-0EAA-4E55-B8F5-805346AC3C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E043DC-5718-41A0-B834-D1015B1B63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26b1f8-f76b-41e0-ac64-d8d0d84be06a"/>
    <ds:schemaRef ds:uri="c4ef91af-1501-4c64-b3c8-be6df1ec0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2248</TotalTime>
  <Words>304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Tw Cen MT</vt:lpstr>
      <vt:lpstr>Circuit</vt:lpstr>
      <vt:lpstr>Licensing discussion</vt:lpstr>
      <vt:lpstr>Licensing discussion</vt:lpstr>
      <vt:lpstr>How the budget looks to me</vt:lpstr>
      <vt:lpstr>How other labs pay for licenses</vt:lpstr>
      <vt:lpstr>PowerPoint Presentation</vt:lpstr>
      <vt:lpstr>PowerPoint Presentation</vt:lpstr>
      <vt:lpstr>PowerPoint Presentation</vt:lpstr>
      <vt:lpstr>A possible path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ASIC group PMG “working from home” Edition</dc:title>
  <dc:creator>Paul R</dc:creator>
  <cp:lastModifiedBy>Paul R</cp:lastModifiedBy>
  <cp:revision>31</cp:revision>
  <dcterms:created xsi:type="dcterms:W3CDTF">2020-05-10T21:38:16Z</dcterms:created>
  <dcterms:modified xsi:type="dcterms:W3CDTF">2020-11-09T19:13:18Z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0x010100C000B6269379EB49A3E4DD3636489B3F</vt:lpwstr>
  </property>
</Properties>
</file>