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4" r:id="rId3"/>
    <p:sldMasterId id="2147483683" r:id="rId4"/>
    <p:sldMasterId id="2147483694" r:id="rId5"/>
    <p:sldMasterId id="2147483711" r:id="rId6"/>
    <p:sldMasterId id="2147483721" r:id="rId7"/>
    <p:sldMasterId id="2147483737" r:id="rId8"/>
  </p:sldMasterIdLst>
  <p:notesMasterIdLst>
    <p:notesMasterId r:id="rId36"/>
  </p:notesMasterIdLst>
  <p:sldIdLst>
    <p:sldId id="256" r:id="rId9"/>
    <p:sldId id="262" r:id="rId10"/>
    <p:sldId id="264" r:id="rId11"/>
    <p:sldId id="265" r:id="rId12"/>
    <p:sldId id="267" r:id="rId13"/>
    <p:sldId id="261" r:id="rId14"/>
    <p:sldId id="271" r:id="rId15"/>
    <p:sldId id="269" r:id="rId16"/>
    <p:sldId id="273" r:id="rId17"/>
    <p:sldId id="274" r:id="rId18"/>
    <p:sldId id="276" r:id="rId19"/>
    <p:sldId id="277" r:id="rId20"/>
    <p:sldId id="279" r:id="rId21"/>
    <p:sldId id="292" r:id="rId22"/>
    <p:sldId id="281" r:id="rId23"/>
    <p:sldId id="278" r:id="rId24"/>
    <p:sldId id="293" r:id="rId25"/>
    <p:sldId id="283" r:id="rId26"/>
    <p:sldId id="286" r:id="rId27"/>
    <p:sldId id="290" r:id="rId28"/>
    <p:sldId id="296" r:id="rId29"/>
    <p:sldId id="295" r:id="rId30"/>
    <p:sldId id="297" r:id="rId31"/>
    <p:sldId id="298" r:id="rId32"/>
    <p:sldId id="288" r:id="rId33"/>
    <p:sldId id="284" r:id="rId34"/>
    <p:sldId id="287" r:id="rId35"/>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9"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D8C3D-2528-4B83-AEAA-3B12DAE1C280}"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A9B6C-8F62-44BB-9E86-670CF04525F5}" type="slidenum">
              <a:rPr lang="en-US" smtClean="0"/>
              <a:t>‹#›</a:t>
            </a:fld>
            <a:endParaRPr lang="en-US"/>
          </a:p>
        </p:txBody>
      </p:sp>
    </p:spTree>
    <p:extLst>
      <p:ext uri="{BB962C8B-B14F-4D97-AF65-F5344CB8AC3E}">
        <p14:creationId xmlns:p14="http://schemas.microsoft.com/office/powerpoint/2010/main" val="33883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711746"/>
            <a:ext cx="11057467" cy="1143000"/>
          </a:xfrm>
          <a:prstGeom prst="rect">
            <a:avLst/>
          </a:prstGeom>
        </p:spPr>
        <p:txBody>
          <a:bodyPr vert="horz" lIns="0" tIns="0" rIns="0" bIns="0" anchor="b" anchorCtr="0"/>
          <a:lstStyle>
            <a:lvl1pPr algn="l">
              <a:defRPr sz="3200" b="1" i="0" baseline="0">
                <a:solidFill>
                  <a:srgbClr val="004C97"/>
                </a:solidFill>
                <a:latin typeface="Abadi" panose="020B0604020202020204"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605367" y="3209908"/>
            <a:ext cx="11061700" cy="1721069"/>
          </a:xfrm>
          <a:prstGeom prst="rect">
            <a:avLst/>
          </a:prstGeom>
        </p:spPr>
        <p:txBody>
          <a:bodyPr vert="horz" lIns="0" tIns="0" rIns="0" bIns="0"/>
          <a:lstStyle>
            <a:lvl1pPr marL="0" indent="0">
              <a:buFontTx/>
              <a:buNone/>
              <a:defRPr sz="2200" baseline="0">
                <a:solidFill>
                  <a:srgbClr val="004C97"/>
                </a:solidFill>
                <a:latin typeface="Abadi" panose="020B0604020202020204" pitchFamily="34" charset="0"/>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a:t>Edit Master text styles</a:t>
            </a:r>
          </a:p>
        </p:txBody>
      </p:sp>
    </p:spTree>
    <p:extLst>
      <p:ext uri="{BB962C8B-B14F-4D97-AF65-F5344CB8AC3E}">
        <p14:creationId xmlns:p14="http://schemas.microsoft.com/office/powerpoint/2010/main" val="14624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369130" y="274638"/>
            <a:ext cx="11384816" cy="883860"/>
          </a:xfrm>
          <a:prstGeom prst="rect">
            <a:avLst/>
          </a:prstGeom>
        </p:spPr>
        <p:txBody>
          <a:bodyPr vert="horz" lIns="0" tIns="0" rIns="0" bIns="0">
            <a:noAutofit/>
          </a:bodyPr>
          <a:lstStyle>
            <a:lvl1pPr algn="l">
              <a:defRPr sz="32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369130" y="1357503"/>
            <a:ext cx="11384816" cy="4920571"/>
          </a:xfrm>
          <a:prstGeom prst="rect">
            <a:avLst/>
          </a:prstGeom>
        </p:spPr>
        <p:txBody>
          <a:bodyPr lIns="0" rIns="0">
            <a:normAutofit/>
          </a:bodyPr>
          <a:lstStyle>
            <a:lvl1pPr marL="230188" indent="-230188">
              <a:lnSpc>
                <a:spcPct val="100000"/>
              </a:lnSpc>
              <a:spcBef>
                <a:spcPts val="1200"/>
              </a:spcBef>
              <a:spcAft>
                <a:spcPts val="0"/>
              </a:spcAft>
              <a:buFont typeface="Arial"/>
              <a:buChar char="•"/>
              <a:defRPr sz="2400" b="0" i="0">
                <a:solidFill>
                  <a:srgbClr val="3C5A77"/>
                </a:solidFill>
                <a:latin typeface="Abadi" panose="020B0604020104020204" pitchFamily="34" charset="0"/>
              </a:defRPr>
            </a:lvl1pPr>
            <a:lvl2pPr marL="514350" indent="-230188">
              <a:lnSpc>
                <a:spcPct val="100000"/>
              </a:lnSpc>
              <a:spcBef>
                <a:spcPts val="0"/>
              </a:spcBef>
              <a:spcAft>
                <a:spcPts val="0"/>
              </a:spcAft>
              <a:buSzPct val="90000"/>
              <a:buFont typeface="Lucida Grande"/>
              <a:buChar char="-"/>
              <a:defRPr sz="2000" b="0" i="0">
                <a:solidFill>
                  <a:srgbClr val="3C5A77"/>
                </a:solidFill>
                <a:latin typeface="Abadi" panose="020B0604020104020204" pitchFamily="34" charset="0"/>
              </a:defRPr>
            </a:lvl2pPr>
            <a:lvl3pPr marL="860425" indent="-230188">
              <a:lnSpc>
                <a:spcPct val="100000"/>
              </a:lnSpc>
              <a:spcBef>
                <a:spcPts val="0"/>
              </a:spcBef>
              <a:spcAft>
                <a:spcPts val="0"/>
              </a:spcAft>
              <a:buSzPct val="88000"/>
              <a:buFont typeface="Arial"/>
              <a:buChar char="•"/>
              <a:defRPr sz="1800" b="0" i="0">
                <a:solidFill>
                  <a:srgbClr val="3C5A77"/>
                </a:solidFill>
                <a:latin typeface="Abadi" panose="020B0604020104020204" pitchFamily="34" charset="0"/>
              </a:defRPr>
            </a:lvl3pPr>
            <a:lvl4pPr marL="1198563" indent="-230188">
              <a:lnSpc>
                <a:spcPct val="100000"/>
              </a:lnSpc>
              <a:spcBef>
                <a:spcPts val="0"/>
              </a:spcBef>
              <a:spcAft>
                <a:spcPts val="0"/>
              </a:spcAft>
              <a:buSzPct val="90000"/>
              <a:buFont typeface="Lucida Grande"/>
              <a:buChar char="-"/>
              <a:defRPr sz="1400" b="0" i="0">
                <a:solidFill>
                  <a:srgbClr val="3C5A77"/>
                </a:solidFill>
                <a:latin typeface="Abadi" panose="020B0604020104020204" pitchFamily="34" charset="0"/>
              </a:defRPr>
            </a:lvl4pPr>
            <a:lvl5pPr marL="1484313" indent="-225425">
              <a:lnSpc>
                <a:spcPct val="100000"/>
              </a:lnSpc>
              <a:spcBef>
                <a:spcPts val="0"/>
              </a:spcBef>
              <a:spcAft>
                <a:spcPts val="0"/>
              </a:spcAft>
              <a:buSzPct val="88000"/>
              <a:buFont typeface="Arial"/>
              <a:buChar char="•"/>
              <a:defRPr sz="12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F2B9765-4D24-4CBD-A329-DF85D292EA12}"/>
              </a:ext>
            </a:extLst>
          </p:cNvPr>
          <p:cNvSpPr>
            <a:spLocks noGrp="1"/>
          </p:cNvSpPr>
          <p:nvPr>
            <p:ph type="dt" sz="half" idx="12"/>
          </p:nvPr>
        </p:nvSpPr>
        <p:spPr/>
        <p:txBody>
          <a:bodyPr/>
          <a:lstStyle/>
          <a:p>
            <a:fld id="{2CA8ACB5-0CC6-4E07-B141-606616FDFD71}" type="datetime1">
              <a:rPr lang="en-US" smtClean="0"/>
              <a:t>10/27/2020</a:t>
            </a:fld>
            <a:endParaRPr lang="en-US"/>
          </a:p>
        </p:txBody>
      </p:sp>
      <p:sp>
        <p:nvSpPr>
          <p:cNvPr id="3" name="Footer Placeholder 2">
            <a:extLst>
              <a:ext uri="{FF2B5EF4-FFF2-40B4-BE49-F238E27FC236}">
                <a16:creationId xmlns:a16="http://schemas.microsoft.com/office/drawing/2014/main" id="{DFFAA9FE-4289-44DC-B79C-5B1402718BA6}"/>
              </a:ext>
            </a:extLst>
          </p:cNvPr>
          <p:cNvSpPr>
            <a:spLocks noGrp="1"/>
          </p:cNvSpPr>
          <p:nvPr>
            <p:ph type="ftr" sz="quarter" idx="13"/>
          </p:nvPr>
        </p:nvSpPr>
        <p:spPr/>
        <p:txBody>
          <a:bodyPr/>
          <a:lstStyle/>
          <a:p>
            <a:r>
              <a:rPr lang="en-US"/>
              <a:t>Erik Voirin | LArTPC CFD Simulation – Fluid Sloshing</a:t>
            </a:r>
          </a:p>
        </p:txBody>
      </p:sp>
      <p:sp>
        <p:nvSpPr>
          <p:cNvPr id="5" name="Slide Number Placeholder 4">
            <a:extLst>
              <a:ext uri="{FF2B5EF4-FFF2-40B4-BE49-F238E27FC236}">
                <a16:creationId xmlns:a16="http://schemas.microsoft.com/office/drawing/2014/main" id="{1D87DE12-534F-455F-B899-EED0B3632AAD}"/>
              </a:ext>
            </a:extLst>
          </p:cNvPr>
          <p:cNvSpPr>
            <a:spLocks noGrp="1"/>
          </p:cNvSpPr>
          <p:nvPr>
            <p:ph type="sldNum" sz="quarter" idx="14"/>
          </p:nvPr>
        </p:nvSpPr>
        <p:spPr/>
        <p:txBody>
          <a:bodyPr/>
          <a:lstStyle/>
          <a:p>
            <a:fld id="{D7269C37-F1AD-4E91-B8A3-755FEC9D339E}" type="slidenum">
              <a:rPr lang="en-US" smtClean="0"/>
              <a:t>‹#›</a:t>
            </a:fld>
            <a:endParaRPr lang="en-US"/>
          </a:p>
        </p:txBody>
      </p:sp>
    </p:spTree>
    <p:extLst>
      <p:ext uri="{BB962C8B-B14F-4D97-AF65-F5344CB8AC3E}">
        <p14:creationId xmlns:p14="http://schemas.microsoft.com/office/powerpoint/2010/main" val="17326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365760"/>
            <a:ext cx="10972800" cy="647102"/>
          </a:xfrm>
          <a:prstGeom prst="rect">
            <a:avLst/>
          </a:prstGeom>
        </p:spPr>
        <p:txBody>
          <a:bodyPr vert="horz" lIns="0" tIns="0" rIns="0" bIns="0"/>
          <a:lstStyle>
            <a:lvl1pPr algn="l">
              <a:defRPr sz="2200" b="1" i="0" baseline="0">
                <a:solidFill>
                  <a:srgbClr val="E95125"/>
                </a:solidFill>
                <a:latin typeface="Abadi" panose="020B0604020104020204" pitchFamily="34" charset="0"/>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6BBD2A64-B75E-494D-B3B5-54FBA72E0793}"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Edit Master text styles</a:t>
            </a:r>
          </a:p>
          <a:p>
            <a:pPr marL="256032" marR="0" lvl="1" indent="-265176" algn="l" defTabSz="457200" rtl="0" eaLnBrk="1" fontAlgn="base" latinLnBrk="0" hangingPunct="1">
              <a:lnSpc>
                <a:spcPct val="100000"/>
              </a:lnSpc>
              <a:spcBef>
                <a:spcPts val="0"/>
              </a:spcBef>
              <a:spcAft>
                <a:spcPts val="0"/>
              </a:spcAft>
              <a:buClrTx/>
              <a:buSzTx/>
              <a:buFont typeface="Arial"/>
              <a:buChar char="•"/>
              <a:tabLst/>
              <a:defRPr/>
            </a:pPr>
            <a:r>
              <a:rPr lang="en-US" dirty="0"/>
              <a:t>Second level</a:t>
            </a:r>
          </a:p>
          <a:p>
            <a:pPr marL="256032" marR="0" lvl="2" indent="-265176" algn="l" defTabSz="457200" rtl="0" eaLnBrk="1" fontAlgn="base" latinLnBrk="0" hangingPunct="1">
              <a:lnSpc>
                <a:spcPct val="100000"/>
              </a:lnSpc>
              <a:spcBef>
                <a:spcPts val="0"/>
              </a:spcBef>
              <a:spcAft>
                <a:spcPts val="0"/>
              </a:spcAft>
              <a:buClrTx/>
              <a:buSzTx/>
              <a:buFont typeface="Arial"/>
              <a:buChar char="•"/>
              <a:tabLst/>
              <a:defRPr/>
            </a:pPr>
            <a:r>
              <a:rPr lang="en-US" dirty="0"/>
              <a:t>Third level</a:t>
            </a:r>
          </a:p>
          <a:p>
            <a:pPr marL="256032" marR="0" lvl="3" indent="-265176" algn="l" defTabSz="457200" rtl="0" eaLnBrk="1" fontAlgn="base" latinLnBrk="0" hangingPunct="1">
              <a:lnSpc>
                <a:spcPct val="100000"/>
              </a:lnSpc>
              <a:spcBef>
                <a:spcPts val="0"/>
              </a:spcBef>
              <a:spcAft>
                <a:spcPts val="0"/>
              </a:spcAft>
              <a:buClrTx/>
              <a:buSzTx/>
              <a:buFont typeface="Arial"/>
              <a:buChar char="•"/>
              <a:tabLst/>
              <a:defRPr/>
            </a:pPr>
            <a:r>
              <a:rPr lang="en-US" dirty="0"/>
              <a:t>Fourth level</a:t>
            </a:r>
          </a:p>
          <a:p>
            <a:pPr marL="256032" marR="0" lvl="4" indent="-265176" algn="l" defTabSz="457200" rtl="0" eaLnBrk="1" fontAlgn="base" latinLnBrk="0" hangingPunct="1">
              <a:lnSpc>
                <a:spcPct val="100000"/>
              </a:lnSpc>
              <a:spcBef>
                <a:spcPts val="0"/>
              </a:spcBef>
              <a:spcAft>
                <a:spcPts val="0"/>
              </a:spcAft>
              <a:buClrTx/>
              <a:buSzTx/>
              <a:buFont typeface="Arial"/>
              <a:buChar char="•"/>
              <a:tabLst/>
              <a:defRPr/>
            </a:pPr>
            <a:r>
              <a:rPr lang="en-US" dirty="0"/>
              <a:t>Fifth level</a:t>
            </a:r>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43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solidFill>
                <a:prstClr val="black"/>
              </a:solidFill>
            </a:endParaRPr>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fld id="{A669D379-53A8-4BF8-A258-791FAD99EBC2}" type="datetime1">
              <a:rPr lang="en-US" smtClean="0"/>
              <a:t>10/27/2020</a:t>
            </a:fld>
            <a:endParaRPr lang="en-US" dirty="0"/>
          </a:p>
        </p:txBody>
      </p:sp>
      <p:sp>
        <p:nvSpPr>
          <p:cNvPr id="5" name="Footer Placeholder 4"/>
          <p:cNvSpPr>
            <a:spLocks noGrp="1"/>
          </p:cNvSpPr>
          <p:nvPr>
            <p:ph type="ftr" sz="quarter" idx="11"/>
          </p:nvPr>
        </p:nvSpPr>
        <p:spPr/>
        <p:txBody>
          <a:bodyPr/>
          <a:lstStyle/>
          <a:p>
            <a:pPr>
              <a:defRPr/>
            </a:pPr>
            <a:r>
              <a:rPr lang="en-US"/>
              <a:t>Erik Voirin | LArTPC CFD Simulation – Fluid Sloshing</a:t>
            </a:r>
          </a:p>
        </p:txBody>
      </p:sp>
      <p:sp>
        <p:nvSpPr>
          <p:cNvPr id="6" name="Slide Number Placeholder 5"/>
          <p:cNvSpPr>
            <a:spLocks noGrp="1"/>
          </p:cNvSpPr>
          <p:nvPr>
            <p:ph type="sldNum" sz="quarter" idx="12"/>
          </p:nvPr>
        </p:nvSpPr>
        <p:spPr/>
        <p:txBody>
          <a:bodyPr/>
          <a:lstStyle/>
          <a:p>
            <a:pPr>
              <a:defRPr/>
            </a:pPr>
            <a:fld id="{0C39C72E-2A13-EB4D-AD45-6D4E6ACAED8D}" type="slidenum">
              <a:rPr lang="en-US"/>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772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fld id="{8B39FA03-3401-48C8-93C3-FF1DB4F9B1E0}" type="datetime1">
              <a:rPr lang="en-US" smtClean="0"/>
              <a:t>10/27/2020</a:t>
            </a:fld>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Erik Voirin | LArTPC CFD Simulation – Fluid Sloshing</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37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3"/>
          <p:cNvSpPr>
            <a:spLocks noGrp="1"/>
          </p:cNvSpPr>
          <p:nvPr>
            <p:ph type="dt" sz="half" idx="16"/>
          </p:nvPr>
        </p:nvSpPr>
        <p:spPr/>
        <p:txBody>
          <a:bodyPr/>
          <a:lstStyle>
            <a:lvl1pPr>
              <a:defRPr/>
            </a:lvl1pPr>
          </a:lstStyle>
          <a:p>
            <a:pPr>
              <a:defRPr/>
            </a:pPr>
            <a:fld id="{A9DA8B57-F112-49CB-9FF8-0F3A2438A332}" type="datetime1">
              <a:rPr lang="en-US" smtClean="0"/>
              <a:t>10/27/2020</a:t>
            </a:fld>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Erik Voirin | LArTPC CFD Simulation – Fluid Sloshing</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06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4" name="Date Placeholder 3"/>
          <p:cNvSpPr>
            <a:spLocks noGrp="1"/>
          </p:cNvSpPr>
          <p:nvPr>
            <p:ph type="dt" sz="half" idx="11"/>
          </p:nvPr>
        </p:nvSpPr>
        <p:spPr/>
        <p:txBody>
          <a:bodyPr/>
          <a:lstStyle>
            <a:lvl1pPr>
              <a:defRPr/>
            </a:lvl1pPr>
          </a:lstStyle>
          <a:p>
            <a:pPr>
              <a:defRPr/>
            </a:pPr>
            <a:fld id="{BE49FE77-5072-4263-9BE6-1E99AECB558F}" type="datetime1">
              <a:rPr lang="en-US" smtClean="0"/>
              <a:t>10/27/2020</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3061234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3" name="Date Placeholder 3"/>
          <p:cNvSpPr>
            <a:spLocks noGrp="1"/>
          </p:cNvSpPr>
          <p:nvPr>
            <p:ph type="dt" sz="half" idx="11"/>
          </p:nvPr>
        </p:nvSpPr>
        <p:spPr/>
        <p:txBody>
          <a:bodyPr/>
          <a:lstStyle>
            <a:lvl1pPr>
              <a:defRPr/>
            </a:lvl1pPr>
          </a:lstStyle>
          <a:p>
            <a:pPr>
              <a:defRPr/>
            </a:pPr>
            <a:fld id="{B368F69F-6530-4861-AB18-B78720B08425}" type="datetime1">
              <a:rPr lang="en-US" smtClean="0"/>
              <a:t>10/27/2020</a:t>
            </a:fld>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194205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6" name="Date Placeholder 3"/>
          <p:cNvSpPr>
            <a:spLocks noGrp="1"/>
          </p:cNvSpPr>
          <p:nvPr>
            <p:ph type="dt" sz="half" idx="16"/>
          </p:nvPr>
        </p:nvSpPr>
        <p:spPr/>
        <p:txBody>
          <a:bodyPr/>
          <a:lstStyle>
            <a:lvl1pPr>
              <a:defRPr sz="1200" baseline="0" smtClean="0">
                <a:solidFill>
                  <a:srgbClr val="004C97"/>
                </a:solidFill>
                <a:latin typeface="Abadi" panose="020B0604020104020204" pitchFamily="34" charset="0"/>
              </a:defRPr>
            </a:lvl1pPr>
          </a:lstStyle>
          <a:p>
            <a:pPr>
              <a:defRPr/>
            </a:pPr>
            <a:fld id="{B473C5FE-A908-4343-995C-E83F344DD85F}" type="datetime1">
              <a:rPr lang="en-US" smtClean="0"/>
              <a:pPr>
                <a:defRPr/>
              </a:pPr>
              <a:t>10/27/2020</a:t>
            </a:fld>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Abadi" panose="020B0604020104020204" pitchFamily="34" charset="0"/>
              </a:defRPr>
            </a:lvl1pPr>
          </a:lstStyle>
          <a:p>
            <a:pPr>
              <a:defRPr/>
            </a:pPr>
            <a:fld id="{609735B5-E0F8-D44A-A3DE-E2CD0DCDE7CF}" type="slidenum">
              <a:rPr lang="en-US" smtClean="0"/>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302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Abadi" panose="020B06040201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Abadi" panose="020B0604020104020204" pitchFamily="34" charset="0"/>
              </a:defRPr>
            </a:lvl1pPr>
          </a:lstStyle>
          <a:p>
            <a:pPr>
              <a:defRPr/>
            </a:pPr>
            <a:fld id="{91EF480A-ABB0-49C8-BAA5-FBD740CE997C}" type="datetime1">
              <a:rPr lang="en-US" smtClean="0"/>
              <a:pPr>
                <a:defRPr/>
              </a:pPr>
              <a:t>10/27/2020</a:t>
            </a:fld>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Abadi" panose="020B0604020104020204" pitchFamily="34" charset="0"/>
              </a:defRPr>
            </a:lvl1pPr>
          </a:lstStyle>
          <a:p>
            <a:pPr>
              <a:defRPr/>
            </a:pPr>
            <a:fld id="{D7C6703C-D516-5C41-9D7B-DB72F4B68AE4}" type="slidenum">
              <a:rPr lang="en-US" smtClean="0"/>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Tree>
    <p:extLst>
      <p:ext uri="{BB962C8B-B14F-4D97-AF65-F5344CB8AC3E}">
        <p14:creationId xmlns:p14="http://schemas.microsoft.com/office/powerpoint/2010/main" val="1203537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369130" y="274638"/>
            <a:ext cx="11384816" cy="883860"/>
          </a:xfrm>
          <a:prstGeom prst="rect">
            <a:avLst/>
          </a:prstGeom>
        </p:spPr>
        <p:txBody>
          <a:bodyPr vert="horz" lIns="0" tIns="0" rIns="0" bIns="0">
            <a:noAutofit/>
          </a:bodyPr>
          <a:lstStyle>
            <a:lvl1pPr algn="l">
              <a:defRPr sz="32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369130" y="1357503"/>
            <a:ext cx="11384816" cy="4920571"/>
          </a:xfrm>
          <a:prstGeom prst="rect">
            <a:avLst/>
          </a:prstGeom>
        </p:spPr>
        <p:txBody>
          <a:bodyPr lIns="0" rIns="0">
            <a:normAutofit/>
          </a:bodyPr>
          <a:lstStyle>
            <a:lvl1pPr marL="230188" indent="-230188">
              <a:lnSpc>
                <a:spcPct val="100000"/>
              </a:lnSpc>
              <a:spcBef>
                <a:spcPts val="1200"/>
              </a:spcBef>
              <a:spcAft>
                <a:spcPts val="0"/>
              </a:spcAft>
              <a:buFont typeface="Arial"/>
              <a:buChar char="•"/>
              <a:defRPr sz="2400" b="0" i="0">
                <a:solidFill>
                  <a:srgbClr val="3C5A77"/>
                </a:solidFill>
                <a:latin typeface="Abadi" panose="020B0604020104020204" pitchFamily="34" charset="0"/>
              </a:defRPr>
            </a:lvl1pPr>
            <a:lvl2pPr marL="514350" indent="-230188">
              <a:lnSpc>
                <a:spcPct val="100000"/>
              </a:lnSpc>
              <a:spcBef>
                <a:spcPts val="0"/>
              </a:spcBef>
              <a:spcAft>
                <a:spcPts val="0"/>
              </a:spcAft>
              <a:buSzPct val="90000"/>
              <a:buFont typeface="Lucida Grande"/>
              <a:buChar char="-"/>
              <a:defRPr sz="2000" b="0" i="0">
                <a:solidFill>
                  <a:srgbClr val="3C5A77"/>
                </a:solidFill>
                <a:latin typeface="Abadi" panose="020B0604020104020204" pitchFamily="34" charset="0"/>
              </a:defRPr>
            </a:lvl2pPr>
            <a:lvl3pPr marL="860425" indent="-230188">
              <a:lnSpc>
                <a:spcPct val="100000"/>
              </a:lnSpc>
              <a:spcBef>
                <a:spcPts val="0"/>
              </a:spcBef>
              <a:spcAft>
                <a:spcPts val="0"/>
              </a:spcAft>
              <a:buSzPct val="88000"/>
              <a:buFont typeface="Arial"/>
              <a:buChar char="•"/>
              <a:defRPr sz="1800" b="0" i="0">
                <a:solidFill>
                  <a:srgbClr val="3C5A77"/>
                </a:solidFill>
                <a:latin typeface="Abadi" panose="020B0604020104020204" pitchFamily="34" charset="0"/>
              </a:defRPr>
            </a:lvl3pPr>
            <a:lvl4pPr marL="1198563" indent="-230188">
              <a:lnSpc>
                <a:spcPct val="100000"/>
              </a:lnSpc>
              <a:spcBef>
                <a:spcPts val="0"/>
              </a:spcBef>
              <a:spcAft>
                <a:spcPts val="0"/>
              </a:spcAft>
              <a:buSzPct val="90000"/>
              <a:buFont typeface="Lucida Grande"/>
              <a:buChar char="-"/>
              <a:defRPr sz="1400" b="0" i="0">
                <a:solidFill>
                  <a:srgbClr val="3C5A77"/>
                </a:solidFill>
                <a:latin typeface="Abadi" panose="020B0604020104020204" pitchFamily="34" charset="0"/>
              </a:defRPr>
            </a:lvl4pPr>
            <a:lvl5pPr marL="1484313" indent="-225425">
              <a:lnSpc>
                <a:spcPct val="100000"/>
              </a:lnSpc>
              <a:spcBef>
                <a:spcPts val="0"/>
              </a:spcBef>
              <a:spcAft>
                <a:spcPts val="0"/>
              </a:spcAft>
              <a:buSzPct val="88000"/>
              <a:buFont typeface="Arial"/>
              <a:buChar char="•"/>
              <a:defRPr sz="12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F2B9765-4D24-4CBD-A329-DF85D292EA12}"/>
              </a:ext>
            </a:extLst>
          </p:cNvPr>
          <p:cNvSpPr>
            <a:spLocks noGrp="1"/>
          </p:cNvSpPr>
          <p:nvPr>
            <p:ph type="dt" sz="half" idx="12"/>
          </p:nvPr>
        </p:nvSpPr>
        <p:spPr/>
        <p:txBody>
          <a:bodyPr/>
          <a:lstStyle/>
          <a:p>
            <a:fld id="{CB5F8C5F-EDE6-4FE8-9437-F21B805B484A}" type="datetime1">
              <a:rPr lang="en-US" smtClean="0"/>
              <a:t>10/27/2020</a:t>
            </a:fld>
            <a:endParaRPr lang="en-US"/>
          </a:p>
        </p:txBody>
      </p:sp>
      <p:sp>
        <p:nvSpPr>
          <p:cNvPr id="3" name="Footer Placeholder 2">
            <a:extLst>
              <a:ext uri="{FF2B5EF4-FFF2-40B4-BE49-F238E27FC236}">
                <a16:creationId xmlns:a16="http://schemas.microsoft.com/office/drawing/2014/main" id="{DFFAA9FE-4289-44DC-B79C-5B1402718BA6}"/>
              </a:ext>
            </a:extLst>
          </p:cNvPr>
          <p:cNvSpPr>
            <a:spLocks noGrp="1"/>
          </p:cNvSpPr>
          <p:nvPr>
            <p:ph type="ftr" sz="quarter" idx="13"/>
          </p:nvPr>
        </p:nvSpPr>
        <p:spPr/>
        <p:txBody>
          <a:bodyPr/>
          <a:lstStyle/>
          <a:p>
            <a:r>
              <a:rPr lang="en-US"/>
              <a:t>Erik Voirin | LArTPC CFD Simulation – Fluid Sloshing</a:t>
            </a:r>
          </a:p>
        </p:txBody>
      </p:sp>
      <p:sp>
        <p:nvSpPr>
          <p:cNvPr id="5" name="Slide Number Placeholder 4">
            <a:extLst>
              <a:ext uri="{FF2B5EF4-FFF2-40B4-BE49-F238E27FC236}">
                <a16:creationId xmlns:a16="http://schemas.microsoft.com/office/drawing/2014/main" id="{1D87DE12-534F-455F-B899-EED0B3632AAD}"/>
              </a:ext>
            </a:extLst>
          </p:cNvPr>
          <p:cNvSpPr>
            <a:spLocks noGrp="1"/>
          </p:cNvSpPr>
          <p:nvPr>
            <p:ph type="sldNum" sz="quarter" idx="14"/>
          </p:nvPr>
        </p:nvSpPr>
        <p:spPr/>
        <p:txBody>
          <a:bodyPr/>
          <a:lstStyle/>
          <a:p>
            <a:fld id="{D7269C37-F1AD-4E91-B8A3-755FEC9D339E}" type="slidenum">
              <a:rPr lang="en-US" smtClean="0"/>
              <a:t>‹#›</a:t>
            </a:fld>
            <a:endParaRPr lang="en-US"/>
          </a:p>
        </p:txBody>
      </p:sp>
    </p:spTree>
    <p:extLst>
      <p:ext uri="{BB962C8B-B14F-4D97-AF65-F5344CB8AC3E}">
        <p14:creationId xmlns:p14="http://schemas.microsoft.com/office/powerpoint/2010/main" val="146047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FF7A93-2F6F-4042-B3F7-21EF3CF68C96}" type="datetime1">
              <a:rPr lang="en-US" smtClean="0"/>
              <a:t>10/27/2020</a:t>
            </a:fld>
            <a:endParaRPr lang="en-US"/>
          </a:p>
        </p:txBody>
      </p:sp>
      <p:sp>
        <p:nvSpPr>
          <p:cNvPr id="5" name="Footer Placeholder 4"/>
          <p:cNvSpPr>
            <a:spLocks noGrp="1"/>
          </p:cNvSpPr>
          <p:nvPr>
            <p:ph type="ftr" sz="quarter" idx="11"/>
          </p:nvPr>
        </p:nvSpPr>
        <p:spPr/>
        <p:txBody>
          <a:bodyPr/>
          <a:lstStyle/>
          <a:p>
            <a:r>
              <a:rPr lang="en-US"/>
              <a:t>Erik Voirin | LArTPC CFD Simulation – Fluid Sloshing</a:t>
            </a:r>
          </a:p>
        </p:txBody>
      </p:sp>
      <p:sp>
        <p:nvSpPr>
          <p:cNvPr id="6" name="Slide Number Placeholder 5"/>
          <p:cNvSpPr>
            <a:spLocks noGrp="1"/>
          </p:cNvSpPr>
          <p:nvPr>
            <p:ph type="sldNum" sz="quarter" idx="12"/>
          </p:nvPr>
        </p:nvSpPr>
        <p:spPr/>
        <p:txBody>
          <a:bodyPr/>
          <a:lstStyle/>
          <a:p>
            <a:fld id="{DAC0F921-2611-4509-BF50-94681CE36AF6}" type="slidenum">
              <a:rPr lang="en-US" smtClean="0"/>
              <a:t>‹#›</a:t>
            </a:fld>
            <a:endParaRPr lang="en-US"/>
          </a:p>
        </p:txBody>
      </p:sp>
    </p:spTree>
    <p:extLst>
      <p:ext uri="{BB962C8B-B14F-4D97-AF65-F5344CB8AC3E}">
        <p14:creationId xmlns:p14="http://schemas.microsoft.com/office/powerpoint/2010/main" val="3905008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fld id="{7510AF9A-18A3-4935-953E-1157EA524521}" type="datetime1">
              <a:rPr lang="en-US" smtClean="0"/>
              <a:t>10/27/2020</a:t>
            </a:fld>
            <a:endParaRPr lang="en-US" dirty="0"/>
          </a:p>
        </p:txBody>
      </p:sp>
      <p:sp>
        <p:nvSpPr>
          <p:cNvPr id="5" name="Footer Placeholder 4"/>
          <p:cNvSpPr>
            <a:spLocks noGrp="1"/>
          </p:cNvSpPr>
          <p:nvPr>
            <p:ph type="ftr" sz="quarter" idx="11"/>
          </p:nvPr>
        </p:nvSpPr>
        <p:spPr/>
        <p:txBody>
          <a:bodyPr/>
          <a:lstStyle/>
          <a:p>
            <a:pPr>
              <a:defRPr/>
            </a:pPr>
            <a:r>
              <a:rPr lang="en-US"/>
              <a:t>Erik Voirin | LArTPC CFD Simulation – Fluid Sloshing</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83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fld id="{B2B98366-C2B1-44C4-8D01-B0713E12CC41}" type="datetime1">
              <a:rPr lang="en-US" smtClean="0"/>
              <a:t>10/27/2020</a:t>
            </a:fld>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Erik Voirin | LArTPC CFD Simulation – Fluid Sloshing</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990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3"/>
          <p:cNvSpPr>
            <a:spLocks noGrp="1"/>
          </p:cNvSpPr>
          <p:nvPr>
            <p:ph type="dt" sz="half" idx="16"/>
          </p:nvPr>
        </p:nvSpPr>
        <p:spPr/>
        <p:txBody>
          <a:bodyPr/>
          <a:lstStyle>
            <a:lvl1pPr>
              <a:defRPr/>
            </a:lvl1pPr>
          </a:lstStyle>
          <a:p>
            <a:pPr>
              <a:defRPr/>
            </a:pPr>
            <a:fld id="{DAC5F3CE-DFBD-4B09-B3E5-E333A8384053}" type="datetime1">
              <a:rPr lang="en-US" smtClean="0"/>
              <a:t>10/27/2020</a:t>
            </a:fld>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Erik Voirin | LArTPC CFD Simulation – Fluid Sloshing</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145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4" name="Date Placeholder 3"/>
          <p:cNvSpPr>
            <a:spLocks noGrp="1"/>
          </p:cNvSpPr>
          <p:nvPr>
            <p:ph type="dt" sz="half" idx="11"/>
          </p:nvPr>
        </p:nvSpPr>
        <p:spPr/>
        <p:txBody>
          <a:bodyPr/>
          <a:lstStyle>
            <a:lvl1pPr>
              <a:defRPr/>
            </a:lvl1pPr>
          </a:lstStyle>
          <a:p>
            <a:pPr>
              <a:defRPr/>
            </a:pPr>
            <a:fld id="{A4EB4A41-8871-4898-9E92-C2880F6B9E98}" type="datetime1">
              <a:rPr lang="en-US" smtClean="0"/>
              <a:t>10/27/2020</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198998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3" name="Date Placeholder 3"/>
          <p:cNvSpPr>
            <a:spLocks noGrp="1"/>
          </p:cNvSpPr>
          <p:nvPr>
            <p:ph type="dt" sz="half" idx="11"/>
          </p:nvPr>
        </p:nvSpPr>
        <p:spPr/>
        <p:txBody>
          <a:bodyPr/>
          <a:lstStyle>
            <a:lvl1pPr>
              <a:defRPr/>
            </a:lvl1pPr>
          </a:lstStyle>
          <a:p>
            <a:pPr>
              <a:defRPr/>
            </a:pPr>
            <a:fld id="{242EF2B1-35EB-493F-8F17-A55E2D1EF6DD}" type="datetime1">
              <a:rPr lang="en-US" smtClean="0"/>
              <a:t>10/27/2020</a:t>
            </a:fld>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353206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6" name="Date Placeholder 3"/>
          <p:cNvSpPr>
            <a:spLocks noGrp="1"/>
          </p:cNvSpPr>
          <p:nvPr>
            <p:ph type="dt" sz="half" idx="16"/>
          </p:nvPr>
        </p:nvSpPr>
        <p:spPr/>
        <p:txBody>
          <a:bodyPr/>
          <a:lstStyle>
            <a:lvl1pPr>
              <a:defRPr sz="1200" baseline="0" smtClean="0">
                <a:solidFill>
                  <a:srgbClr val="004C97"/>
                </a:solidFill>
                <a:latin typeface="Abadi" panose="020B0604020104020204" pitchFamily="34" charset="0"/>
              </a:defRPr>
            </a:lvl1pPr>
          </a:lstStyle>
          <a:p>
            <a:pPr>
              <a:defRPr/>
            </a:pPr>
            <a:fld id="{03CE19F6-CCF4-4D11-AEEA-C3AC6CDE8AD1}" type="datetime1">
              <a:rPr lang="en-US" smtClean="0"/>
              <a:pPr>
                <a:defRPr/>
              </a:pPr>
              <a:t>10/27/2020</a:t>
            </a:fld>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Abadi" panose="020B0604020104020204" pitchFamily="34" charset="0"/>
              </a:defRPr>
            </a:lvl1pPr>
          </a:lstStyle>
          <a:p>
            <a:pPr>
              <a:defRPr/>
            </a:pPr>
            <a:fld id="{609735B5-E0F8-D44A-A3DE-E2CD0DCDE7CF}" type="slidenum">
              <a:rPr lang="en-US" smtClean="0"/>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38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Abadi" panose="020B06040201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Abadi" panose="020B0604020104020204" pitchFamily="34" charset="0"/>
              </a:defRPr>
            </a:lvl1pPr>
          </a:lstStyle>
          <a:p>
            <a:pPr>
              <a:defRPr/>
            </a:pPr>
            <a:fld id="{8B0E1031-A99C-48BD-BA85-7A772E844DC9}" type="datetime1">
              <a:rPr lang="en-US" smtClean="0"/>
              <a:pPr>
                <a:defRPr/>
              </a:pPr>
              <a:t>10/27/2020</a:t>
            </a:fld>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Abadi" panose="020B0604020104020204" pitchFamily="34" charset="0"/>
              </a:defRPr>
            </a:lvl1pPr>
          </a:lstStyle>
          <a:p>
            <a:pPr>
              <a:defRPr/>
            </a:pPr>
            <a:fld id="{D7C6703C-D516-5C41-9D7B-DB72F4B68AE4}" type="slidenum">
              <a:rPr lang="en-US" smtClean="0"/>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Tree>
    <p:extLst>
      <p:ext uri="{BB962C8B-B14F-4D97-AF65-F5344CB8AC3E}">
        <p14:creationId xmlns:p14="http://schemas.microsoft.com/office/powerpoint/2010/main" val="3050349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CB674C-A216-4A9B-978F-C5EF116CE7B2}" type="datetime1">
              <a:rPr lang="en-US" smtClean="0"/>
              <a:t>10/27/2020</a:t>
            </a:fld>
            <a:endParaRPr lang="en-US"/>
          </a:p>
        </p:txBody>
      </p:sp>
      <p:sp>
        <p:nvSpPr>
          <p:cNvPr id="4" name="Footer Placeholder 3"/>
          <p:cNvSpPr>
            <a:spLocks noGrp="1"/>
          </p:cNvSpPr>
          <p:nvPr>
            <p:ph type="ftr" sz="quarter" idx="11"/>
          </p:nvPr>
        </p:nvSpPr>
        <p:spPr/>
        <p:txBody>
          <a:bodyPr/>
          <a:lstStyle/>
          <a:p>
            <a:r>
              <a:rPr lang="en-US"/>
              <a:t>Erik Voirin | LArTPC CFD Simulation – Fluid Sloshing</a:t>
            </a:r>
          </a:p>
        </p:txBody>
      </p:sp>
      <p:sp>
        <p:nvSpPr>
          <p:cNvPr id="5" name="Slide Number Placeholder 4"/>
          <p:cNvSpPr>
            <a:spLocks noGrp="1"/>
          </p:cNvSpPr>
          <p:nvPr>
            <p:ph type="sldNum" sz="quarter" idx="12"/>
          </p:nvPr>
        </p:nvSpPr>
        <p:spPr/>
        <p:txBody>
          <a:bodyPr/>
          <a:lstStyle/>
          <a:p>
            <a:fld id="{4B49009C-6C5E-44F5-8A86-17792D67C94B}" type="slidenum">
              <a:rPr lang="en-US" smtClean="0"/>
              <a:t>‹#›</a:t>
            </a:fld>
            <a:endParaRPr lang="en-US"/>
          </a:p>
        </p:txBody>
      </p:sp>
    </p:spTree>
    <p:extLst>
      <p:ext uri="{BB962C8B-B14F-4D97-AF65-F5344CB8AC3E}">
        <p14:creationId xmlns:p14="http://schemas.microsoft.com/office/powerpoint/2010/main" val="331520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Abadi" panose="020B0604020104020204" pitchFamily="34" charset="0"/>
                <a:cs typeface="ＭＳ Ｐゴシック" charset="0"/>
              </a:defRPr>
            </a:lvl1pPr>
          </a:lstStyle>
          <a:p>
            <a:pPr>
              <a:defRPr/>
            </a:pPr>
            <a:fld id="{9DA44D13-AAE9-449D-B865-FE5CE17756CC}" type="datetime1">
              <a:rPr lang="en-US" smtClean="0"/>
              <a:pPr>
                <a:defRPr/>
              </a:pPr>
              <a:t>10/27/2020</a:t>
            </a:fld>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Abadi" panose="020B0604020104020204" pitchFamily="34" charset="0"/>
                <a:ea typeface="ＭＳ Ｐゴシック" charset="0"/>
                <a:cs typeface="ＭＳ Ｐゴシック" charset="0"/>
              </a:defRPr>
            </a:lvl1pPr>
          </a:lstStyle>
          <a:p>
            <a:pPr>
              <a:defRPr/>
            </a:pPr>
            <a:r>
              <a:rPr lang="en-US" dirty="0"/>
              <a:t>Erik Voirin | </a:t>
            </a:r>
            <a:r>
              <a:rPr lang="en-US" dirty="0" err="1"/>
              <a:t>LArTPC</a:t>
            </a:r>
            <a:r>
              <a:rPr lang="en-US" dirty="0"/>
              <a:t> CFD Simulation – Fluid Sloshing</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Abadi" panose="020B0604020104020204" pitchFamily="34"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126844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2" y="103665"/>
            <a:ext cx="11563349"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1" y="1043047"/>
            <a:ext cx="11563351"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a:lvl1pPr>
          </a:lstStyle>
          <a:p>
            <a:fld id="{B844A0ED-FF2B-46DB-B2AA-649782103AC4}" type="datetime1">
              <a:rPr lang="en-US" altLang="en-US" smtClean="0"/>
              <a:t>10/27/2020</a:t>
            </a:fld>
            <a:endParaRPr lang="en-US" altLang="en-US" dirty="0"/>
          </a:p>
        </p:txBody>
      </p:sp>
      <p:sp>
        <p:nvSpPr>
          <p:cNvPr id="5" name="Footer Placeholder 4"/>
          <p:cNvSpPr>
            <a:spLocks noGrp="1"/>
          </p:cNvSpPr>
          <p:nvPr>
            <p:ph type="ftr" sz="quarter" idx="11"/>
          </p:nvPr>
        </p:nvSpPr>
        <p:spPr>
          <a:xfrm>
            <a:off x="1102676" y="6515100"/>
            <a:ext cx="5911160" cy="241300"/>
          </a:xfrm>
        </p:spPr>
        <p:txBody>
          <a:bodyPr/>
          <a:lstStyle>
            <a:lvl1pPr>
              <a:defRPr sz="1200">
                <a:solidFill>
                  <a:srgbClr val="004C97"/>
                </a:solidFill>
              </a:defRPr>
            </a:lvl1pPr>
          </a:lstStyle>
          <a:p>
            <a:pPr>
              <a:defRPr/>
            </a:pPr>
            <a:r>
              <a:rPr lang="en-US" b="1"/>
              <a:t>Erik Voirin | LArTPC CFD Simulation – Fluid Sloshing</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79878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Abadi"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fld id="{CB23BD6F-2E29-490D-8F6D-FA98E3681FB9}" type="datetime1">
              <a:rPr lang="en-US" smtClean="0"/>
              <a:t>10/27/2020</a:t>
            </a:fld>
            <a:endParaRPr lang="en-US" dirty="0"/>
          </a:p>
        </p:txBody>
      </p:sp>
      <p:sp>
        <p:nvSpPr>
          <p:cNvPr id="5" name="Footer Placeholder 4"/>
          <p:cNvSpPr>
            <a:spLocks noGrp="1"/>
          </p:cNvSpPr>
          <p:nvPr>
            <p:ph type="ftr" sz="quarter" idx="11"/>
          </p:nvPr>
        </p:nvSpPr>
        <p:spPr/>
        <p:txBody>
          <a:bodyPr/>
          <a:lstStyle/>
          <a:p>
            <a:pPr>
              <a:defRPr/>
            </a:pPr>
            <a:r>
              <a:rPr lang="en-US"/>
              <a:t>Erik Voirin | LArTPC CFD Simulation – Fluid Sloshing</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202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202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202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202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653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Erik Voirin | LArTPC CFD Simulation – Fluid Sloshing</a:t>
            </a:r>
            <a:endParaRPr lang="en-US" dirty="0"/>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0C0D5583-1972-48D7-BA7B-4293738FA85E}" type="datetime1">
              <a:rPr lang="en-US" smtClean="0"/>
              <a:pPr>
                <a:defRPr/>
              </a:pPr>
              <a:t>10/27/2020</a:t>
            </a:fld>
            <a:endParaRPr lang="en-US" dirty="0"/>
          </a:p>
        </p:txBody>
      </p:sp>
    </p:spTree>
    <p:extLst>
      <p:ext uri="{BB962C8B-B14F-4D97-AF65-F5344CB8AC3E}">
        <p14:creationId xmlns:p14="http://schemas.microsoft.com/office/powerpoint/2010/main" val="3622244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a:t>Erik Voirin | LArTPC CFD Simulation – Fluid Sloshing</a:t>
            </a:r>
          </a:p>
        </p:txBody>
      </p:sp>
      <p:sp>
        <p:nvSpPr>
          <p:cNvPr id="7" name="Slide Number Placeholder 5"/>
          <p:cNvSpPr>
            <a:spLocks noGrp="1"/>
          </p:cNvSpPr>
          <p:nvPr>
            <p:ph type="sldNum" sz="quarter" idx="15"/>
          </p:nvPr>
        </p:nvSpPr>
        <p:spPr>
          <a:xfrm>
            <a:off x="399885" y="6488431"/>
            <a:ext cx="700617" cy="187325"/>
          </a:xfrm>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1305984" y="6488431"/>
            <a:ext cx="135502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A1DDBF07-0706-4239-8C36-7631585AE0E1}" type="datetime1">
              <a:rPr lang="en-US" smtClean="0"/>
              <a:pPr>
                <a:defRPr/>
              </a:pPr>
              <a:t>10/27/2020</a:t>
            </a:fld>
            <a:endParaRPr lang="en-US" dirty="0"/>
          </a:p>
        </p:txBody>
      </p:sp>
    </p:spTree>
    <p:extLst>
      <p:ext uri="{BB962C8B-B14F-4D97-AF65-F5344CB8AC3E}">
        <p14:creationId xmlns:p14="http://schemas.microsoft.com/office/powerpoint/2010/main" val="2714063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Footer Placeholder 4"/>
          <p:cNvSpPr>
            <a:spLocks noGrp="1"/>
          </p:cNvSpPr>
          <p:nvPr>
            <p:ph type="ftr" sz="quarter" idx="17"/>
          </p:nvPr>
        </p:nvSpPr>
        <p:spPr/>
        <p:txBody>
          <a:bodyPr/>
          <a:lstStyle>
            <a:lvl1pPr>
              <a:defRPr/>
            </a:lvl1pPr>
          </a:lstStyle>
          <a:p>
            <a:pPr>
              <a:defRPr/>
            </a:pPr>
            <a:r>
              <a:rPr lang="en-US"/>
              <a:t>Erik Voirin | LArTPC CFD Simulation – Fluid Sloshing</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Abadi" panose="020B0604020104020204" pitchFamily="34" charset="0"/>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Abadi" panose="020B0604020104020204" pitchFamily="34" charset="0"/>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Abadi" panose="020B0604020104020204" pitchFamily="34" charset="0"/>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Abadi" panose="020B0604020104020204" pitchFamily="34" charset="0"/>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Abadi" panose="020B0604020104020204" pitchFamily="34" charset="0"/>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Edit Master text styles</a:t>
            </a:r>
          </a:p>
          <a:p>
            <a:pPr marL="256032" lvl="1" indent="-265176" algn="l" defTabSz="457200" rtl="0" fontAlgn="base">
              <a:lnSpc>
                <a:spcPct val="100000"/>
              </a:lnSpc>
              <a:spcBef>
                <a:spcPts val="600"/>
              </a:spcBef>
              <a:spcAft>
                <a:spcPts val="600"/>
              </a:spcAft>
              <a:buFont typeface="Arial"/>
              <a:buChar char="•"/>
            </a:pPr>
            <a:r>
              <a:rPr lang="en-US" dirty="0"/>
              <a:t>Second level</a:t>
            </a:r>
          </a:p>
          <a:p>
            <a:pPr marL="256032" lvl="2" indent="-265176" algn="l" defTabSz="457200" rtl="0" fontAlgn="base">
              <a:lnSpc>
                <a:spcPct val="100000"/>
              </a:lnSpc>
              <a:spcBef>
                <a:spcPts val="600"/>
              </a:spcBef>
              <a:spcAft>
                <a:spcPts val="600"/>
              </a:spcAft>
              <a:buFont typeface="Arial"/>
              <a:buChar char="•"/>
            </a:pPr>
            <a:r>
              <a:rPr lang="en-US" dirty="0"/>
              <a:t>Third level</a:t>
            </a:r>
          </a:p>
          <a:p>
            <a:pPr marL="256032" lvl="3" indent="-265176" algn="l" defTabSz="457200" rtl="0" fontAlgn="base">
              <a:lnSpc>
                <a:spcPct val="100000"/>
              </a:lnSpc>
              <a:spcBef>
                <a:spcPts val="600"/>
              </a:spcBef>
              <a:spcAft>
                <a:spcPts val="600"/>
              </a:spcAft>
              <a:buFont typeface="Arial"/>
              <a:buChar char="•"/>
            </a:pPr>
            <a:r>
              <a:rPr lang="en-US" dirty="0"/>
              <a:t>Fourth level</a:t>
            </a:r>
          </a:p>
          <a:p>
            <a:pPr marL="256032" lvl="4" indent="-265176" algn="l" defTabSz="457200" rtl="0" fontAlgn="base">
              <a:lnSpc>
                <a:spcPct val="100000"/>
              </a:lnSpc>
              <a:spcBef>
                <a:spcPts val="600"/>
              </a:spcBef>
              <a:spcAft>
                <a:spcPts val="600"/>
              </a:spcAft>
              <a:buFont typeface="Arial"/>
              <a:buChar char="•"/>
            </a:pPr>
            <a:r>
              <a:rPr lang="en-US" dirty="0"/>
              <a:t>Fifth level</a:t>
            </a:r>
          </a:p>
        </p:txBody>
      </p:sp>
      <p:sp>
        <p:nvSpPr>
          <p:cNvPr id="12" name="Date Placeholder 3">
            <a:extLst>
              <a:ext uri="{FF2B5EF4-FFF2-40B4-BE49-F238E27FC236}">
                <a16:creationId xmlns:a16="http://schemas.microsoft.com/office/drawing/2014/main" id="{E57BC82D-A827-42AE-A090-8B827C4B3988}"/>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B9B1F809-49FE-422B-9312-85D1595AB091}" type="datetime1">
              <a:rPr lang="en-US" smtClean="0"/>
              <a:pPr>
                <a:defRPr/>
              </a:pPr>
              <a:t>10/27/2020</a:t>
            </a:fld>
            <a:endParaRPr lang="en-US" dirty="0"/>
          </a:p>
        </p:txBody>
      </p:sp>
    </p:spTree>
    <p:extLst>
      <p:ext uri="{BB962C8B-B14F-4D97-AF65-F5344CB8AC3E}">
        <p14:creationId xmlns:p14="http://schemas.microsoft.com/office/powerpoint/2010/main" val="2915588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5" name="Footer Placeholder 4"/>
          <p:cNvSpPr>
            <a:spLocks noGrp="1"/>
          </p:cNvSpPr>
          <p:nvPr>
            <p:ph type="ftr" sz="quarter" idx="12"/>
          </p:nvPr>
        </p:nvSpPr>
        <p:spPr>
          <a:xfrm>
            <a:off x="2821519" y="6488431"/>
            <a:ext cx="7103318" cy="187325"/>
          </a:xfrm>
        </p:spPr>
        <p:txBody>
          <a:bodyPr/>
          <a:lstStyle>
            <a:lvl1pPr>
              <a:defRPr/>
            </a:lvl1pPr>
          </a:lstStyle>
          <a:p>
            <a:pPr>
              <a:defRPr/>
            </a:pPr>
            <a:r>
              <a:rPr lang="en-US"/>
              <a:t>Erik Voirin | LArTPC CFD Simulation – Fluid Sloshing</a:t>
            </a:r>
          </a:p>
        </p:txBody>
      </p:sp>
      <p:sp>
        <p:nvSpPr>
          <p:cNvPr id="6" name="Slide Number Placeholder 5"/>
          <p:cNvSpPr>
            <a:spLocks noGrp="1"/>
          </p:cNvSpPr>
          <p:nvPr>
            <p:ph type="sldNum" sz="quarter" idx="13"/>
          </p:nvPr>
        </p:nvSpPr>
        <p:spPr>
          <a:xfrm>
            <a:off x="492352" y="6488431"/>
            <a:ext cx="700617" cy="187325"/>
          </a:xfrm>
        </p:spPr>
        <p:txBody>
          <a:bodyPr/>
          <a:lstStyle>
            <a:lvl1pPr>
              <a:defRPr/>
            </a:lvl1pPr>
          </a:lstStyle>
          <a:p>
            <a:pPr>
              <a:defRPr/>
            </a:pPr>
            <a:fld id="{C663080B-B7DD-F94E-BF93-E5AF96AB2174}" type="slidenum">
              <a:rPr lang="en-US"/>
              <a:pPr>
                <a:defRPr/>
              </a:pPr>
              <a:t>‹#›</a:t>
            </a:fld>
            <a:endParaRPr lang="en-US" dirty="0"/>
          </a:p>
        </p:txBody>
      </p:sp>
      <p:sp>
        <p:nvSpPr>
          <p:cNvPr id="7" name="Date Placeholder 3">
            <a:extLst>
              <a:ext uri="{FF2B5EF4-FFF2-40B4-BE49-F238E27FC236}">
                <a16:creationId xmlns:a16="http://schemas.microsoft.com/office/drawing/2014/main" id="{980F84C3-AAAD-42A4-BF3D-6ACE9E350A58}"/>
              </a:ext>
            </a:extLst>
          </p:cNvPr>
          <p:cNvSpPr>
            <a:spLocks noGrp="1"/>
          </p:cNvSpPr>
          <p:nvPr>
            <p:ph type="dt" sz="half" idx="2"/>
          </p:nvPr>
        </p:nvSpPr>
        <p:spPr>
          <a:xfrm>
            <a:off x="1305985" y="6488431"/>
            <a:ext cx="132420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0A082F4C-6D26-44D3-92DF-17E6A30CF136}" type="datetime1">
              <a:rPr lang="en-US" smtClean="0"/>
              <a:pPr>
                <a:defRPr/>
              </a:pPr>
              <a:t>10/27/2020</a:t>
            </a:fld>
            <a:endParaRPr lang="en-US" dirty="0"/>
          </a:p>
        </p:txBody>
      </p:sp>
    </p:spTree>
    <p:extLst>
      <p:ext uri="{BB962C8B-B14F-4D97-AF65-F5344CB8AC3E}">
        <p14:creationId xmlns:p14="http://schemas.microsoft.com/office/powerpoint/2010/main" val="3167305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4"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5" name="Slide Number Placeholder 5"/>
          <p:cNvSpPr>
            <a:spLocks noGrp="1"/>
          </p:cNvSpPr>
          <p:nvPr>
            <p:ph type="sldNum" sz="quarter" idx="13"/>
          </p:nvPr>
        </p:nvSpPr>
        <p:spPr>
          <a:xfrm>
            <a:off x="461529" y="6488430"/>
            <a:ext cx="700617" cy="187325"/>
          </a:xfrm>
        </p:spPr>
        <p:txBody>
          <a:bodyPr/>
          <a:lstStyle>
            <a:lvl1pPr>
              <a:defRPr/>
            </a:lvl1pPr>
          </a:lstStyle>
          <a:p>
            <a:pPr>
              <a:defRPr/>
            </a:pPr>
            <a:fld id="{72F71154-E60D-9942-9C7E-C9963561CB3F}" type="slidenum">
              <a:rPr lang="en-US"/>
              <a:pPr>
                <a:defRPr/>
              </a:pPr>
              <a:t>‹#›</a:t>
            </a:fld>
            <a:endParaRPr lang="en-US" dirty="0"/>
          </a:p>
        </p:txBody>
      </p:sp>
      <p:sp>
        <p:nvSpPr>
          <p:cNvPr id="6" name="Date Placeholder 3">
            <a:extLst>
              <a:ext uri="{FF2B5EF4-FFF2-40B4-BE49-F238E27FC236}">
                <a16:creationId xmlns:a16="http://schemas.microsoft.com/office/drawing/2014/main" id="{03F8F6C8-BAAF-4D4A-A3A0-448596DDB28C}"/>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7D0F4A4E-C072-45D7-A6CC-F9AE3DEC6DCA}" type="datetime1">
              <a:rPr lang="en-US" smtClean="0"/>
              <a:pPr>
                <a:defRPr/>
              </a:pPr>
              <a:t>10/27/2020</a:t>
            </a:fld>
            <a:endParaRPr lang="en-US" dirty="0"/>
          </a:p>
        </p:txBody>
      </p:sp>
    </p:spTree>
    <p:extLst>
      <p:ext uri="{BB962C8B-B14F-4D97-AF65-F5344CB8AC3E}">
        <p14:creationId xmlns:p14="http://schemas.microsoft.com/office/powerpoint/2010/main" val="4101134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7" name="Footer Placeholder 4"/>
          <p:cNvSpPr>
            <a:spLocks noGrp="1"/>
          </p:cNvSpPr>
          <p:nvPr>
            <p:ph type="ftr" sz="quarter" idx="17"/>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Abadi" panose="020B0604020104020204" pitchFamily="34" charset="0"/>
              </a:defRPr>
            </a:lvl1pPr>
          </a:lstStyle>
          <a:p>
            <a:pPr>
              <a:defRPr/>
            </a:pPr>
            <a:fld id="{609735B5-E0F8-D44A-A3DE-E2CD0DCDE7CF}" type="slidenum">
              <a:rPr lang="en-US" smtClean="0"/>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9C23A2E0-AF67-414B-A4B4-E66525B2D5BB}"/>
              </a:ext>
            </a:extLst>
          </p:cNvPr>
          <p:cNvSpPr>
            <a:spLocks noGrp="1"/>
          </p:cNvSpPr>
          <p:nvPr>
            <p:ph type="dt" sz="half" idx="2"/>
          </p:nvPr>
        </p:nvSpPr>
        <p:spPr>
          <a:xfrm>
            <a:off x="1305985" y="6488431"/>
            <a:ext cx="1313926"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6722C142-F112-4AE4-94D4-C176A6EBB01C}" type="datetime1">
              <a:rPr lang="en-US" smtClean="0"/>
              <a:pPr>
                <a:defRPr/>
              </a:pPr>
              <a:t>10/27/2020</a:t>
            </a:fld>
            <a:endParaRPr lang="en-US" dirty="0"/>
          </a:p>
        </p:txBody>
      </p:sp>
    </p:spTree>
    <p:extLst>
      <p:ext uri="{BB962C8B-B14F-4D97-AF65-F5344CB8AC3E}">
        <p14:creationId xmlns:p14="http://schemas.microsoft.com/office/powerpoint/2010/main" val="62062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Abadi" panose="020B06040201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Footer Placeholder 4"/>
          <p:cNvSpPr>
            <a:spLocks noGrp="1"/>
          </p:cNvSpPr>
          <p:nvPr>
            <p:ph type="ftr" sz="quarter" idx="13"/>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Abadi" panose="020B0604020104020204" pitchFamily="34" charset="0"/>
              </a:defRPr>
            </a:lvl1pPr>
          </a:lstStyle>
          <a:p>
            <a:pPr>
              <a:defRPr/>
            </a:pPr>
            <a:fld id="{D7C6703C-D516-5C41-9D7B-DB72F4B68AE4}" type="slidenum">
              <a:rPr lang="en-US" smtClean="0"/>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1B9DBF6E-42F6-4744-BB00-707B0BEDCBDF}"/>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BF350DE7-447A-49D8-8529-6D2D18271EBB}" type="datetime1">
              <a:rPr lang="en-US" smtClean="0"/>
              <a:pPr>
                <a:defRPr/>
              </a:pPr>
              <a:t>10/27/2020</a:t>
            </a:fld>
            <a:endParaRPr lang="en-US" dirty="0"/>
          </a:p>
        </p:txBody>
      </p:sp>
    </p:spTree>
    <p:extLst>
      <p:ext uri="{BB962C8B-B14F-4D97-AF65-F5344CB8AC3E}">
        <p14:creationId xmlns:p14="http://schemas.microsoft.com/office/powerpoint/2010/main" val="644326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3F49EADC-A4CF-46FE-94C1-70F0EC0E00A4}"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77545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9BCDDF3C-E3D0-49D3-9B16-46307C763B7D}"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255673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C5449CFC-0771-4CE4-A67B-F582ED1A2A42}"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6317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Abadi" panose="020B0604020202020204" pitchFamily="34" charset="0"/>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fld id="{A792A0F9-0CC6-4421-B5E0-711A032B0251}" type="datetime1">
              <a:rPr lang="en-US" smtClean="0"/>
              <a:t>10/27/2020</a:t>
            </a:fld>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Erik Voirin | LArTPC CFD Simulation – Fluid Sloshing</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202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202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202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202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202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202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202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202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096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BA4E47BD-98D6-4260-AE05-8E255F161FEA}"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007395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C852D61C-8C2F-4BB1-B97A-62E799B0BEF4}"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256320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F2CE6E16-8314-49B1-BA9D-32F3123A3B3F}"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655436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D4921035-4422-4CCA-A564-4B13F2D9DF3E}"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774866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6A8717D1-D01F-4943-A4A5-88C2943EC75A}"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785870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5100CDF3-8B52-4DC1-B546-C497C9EA9231}"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492431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fld id="{3C74F8FB-CB39-4FCE-9CE4-B76071D9296D}" type="datetime1">
              <a:rPr lang="en-US" smtClean="0"/>
              <a:t>10/27/2020</a:t>
            </a:fld>
            <a:endParaRPr lang="en-US" dirty="0"/>
          </a:p>
        </p:txBody>
      </p:sp>
      <p:sp>
        <p:nvSpPr>
          <p:cNvPr id="5" name="Footer Placeholder 4"/>
          <p:cNvSpPr>
            <a:spLocks noGrp="1"/>
          </p:cNvSpPr>
          <p:nvPr>
            <p:ph type="ftr" sz="quarter" idx="11"/>
          </p:nvPr>
        </p:nvSpPr>
        <p:spPr/>
        <p:txBody>
          <a:bodyPr/>
          <a:lstStyle/>
          <a:p>
            <a:pPr>
              <a:defRPr/>
            </a:pPr>
            <a:r>
              <a:rPr lang="en-US"/>
              <a:t>Erik Voirin | LArTPC CFD Simulation – Fluid Sloshing</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755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fld id="{64580992-6D0F-4A6A-AB8F-2EE0F1520D8E}" type="datetime1">
              <a:rPr lang="en-US" smtClean="0"/>
              <a:t>10/27/2020</a:t>
            </a:fld>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Erik Voirin | LArTPC CFD Simulation – Fluid Sloshing</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974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3"/>
          <p:cNvSpPr>
            <a:spLocks noGrp="1"/>
          </p:cNvSpPr>
          <p:nvPr>
            <p:ph type="dt" sz="half" idx="16"/>
          </p:nvPr>
        </p:nvSpPr>
        <p:spPr/>
        <p:txBody>
          <a:bodyPr/>
          <a:lstStyle>
            <a:lvl1pPr>
              <a:defRPr/>
            </a:lvl1pPr>
          </a:lstStyle>
          <a:p>
            <a:pPr>
              <a:defRPr/>
            </a:pPr>
            <a:fld id="{115FCF96-54B8-464A-B4A6-503002FFE750}" type="datetime1">
              <a:rPr lang="en-US" smtClean="0"/>
              <a:t>10/27/2020</a:t>
            </a:fld>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Erik Voirin | LArTPC CFD Simulation – Fluid Sloshing</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5486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4" name="Date Placeholder 3"/>
          <p:cNvSpPr>
            <a:spLocks noGrp="1"/>
          </p:cNvSpPr>
          <p:nvPr>
            <p:ph type="dt" sz="half" idx="11"/>
          </p:nvPr>
        </p:nvSpPr>
        <p:spPr/>
        <p:txBody>
          <a:bodyPr/>
          <a:lstStyle>
            <a:lvl1pPr>
              <a:defRPr/>
            </a:lvl1pPr>
          </a:lstStyle>
          <a:p>
            <a:pPr>
              <a:defRPr/>
            </a:pPr>
            <a:fld id="{DE297CAE-F10F-4B6E-90C5-F3CDD0910F47}" type="datetime1">
              <a:rPr lang="en-US" smtClean="0"/>
              <a:t>10/27/2020</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373518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3"/>
          <p:cNvSpPr>
            <a:spLocks noGrp="1"/>
          </p:cNvSpPr>
          <p:nvPr>
            <p:ph type="dt" sz="half" idx="16"/>
          </p:nvPr>
        </p:nvSpPr>
        <p:spPr/>
        <p:txBody>
          <a:bodyPr/>
          <a:lstStyle>
            <a:lvl1pPr>
              <a:defRPr/>
            </a:lvl1pPr>
          </a:lstStyle>
          <a:p>
            <a:pPr>
              <a:defRPr/>
            </a:pPr>
            <a:fld id="{2A3B26EA-DD22-46B6-A024-82918B4B7F3B}" type="datetime1">
              <a:rPr lang="en-US" smtClean="0"/>
              <a:t>10/27/2020</a:t>
            </a:fld>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Erik Voirin | LArTPC CFD Simulation – Fluid Sloshing</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1915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3" name="Date Placeholder 3"/>
          <p:cNvSpPr>
            <a:spLocks noGrp="1"/>
          </p:cNvSpPr>
          <p:nvPr>
            <p:ph type="dt" sz="half" idx="11"/>
          </p:nvPr>
        </p:nvSpPr>
        <p:spPr/>
        <p:txBody>
          <a:bodyPr/>
          <a:lstStyle>
            <a:lvl1pPr>
              <a:defRPr/>
            </a:lvl1pPr>
          </a:lstStyle>
          <a:p>
            <a:pPr>
              <a:defRPr/>
            </a:pPr>
            <a:fld id="{A195CBE9-FF4F-4649-9410-180B4091881C}" type="datetime1">
              <a:rPr lang="en-US" smtClean="0"/>
              <a:t>10/27/2020</a:t>
            </a:fld>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812760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6" name="Date Placeholder 3"/>
          <p:cNvSpPr>
            <a:spLocks noGrp="1"/>
          </p:cNvSpPr>
          <p:nvPr>
            <p:ph type="dt" sz="half" idx="16"/>
          </p:nvPr>
        </p:nvSpPr>
        <p:spPr/>
        <p:txBody>
          <a:bodyPr/>
          <a:lstStyle>
            <a:lvl1pPr>
              <a:defRPr sz="1200" baseline="0" smtClean="0">
                <a:solidFill>
                  <a:srgbClr val="004C97"/>
                </a:solidFill>
                <a:latin typeface="Abadi" panose="020B0604020104020204" pitchFamily="34" charset="0"/>
              </a:defRPr>
            </a:lvl1pPr>
          </a:lstStyle>
          <a:p>
            <a:pPr>
              <a:defRPr/>
            </a:pPr>
            <a:fld id="{68596648-801A-43F7-BB35-88545C54E6B5}" type="datetime1">
              <a:rPr lang="en-US" smtClean="0"/>
              <a:pPr>
                <a:defRPr/>
              </a:pPr>
              <a:t>10/27/2020</a:t>
            </a:fld>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Abadi" panose="020B0604020104020204" pitchFamily="34" charset="0"/>
              </a:defRPr>
            </a:lvl1pPr>
          </a:lstStyle>
          <a:p>
            <a:pPr>
              <a:defRPr/>
            </a:pPr>
            <a:fld id="{609735B5-E0F8-D44A-A3DE-E2CD0DCDE7CF}" type="slidenum">
              <a:rPr lang="en-US" smtClean="0"/>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660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Abadi" panose="020B06040201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Abadi" panose="020B0604020104020204" pitchFamily="34" charset="0"/>
              </a:defRPr>
            </a:lvl1pPr>
          </a:lstStyle>
          <a:p>
            <a:pPr>
              <a:defRPr/>
            </a:pPr>
            <a:fld id="{B1FB9CD7-CE48-4768-A7F6-9ABF06D6BD6B}" type="datetime1">
              <a:rPr lang="en-US" smtClean="0"/>
              <a:pPr>
                <a:defRPr/>
              </a:pPr>
              <a:t>10/27/2020</a:t>
            </a:fld>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Abadi" panose="020B0604020104020204" pitchFamily="34" charset="0"/>
              </a:defRPr>
            </a:lvl1pPr>
          </a:lstStyle>
          <a:p>
            <a:pPr>
              <a:defRPr/>
            </a:pPr>
            <a:fld id="{D7C6703C-D516-5C41-9D7B-DB72F4B68AE4}" type="slidenum">
              <a:rPr lang="en-US" smtClean="0"/>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Tree>
    <p:extLst>
      <p:ext uri="{BB962C8B-B14F-4D97-AF65-F5344CB8AC3E}">
        <p14:creationId xmlns:p14="http://schemas.microsoft.com/office/powerpoint/2010/main" val="1123030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369130" y="274638"/>
            <a:ext cx="11384816" cy="883860"/>
          </a:xfrm>
          <a:prstGeom prst="rect">
            <a:avLst/>
          </a:prstGeom>
        </p:spPr>
        <p:txBody>
          <a:bodyPr vert="horz" lIns="0" tIns="0" rIns="0" bIns="0">
            <a:noAutofit/>
          </a:bodyPr>
          <a:lstStyle>
            <a:lvl1pPr algn="l">
              <a:defRPr sz="32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369130" y="1357503"/>
            <a:ext cx="11384816" cy="4920571"/>
          </a:xfrm>
          <a:prstGeom prst="rect">
            <a:avLst/>
          </a:prstGeom>
        </p:spPr>
        <p:txBody>
          <a:bodyPr lIns="0" rIns="0">
            <a:normAutofit/>
          </a:bodyPr>
          <a:lstStyle>
            <a:lvl1pPr marL="230188" indent="-230188">
              <a:lnSpc>
                <a:spcPct val="100000"/>
              </a:lnSpc>
              <a:spcBef>
                <a:spcPts val="1200"/>
              </a:spcBef>
              <a:spcAft>
                <a:spcPts val="0"/>
              </a:spcAft>
              <a:buFont typeface="Arial"/>
              <a:buChar char="•"/>
              <a:defRPr sz="2400" b="0" i="0">
                <a:solidFill>
                  <a:srgbClr val="3C5A77"/>
                </a:solidFill>
                <a:latin typeface="Abadi" panose="020B0604020104020204" pitchFamily="34" charset="0"/>
              </a:defRPr>
            </a:lvl1pPr>
            <a:lvl2pPr marL="514350" indent="-230188">
              <a:lnSpc>
                <a:spcPct val="100000"/>
              </a:lnSpc>
              <a:spcBef>
                <a:spcPts val="0"/>
              </a:spcBef>
              <a:spcAft>
                <a:spcPts val="0"/>
              </a:spcAft>
              <a:buSzPct val="90000"/>
              <a:buFont typeface="Lucida Grande"/>
              <a:buChar char="-"/>
              <a:defRPr sz="2000" b="0" i="0">
                <a:solidFill>
                  <a:srgbClr val="3C5A77"/>
                </a:solidFill>
                <a:latin typeface="Abadi" panose="020B0604020104020204" pitchFamily="34" charset="0"/>
              </a:defRPr>
            </a:lvl2pPr>
            <a:lvl3pPr marL="860425" indent="-230188">
              <a:lnSpc>
                <a:spcPct val="100000"/>
              </a:lnSpc>
              <a:spcBef>
                <a:spcPts val="0"/>
              </a:spcBef>
              <a:spcAft>
                <a:spcPts val="0"/>
              </a:spcAft>
              <a:buSzPct val="88000"/>
              <a:buFont typeface="Arial"/>
              <a:buChar char="•"/>
              <a:defRPr sz="1800" b="0" i="0">
                <a:solidFill>
                  <a:srgbClr val="3C5A77"/>
                </a:solidFill>
                <a:latin typeface="Abadi" panose="020B0604020104020204" pitchFamily="34" charset="0"/>
              </a:defRPr>
            </a:lvl3pPr>
            <a:lvl4pPr marL="1198563" indent="-230188">
              <a:lnSpc>
                <a:spcPct val="100000"/>
              </a:lnSpc>
              <a:spcBef>
                <a:spcPts val="0"/>
              </a:spcBef>
              <a:spcAft>
                <a:spcPts val="0"/>
              </a:spcAft>
              <a:buSzPct val="90000"/>
              <a:buFont typeface="Lucida Grande"/>
              <a:buChar char="-"/>
              <a:defRPr sz="1400" b="0" i="0">
                <a:solidFill>
                  <a:srgbClr val="3C5A77"/>
                </a:solidFill>
                <a:latin typeface="Abadi" panose="020B0604020104020204" pitchFamily="34" charset="0"/>
              </a:defRPr>
            </a:lvl4pPr>
            <a:lvl5pPr marL="1484313" indent="-225425">
              <a:lnSpc>
                <a:spcPct val="100000"/>
              </a:lnSpc>
              <a:spcBef>
                <a:spcPts val="0"/>
              </a:spcBef>
              <a:spcAft>
                <a:spcPts val="0"/>
              </a:spcAft>
              <a:buSzPct val="88000"/>
              <a:buFont typeface="Arial"/>
              <a:buChar char="•"/>
              <a:defRPr sz="12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F2B9765-4D24-4CBD-A329-DF85D292EA12}"/>
              </a:ext>
            </a:extLst>
          </p:cNvPr>
          <p:cNvSpPr>
            <a:spLocks noGrp="1"/>
          </p:cNvSpPr>
          <p:nvPr>
            <p:ph type="dt" sz="half" idx="12"/>
          </p:nvPr>
        </p:nvSpPr>
        <p:spPr/>
        <p:txBody>
          <a:bodyPr/>
          <a:lstStyle/>
          <a:p>
            <a:fld id="{D0198740-E148-49D4-B3DA-4007785BD848}" type="datetime1">
              <a:rPr lang="en-US" smtClean="0"/>
              <a:t>10/27/2020</a:t>
            </a:fld>
            <a:endParaRPr lang="en-US"/>
          </a:p>
        </p:txBody>
      </p:sp>
      <p:sp>
        <p:nvSpPr>
          <p:cNvPr id="3" name="Footer Placeholder 2">
            <a:extLst>
              <a:ext uri="{FF2B5EF4-FFF2-40B4-BE49-F238E27FC236}">
                <a16:creationId xmlns:a16="http://schemas.microsoft.com/office/drawing/2014/main" id="{DFFAA9FE-4289-44DC-B79C-5B1402718BA6}"/>
              </a:ext>
            </a:extLst>
          </p:cNvPr>
          <p:cNvSpPr>
            <a:spLocks noGrp="1"/>
          </p:cNvSpPr>
          <p:nvPr>
            <p:ph type="ftr" sz="quarter" idx="13"/>
          </p:nvPr>
        </p:nvSpPr>
        <p:spPr/>
        <p:txBody>
          <a:bodyPr/>
          <a:lstStyle/>
          <a:p>
            <a:r>
              <a:rPr lang="en-US"/>
              <a:t>Erik Voirin | LArTPC CFD Simulation – Fluid Sloshing</a:t>
            </a:r>
          </a:p>
        </p:txBody>
      </p:sp>
      <p:sp>
        <p:nvSpPr>
          <p:cNvPr id="5" name="Slide Number Placeholder 4">
            <a:extLst>
              <a:ext uri="{FF2B5EF4-FFF2-40B4-BE49-F238E27FC236}">
                <a16:creationId xmlns:a16="http://schemas.microsoft.com/office/drawing/2014/main" id="{1D87DE12-534F-455F-B899-EED0B3632AAD}"/>
              </a:ext>
            </a:extLst>
          </p:cNvPr>
          <p:cNvSpPr>
            <a:spLocks noGrp="1"/>
          </p:cNvSpPr>
          <p:nvPr>
            <p:ph type="sldNum" sz="quarter" idx="14"/>
          </p:nvPr>
        </p:nvSpPr>
        <p:spPr/>
        <p:txBody>
          <a:bodyPr/>
          <a:lstStyle/>
          <a:p>
            <a:fld id="{D7269C37-F1AD-4E91-B8A3-755FEC9D339E}" type="slidenum">
              <a:rPr lang="en-US" smtClean="0"/>
              <a:t>‹#›</a:t>
            </a:fld>
            <a:endParaRPr lang="en-US"/>
          </a:p>
        </p:txBody>
      </p:sp>
    </p:spTree>
    <p:extLst>
      <p:ext uri="{BB962C8B-B14F-4D97-AF65-F5344CB8AC3E}">
        <p14:creationId xmlns:p14="http://schemas.microsoft.com/office/powerpoint/2010/main" val="1568046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365760"/>
            <a:ext cx="10972800" cy="647102"/>
          </a:xfrm>
          <a:prstGeom prst="rect">
            <a:avLst/>
          </a:prstGeom>
        </p:spPr>
        <p:txBody>
          <a:bodyPr vert="horz" lIns="0" tIns="0" rIns="0" bIns="0"/>
          <a:lstStyle>
            <a:lvl1pPr algn="l">
              <a:defRPr sz="2200" b="1" i="0" baseline="0">
                <a:solidFill>
                  <a:srgbClr val="E95125"/>
                </a:solidFill>
                <a:latin typeface="Abadi" panose="020B0604020104020204" pitchFamily="34" charset="0"/>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56D7FF47-A80A-4341-A1AB-EA0861F5A44D}"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Edit Master text styles</a:t>
            </a:r>
          </a:p>
          <a:p>
            <a:pPr marL="256032" marR="0" lvl="1" indent="-265176" algn="l" defTabSz="457200" rtl="0" eaLnBrk="1" fontAlgn="base" latinLnBrk="0" hangingPunct="1">
              <a:lnSpc>
                <a:spcPct val="100000"/>
              </a:lnSpc>
              <a:spcBef>
                <a:spcPts val="0"/>
              </a:spcBef>
              <a:spcAft>
                <a:spcPts val="0"/>
              </a:spcAft>
              <a:buClrTx/>
              <a:buSzTx/>
              <a:buFont typeface="Arial"/>
              <a:buChar char="•"/>
              <a:tabLst/>
              <a:defRPr/>
            </a:pPr>
            <a:r>
              <a:rPr lang="en-US" dirty="0"/>
              <a:t>Second level</a:t>
            </a:r>
          </a:p>
          <a:p>
            <a:pPr marL="256032" marR="0" lvl="2" indent="-265176" algn="l" defTabSz="457200" rtl="0" eaLnBrk="1" fontAlgn="base" latinLnBrk="0" hangingPunct="1">
              <a:lnSpc>
                <a:spcPct val="100000"/>
              </a:lnSpc>
              <a:spcBef>
                <a:spcPts val="0"/>
              </a:spcBef>
              <a:spcAft>
                <a:spcPts val="0"/>
              </a:spcAft>
              <a:buClrTx/>
              <a:buSzTx/>
              <a:buFont typeface="Arial"/>
              <a:buChar char="•"/>
              <a:tabLst/>
              <a:defRPr/>
            </a:pPr>
            <a:r>
              <a:rPr lang="en-US" dirty="0"/>
              <a:t>Third level</a:t>
            </a:r>
          </a:p>
          <a:p>
            <a:pPr marL="256032" marR="0" lvl="3" indent="-265176" algn="l" defTabSz="457200" rtl="0" eaLnBrk="1" fontAlgn="base" latinLnBrk="0" hangingPunct="1">
              <a:lnSpc>
                <a:spcPct val="100000"/>
              </a:lnSpc>
              <a:spcBef>
                <a:spcPts val="0"/>
              </a:spcBef>
              <a:spcAft>
                <a:spcPts val="0"/>
              </a:spcAft>
              <a:buClrTx/>
              <a:buSzTx/>
              <a:buFont typeface="Arial"/>
              <a:buChar char="•"/>
              <a:tabLst/>
              <a:defRPr/>
            </a:pPr>
            <a:r>
              <a:rPr lang="en-US" dirty="0"/>
              <a:t>Fourth level</a:t>
            </a:r>
          </a:p>
          <a:p>
            <a:pPr marL="256032" marR="0" lvl="4" indent="-265176" algn="l" defTabSz="457200" rtl="0" eaLnBrk="1" fontAlgn="base" latinLnBrk="0" hangingPunct="1">
              <a:lnSpc>
                <a:spcPct val="100000"/>
              </a:lnSpc>
              <a:spcBef>
                <a:spcPts val="0"/>
              </a:spcBef>
              <a:spcAft>
                <a:spcPts val="0"/>
              </a:spcAft>
              <a:buClrTx/>
              <a:buSzTx/>
              <a:buFont typeface="Arial"/>
              <a:buChar char="•"/>
              <a:tabLst/>
              <a:defRPr/>
            </a:pPr>
            <a:r>
              <a:rPr lang="en-US" dirty="0"/>
              <a:t>Fifth level</a:t>
            </a:r>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2076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Erik Voirin | LArTPC CFD Simulation – Fluid Sloshing</a:t>
            </a:r>
            <a:endParaRPr lang="en-US" dirty="0"/>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08196DCD-C05A-4814-A2D2-73272721FCF8}" type="datetime1">
              <a:rPr lang="en-US" smtClean="0"/>
              <a:pPr>
                <a:defRPr/>
              </a:pPr>
              <a:t>10/27/2020</a:t>
            </a:fld>
            <a:endParaRPr lang="en-US" dirty="0"/>
          </a:p>
        </p:txBody>
      </p:sp>
    </p:spTree>
    <p:extLst>
      <p:ext uri="{BB962C8B-B14F-4D97-AF65-F5344CB8AC3E}">
        <p14:creationId xmlns:p14="http://schemas.microsoft.com/office/powerpoint/2010/main" val="8460114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a:t>Erik Voirin | LArTPC CFD Simulation – Fluid Sloshing</a:t>
            </a:r>
          </a:p>
        </p:txBody>
      </p:sp>
      <p:sp>
        <p:nvSpPr>
          <p:cNvPr id="7" name="Slide Number Placeholder 5"/>
          <p:cNvSpPr>
            <a:spLocks noGrp="1"/>
          </p:cNvSpPr>
          <p:nvPr>
            <p:ph type="sldNum" sz="quarter" idx="15"/>
          </p:nvPr>
        </p:nvSpPr>
        <p:spPr>
          <a:xfrm>
            <a:off x="399885" y="6488431"/>
            <a:ext cx="700617" cy="187325"/>
          </a:xfrm>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1305984" y="6488431"/>
            <a:ext cx="135502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E2E75B71-0167-44E1-AB19-C26ED8959D8B}" type="datetime1">
              <a:rPr lang="en-US" smtClean="0"/>
              <a:pPr>
                <a:defRPr/>
              </a:pPr>
              <a:t>10/27/2020</a:t>
            </a:fld>
            <a:endParaRPr lang="en-US" dirty="0"/>
          </a:p>
        </p:txBody>
      </p:sp>
    </p:spTree>
    <p:extLst>
      <p:ext uri="{BB962C8B-B14F-4D97-AF65-F5344CB8AC3E}">
        <p14:creationId xmlns:p14="http://schemas.microsoft.com/office/powerpoint/2010/main" val="1262645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4"/>
          <p:cNvSpPr>
            <a:spLocks noGrp="1"/>
          </p:cNvSpPr>
          <p:nvPr>
            <p:ph type="ftr" sz="quarter" idx="17"/>
          </p:nvPr>
        </p:nvSpPr>
        <p:spPr/>
        <p:txBody>
          <a:bodyPr/>
          <a:lstStyle>
            <a:lvl1pPr>
              <a:defRPr/>
            </a:lvl1pPr>
          </a:lstStyle>
          <a:p>
            <a:pPr>
              <a:defRPr/>
            </a:pPr>
            <a:r>
              <a:rPr lang="en-US"/>
              <a:t>Erik Voirin | LArTPC CFD Simulation – Fluid Sloshing</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Abadi" panose="020B0604020104020204" pitchFamily="34" charset="0"/>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Abadi" panose="020B0604020104020204" pitchFamily="34" charset="0"/>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Abadi" panose="020B0604020104020204" pitchFamily="34" charset="0"/>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Abadi" panose="020B0604020104020204" pitchFamily="34" charset="0"/>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Abadi" panose="020B0604020104020204" pitchFamily="34" charset="0"/>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57BC82D-A827-42AE-A090-8B827C4B3988}"/>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D948048E-52CF-44D4-B34A-A49099F999B1}" type="datetime1">
              <a:rPr lang="en-US" smtClean="0"/>
              <a:pPr>
                <a:defRPr/>
              </a:pPr>
              <a:t>10/27/2020</a:t>
            </a:fld>
            <a:endParaRPr lang="en-US" dirty="0"/>
          </a:p>
        </p:txBody>
      </p:sp>
    </p:spTree>
    <p:extLst>
      <p:ext uri="{BB962C8B-B14F-4D97-AF65-F5344CB8AC3E}">
        <p14:creationId xmlns:p14="http://schemas.microsoft.com/office/powerpoint/2010/main" val="810862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endParaRPr lang="en-US" noProof="0" dirty="0"/>
          </a:p>
        </p:txBody>
      </p:sp>
      <p:sp>
        <p:nvSpPr>
          <p:cNvPr id="5" name="Footer Placeholder 4"/>
          <p:cNvSpPr>
            <a:spLocks noGrp="1"/>
          </p:cNvSpPr>
          <p:nvPr>
            <p:ph type="ftr" sz="quarter" idx="12"/>
          </p:nvPr>
        </p:nvSpPr>
        <p:spPr>
          <a:xfrm>
            <a:off x="2821519" y="6488431"/>
            <a:ext cx="7103318" cy="187325"/>
          </a:xfrm>
        </p:spPr>
        <p:txBody>
          <a:bodyPr/>
          <a:lstStyle>
            <a:lvl1pPr>
              <a:defRPr/>
            </a:lvl1pPr>
          </a:lstStyle>
          <a:p>
            <a:pPr>
              <a:defRPr/>
            </a:pPr>
            <a:r>
              <a:rPr lang="en-US"/>
              <a:t>Erik Voirin | LArTPC CFD Simulation – Fluid Sloshing</a:t>
            </a:r>
          </a:p>
        </p:txBody>
      </p:sp>
      <p:sp>
        <p:nvSpPr>
          <p:cNvPr id="6" name="Slide Number Placeholder 5"/>
          <p:cNvSpPr>
            <a:spLocks noGrp="1"/>
          </p:cNvSpPr>
          <p:nvPr>
            <p:ph type="sldNum" sz="quarter" idx="13"/>
          </p:nvPr>
        </p:nvSpPr>
        <p:spPr>
          <a:xfrm>
            <a:off x="492352" y="6488431"/>
            <a:ext cx="700617" cy="187325"/>
          </a:xfrm>
        </p:spPr>
        <p:txBody>
          <a:bodyPr/>
          <a:lstStyle>
            <a:lvl1pPr>
              <a:defRPr/>
            </a:lvl1pPr>
          </a:lstStyle>
          <a:p>
            <a:pPr>
              <a:defRPr/>
            </a:pPr>
            <a:fld id="{C663080B-B7DD-F94E-BF93-E5AF96AB2174}" type="slidenum">
              <a:rPr lang="en-US"/>
              <a:pPr>
                <a:defRPr/>
              </a:pPr>
              <a:t>‹#›</a:t>
            </a:fld>
            <a:endParaRPr lang="en-US" dirty="0"/>
          </a:p>
        </p:txBody>
      </p:sp>
      <p:sp>
        <p:nvSpPr>
          <p:cNvPr id="7" name="Date Placeholder 3">
            <a:extLst>
              <a:ext uri="{FF2B5EF4-FFF2-40B4-BE49-F238E27FC236}">
                <a16:creationId xmlns:a16="http://schemas.microsoft.com/office/drawing/2014/main" id="{980F84C3-AAAD-42A4-BF3D-6ACE9E350A58}"/>
              </a:ext>
            </a:extLst>
          </p:cNvPr>
          <p:cNvSpPr>
            <a:spLocks noGrp="1"/>
          </p:cNvSpPr>
          <p:nvPr>
            <p:ph type="dt" sz="half" idx="2"/>
          </p:nvPr>
        </p:nvSpPr>
        <p:spPr>
          <a:xfrm>
            <a:off x="1305985" y="6488431"/>
            <a:ext cx="132420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115364E2-461C-4841-A421-DD9166780820}" type="datetime1">
              <a:rPr lang="en-US" smtClean="0"/>
              <a:pPr>
                <a:defRPr/>
              </a:pPr>
              <a:t>10/27/2020</a:t>
            </a:fld>
            <a:endParaRPr lang="en-US" dirty="0"/>
          </a:p>
        </p:txBody>
      </p:sp>
    </p:spTree>
    <p:extLst>
      <p:ext uri="{BB962C8B-B14F-4D97-AF65-F5344CB8AC3E}">
        <p14:creationId xmlns:p14="http://schemas.microsoft.com/office/powerpoint/2010/main" val="2374038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endParaRPr lang="en-US" noProof="0" dirty="0"/>
          </a:p>
        </p:txBody>
      </p:sp>
      <p:sp>
        <p:nvSpPr>
          <p:cNvPr id="4"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5" name="Slide Number Placeholder 5"/>
          <p:cNvSpPr>
            <a:spLocks noGrp="1"/>
          </p:cNvSpPr>
          <p:nvPr>
            <p:ph type="sldNum" sz="quarter" idx="13"/>
          </p:nvPr>
        </p:nvSpPr>
        <p:spPr>
          <a:xfrm>
            <a:off x="461529" y="6488430"/>
            <a:ext cx="700617" cy="187325"/>
          </a:xfrm>
        </p:spPr>
        <p:txBody>
          <a:bodyPr/>
          <a:lstStyle>
            <a:lvl1pPr>
              <a:defRPr/>
            </a:lvl1pPr>
          </a:lstStyle>
          <a:p>
            <a:pPr>
              <a:defRPr/>
            </a:pPr>
            <a:fld id="{72F71154-E60D-9942-9C7E-C9963561CB3F}" type="slidenum">
              <a:rPr lang="en-US"/>
              <a:pPr>
                <a:defRPr/>
              </a:pPr>
              <a:t>‹#›</a:t>
            </a:fld>
            <a:endParaRPr lang="en-US" dirty="0"/>
          </a:p>
        </p:txBody>
      </p:sp>
      <p:sp>
        <p:nvSpPr>
          <p:cNvPr id="6" name="Date Placeholder 3">
            <a:extLst>
              <a:ext uri="{FF2B5EF4-FFF2-40B4-BE49-F238E27FC236}">
                <a16:creationId xmlns:a16="http://schemas.microsoft.com/office/drawing/2014/main" id="{03F8F6C8-BAAF-4D4A-A3A0-448596DDB28C}"/>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1C9678B7-E913-4F49-AD8C-0670E15D8DF5}" type="datetime1">
              <a:rPr lang="en-US" smtClean="0"/>
              <a:pPr>
                <a:defRPr/>
              </a:pPr>
              <a:t>10/27/2020</a:t>
            </a:fld>
            <a:endParaRPr lang="en-US" dirty="0"/>
          </a:p>
        </p:txBody>
      </p:sp>
    </p:spTree>
    <p:extLst>
      <p:ext uri="{BB962C8B-B14F-4D97-AF65-F5344CB8AC3E}">
        <p14:creationId xmlns:p14="http://schemas.microsoft.com/office/powerpoint/2010/main" val="91410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4" name="Date Placeholder 3"/>
          <p:cNvSpPr>
            <a:spLocks noGrp="1"/>
          </p:cNvSpPr>
          <p:nvPr>
            <p:ph type="dt" sz="half" idx="11"/>
          </p:nvPr>
        </p:nvSpPr>
        <p:spPr/>
        <p:txBody>
          <a:bodyPr/>
          <a:lstStyle>
            <a:lvl1pPr>
              <a:defRPr/>
            </a:lvl1pPr>
          </a:lstStyle>
          <a:p>
            <a:pPr>
              <a:defRPr/>
            </a:pPr>
            <a:fld id="{39C8D5C0-3777-49C8-A795-694D9C758983}" type="datetime1">
              <a:rPr lang="en-US" smtClean="0"/>
              <a:t>10/27/2020</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1601165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endParaRPr lang="en-US" noProof="0"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Abadi" panose="020B0604020104020204" pitchFamily="34" charset="0"/>
              </a:defRPr>
            </a:lvl1pPr>
          </a:lstStyle>
          <a:p>
            <a:pPr>
              <a:defRPr/>
            </a:pPr>
            <a:fld id="{609735B5-E0F8-D44A-A3DE-E2CD0DCDE7CF}" type="slidenum">
              <a:rPr lang="en-US" smtClean="0"/>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9C23A2E0-AF67-414B-A4B4-E66525B2D5BB}"/>
              </a:ext>
            </a:extLst>
          </p:cNvPr>
          <p:cNvSpPr>
            <a:spLocks noGrp="1"/>
          </p:cNvSpPr>
          <p:nvPr>
            <p:ph type="dt" sz="half" idx="2"/>
          </p:nvPr>
        </p:nvSpPr>
        <p:spPr>
          <a:xfrm>
            <a:off x="1305985" y="6488431"/>
            <a:ext cx="1313926"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E64439FC-3101-48C6-AB48-546C8143FC18}" type="datetime1">
              <a:rPr lang="en-US" smtClean="0"/>
              <a:pPr>
                <a:defRPr/>
              </a:pPr>
              <a:t>10/27/2020</a:t>
            </a:fld>
            <a:endParaRPr lang="en-US" dirty="0"/>
          </a:p>
        </p:txBody>
      </p:sp>
    </p:spTree>
    <p:extLst>
      <p:ext uri="{BB962C8B-B14F-4D97-AF65-F5344CB8AC3E}">
        <p14:creationId xmlns:p14="http://schemas.microsoft.com/office/powerpoint/2010/main" val="1067807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Abadi" panose="020B06040201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Footer Placeholder 4"/>
          <p:cNvSpPr>
            <a:spLocks noGrp="1"/>
          </p:cNvSpPr>
          <p:nvPr>
            <p:ph type="ftr" sz="quarter" idx="13"/>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Abadi" panose="020B0604020104020204" pitchFamily="34" charset="0"/>
              </a:defRPr>
            </a:lvl1pPr>
          </a:lstStyle>
          <a:p>
            <a:pPr>
              <a:defRPr/>
            </a:pPr>
            <a:fld id="{D7C6703C-D516-5C41-9D7B-DB72F4B68AE4}" type="slidenum">
              <a:rPr lang="en-US" smtClean="0"/>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1B9DBF6E-42F6-4744-BB00-707B0BEDCBDF}"/>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79769FFB-D426-4771-B6DB-04C79E37B135}" type="datetime1">
              <a:rPr lang="en-US" smtClean="0"/>
              <a:pPr>
                <a:defRPr/>
              </a:pPr>
              <a:t>10/27/2020</a:t>
            </a:fld>
            <a:endParaRPr lang="en-US" dirty="0"/>
          </a:p>
        </p:txBody>
      </p:sp>
    </p:spTree>
    <p:extLst>
      <p:ext uri="{BB962C8B-B14F-4D97-AF65-F5344CB8AC3E}">
        <p14:creationId xmlns:p14="http://schemas.microsoft.com/office/powerpoint/2010/main" val="2069180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95E454A9-659E-45B3-A591-509614A38121}"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5596522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C0AB72BB-15E1-4A91-BB8F-2BB63D811284}"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714652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73CD66DC-048C-45CB-B7E7-0D1D4C8869C3}"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6556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50AB71DD-14E1-4AEC-9FB2-77A44F60E147}"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187257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DDC6880D-A963-42AE-9C3A-C41B220A27DB}"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71423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D40E9F82-6726-4CDF-B950-7E8E48A05319}"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1858414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C20CF9A7-A2EB-4087-80ED-1335ECAAE1F6}"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666044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94E3739D-7BDB-4758-8584-31AA68BA5A6F}"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0660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3" name="Date Placeholder 3"/>
          <p:cNvSpPr>
            <a:spLocks noGrp="1"/>
          </p:cNvSpPr>
          <p:nvPr>
            <p:ph type="dt" sz="half" idx="11"/>
          </p:nvPr>
        </p:nvSpPr>
        <p:spPr/>
        <p:txBody>
          <a:bodyPr/>
          <a:lstStyle>
            <a:lvl1pPr>
              <a:defRPr/>
            </a:lvl1pPr>
          </a:lstStyle>
          <a:p>
            <a:pPr>
              <a:defRPr/>
            </a:pPr>
            <a:fld id="{320C099A-5CF3-420C-90CD-65975C358A43}" type="datetime1">
              <a:rPr lang="en-US" smtClean="0"/>
              <a:t>10/27/2020</a:t>
            </a:fld>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3531046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Erik Voirin | LArTPC CFD Simulation – Fluid Sloshing</a:t>
            </a:r>
            <a:endParaRPr lang="en-US" dirty="0"/>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C6B42A94-AE1B-47EF-A774-075DEDC9003D}" type="datetime1">
              <a:rPr lang="en-US" smtClean="0"/>
              <a:pPr>
                <a:defRPr/>
              </a:pPr>
              <a:t>10/27/2020</a:t>
            </a:fld>
            <a:endParaRPr lang="en-US" dirty="0"/>
          </a:p>
        </p:txBody>
      </p:sp>
    </p:spTree>
    <p:extLst>
      <p:ext uri="{BB962C8B-B14F-4D97-AF65-F5344CB8AC3E}">
        <p14:creationId xmlns:p14="http://schemas.microsoft.com/office/powerpoint/2010/main" val="2346726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a:t>Erik Voirin | LArTPC CFD Simulation – Fluid Sloshing</a:t>
            </a:r>
          </a:p>
        </p:txBody>
      </p:sp>
      <p:sp>
        <p:nvSpPr>
          <p:cNvPr id="7" name="Slide Number Placeholder 5"/>
          <p:cNvSpPr>
            <a:spLocks noGrp="1"/>
          </p:cNvSpPr>
          <p:nvPr>
            <p:ph type="sldNum" sz="quarter" idx="15"/>
          </p:nvPr>
        </p:nvSpPr>
        <p:spPr>
          <a:xfrm>
            <a:off x="399885" y="6488431"/>
            <a:ext cx="700617" cy="187325"/>
          </a:xfrm>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1305984" y="6488431"/>
            <a:ext cx="135502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B1A44D55-9A47-4D0A-845F-4E9D915DAA85}" type="datetime1">
              <a:rPr lang="en-US" smtClean="0"/>
              <a:pPr>
                <a:defRPr/>
              </a:pPr>
              <a:t>10/27/2020</a:t>
            </a:fld>
            <a:endParaRPr lang="en-US" dirty="0"/>
          </a:p>
        </p:txBody>
      </p:sp>
    </p:spTree>
    <p:extLst>
      <p:ext uri="{BB962C8B-B14F-4D97-AF65-F5344CB8AC3E}">
        <p14:creationId xmlns:p14="http://schemas.microsoft.com/office/powerpoint/2010/main" val="11829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4"/>
          <p:cNvSpPr>
            <a:spLocks noGrp="1"/>
          </p:cNvSpPr>
          <p:nvPr>
            <p:ph type="ftr" sz="quarter" idx="17"/>
          </p:nvPr>
        </p:nvSpPr>
        <p:spPr/>
        <p:txBody>
          <a:bodyPr/>
          <a:lstStyle>
            <a:lvl1pPr>
              <a:defRPr/>
            </a:lvl1pPr>
          </a:lstStyle>
          <a:p>
            <a:pPr>
              <a:defRPr/>
            </a:pPr>
            <a:r>
              <a:rPr lang="en-US"/>
              <a:t>Erik Voirin | LArTPC CFD Simulation – Fluid Sloshing</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Abadi" panose="020B0604020104020204" pitchFamily="34" charset="0"/>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300"/>
              </a:spcBef>
              <a:spcAft>
                <a:spcPts val="30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300"/>
              </a:spcBef>
              <a:spcAft>
                <a:spcPts val="30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Abadi" panose="020B0604020104020204" pitchFamily="34" charset="0"/>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Abadi" panose="020B0604020104020204" pitchFamily="34" charset="0"/>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Abadi" panose="020B0604020104020204" pitchFamily="34" charset="0"/>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Abadi" panose="020B0604020104020204" pitchFamily="34" charset="0"/>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Abadi" panose="020B0604020104020204" pitchFamily="34" charset="0"/>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57BC82D-A827-42AE-A090-8B827C4B3988}"/>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7CA0937E-74CF-4CB9-8A1C-4C586411DD16}" type="datetime1">
              <a:rPr lang="en-US" smtClean="0"/>
              <a:pPr>
                <a:defRPr/>
              </a:pPr>
              <a:t>10/27/2020</a:t>
            </a:fld>
            <a:endParaRPr lang="en-US" dirty="0"/>
          </a:p>
        </p:txBody>
      </p:sp>
    </p:spTree>
    <p:extLst>
      <p:ext uri="{BB962C8B-B14F-4D97-AF65-F5344CB8AC3E}">
        <p14:creationId xmlns:p14="http://schemas.microsoft.com/office/powerpoint/2010/main" val="39024235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endParaRPr lang="en-US" noProof="0" dirty="0"/>
          </a:p>
        </p:txBody>
      </p:sp>
      <p:sp>
        <p:nvSpPr>
          <p:cNvPr id="5" name="Footer Placeholder 4"/>
          <p:cNvSpPr>
            <a:spLocks noGrp="1"/>
          </p:cNvSpPr>
          <p:nvPr>
            <p:ph type="ftr" sz="quarter" idx="12"/>
          </p:nvPr>
        </p:nvSpPr>
        <p:spPr>
          <a:xfrm>
            <a:off x="2821519" y="6488431"/>
            <a:ext cx="7103318" cy="187325"/>
          </a:xfrm>
        </p:spPr>
        <p:txBody>
          <a:bodyPr/>
          <a:lstStyle>
            <a:lvl1pPr>
              <a:defRPr/>
            </a:lvl1pPr>
          </a:lstStyle>
          <a:p>
            <a:pPr>
              <a:defRPr/>
            </a:pPr>
            <a:r>
              <a:rPr lang="en-US"/>
              <a:t>Erik Voirin | LArTPC CFD Simulation – Fluid Sloshing</a:t>
            </a:r>
          </a:p>
        </p:txBody>
      </p:sp>
      <p:sp>
        <p:nvSpPr>
          <p:cNvPr id="6" name="Slide Number Placeholder 5"/>
          <p:cNvSpPr>
            <a:spLocks noGrp="1"/>
          </p:cNvSpPr>
          <p:nvPr>
            <p:ph type="sldNum" sz="quarter" idx="13"/>
          </p:nvPr>
        </p:nvSpPr>
        <p:spPr>
          <a:xfrm>
            <a:off x="492352" y="6488431"/>
            <a:ext cx="700617" cy="187325"/>
          </a:xfrm>
        </p:spPr>
        <p:txBody>
          <a:bodyPr/>
          <a:lstStyle>
            <a:lvl1pPr>
              <a:defRPr/>
            </a:lvl1pPr>
          </a:lstStyle>
          <a:p>
            <a:pPr>
              <a:defRPr/>
            </a:pPr>
            <a:fld id="{C663080B-B7DD-F94E-BF93-E5AF96AB2174}" type="slidenum">
              <a:rPr lang="en-US"/>
              <a:pPr>
                <a:defRPr/>
              </a:pPr>
              <a:t>‹#›</a:t>
            </a:fld>
            <a:endParaRPr lang="en-US" dirty="0"/>
          </a:p>
        </p:txBody>
      </p:sp>
      <p:sp>
        <p:nvSpPr>
          <p:cNvPr id="7" name="Date Placeholder 3">
            <a:extLst>
              <a:ext uri="{FF2B5EF4-FFF2-40B4-BE49-F238E27FC236}">
                <a16:creationId xmlns:a16="http://schemas.microsoft.com/office/drawing/2014/main" id="{980F84C3-AAAD-42A4-BF3D-6ACE9E350A58}"/>
              </a:ext>
            </a:extLst>
          </p:cNvPr>
          <p:cNvSpPr>
            <a:spLocks noGrp="1"/>
          </p:cNvSpPr>
          <p:nvPr>
            <p:ph type="dt" sz="half" idx="2"/>
          </p:nvPr>
        </p:nvSpPr>
        <p:spPr>
          <a:xfrm>
            <a:off x="1305985" y="6488431"/>
            <a:ext cx="132420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87E2392E-A2D3-4D1B-A896-F2EB9A3CC523}" type="datetime1">
              <a:rPr lang="en-US" smtClean="0"/>
              <a:pPr>
                <a:defRPr/>
              </a:pPr>
              <a:t>10/27/2020</a:t>
            </a:fld>
            <a:endParaRPr lang="en-US" dirty="0"/>
          </a:p>
        </p:txBody>
      </p:sp>
    </p:spTree>
    <p:extLst>
      <p:ext uri="{BB962C8B-B14F-4D97-AF65-F5344CB8AC3E}">
        <p14:creationId xmlns:p14="http://schemas.microsoft.com/office/powerpoint/2010/main" val="35207096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endParaRPr lang="en-US" noProof="0" dirty="0"/>
          </a:p>
        </p:txBody>
      </p:sp>
      <p:sp>
        <p:nvSpPr>
          <p:cNvPr id="4" name="Footer Placeholder 4"/>
          <p:cNvSpPr>
            <a:spLocks noGrp="1"/>
          </p:cNvSpPr>
          <p:nvPr>
            <p:ph type="ftr" sz="quarter" idx="12"/>
          </p:nvPr>
        </p:nvSpPr>
        <p:spPr/>
        <p:txBody>
          <a:bodyPr/>
          <a:lstStyle>
            <a:lvl1pPr>
              <a:defRPr/>
            </a:lvl1pPr>
          </a:lstStyle>
          <a:p>
            <a:pPr>
              <a:defRPr/>
            </a:pPr>
            <a:r>
              <a:rPr lang="en-US"/>
              <a:t>Erik Voirin | LArTPC CFD Simulation – Fluid Sloshing</a:t>
            </a:r>
          </a:p>
        </p:txBody>
      </p:sp>
      <p:sp>
        <p:nvSpPr>
          <p:cNvPr id="5" name="Slide Number Placeholder 5"/>
          <p:cNvSpPr>
            <a:spLocks noGrp="1"/>
          </p:cNvSpPr>
          <p:nvPr>
            <p:ph type="sldNum" sz="quarter" idx="13"/>
          </p:nvPr>
        </p:nvSpPr>
        <p:spPr>
          <a:xfrm>
            <a:off x="461529" y="6488430"/>
            <a:ext cx="700617" cy="187325"/>
          </a:xfrm>
        </p:spPr>
        <p:txBody>
          <a:bodyPr/>
          <a:lstStyle>
            <a:lvl1pPr>
              <a:defRPr/>
            </a:lvl1pPr>
          </a:lstStyle>
          <a:p>
            <a:pPr>
              <a:defRPr/>
            </a:pPr>
            <a:fld id="{72F71154-E60D-9942-9C7E-C9963561CB3F}" type="slidenum">
              <a:rPr lang="en-US"/>
              <a:pPr>
                <a:defRPr/>
              </a:pPr>
              <a:t>‹#›</a:t>
            </a:fld>
            <a:endParaRPr lang="en-US" dirty="0"/>
          </a:p>
        </p:txBody>
      </p:sp>
      <p:sp>
        <p:nvSpPr>
          <p:cNvPr id="6" name="Date Placeholder 3">
            <a:extLst>
              <a:ext uri="{FF2B5EF4-FFF2-40B4-BE49-F238E27FC236}">
                <a16:creationId xmlns:a16="http://schemas.microsoft.com/office/drawing/2014/main" id="{03F8F6C8-BAAF-4D4A-A3A0-448596DDB28C}"/>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AA881E70-1607-4DC0-B105-19836904F5EF}" type="datetime1">
              <a:rPr lang="en-US" smtClean="0"/>
              <a:pPr>
                <a:defRPr/>
              </a:pPr>
              <a:t>10/27/2020</a:t>
            </a:fld>
            <a:endParaRPr lang="en-US" dirty="0"/>
          </a:p>
        </p:txBody>
      </p:sp>
    </p:spTree>
    <p:extLst>
      <p:ext uri="{BB962C8B-B14F-4D97-AF65-F5344CB8AC3E}">
        <p14:creationId xmlns:p14="http://schemas.microsoft.com/office/powerpoint/2010/main" val="36058821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endParaRPr lang="en-US" noProof="0"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Abadi" panose="020B0604020104020204" pitchFamily="34" charset="0"/>
              </a:defRPr>
            </a:lvl1pPr>
          </a:lstStyle>
          <a:p>
            <a:pPr>
              <a:defRPr/>
            </a:pPr>
            <a:fld id="{609735B5-E0F8-D44A-A3DE-E2CD0DCDE7CF}" type="slidenum">
              <a:rPr lang="en-US" smtClean="0"/>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9C23A2E0-AF67-414B-A4B4-E66525B2D5BB}"/>
              </a:ext>
            </a:extLst>
          </p:cNvPr>
          <p:cNvSpPr>
            <a:spLocks noGrp="1"/>
          </p:cNvSpPr>
          <p:nvPr>
            <p:ph type="dt" sz="half" idx="2"/>
          </p:nvPr>
        </p:nvSpPr>
        <p:spPr>
          <a:xfrm>
            <a:off x="1305985" y="6488431"/>
            <a:ext cx="1313926"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0349950E-A95C-4A63-B96C-10E0F2CEF51D}" type="datetime1">
              <a:rPr lang="en-US" smtClean="0"/>
              <a:pPr>
                <a:defRPr/>
              </a:pPr>
              <a:t>10/27/2020</a:t>
            </a:fld>
            <a:endParaRPr lang="en-US" dirty="0"/>
          </a:p>
        </p:txBody>
      </p:sp>
    </p:spTree>
    <p:extLst>
      <p:ext uri="{BB962C8B-B14F-4D97-AF65-F5344CB8AC3E}">
        <p14:creationId xmlns:p14="http://schemas.microsoft.com/office/powerpoint/2010/main" val="2812439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Abadi" panose="020B06040201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Footer Placeholder 4"/>
          <p:cNvSpPr>
            <a:spLocks noGrp="1"/>
          </p:cNvSpPr>
          <p:nvPr>
            <p:ph type="ftr" sz="quarter" idx="13"/>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Abadi" panose="020B0604020104020204" pitchFamily="34" charset="0"/>
              </a:defRPr>
            </a:lvl1pPr>
          </a:lstStyle>
          <a:p>
            <a:pPr>
              <a:defRPr/>
            </a:pPr>
            <a:fld id="{D7C6703C-D516-5C41-9D7B-DB72F4B68AE4}" type="slidenum">
              <a:rPr lang="en-US" smtClean="0"/>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1B9DBF6E-42F6-4744-BB00-707B0BEDCBDF}"/>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104020204" pitchFamily="34" charset="0"/>
                <a:ea typeface="+mn-ea"/>
                <a:cs typeface="+mn-cs"/>
              </a:defRPr>
            </a:lvl1pPr>
          </a:lstStyle>
          <a:p>
            <a:pPr>
              <a:defRPr/>
            </a:pPr>
            <a:fld id="{3BF2345C-7597-4114-B31B-93903883439E}" type="datetime1">
              <a:rPr lang="en-US" smtClean="0"/>
              <a:pPr>
                <a:defRPr/>
              </a:pPr>
              <a:t>10/27/2020</a:t>
            </a:fld>
            <a:endParaRPr lang="en-US" dirty="0"/>
          </a:p>
        </p:txBody>
      </p:sp>
    </p:spTree>
    <p:extLst>
      <p:ext uri="{BB962C8B-B14F-4D97-AF65-F5344CB8AC3E}">
        <p14:creationId xmlns:p14="http://schemas.microsoft.com/office/powerpoint/2010/main" val="7940346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B8488B5A-7833-4181-9D8E-18C6F12CC9D4}"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350299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21DD4A79-FAE4-4605-8260-7214BAD85BF6}"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108125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56C0DE98-486C-4072-A8B6-3573312CD1B6}"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1743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Abadi" panose="020B0604020104020204" pitchFamily="34" charset="0"/>
              </a:defRPr>
            </a:lvl1pPr>
          </a:lstStyle>
          <a:p>
            <a:pPr lvl="0"/>
            <a:r>
              <a:rPr lang="en-US" noProof="0" dirty="0"/>
              <a:t>Click icon to add picture</a:t>
            </a:r>
          </a:p>
        </p:txBody>
      </p:sp>
      <p:sp>
        <p:nvSpPr>
          <p:cNvPr id="6" name="Date Placeholder 3"/>
          <p:cNvSpPr>
            <a:spLocks noGrp="1"/>
          </p:cNvSpPr>
          <p:nvPr>
            <p:ph type="dt" sz="half" idx="16"/>
          </p:nvPr>
        </p:nvSpPr>
        <p:spPr/>
        <p:txBody>
          <a:bodyPr/>
          <a:lstStyle>
            <a:lvl1pPr>
              <a:defRPr sz="1200" baseline="0" smtClean="0">
                <a:solidFill>
                  <a:srgbClr val="004C97"/>
                </a:solidFill>
                <a:latin typeface="Abadi" panose="020B0604020104020204" pitchFamily="34" charset="0"/>
              </a:defRPr>
            </a:lvl1pPr>
          </a:lstStyle>
          <a:p>
            <a:pPr>
              <a:defRPr/>
            </a:pPr>
            <a:fld id="{8AE557FF-38FD-4B5F-AB77-E146FF64B5D3}" type="datetime1">
              <a:rPr lang="en-US" smtClean="0"/>
              <a:pPr>
                <a:defRPr/>
              </a:pPr>
              <a:t>10/27/2020</a:t>
            </a:fld>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Abadi" panose="020B0604020104020204" pitchFamily="34" charset="0"/>
              </a:defRPr>
            </a:lvl1pPr>
          </a:lstStyle>
          <a:p>
            <a:pPr>
              <a:defRPr/>
            </a:pPr>
            <a:fld id="{609735B5-E0F8-D44A-A3DE-E2CD0DCDE7CF}" type="slidenum">
              <a:rPr lang="en-US" smtClean="0"/>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Abadi" panose="020B0604020104020204" pitchFamily="34" charset="0"/>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Abadi" panose="020B0604020104020204" pitchFamily="34" charset="0"/>
              </a:defRPr>
            </a:lvl2pPr>
            <a:lvl3pPr marL="640080" indent="228600">
              <a:lnSpc>
                <a:spcPct val="100000"/>
              </a:lnSpc>
              <a:spcBef>
                <a:spcPts val="1032"/>
              </a:spcBef>
              <a:spcAft>
                <a:spcPts val="0"/>
              </a:spcAft>
              <a:buSzPct val="88000"/>
              <a:buFont typeface="Arial"/>
              <a:buChar char="•"/>
              <a:defRPr sz="1800" b="0" i="0">
                <a:solidFill>
                  <a:srgbClr val="63666A"/>
                </a:solidFill>
                <a:latin typeface="Abadi" panose="020B0604020104020204" pitchFamily="34" charset="0"/>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Abadi" panose="020B0604020104020204" pitchFamily="34" charset="0"/>
              </a:defRPr>
            </a:lvl4pPr>
            <a:lvl5pPr marL="1143000" indent="192024">
              <a:lnSpc>
                <a:spcPct val="100000"/>
              </a:lnSpc>
              <a:spcBef>
                <a:spcPts val="1032"/>
              </a:spcBef>
              <a:spcAft>
                <a:spcPts val="0"/>
              </a:spcAft>
              <a:buSzPct val="88000"/>
              <a:buFont typeface="Arial"/>
              <a:buChar char="•"/>
              <a:defRPr sz="1400" b="0" i="0">
                <a:solidFill>
                  <a:srgbClr val="63666A"/>
                </a:solidFill>
                <a:latin typeface="Abadi" panose="020B06040201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8933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CBE062ED-4A18-45F9-A33D-8BB983EB07FF}"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146553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6B05CC1B-7793-4B36-BF78-B06B41160B56}"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232487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0A37572C-66A0-4A44-89CB-F12172D3D1DF}"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833675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34A38D46-578D-4B35-A963-20037E3A4210}"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3984719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Abadi" panose="020B0604020104020204" pitchFamily="34" charset="0"/>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Abadi" panose="020B0604020104020204" pitchFamily="34" charset="0"/>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Abadi" panose="020B0604020104020204" pitchFamily="34" charset="0"/>
              </a:defRPr>
            </a:lvl2pPr>
            <a:lvl3pPr marL="898525" indent="-273050">
              <a:lnSpc>
                <a:spcPct val="100000"/>
              </a:lnSpc>
              <a:spcBef>
                <a:spcPts val="1200"/>
              </a:spcBef>
              <a:spcAft>
                <a:spcPts val="0"/>
              </a:spcAft>
              <a:buSzPct val="88000"/>
              <a:buFont typeface="Arial"/>
              <a:buChar char="•"/>
              <a:defRPr sz="1800" b="0" i="0">
                <a:solidFill>
                  <a:srgbClr val="3C5A77"/>
                </a:solidFill>
                <a:latin typeface="Abadi" panose="020B0604020104020204" pitchFamily="34" charset="0"/>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Abadi" panose="020B0604020104020204" pitchFamily="34" charset="0"/>
              </a:defRPr>
            </a:lvl4pPr>
            <a:lvl5pPr marL="1431925" indent="-266700">
              <a:lnSpc>
                <a:spcPct val="100000"/>
              </a:lnSpc>
              <a:spcBef>
                <a:spcPts val="1200"/>
              </a:spcBef>
              <a:spcAft>
                <a:spcPts val="0"/>
              </a:spcAft>
              <a:buSzPct val="88000"/>
              <a:buFont typeface="Arial"/>
              <a:buChar char="•"/>
              <a:defRPr sz="1400" b="0" i="0">
                <a:solidFill>
                  <a:srgbClr val="3C5A77"/>
                </a:solidFill>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Abadi" panose="020B0604020104020204" pitchFamily="34" charset="0"/>
                <a:ea typeface="+mn-ea"/>
                <a:cs typeface="+mn-cs"/>
              </a:defRPr>
            </a:lvl1pPr>
          </a:lstStyle>
          <a:p>
            <a:pPr>
              <a:defRPr/>
            </a:pPr>
            <a:fld id="{720C64B0-3113-4349-A5C7-4CDA4C5EE8B3}" type="datetime1">
              <a:rPr lang="en-US" smtClean="0">
                <a:cs typeface="Helvetica"/>
              </a:rPr>
              <a:pPr>
                <a:defRPr/>
              </a:pPr>
              <a:t>10/27/2020</a:t>
            </a:fld>
            <a:endParaRPr lang="en-US" dirty="0">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Abadi" panose="020B0604020104020204" pitchFamily="34" charset="0"/>
                <a:ea typeface="+mn-ea"/>
                <a:cs typeface="Helvetica"/>
              </a:defRPr>
            </a:lvl1pPr>
          </a:lstStyle>
          <a:p>
            <a:pPr>
              <a:defRPr/>
            </a:pPr>
            <a:r>
              <a:rPr lang="en-US" dirty="0"/>
              <a:t>Erik Voirin | </a:t>
            </a:r>
            <a:r>
              <a:rPr lang="en-US" dirty="0" err="1"/>
              <a:t>LArTPC</a:t>
            </a:r>
            <a:r>
              <a:rPr lang="en-US" dirty="0"/>
              <a:t> CFD Simulation – Fluid Sloshing</a:t>
            </a:r>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Abadi" panose="020B0604020104020204" pitchFamily="34" charset="0"/>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22071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Abadi" panose="020B06040201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Abadi" panose="020B06040201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Abadi" panose="020B0604020104020204" pitchFamily="34" charset="0"/>
              </a:defRPr>
            </a:lvl1pPr>
          </a:lstStyle>
          <a:p>
            <a:pPr>
              <a:defRPr/>
            </a:pPr>
            <a:fld id="{78A21DBF-9C99-4E4A-A115-FE6C668C2CAA}" type="datetime1">
              <a:rPr lang="en-US" smtClean="0"/>
              <a:pPr>
                <a:defRPr/>
              </a:pPr>
              <a:t>10/27/2020</a:t>
            </a:fld>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Abadi" panose="020B0604020104020204" pitchFamily="34" charset="0"/>
              </a:defRPr>
            </a:lvl1pPr>
          </a:lstStyle>
          <a:p>
            <a:pPr>
              <a:defRPr/>
            </a:pPr>
            <a:r>
              <a:rPr lang="en-US" dirty="0"/>
              <a:t>Erik Voirin | </a:t>
            </a:r>
            <a:r>
              <a:rPr lang="en-US" dirty="0" err="1"/>
              <a:t>LArTPC</a:t>
            </a:r>
            <a:r>
              <a:rPr lang="en-US" dirty="0"/>
              <a:t> CFD Simulation – Fluid Sloshing</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Abadi" panose="020B0604020104020204" pitchFamily="34" charset="0"/>
              </a:defRPr>
            </a:lvl1pPr>
          </a:lstStyle>
          <a:p>
            <a:pPr>
              <a:defRPr/>
            </a:pPr>
            <a:fld id="{D7C6703C-D516-5C41-9D7B-DB72F4B68AE4}" type="slidenum">
              <a:rPr lang="en-US" smtClean="0"/>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Abadi" panose="020B0604020104020204" pitchFamily="34" charset="0"/>
              </a:defRPr>
            </a:lvl1pPr>
          </a:lstStyle>
          <a:p>
            <a:r>
              <a:rPr lang="en-US" dirty="0"/>
              <a:t>Click to edit Master title style</a:t>
            </a:r>
          </a:p>
        </p:txBody>
      </p:sp>
    </p:spTree>
    <p:extLst>
      <p:ext uri="{BB962C8B-B14F-4D97-AF65-F5344CB8AC3E}">
        <p14:creationId xmlns:p14="http://schemas.microsoft.com/office/powerpoint/2010/main" val="314131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5.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5.png"/><Relationship Id="rId2" Type="http://schemas.openxmlformats.org/officeDocument/2006/relationships/slideLayout" Target="../slideLayouts/slideLayout56.xml"/><Relationship Id="rId16" Type="http://schemas.openxmlformats.org/officeDocument/2006/relationships/theme" Target="../theme/theme7.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5.png"/><Relationship Id="rId2" Type="http://schemas.openxmlformats.org/officeDocument/2006/relationships/slideLayout" Target="../slideLayouts/slideLayout71.xml"/><Relationship Id="rId16" Type="http://schemas.openxmlformats.org/officeDocument/2006/relationships/theme" Target="../theme/theme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a:cxnSpLocks/>
          </p:cNvCxnSpPr>
          <p:nvPr/>
        </p:nvCxnSpPr>
        <p:spPr>
          <a:xfrm flipV="1">
            <a:off x="257908" y="475760"/>
            <a:ext cx="11723077" cy="14248"/>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pic>
        <p:nvPicPr>
          <p:cNvPr id="1029" name="Picture 6" descr="FermiLogo_RGB_NALBlue.png"/>
          <p:cNvPicPr>
            <a:picLocks/>
          </p:cNvPicPr>
          <p:nvPr/>
        </p:nvPicPr>
        <p:blipFill>
          <a:blip r:embed="rId4">
            <a:extLst>
              <a:ext uri="{28A0092B-C50C-407E-A947-70E740481C1C}">
                <a14:useLocalDpi xmlns:a14="http://schemas.microsoft.com/office/drawing/2010/main"/>
              </a:ext>
            </a:extLst>
          </a:blip>
          <a:srcRect/>
          <a:stretch>
            <a:fillRect/>
          </a:stretch>
        </p:blipFill>
        <p:spPr bwMode="auto">
          <a:xfrm>
            <a:off x="609601" y="6009719"/>
            <a:ext cx="2125969" cy="379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Straight Connector 12"/>
          <p:cNvCxnSpPr>
            <a:cxnSpLocks/>
          </p:cNvCxnSpPr>
          <p:nvPr/>
        </p:nvCxnSpPr>
        <p:spPr>
          <a:xfrm flipV="1">
            <a:off x="257908" y="5728951"/>
            <a:ext cx="11723077" cy="17586"/>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p:cNvPicPr>
          <p:nvPr/>
        </p:nvPicPr>
        <p:blipFill>
          <a:blip r:embed="rId5">
            <a:extLst>
              <a:ext uri="{28A0092B-C50C-407E-A947-70E740481C1C}">
                <a14:useLocalDpi xmlns:a14="http://schemas.microsoft.com/office/drawing/2010/main"/>
              </a:ext>
            </a:extLst>
          </a:blip>
          <a:srcRect/>
          <a:stretch>
            <a:fillRect/>
          </a:stretch>
        </p:blipFill>
        <p:spPr bwMode="auto">
          <a:xfrm>
            <a:off x="3129941" y="5896736"/>
            <a:ext cx="872067" cy="8596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16" descr="SanfordSURF-horiz-logo.png"/>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4096033" y="5746537"/>
            <a:ext cx="2476892" cy="930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16279" y="5974476"/>
            <a:ext cx="2909413" cy="486249"/>
          </a:xfrm>
          <a:prstGeom prst="rect">
            <a:avLst/>
          </a:prstGeom>
        </p:spPr>
      </p:pic>
      <p:pic>
        <p:nvPicPr>
          <p:cNvPr id="4" name="Picture 3">
            <a:extLst>
              <a:ext uri="{FF2B5EF4-FFF2-40B4-BE49-F238E27FC236}">
                <a16:creationId xmlns:a16="http://schemas.microsoft.com/office/drawing/2014/main" id="{A04FC561-2D50-493E-B53E-15498501F7E3}"/>
              </a:ext>
            </a:extLst>
          </p:cNvPr>
          <p:cNvPicPr>
            <a:picLocks noChangeAspect="1"/>
          </p:cNvPicPr>
          <p:nvPr/>
        </p:nvPicPr>
        <p:blipFill>
          <a:blip r:embed="rId8"/>
          <a:stretch>
            <a:fillRect/>
          </a:stretch>
        </p:blipFill>
        <p:spPr>
          <a:xfrm>
            <a:off x="9893334" y="115803"/>
            <a:ext cx="1810669" cy="374205"/>
          </a:xfrm>
          <a:prstGeom prst="rect">
            <a:avLst/>
          </a:prstGeom>
        </p:spPr>
      </p:pic>
    </p:spTree>
    <p:extLst>
      <p:ext uri="{BB962C8B-B14F-4D97-AF65-F5344CB8AC3E}">
        <p14:creationId xmlns:p14="http://schemas.microsoft.com/office/powerpoint/2010/main" val="566681971"/>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a:cxnSpLocks/>
          </p:cNvCxnSpPr>
          <p:nvPr/>
        </p:nvCxnSpPr>
        <p:spPr>
          <a:xfrm>
            <a:off x="199292" y="6357938"/>
            <a:ext cx="11840308"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202020204" pitchFamily="34" charset="0"/>
                <a:ea typeface="+mn-ea"/>
                <a:cs typeface="+mn-cs"/>
              </a:defRPr>
            </a:lvl1pPr>
          </a:lstStyle>
          <a:p>
            <a:pPr>
              <a:defRPr/>
            </a:pPr>
            <a:fld id="{8F22337C-F8EE-4251-8BD9-DD5444E25AB7}" type="datetime1">
              <a:rPr lang="en-US" smtClean="0"/>
              <a:pPr>
                <a:defRPr/>
              </a:pPr>
              <a:t>10/27/2020</a:t>
            </a:fld>
            <a:endParaRPr lang="en-US" dirty="0"/>
          </a:p>
        </p:txBody>
      </p:sp>
      <p:sp>
        <p:nvSpPr>
          <p:cNvPr id="5" name="Footer Placeholder 4"/>
          <p:cNvSpPr>
            <a:spLocks noGrp="1"/>
          </p:cNvSpPr>
          <p:nvPr>
            <p:ph type="ftr" sz="quarter" idx="3"/>
          </p:nvPr>
        </p:nvSpPr>
        <p:spPr>
          <a:xfrm>
            <a:off x="2821518" y="6488431"/>
            <a:ext cx="7488767"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Abadi" panose="020B0604020202020204" pitchFamily="34" charset="0"/>
                <a:ea typeface="+mn-ea"/>
                <a:cs typeface="+mn-cs"/>
              </a:defRPr>
            </a:lvl1pPr>
          </a:lstStyle>
          <a:p>
            <a:pPr>
              <a:defRPr/>
            </a:pPr>
            <a:r>
              <a:rPr lang="en-US" dirty="0"/>
              <a:t>Erik Voirin | </a:t>
            </a:r>
            <a:r>
              <a:rPr lang="en-US" dirty="0" err="1"/>
              <a:t>LArTPC</a:t>
            </a:r>
            <a:r>
              <a:rPr lang="en-US" dirty="0"/>
              <a:t> CFD Simulation – Fluid Sloshing</a:t>
            </a:r>
          </a:p>
        </p:txBody>
      </p:sp>
      <p:sp>
        <p:nvSpPr>
          <p:cNvPr id="6" name="Slide Number Placeholder 5"/>
          <p:cNvSpPr>
            <a:spLocks noGrp="1"/>
          </p:cNvSpPr>
          <p:nvPr>
            <p:ph type="sldNum" sz="quarter" idx="4"/>
          </p:nvPr>
        </p:nvSpPr>
        <p:spPr>
          <a:xfrm>
            <a:off x="605368"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Abadi" panose="020B0604020202020204" pitchFamily="34" charset="0"/>
                <a:ea typeface="+mn-ea"/>
                <a:cs typeface="+mn-cs"/>
              </a:defRPr>
            </a:lvl1pPr>
          </a:lstStyle>
          <a:p>
            <a:pPr>
              <a:defRPr/>
            </a:pPr>
            <a:fld id="{0C39C72E-2A13-EB4D-AD45-6D4E6ACAED8D}" type="slidenum">
              <a:rPr lang="en-US" smtClean="0"/>
              <a:pPr>
                <a:defRPr/>
              </a:pPr>
              <a:t>‹#›</a:t>
            </a:fld>
            <a:endParaRPr lang="en-US" dirty="0"/>
          </a:p>
        </p:txBody>
      </p:sp>
      <p:pic>
        <p:nvPicPr>
          <p:cNvPr id="3" name="Picture 2">
            <a:extLst>
              <a:ext uri="{FF2B5EF4-FFF2-40B4-BE49-F238E27FC236}">
                <a16:creationId xmlns:a16="http://schemas.microsoft.com/office/drawing/2014/main" id="{AA0A30A5-7676-4279-9A6A-148E61F3519F}"/>
              </a:ext>
            </a:extLst>
          </p:cNvPr>
          <p:cNvPicPr>
            <a:picLocks noChangeAspect="1"/>
          </p:cNvPicPr>
          <p:nvPr/>
        </p:nvPicPr>
        <p:blipFill>
          <a:blip r:embed="rId11"/>
          <a:stretch>
            <a:fillRect/>
          </a:stretch>
        </p:blipFill>
        <p:spPr>
          <a:xfrm>
            <a:off x="10439847" y="6451676"/>
            <a:ext cx="1518036" cy="313728"/>
          </a:xfrm>
          <a:prstGeom prst="rect">
            <a:avLst/>
          </a:prstGeom>
        </p:spPr>
      </p:pic>
    </p:spTree>
    <p:extLst>
      <p:ext uri="{BB962C8B-B14F-4D97-AF65-F5344CB8AC3E}">
        <p14:creationId xmlns:p14="http://schemas.microsoft.com/office/powerpoint/2010/main" val="21911156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p:nvPr/>
        </p:nvCxnSpPr>
        <p:spPr>
          <a:xfrm>
            <a:off x="609600" y="6357938"/>
            <a:ext cx="11057467"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202020204" pitchFamily="34" charset="0"/>
                <a:ea typeface="+mn-ea"/>
                <a:cs typeface="+mn-cs"/>
              </a:defRPr>
            </a:lvl1pPr>
          </a:lstStyle>
          <a:p>
            <a:pPr>
              <a:defRPr/>
            </a:pPr>
            <a:fld id="{6A9B3B4E-53DD-459B-A4A5-4E7031C0369A}" type="datetime1">
              <a:rPr lang="en-US" smtClean="0"/>
              <a:pPr>
                <a:defRPr/>
              </a:pPr>
              <a:t>10/27/2020</a:t>
            </a:fld>
            <a:endParaRPr lang="en-US" dirty="0"/>
          </a:p>
        </p:txBody>
      </p:sp>
      <p:sp>
        <p:nvSpPr>
          <p:cNvPr id="5" name="Footer Placeholder 4"/>
          <p:cNvSpPr>
            <a:spLocks noGrp="1"/>
          </p:cNvSpPr>
          <p:nvPr>
            <p:ph type="ftr" sz="quarter" idx="3"/>
          </p:nvPr>
        </p:nvSpPr>
        <p:spPr>
          <a:xfrm>
            <a:off x="2821518" y="6488431"/>
            <a:ext cx="7488767"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Abadi" panose="020B0604020202020204" pitchFamily="34" charset="0"/>
                <a:ea typeface="+mn-ea"/>
                <a:cs typeface="+mn-cs"/>
              </a:defRPr>
            </a:lvl1pPr>
          </a:lstStyle>
          <a:p>
            <a:pPr>
              <a:defRPr/>
            </a:pPr>
            <a:r>
              <a:rPr lang="en-US" dirty="0"/>
              <a:t>Erik Voirin | </a:t>
            </a:r>
            <a:r>
              <a:rPr lang="en-US" dirty="0" err="1"/>
              <a:t>LArTPC</a:t>
            </a:r>
            <a:r>
              <a:rPr lang="en-US" dirty="0"/>
              <a:t> CFD Simulation – Fluid Sloshing</a:t>
            </a:r>
          </a:p>
        </p:txBody>
      </p:sp>
      <p:sp>
        <p:nvSpPr>
          <p:cNvPr id="6" name="Slide Number Placeholder 5"/>
          <p:cNvSpPr>
            <a:spLocks noGrp="1"/>
          </p:cNvSpPr>
          <p:nvPr>
            <p:ph type="sldNum" sz="quarter" idx="4"/>
          </p:nvPr>
        </p:nvSpPr>
        <p:spPr>
          <a:xfrm>
            <a:off x="605368"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Abadi" panose="020B0604020202020204" pitchFamily="34" charset="0"/>
                <a:ea typeface="+mn-ea"/>
                <a:cs typeface="+mn-cs"/>
              </a:defRPr>
            </a:lvl1pPr>
          </a:lstStyle>
          <a:p>
            <a:pPr>
              <a:defRPr/>
            </a:pPr>
            <a:fld id="{0C39C72E-2A13-EB4D-AD45-6D4E6ACAED8D}" type="slidenum">
              <a:rPr lang="en-US" smtClean="0"/>
              <a:pPr>
                <a:defRPr/>
              </a:pPr>
              <a:t>‹#›</a:t>
            </a:fld>
            <a:endParaRPr lang="en-US" dirty="0"/>
          </a:p>
        </p:txBody>
      </p:sp>
      <p:pic>
        <p:nvPicPr>
          <p:cNvPr id="12" name="Picture 11">
            <a:extLst>
              <a:ext uri="{FF2B5EF4-FFF2-40B4-BE49-F238E27FC236}">
                <a16:creationId xmlns:a16="http://schemas.microsoft.com/office/drawing/2014/main" id="{D5986065-A285-4FD0-9C53-8BFF5F677D77}"/>
              </a:ext>
            </a:extLst>
          </p:cNvPr>
          <p:cNvPicPr>
            <a:picLocks noChangeAspect="1"/>
          </p:cNvPicPr>
          <p:nvPr/>
        </p:nvPicPr>
        <p:blipFill>
          <a:blip r:embed="rId10"/>
          <a:stretch>
            <a:fillRect/>
          </a:stretch>
        </p:blipFill>
        <p:spPr>
          <a:xfrm>
            <a:off x="10439848" y="6451676"/>
            <a:ext cx="1515533" cy="234908"/>
          </a:xfrm>
          <a:prstGeom prst="rect">
            <a:avLst/>
          </a:prstGeom>
        </p:spPr>
      </p:pic>
    </p:spTree>
    <p:extLst>
      <p:ext uri="{BB962C8B-B14F-4D97-AF65-F5344CB8AC3E}">
        <p14:creationId xmlns:p14="http://schemas.microsoft.com/office/powerpoint/2010/main" val="42622406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p:nvCxnSpPr>
        <p:spPr>
          <a:xfrm>
            <a:off x="609600" y="6357938"/>
            <a:ext cx="11057467"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202020204" pitchFamily="34" charset="0"/>
                <a:ea typeface="+mn-ea"/>
                <a:cs typeface="+mn-cs"/>
              </a:defRPr>
            </a:lvl1pPr>
          </a:lstStyle>
          <a:p>
            <a:pPr>
              <a:defRPr/>
            </a:pPr>
            <a:fld id="{169D8E77-1A9A-4215-8A27-42FD5C77ACE1}" type="datetime1">
              <a:rPr lang="en-US" smtClean="0"/>
              <a:pPr>
                <a:defRPr/>
              </a:pPr>
              <a:t>10/27/2020</a:t>
            </a:fld>
            <a:endParaRPr lang="en-US" dirty="0"/>
          </a:p>
        </p:txBody>
      </p:sp>
      <p:sp>
        <p:nvSpPr>
          <p:cNvPr id="5" name="Footer Placeholder 4"/>
          <p:cNvSpPr>
            <a:spLocks noGrp="1"/>
          </p:cNvSpPr>
          <p:nvPr>
            <p:ph type="ftr" sz="quarter" idx="3"/>
          </p:nvPr>
        </p:nvSpPr>
        <p:spPr>
          <a:xfrm>
            <a:off x="2821518" y="6488431"/>
            <a:ext cx="7488767"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Abadi" panose="020B0604020202020204" pitchFamily="34" charset="0"/>
                <a:ea typeface="+mn-ea"/>
                <a:cs typeface="+mn-cs"/>
              </a:defRPr>
            </a:lvl1pPr>
          </a:lstStyle>
          <a:p>
            <a:pPr>
              <a:defRPr/>
            </a:pPr>
            <a:r>
              <a:rPr lang="en-US" dirty="0"/>
              <a:t>Erik Voirin | </a:t>
            </a:r>
            <a:r>
              <a:rPr lang="en-US" dirty="0" err="1"/>
              <a:t>LArTPC</a:t>
            </a:r>
            <a:r>
              <a:rPr lang="en-US" dirty="0"/>
              <a:t> CFD Simulation – Fluid Sloshing</a:t>
            </a:r>
          </a:p>
        </p:txBody>
      </p:sp>
      <p:sp>
        <p:nvSpPr>
          <p:cNvPr id="6" name="Slide Number Placeholder 5"/>
          <p:cNvSpPr>
            <a:spLocks noGrp="1"/>
          </p:cNvSpPr>
          <p:nvPr>
            <p:ph type="sldNum" sz="quarter" idx="4"/>
          </p:nvPr>
        </p:nvSpPr>
        <p:spPr>
          <a:xfrm>
            <a:off x="605368"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Abadi" panose="020B0604020202020204" pitchFamily="34" charset="0"/>
                <a:ea typeface="+mn-ea"/>
                <a:cs typeface="+mn-cs"/>
              </a:defRPr>
            </a:lvl1pPr>
          </a:lstStyle>
          <a:p>
            <a:pPr>
              <a:defRPr/>
            </a:pPr>
            <a:fld id="{0C39C72E-2A13-EB4D-AD45-6D4E6ACAED8D}" type="slidenum">
              <a:rPr lang="en-US" smtClean="0"/>
              <a:pPr>
                <a:defRPr/>
              </a:pPr>
              <a:t>‹#›</a:t>
            </a:fld>
            <a:endParaRPr lang="en-US" dirty="0"/>
          </a:p>
        </p:txBody>
      </p:sp>
      <p:pic>
        <p:nvPicPr>
          <p:cNvPr id="7" name="Picture 6">
            <a:extLst>
              <a:ext uri="{FF2B5EF4-FFF2-40B4-BE49-F238E27FC236}">
                <a16:creationId xmlns:a16="http://schemas.microsoft.com/office/drawing/2014/main" id="{EC059BE4-CA4F-4C5E-8251-30A3FCB25A8A}"/>
              </a:ext>
            </a:extLst>
          </p:cNvPr>
          <p:cNvPicPr>
            <a:picLocks noChangeAspect="1"/>
          </p:cNvPicPr>
          <p:nvPr/>
        </p:nvPicPr>
        <p:blipFill>
          <a:blip r:embed="rId12"/>
          <a:stretch>
            <a:fillRect/>
          </a:stretch>
        </p:blipFill>
        <p:spPr>
          <a:xfrm>
            <a:off x="10439848" y="6451676"/>
            <a:ext cx="1515533" cy="234908"/>
          </a:xfrm>
          <a:prstGeom prst="rect">
            <a:avLst/>
          </a:prstGeom>
        </p:spPr>
      </p:pic>
    </p:spTree>
    <p:extLst>
      <p:ext uri="{BB962C8B-B14F-4D97-AF65-F5344CB8AC3E}">
        <p14:creationId xmlns:p14="http://schemas.microsoft.com/office/powerpoint/2010/main" val="12428471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a:cxnSpLocks/>
          </p:cNvCxnSpPr>
          <p:nvPr/>
        </p:nvCxnSpPr>
        <p:spPr>
          <a:xfrm>
            <a:off x="287676" y="6357938"/>
            <a:ext cx="1166770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5" y="6488431"/>
            <a:ext cx="1313926" cy="200023"/>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202020204" pitchFamily="34" charset="0"/>
                <a:ea typeface="+mn-ea"/>
                <a:cs typeface="+mn-cs"/>
              </a:defRPr>
            </a:lvl1pPr>
          </a:lstStyle>
          <a:p>
            <a:pPr>
              <a:defRPr/>
            </a:pPr>
            <a:fld id="{DE548DD0-0DD7-4B4E-A64D-994A833A40B7}" type="datetime1">
              <a:rPr lang="en-US" smtClean="0"/>
              <a:pPr>
                <a:defRPr/>
              </a:pPr>
              <a:t>10/27/2020</a:t>
            </a:fld>
            <a:endParaRPr lang="en-US" dirty="0"/>
          </a:p>
        </p:txBody>
      </p:sp>
      <p:sp>
        <p:nvSpPr>
          <p:cNvPr id="5" name="Footer Placeholder 4"/>
          <p:cNvSpPr>
            <a:spLocks noGrp="1"/>
          </p:cNvSpPr>
          <p:nvPr>
            <p:ph type="ftr" sz="quarter" idx="3"/>
          </p:nvPr>
        </p:nvSpPr>
        <p:spPr>
          <a:xfrm>
            <a:off x="2821518" y="6488432"/>
            <a:ext cx="7329349" cy="187324"/>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Abadi" panose="020B0604020202020204" pitchFamily="34" charset="0"/>
                <a:ea typeface="+mn-ea"/>
                <a:cs typeface="+mn-cs"/>
              </a:defRPr>
            </a:lvl1pPr>
          </a:lstStyle>
          <a:p>
            <a:pPr>
              <a:defRPr/>
            </a:pPr>
            <a:r>
              <a:rPr lang="en-US" dirty="0"/>
              <a:t>Erik Voirin | </a:t>
            </a:r>
            <a:r>
              <a:rPr lang="en-US" dirty="0" err="1"/>
              <a:t>LArTPC</a:t>
            </a:r>
            <a:r>
              <a:rPr lang="en-US" dirty="0"/>
              <a:t> CFD Simulation – Fluid Sloshing</a:t>
            </a:r>
          </a:p>
        </p:txBody>
      </p:sp>
      <p:sp>
        <p:nvSpPr>
          <p:cNvPr id="6" name="Slide Number Placeholder 5"/>
          <p:cNvSpPr>
            <a:spLocks noGrp="1"/>
          </p:cNvSpPr>
          <p:nvPr>
            <p:ph type="sldNum" sz="quarter" idx="4"/>
          </p:nvPr>
        </p:nvSpPr>
        <p:spPr>
          <a:xfrm>
            <a:off x="363679"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Abadi" panose="020B0604020202020204" pitchFamily="34" charset="0"/>
                <a:ea typeface="+mn-ea"/>
                <a:cs typeface="+mn-cs"/>
              </a:defRPr>
            </a:lvl1pPr>
          </a:lstStyle>
          <a:p>
            <a:pPr>
              <a:defRPr/>
            </a:pPr>
            <a:fld id="{0C39C72E-2A13-EB4D-AD45-6D4E6ACAED8D}" type="slidenum">
              <a:rPr lang="en-US" smtClean="0"/>
              <a:pPr>
                <a:defRPr/>
              </a:pPr>
              <a:t>‹#›</a:t>
            </a:fld>
            <a:endParaRPr lang="en-US" dirty="0"/>
          </a:p>
        </p:txBody>
      </p:sp>
      <p:pic>
        <p:nvPicPr>
          <p:cNvPr id="7" name="Picture 6">
            <a:extLst>
              <a:ext uri="{FF2B5EF4-FFF2-40B4-BE49-F238E27FC236}">
                <a16:creationId xmlns:a16="http://schemas.microsoft.com/office/drawing/2014/main" id="{11F0F08D-1383-4141-915C-29DECEA73C87}"/>
              </a:ext>
            </a:extLst>
          </p:cNvPr>
          <p:cNvPicPr>
            <a:picLocks noChangeAspect="1"/>
          </p:cNvPicPr>
          <p:nvPr/>
        </p:nvPicPr>
        <p:blipFill>
          <a:blip r:embed="rId18"/>
          <a:stretch>
            <a:fillRect/>
          </a:stretch>
        </p:blipFill>
        <p:spPr>
          <a:xfrm>
            <a:off x="10310285" y="6425229"/>
            <a:ext cx="1518036" cy="313728"/>
          </a:xfrm>
          <a:prstGeom prst="rect">
            <a:avLst/>
          </a:prstGeom>
        </p:spPr>
      </p:pic>
    </p:spTree>
    <p:extLst>
      <p:ext uri="{BB962C8B-B14F-4D97-AF65-F5344CB8AC3E}">
        <p14:creationId xmlns:p14="http://schemas.microsoft.com/office/powerpoint/2010/main" val="19187309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a:cxnSpLocks/>
          </p:cNvCxnSpPr>
          <p:nvPr/>
        </p:nvCxnSpPr>
        <p:spPr>
          <a:xfrm>
            <a:off x="199292" y="6357938"/>
            <a:ext cx="11840308"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202020204" pitchFamily="34" charset="0"/>
                <a:ea typeface="+mn-ea"/>
                <a:cs typeface="+mn-cs"/>
              </a:defRPr>
            </a:lvl1pPr>
          </a:lstStyle>
          <a:p>
            <a:pPr>
              <a:defRPr/>
            </a:pPr>
            <a:fld id="{29E29CCB-1C45-48C4-AEDA-64C90969A724}" type="datetime1">
              <a:rPr lang="en-US" smtClean="0"/>
              <a:pPr>
                <a:defRPr/>
              </a:pPr>
              <a:t>10/27/2020</a:t>
            </a:fld>
            <a:endParaRPr lang="en-US" dirty="0"/>
          </a:p>
        </p:txBody>
      </p:sp>
      <p:sp>
        <p:nvSpPr>
          <p:cNvPr id="5" name="Footer Placeholder 4"/>
          <p:cNvSpPr>
            <a:spLocks noGrp="1"/>
          </p:cNvSpPr>
          <p:nvPr>
            <p:ph type="ftr" sz="quarter" idx="3"/>
          </p:nvPr>
        </p:nvSpPr>
        <p:spPr>
          <a:xfrm>
            <a:off x="2821518" y="6488431"/>
            <a:ext cx="7488767"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Abadi" panose="020B0604020202020204" pitchFamily="34" charset="0"/>
                <a:ea typeface="+mn-ea"/>
                <a:cs typeface="+mn-cs"/>
              </a:defRPr>
            </a:lvl1pPr>
          </a:lstStyle>
          <a:p>
            <a:pPr>
              <a:defRPr/>
            </a:pPr>
            <a:r>
              <a:rPr lang="en-US" dirty="0"/>
              <a:t>Erik Voirin | </a:t>
            </a:r>
            <a:r>
              <a:rPr lang="en-US" dirty="0" err="1"/>
              <a:t>LArTPC</a:t>
            </a:r>
            <a:r>
              <a:rPr lang="en-US" dirty="0"/>
              <a:t> CFD Simulation – Fluid Sloshing</a:t>
            </a:r>
          </a:p>
        </p:txBody>
      </p:sp>
      <p:sp>
        <p:nvSpPr>
          <p:cNvPr id="6" name="Slide Number Placeholder 5"/>
          <p:cNvSpPr>
            <a:spLocks noGrp="1"/>
          </p:cNvSpPr>
          <p:nvPr>
            <p:ph type="sldNum" sz="quarter" idx="4"/>
          </p:nvPr>
        </p:nvSpPr>
        <p:spPr>
          <a:xfrm>
            <a:off x="605368"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Abadi" panose="020B0604020202020204" pitchFamily="34" charset="0"/>
                <a:ea typeface="+mn-ea"/>
                <a:cs typeface="+mn-cs"/>
              </a:defRPr>
            </a:lvl1pPr>
          </a:lstStyle>
          <a:p>
            <a:pPr>
              <a:defRPr/>
            </a:pPr>
            <a:fld id="{0C39C72E-2A13-EB4D-AD45-6D4E6ACAED8D}" type="slidenum">
              <a:rPr lang="en-US" smtClean="0"/>
              <a:pPr>
                <a:defRPr/>
              </a:pPr>
              <a:t>‹#›</a:t>
            </a:fld>
            <a:endParaRPr lang="en-US" dirty="0"/>
          </a:p>
        </p:txBody>
      </p:sp>
      <p:pic>
        <p:nvPicPr>
          <p:cNvPr id="3" name="Picture 2">
            <a:extLst>
              <a:ext uri="{FF2B5EF4-FFF2-40B4-BE49-F238E27FC236}">
                <a16:creationId xmlns:a16="http://schemas.microsoft.com/office/drawing/2014/main" id="{AA0A30A5-7676-4279-9A6A-148E61F3519F}"/>
              </a:ext>
            </a:extLst>
          </p:cNvPr>
          <p:cNvPicPr>
            <a:picLocks noChangeAspect="1"/>
          </p:cNvPicPr>
          <p:nvPr/>
        </p:nvPicPr>
        <p:blipFill>
          <a:blip r:embed="rId11"/>
          <a:stretch>
            <a:fillRect/>
          </a:stretch>
        </p:blipFill>
        <p:spPr>
          <a:xfrm>
            <a:off x="10439847" y="6451676"/>
            <a:ext cx="1518036" cy="313728"/>
          </a:xfrm>
          <a:prstGeom prst="rect">
            <a:avLst/>
          </a:prstGeom>
        </p:spPr>
      </p:pic>
    </p:spTree>
    <p:extLst>
      <p:ext uri="{BB962C8B-B14F-4D97-AF65-F5344CB8AC3E}">
        <p14:creationId xmlns:p14="http://schemas.microsoft.com/office/powerpoint/2010/main" val="139526482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a:cxnSpLocks/>
          </p:cNvCxnSpPr>
          <p:nvPr/>
        </p:nvCxnSpPr>
        <p:spPr>
          <a:xfrm>
            <a:off x="287676" y="6357938"/>
            <a:ext cx="1166770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5" y="6488431"/>
            <a:ext cx="1313926" cy="200023"/>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202020204" pitchFamily="34" charset="0"/>
                <a:ea typeface="+mn-ea"/>
                <a:cs typeface="+mn-cs"/>
              </a:defRPr>
            </a:lvl1pPr>
          </a:lstStyle>
          <a:p>
            <a:pPr>
              <a:defRPr/>
            </a:pPr>
            <a:fld id="{ACE76040-5088-4AF2-9EAF-3FC68A16322A}" type="datetime1">
              <a:rPr lang="en-US" smtClean="0"/>
              <a:pPr>
                <a:defRPr/>
              </a:pPr>
              <a:t>10/27/2020</a:t>
            </a:fld>
            <a:endParaRPr lang="en-US" dirty="0"/>
          </a:p>
        </p:txBody>
      </p:sp>
      <p:sp>
        <p:nvSpPr>
          <p:cNvPr id="5" name="Footer Placeholder 4"/>
          <p:cNvSpPr>
            <a:spLocks noGrp="1"/>
          </p:cNvSpPr>
          <p:nvPr>
            <p:ph type="ftr" sz="quarter" idx="3"/>
          </p:nvPr>
        </p:nvSpPr>
        <p:spPr>
          <a:xfrm>
            <a:off x="2821518" y="6488432"/>
            <a:ext cx="7329349" cy="187324"/>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Abadi" panose="020B0604020202020204" pitchFamily="34" charset="0"/>
                <a:ea typeface="+mn-ea"/>
                <a:cs typeface="+mn-cs"/>
              </a:defRPr>
            </a:lvl1pPr>
          </a:lstStyle>
          <a:p>
            <a:pPr>
              <a:defRPr/>
            </a:pPr>
            <a:r>
              <a:rPr lang="en-US" dirty="0"/>
              <a:t>Erik Voirin | </a:t>
            </a:r>
            <a:r>
              <a:rPr lang="en-US" dirty="0" err="1"/>
              <a:t>LArTPC</a:t>
            </a:r>
            <a:r>
              <a:rPr lang="en-US" dirty="0"/>
              <a:t> CFD Simulation – Fluid Sloshing</a:t>
            </a:r>
          </a:p>
        </p:txBody>
      </p:sp>
      <p:sp>
        <p:nvSpPr>
          <p:cNvPr id="6" name="Slide Number Placeholder 5"/>
          <p:cNvSpPr>
            <a:spLocks noGrp="1"/>
          </p:cNvSpPr>
          <p:nvPr>
            <p:ph type="sldNum" sz="quarter" idx="4"/>
          </p:nvPr>
        </p:nvSpPr>
        <p:spPr>
          <a:xfrm>
            <a:off x="363679"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Abadi" panose="020B0604020202020204" pitchFamily="34" charset="0"/>
                <a:ea typeface="+mn-ea"/>
                <a:cs typeface="+mn-cs"/>
              </a:defRPr>
            </a:lvl1pPr>
          </a:lstStyle>
          <a:p>
            <a:pPr>
              <a:defRPr/>
            </a:pPr>
            <a:fld id="{0C39C72E-2A13-EB4D-AD45-6D4E6ACAED8D}" type="slidenum">
              <a:rPr lang="en-US" smtClean="0"/>
              <a:pPr>
                <a:defRPr/>
              </a:pPr>
              <a:t>‹#›</a:t>
            </a:fld>
            <a:endParaRPr lang="en-US" dirty="0"/>
          </a:p>
        </p:txBody>
      </p:sp>
      <p:pic>
        <p:nvPicPr>
          <p:cNvPr id="7" name="Picture 6">
            <a:extLst>
              <a:ext uri="{FF2B5EF4-FFF2-40B4-BE49-F238E27FC236}">
                <a16:creationId xmlns:a16="http://schemas.microsoft.com/office/drawing/2014/main" id="{11F0F08D-1383-4141-915C-29DECEA73C87}"/>
              </a:ext>
            </a:extLst>
          </p:cNvPr>
          <p:cNvPicPr>
            <a:picLocks noChangeAspect="1"/>
          </p:cNvPicPr>
          <p:nvPr userDrawn="1"/>
        </p:nvPicPr>
        <p:blipFill>
          <a:blip r:embed="rId17"/>
          <a:stretch>
            <a:fillRect/>
          </a:stretch>
        </p:blipFill>
        <p:spPr>
          <a:xfrm>
            <a:off x="10310285" y="6425229"/>
            <a:ext cx="1518036" cy="313728"/>
          </a:xfrm>
          <a:prstGeom prst="rect">
            <a:avLst/>
          </a:prstGeom>
        </p:spPr>
      </p:pic>
    </p:spTree>
    <p:extLst>
      <p:ext uri="{BB962C8B-B14F-4D97-AF65-F5344CB8AC3E}">
        <p14:creationId xmlns:p14="http://schemas.microsoft.com/office/powerpoint/2010/main" val="35612463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a:cxnSpLocks/>
          </p:cNvCxnSpPr>
          <p:nvPr/>
        </p:nvCxnSpPr>
        <p:spPr>
          <a:xfrm>
            <a:off x="287676" y="6357938"/>
            <a:ext cx="1166770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5" y="6488431"/>
            <a:ext cx="1313926" cy="200023"/>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Abadi" panose="020B0604020202020204" pitchFamily="34" charset="0"/>
                <a:ea typeface="+mn-ea"/>
                <a:cs typeface="+mn-cs"/>
              </a:defRPr>
            </a:lvl1pPr>
          </a:lstStyle>
          <a:p>
            <a:pPr>
              <a:defRPr/>
            </a:pPr>
            <a:fld id="{F471F9E9-0BD0-4DCD-9EAC-132CF202E270}" type="datetime1">
              <a:rPr lang="en-US" smtClean="0"/>
              <a:pPr>
                <a:defRPr/>
              </a:pPr>
              <a:t>10/27/2020</a:t>
            </a:fld>
            <a:endParaRPr lang="en-US" dirty="0"/>
          </a:p>
        </p:txBody>
      </p:sp>
      <p:sp>
        <p:nvSpPr>
          <p:cNvPr id="5" name="Footer Placeholder 4"/>
          <p:cNvSpPr>
            <a:spLocks noGrp="1"/>
          </p:cNvSpPr>
          <p:nvPr>
            <p:ph type="ftr" sz="quarter" idx="3"/>
          </p:nvPr>
        </p:nvSpPr>
        <p:spPr>
          <a:xfrm>
            <a:off x="2821518" y="6488432"/>
            <a:ext cx="7329349" cy="187324"/>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Abadi" panose="020B0604020202020204" pitchFamily="34" charset="0"/>
                <a:ea typeface="+mn-ea"/>
                <a:cs typeface="+mn-cs"/>
              </a:defRPr>
            </a:lvl1pPr>
          </a:lstStyle>
          <a:p>
            <a:pPr>
              <a:defRPr/>
            </a:pPr>
            <a:r>
              <a:rPr lang="en-US" dirty="0"/>
              <a:t>Erik Voirin | </a:t>
            </a:r>
            <a:r>
              <a:rPr lang="en-US" dirty="0" err="1"/>
              <a:t>LArTPC</a:t>
            </a:r>
            <a:r>
              <a:rPr lang="en-US" dirty="0"/>
              <a:t> CFD Simulation – Fluid Sloshing</a:t>
            </a:r>
          </a:p>
        </p:txBody>
      </p:sp>
      <p:sp>
        <p:nvSpPr>
          <p:cNvPr id="6" name="Slide Number Placeholder 5"/>
          <p:cNvSpPr>
            <a:spLocks noGrp="1"/>
          </p:cNvSpPr>
          <p:nvPr>
            <p:ph type="sldNum" sz="quarter" idx="4"/>
          </p:nvPr>
        </p:nvSpPr>
        <p:spPr>
          <a:xfrm>
            <a:off x="363679"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Abadi" panose="020B0604020202020204" pitchFamily="34" charset="0"/>
                <a:ea typeface="+mn-ea"/>
                <a:cs typeface="+mn-cs"/>
              </a:defRPr>
            </a:lvl1pPr>
          </a:lstStyle>
          <a:p>
            <a:pPr>
              <a:defRPr/>
            </a:pPr>
            <a:fld id="{0C39C72E-2A13-EB4D-AD45-6D4E6ACAED8D}" type="slidenum">
              <a:rPr lang="en-US" smtClean="0"/>
              <a:pPr>
                <a:defRPr/>
              </a:pPr>
              <a:t>‹#›</a:t>
            </a:fld>
            <a:endParaRPr lang="en-US" dirty="0"/>
          </a:p>
        </p:txBody>
      </p:sp>
      <p:pic>
        <p:nvPicPr>
          <p:cNvPr id="7" name="Picture 6">
            <a:extLst>
              <a:ext uri="{FF2B5EF4-FFF2-40B4-BE49-F238E27FC236}">
                <a16:creationId xmlns:a16="http://schemas.microsoft.com/office/drawing/2014/main" id="{11F0F08D-1383-4141-915C-29DECEA73C87}"/>
              </a:ext>
            </a:extLst>
          </p:cNvPr>
          <p:cNvPicPr>
            <a:picLocks noChangeAspect="1"/>
          </p:cNvPicPr>
          <p:nvPr userDrawn="1"/>
        </p:nvPicPr>
        <p:blipFill>
          <a:blip r:embed="rId17"/>
          <a:stretch>
            <a:fillRect/>
          </a:stretch>
        </p:blipFill>
        <p:spPr>
          <a:xfrm>
            <a:off x="10310285" y="6425229"/>
            <a:ext cx="1518036" cy="313728"/>
          </a:xfrm>
          <a:prstGeom prst="rect">
            <a:avLst/>
          </a:prstGeom>
        </p:spPr>
      </p:pic>
    </p:spTree>
    <p:extLst>
      <p:ext uri="{BB962C8B-B14F-4D97-AF65-F5344CB8AC3E}">
        <p14:creationId xmlns:p14="http://schemas.microsoft.com/office/powerpoint/2010/main" val="23039093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6.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7.xml"/><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7.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LArTPC CFD Simulation – Fluid Sloshing</a:t>
            </a:r>
            <a:br>
              <a:rPr lang="en-US" dirty="0"/>
            </a:br>
            <a:r>
              <a:rPr lang="en-US" dirty="0"/>
              <a:t>Part 1 – Empty Tank (No Modules)</a:t>
            </a:r>
          </a:p>
        </p:txBody>
      </p:sp>
      <p:sp>
        <p:nvSpPr>
          <p:cNvPr id="5" name="Text Placeholder 4"/>
          <p:cNvSpPr>
            <a:spLocks noGrp="1"/>
          </p:cNvSpPr>
          <p:nvPr>
            <p:ph type="body" sz="quarter" idx="10"/>
          </p:nvPr>
        </p:nvSpPr>
        <p:spPr/>
        <p:txBody>
          <a:bodyPr/>
          <a:lstStyle/>
          <a:p>
            <a:r>
              <a:rPr lang="en-US" dirty="0"/>
              <a:t>Erik Voirin</a:t>
            </a:r>
          </a:p>
          <a:p>
            <a:r>
              <a:rPr lang="en-US" dirty="0"/>
              <a:t>10/08/2020</a:t>
            </a:r>
          </a:p>
        </p:txBody>
      </p:sp>
    </p:spTree>
    <p:extLst>
      <p:ext uri="{BB962C8B-B14F-4D97-AF65-F5344CB8AC3E}">
        <p14:creationId xmlns:p14="http://schemas.microsoft.com/office/powerpoint/2010/main" val="291568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Conclusion and Other Considerations</a:t>
            </a:r>
            <a:br>
              <a:rPr lang="en-US" sz="2400" dirty="0"/>
            </a:br>
            <a:br>
              <a:rPr lang="en-US" sz="2400" dirty="0"/>
            </a:br>
            <a:endParaRPr lang="en-US" sz="2400" dirty="0"/>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10</a:t>
            </a:fld>
            <a:endParaRPr lang="en-US" dirty="0"/>
          </a:p>
        </p:txBody>
      </p:sp>
      <p:sp>
        <p:nvSpPr>
          <p:cNvPr id="11" name="Content Placeholder 10"/>
          <p:cNvSpPr>
            <a:spLocks noGrp="1"/>
          </p:cNvSpPr>
          <p:nvPr>
            <p:ph idx="13"/>
          </p:nvPr>
        </p:nvSpPr>
        <p:spPr>
          <a:xfrm>
            <a:off x="524933" y="664368"/>
            <a:ext cx="11057467" cy="5622132"/>
          </a:xfrm>
        </p:spPr>
        <p:txBody>
          <a:bodyPr/>
          <a:lstStyle/>
          <a:p>
            <a:pPr marL="342900" indent="-342900"/>
            <a:r>
              <a:rPr lang="en-US" b="1" u="sng" dirty="0"/>
              <a:t>Wave Height and Delta Pressure:</a:t>
            </a:r>
            <a:r>
              <a:rPr lang="en-US" dirty="0"/>
              <a:t> </a:t>
            </a:r>
          </a:p>
          <a:p>
            <a:pPr marL="406908" lvl="1" indent="-342900"/>
            <a:r>
              <a:rPr lang="en-US" dirty="0"/>
              <a:t>These could theoretically double if accelerated, then decelerated at the perfect </a:t>
            </a:r>
            <a:r>
              <a:rPr lang="en-US" i="1" u="sng" dirty="0"/>
              <a:t>wrong time </a:t>
            </a:r>
          </a:p>
          <a:p>
            <a:pPr marL="726948" lvl="2" indent="-342900"/>
            <a:r>
              <a:rPr lang="en-US" dirty="0"/>
              <a:t>Meaning in phase with the sloshing frequency</a:t>
            </a:r>
          </a:p>
          <a:p>
            <a:pPr marL="726948" lvl="2" indent="-342900"/>
            <a:r>
              <a:rPr lang="en-US" dirty="0"/>
              <a:t>Damping will reduce this effect to 1.5x if accelerated for a time period of &gt;7.5 minutes, then went straight from accelerating to decelerating.</a:t>
            </a:r>
          </a:p>
          <a:p>
            <a:pPr marL="726948" lvl="2" indent="-342900"/>
            <a:r>
              <a:rPr lang="en-US" dirty="0"/>
              <a:t>Down to ~1.0x if cryostat accelerated, then held at constant velocity for a time period of &gt;7.5 minutes </a:t>
            </a:r>
            <a:r>
              <a:rPr lang="en-US" dirty="0" err="1"/>
              <a:t>minutes</a:t>
            </a:r>
            <a:r>
              <a:rPr lang="en-US" dirty="0"/>
              <a:t> before decelerating.  </a:t>
            </a:r>
          </a:p>
          <a:p>
            <a:pPr marL="726948" lvl="2" indent="-342900"/>
            <a:endParaRPr lang="en-US" dirty="0"/>
          </a:p>
          <a:p>
            <a:pPr marL="406908" lvl="1" indent="-342900"/>
            <a:r>
              <a:rPr lang="en-US" dirty="0"/>
              <a:t>Accelerations for Maximum Wave = Ullage Height * 10% = 3.96 cm</a:t>
            </a:r>
          </a:p>
          <a:p>
            <a:pPr marL="726948" lvl="2" indent="-342900"/>
            <a:r>
              <a:rPr lang="en-US" dirty="0"/>
              <a:t>Acceleration for this wave height in an empty tank = 4.3 cm/s^2</a:t>
            </a:r>
          </a:p>
          <a:p>
            <a:pPr marL="726948" lvl="2" indent="-342900"/>
            <a:endParaRPr lang="en-US" dirty="0"/>
          </a:p>
          <a:p>
            <a:pPr marL="726948" lvl="2" indent="-342900"/>
            <a:endParaRPr lang="en-US" dirty="0"/>
          </a:p>
          <a:p>
            <a:pPr marL="406908" lvl="1" indent="-342900"/>
            <a:endParaRPr lang="en-US" dirty="0"/>
          </a:p>
          <a:p>
            <a:pPr marL="0" indent="0">
              <a:buNone/>
            </a:pPr>
            <a:endParaRPr lang="en-US" sz="2600" dirty="0"/>
          </a:p>
          <a:p>
            <a:pPr lvl="2"/>
            <a:endParaRPr lang="en-US" sz="1400" dirty="0"/>
          </a:p>
          <a:p>
            <a:pPr lvl="1"/>
            <a:endParaRPr lang="en-US" sz="1800" dirty="0"/>
          </a:p>
        </p:txBody>
      </p:sp>
    </p:spTree>
    <p:extLst>
      <p:ext uri="{BB962C8B-B14F-4D97-AF65-F5344CB8AC3E}">
        <p14:creationId xmlns:p14="http://schemas.microsoft.com/office/powerpoint/2010/main" val="369426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LArTPC CFD Simulation – Fluid Sloshing</a:t>
            </a:r>
            <a:br>
              <a:rPr lang="en-US" dirty="0"/>
            </a:br>
            <a:r>
              <a:rPr lang="en-US" dirty="0"/>
              <a:t>Part 2 – (With Module Cross Sections)</a:t>
            </a:r>
          </a:p>
        </p:txBody>
      </p:sp>
      <p:sp>
        <p:nvSpPr>
          <p:cNvPr id="5" name="Text Placeholder 4"/>
          <p:cNvSpPr>
            <a:spLocks noGrp="1"/>
          </p:cNvSpPr>
          <p:nvPr>
            <p:ph type="body" sz="quarter" idx="10"/>
          </p:nvPr>
        </p:nvSpPr>
        <p:spPr/>
        <p:txBody>
          <a:bodyPr/>
          <a:lstStyle/>
          <a:p>
            <a:r>
              <a:rPr lang="en-US" dirty="0"/>
              <a:t>Erik Voirin</a:t>
            </a:r>
          </a:p>
          <a:p>
            <a:r>
              <a:rPr lang="en-US" dirty="0"/>
              <a:t>10/13/2020</a:t>
            </a:r>
          </a:p>
        </p:txBody>
      </p:sp>
    </p:spTree>
    <p:extLst>
      <p:ext uri="{BB962C8B-B14F-4D97-AF65-F5344CB8AC3E}">
        <p14:creationId xmlns:p14="http://schemas.microsoft.com/office/powerpoint/2010/main" val="371587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Results for Module Forces and Wave Height are very close to linear.</a:t>
            </a:r>
            <a:br>
              <a:rPr lang="en-US" sz="2400" dirty="0"/>
            </a:br>
            <a:r>
              <a:rPr lang="en-US" sz="2400" dirty="0"/>
              <a:t>3 Accelerations Run:  </a:t>
            </a:r>
            <a:br>
              <a:rPr lang="en-US" sz="1600" dirty="0"/>
            </a:br>
            <a:br>
              <a:rPr lang="en-US" sz="2400" dirty="0"/>
            </a:br>
            <a:endParaRPr lang="en-US" sz="2400" dirty="0"/>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12</a:t>
            </a:fld>
            <a:endParaRPr lang="en-US" dirty="0"/>
          </a:p>
        </p:txBody>
      </p:sp>
      <p:pic>
        <p:nvPicPr>
          <p:cNvPr id="6" name="Picture 5">
            <a:extLst>
              <a:ext uri="{FF2B5EF4-FFF2-40B4-BE49-F238E27FC236}">
                <a16:creationId xmlns:a16="http://schemas.microsoft.com/office/drawing/2014/main" id="{8E620C77-D5DA-4E79-89EC-1380C8E5F8DA}"/>
              </a:ext>
            </a:extLst>
          </p:cNvPr>
          <p:cNvPicPr>
            <a:picLocks noChangeAspect="1"/>
          </p:cNvPicPr>
          <p:nvPr/>
        </p:nvPicPr>
        <p:blipFill>
          <a:blip r:embed="rId2"/>
          <a:stretch>
            <a:fillRect/>
          </a:stretch>
        </p:blipFill>
        <p:spPr>
          <a:xfrm>
            <a:off x="901959" y="1133176"/>
            <a:ext cx="4320058" cy="5058359"/>
          </a:xfrm>
          <a:prstGeom prst="rect">
            <a:avLst/>
          </a:prstGeom>
        </p:spPr>
      </p:pic>
      <p:sp>
        <p:nvSpPr>
          <p:cNvPr id="8" name="Content Placeholder 7">
            <a:extLst>
              <a:ext uri="{FF2B5EF4-FFF2-40B4-BE49-F238E27FC236}">
                <a16:creationId xmlns:a16="http://schemas.microsoft.com/office/drawing/2014/main" id="{A29A852E-518C-42D5-A703-085E7855FD25}"/>
              </a:ext>
            </a:extLst>
          </p:cNvPr>
          <p:cNvSpPr>
            <a:spLocks noGrp="1"/>
          </p:cNvSpPr>
          <p:nvPr>
            <p:ph idx="13"/>
          </p:nvPr>
        </p:nvSpPr>
        <p:spPr>
          <a:xfrm>
            <a:off x="5905850" y="1133176"/>
            <a:ext cx="5761217" cy="4591648"/>
          </a:xfrm>
        </p:spPr>
        <p:txBody>
          <a:bodyPr/>
          <a:lstStyle/>
          <a:p>
            <a:pPr marL="406908" lvl="1" indent="-342900"/>
            <a:r>
              <a:rPr lang="en-US" dirty="0"/>
              <a:t>Ullage Height * 10% = 3.96 cm</a:t>
            </a:r>
          </a:p>
          <a:p>
            <a:pPr marL="726948" lvl="2" indent="-342900"/>
            <a:r>
              <a:rPr lang="en-US" dirty="0"/>
              <a:t>Acceleration for the wave height equal to 10% Ullage height for a  module filled Tank = 3.6 cm/s^2.</a:t>
            </a:r>
          </a:p>
          <a:p>
            <a:pPr marL="726948" lvl="2" indent="-342900"/>
            <a:r>
              <a:rPr lang="en-US" dirty="0"/>
              <a:t>Wave is slightly higher in module filled tank vs empty tank at the same acceleration </a:t>
            </a:r>
          </a:p>
          <a:p>
            <a:pPr marL="1001268" lvl="3" indent="-342900"/>
            <a:r>
              <a:rPr lang="en-US" dirty="0"/>
              <a:t>(less than 20% difference)</a:t>
            </a:r>
          </a:p>
          <a:p>
            <a:endParaRPr lang="en-US" sz="1600" dirty="0"/>
          </a:p>
          <a:p>
            <a:r>
              <a:rPr lang="en-US" sz="1600" dirty="0"/>
              <a:t>Note: geometry was slightly different in 1.245 cm/s^2 case (CPA planes extended too high, above liquid surface)  The CPA planes were corrected for the 3.6 and 4.317 cm/s^2 cases.  </a:t>
            </a:r>
          </a:p>
          <a:p>
            <a:r>
              <a:rPr lang="en-US" sz="1600" dirty="0"/>
              <a:t>3.6 cm/s^2 Acceleration is the case of interest as it is where wave height is 10% of the ullage height.  </a:t>
            </a:r>
          </a:p>
        </p:txBody>
      </p:sp>
    </p:spTree>
    <p:extLst>
      <p:ext uri="{BB962C8B-B14F-4D97-AF65-F5344CB8AC3E}">
        <p14:creationId xmlns:p14="http://schemas.microsoft.com/office/powerpoint/2010/main" val="74467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Field Cage Plane Pre-modeled, then represented as porous media with momentum loss source term to simulate flow resistance characteristics.  </a:t>
            </a:r>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13</a:t>
            </a:fld>
            <a:endParaRPr lang="en-US" dirty="0"/>
          </a:p>
        </p:txBody>
      </p:sp>
      <p:sp>
        <p:nvSpPr>
          <p:cNvPr id="11" name="Content Placeholder 10"/>
          <p:cNvSpPr>
            <a:spLocks noGrp="1"/>
          </p:cNvSpPr>
          <p:nvPr>
            <p:ph idx="13"/>
          </p:nvPr>
        </p:nvSpPr>
        <p:spPr>
          <a:xfrm>
            <a:off x="524933" y="664368"/>
            <a:ext cx="11057467" cy="5622132"/>
          </a:xfrm>
        </p:spPr>
        <p:txBody>
          <a:bodyPr/>
          <a:lstStyle/>
          <a:p>
            <a:pPr marL="726948" lvl="2" indent="-342900"/>
            <a:endParaRPr lang="en-US" dirty="0"/>
          </a:p>
          <a:p>
            <a:pPr marL="726948" lvl="2" indent="-342900"/>
            <a:endParaRPr lang="en-US" dirty="0"/>
          </a:p>
          <a:p>
            <a:pPr marL="726948" lvl="2" indent="-342900"/>
            <a:endParaRPr lang="en-US" dirty="0"/>
          </a:p>
          <a:p>
            <a:pPr marL="406908" lvl="1" indent="-342900"/>
            <a:endParaRPr lang="en-US" dirty="0"/>
          </a:p>
          <a:p>
            <a:pPr marL="0" indent="0">
              <a:buNone/>
            </a:pPr>
            <a:endParaRPr lang="en-US" sz="2600" dirty="0"/>
          </a:p>
          <a:p>
            <a:pPr lvl="2"/>
            <a:endParaRPr lang="en-US" sz="1400" dirty="0"/>
          </a:p>
          <a:p>
            <a:pPr lvl="1"/>
            <a:endParaRPr lang="en-US" sz="1800" dirty="0"/>
          </a:p>
        </p:txBody>
      </p:sp>
      <p:pic>
        <p:nvPicPr>
          <p:cNvPr id="6" name="Picture 5">
            <a:extLst>
              <a:ext uri="{FF2B5EF4-FFF2-40B4-BE49-F238E27FC236}">
                <a16:creationId xmlns:a16="http://schemas.microsoft.com/office/drawing/2014/main" id="{5F3CBAF2-4E52-4B13-98F8-9F1FF1764620}"/>
              </a:ext>
            </a:extLst>
          </p:cNvPr>
          <p:cNvPicPr>
            <a:picLocks noChangeAspect="1"/>
          </p:cNvPicPr>
          <p:nvPr/>
        </p:nvPicPr>
        <p:blipFill>
          <a:blip r:embed="rId2"/>
          <a:stretch>
            <a:fillRect/>
          </a:stretch>
        </p:blipFill>
        <p:spPr>
          <a:xfrm>
            <a:off x="201335" y="1440364"/>
            <a:ext cx="7128280" cy="3977272"/>
          </a:xfrm>
          <a:prstGeom prst="rect">
            <a:avLst/>
          </a:prstGeom>
        </p:spPr>
      </p:pic>
      <p:pic>
        <p:nvPicPr>
          <p:cNvPr id="7" name="Picture 6">
            <a:extLst>
              <a:ext uri="{FF2B5EF4-FFF2-40B4-BE49-F238E27FC236}">
                <a16:creationId xmlns:a16="http://schemas.microsoft.com/office/drawing/2014/main" id="{38F5FA76-6C6D-4E7C-8834-E290C313EB1B}"/>
              </a:ext>
            </a:extLst>
          </p:cNvPr>
          <p:cNvPicPr>
            <a:picLocks noChangeAspect="1"/>
          </p:cNvPicPr>
          <p:nvPr/>
        </p:nvPicPr>
        <p:blipFill>
          <a:blip r:embed="rId3"/>
          <a:stretch>
            <a:fillRect/>
          </a:stretch>
        </p:blipFill>
        <p:spPr>
          <a:xfrm>
            <a:off x="7577272" y="1440364"/>
            <a:ext cx="4578493" cy="3779848"/>
          </a:xfrm>
          <a:prstGeom prst="rect">
            <a:avLst/>
          </a:prstGeom>
        </p:spPr>
      </p:pic>
      <p:pic>
        <p:nvPicPr>
          <p:cNvPr id="9" name="Picture 8">
            <a:extLst>
              <a:ext uri="{FF2B5EF4-FFF2-40B4-BE49-F238E27FC236}">
                <a16:creationId xmlns:a16="http://schemas.microsoft.com/office/drawing/2014/main" id="{A50CB01E-2A3B-45A0-A4C1-66F2138A2F63}"/>
              </a:ext>
            </a:extLst>
          </p:cNvPr>
          <p:cNvPicPr>
            <a:picLocks noChangeAspect="1"/>
          </p:cNvPicPr>
          <p:nvPr/>
        </p:nvPicPr>
        <p:blipFill>
          <a:blip r:embed="rId4"/>
          <a:stretch>
            <a:fillRect/>
          </a:stretch>
        </p:blipFill>
        <p:spPr>
          <a:xfrm>
            <a:off x="10553351" y="2641302"/>
            <a:ext cx="1352648" cy="1935676"/>
          </a:xfrm>
          <a:prstGeom prst="rect">
            <a:avLst/>
          </a:prstGeom>
        </p:spPr>
      </p:pic>
    </p:spTree>
    <p:extLst>
      <p:ext uri="{BB962C8B-B14F-4D97-AF65-F5344CB8AC3E}">
        <p14:creationId xmlns:p14="http://schemas.microsoft.com/office/powerpoint/2010/main" val="174833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2D Model with APA and CPA Planes + Field Cages inserted into model</a:t>
            </a:r>
            <a:br>
              <a:rPr lang="en-US" sz="2400" dirty="0"/>
            </a:br>
            <a:br>
              <a:rPr lang="en-US" sz="2400" dirty="0"/>
            </a:br>
            <a:endParaRPr lang="en-US" sz="2400" dirty="0"/>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14</a:t>
            </a:fld>
            <a:endParaRPr lang="en-US" dirty="0"/>
          </a:p>
        </p:txBody>
      </p:sp>
      <p:sp>
        <p:nvSpPr>
          <p:cNvPr id="11" name="Content Placeholder 10"/>
          <p:cNvSpPr>
            <a:spLocks noGrp="1"/>
          </p:cNvSpPr>
          <p:nvPr>
            <p:ph idx="13"/>
          </p:nvPr>
        </p:nvSpPr>
        <p:spPr>
          <a:xfrm>
            <a:off x="524933" y="664368"/>
            <a:ext cx="11057467" cy="5622132"/>
          </a:xfrm>
        </p:spPr>
        <p:txBody>
          <a:bodyPr/>
          <a:lstStyle/>
          <a:p>
            <a:pPr marL="726948" lvl="2" indent="-342900"/>
            <a:endParaRPr lang="en-US" dirty="0"/>
          </a:p>
          <a:p>
            <a:pPr marL="726948" lvl="2" indent="-342900"/>
            <a:endParaRPr lang="en-US" dirty="0"/>
          </a:p>
          <a:p>
            <a:pPr marL="726948" lvl="2" indent="-342900"/>
            <a:endParaRPr lang="en-US" dirty="0"/>
          </a:p>
          <a:p>
            <a:pPr marL="406908" lvl="1" indent="-342900"/>
            <a:endParaRPr lang="en-US" dirty="0"/>
          </a:p>
          <a:p>
            <a:pPr marL="0" indent="0">
              <a:buNone/>
            </a:pPr>
            <a:endParaRPr lang="en-US" sz="2600" dirty="0"/>
          </a:p>
          <a:p>
            <a:pPr lvl="2"/>
            <a:endParaRPr lang="en-US" sz="1400" dirty="0"/>
          </a:p>
          <a:p>
            <a:pPr lvl="1"/>
            <a:endParaRPr lang="en-US" sz="1800" dirty="0"/>
          </a:p>
        </p:txBody>
      </p:sp>
      <p:pic>
        <p:nvPicPr>
          <p:cNvPr id="6" name="Picture 5">
            <a:extLst>
              <a:ext uri="{FF2B5EF4-FFF2-40B4-BE49-F238E27FC236}">
                <a16:creationId xmlns:a16="http://schemas.microsoft.com/office/drawing/2014/main" id="{10BFE961-CA1D-4AF0-BF8F-C3A794CB3E7F}"/>
              </a:ext>
            </a:extLst>
          </p:cNvPr>
          <p:cNvPicPr>
            <a:picLocks noChangeAspect="1"/>
          </p:cNvPicPr>
          <p:nvPr/>
        </p:nvPicPr>
        <p:blipFill>
          <a:blip r:embed="rId2"/>
          <a:stretch>
            <a:fillRect/>
          </a:stretch>
        </p:blipFill>
        <p:spPr>
          <a:xfrm>
            <a:off x="940630" y="648428"/>
            <a:ext cx="10310739" cy="5545204"/>
          </a:xfrm>
          <a:prstGeom prst="rect">
            <a:avLst/>
          </a:prstGeom>
        </p:spPr>
      </p:pic>
    </p:spTree>
    <p:extLst>
      <p:ext uri="{BB962C8B-B14F-4D97-AF65-F5344CB8AC3E}">
        <p14:creationId xmlns:p14="http://schemas.microsoft.com/office/powerpoint/2010/main" val="206407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34892" y="200939"/>
            <a:ext cx="11432175" cy="463430"/>
          </a:xfrm>
        </p:spPr>
        <p:txBody>
          <a:bodyPr/>
          <a:lstStyle/>
          <a:p>
            <a:r>
              <a:rPr lang="en-US" sz="2400" dirty="0"/>
              <a:t>Animation of liquid level:  </a:t>
            </a:r>
            <a:r>
              <a:rPr lang="en-US" sz="2400" dirty="0">
                <a:highlight>
                  <a:srgbClr val="FFFF00"/>
                </a:highlight>
              </a:rPr>
              <a:t>Vertical direction Scaled x50</a:t>
            </a:r>
            <a:r>
              <a:rPr lang="en-US" sz="2400" dirty="0"/>
              <a:t>               (3.6 cm/s^2)</a:t>
            </a:r>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15</a:t>
            </a:fld>
            <a:endParaRPr lang="en-US" dirty="0"/>
          </a:p>
        </p:txBody>
      </p:sp>
      <p:sp>
        <p:nvSpPr>
          <p:cNvPr id="14" name="Content Placeholder 10">
            <a:extLst>
              <a:ext uri="{FF2B5EF4-FFF2-40B4-BE49-F238E27FC236}">
                <a16:creationId xmlns:a16="http://schemas.microsoft.com/office/drawing/2014/main" id="{5465F859-56D0-4288-9312-74C91E7B4C6A}"/>
              </a:ext>
            </a:extLst>
          </p:cNvPr>
          <p:cNvSpPr txBox="1">
            <a:spLocks/>
          </p:cNvSpPr>
          <p:nvPr/>
        </p:nvSpPr>
        <p:spPr>
          <a:xfrm>
            <a:off x="99998" y="595157"/>
            <a:ext cx="10604354" cy="749406"/>
          </a:xfrm>
          <a:prstGeom prst="rect">
            <a:avLst/>
          </a:prstGeom>
        </p:spPr>
        <p:txBody>
          <a:bodyPr lIns="0" rIns="0"/>
          <a:lstStyle>
            <a:lvl1pPr marL="256032" indent="-265176" algn="l" defTabSz="457200" rtl="0" eaLnBrk="1" fontAlgn="base" hangingPunct="1">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eaLnBrk="1" fontAlgn="base" hangingPunct="1">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eaLnBrk="1" fontAlgn="base" hangingPunct="1">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eaLnBrk="1" fontAlgn="base" hangingPunct="1">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eaLnBrk="1" fontAlgn="base" hangingPunct="1">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u="sng" dirty="0">
                <a:latin typeface="Abadi" panose="020B0604020104020204" pitchFamily="34" charset="0"/>
              </a:rPr>
              <a:t>Max @ 2.6 sec:</a:t>
            </a:r>
            <a:r>
              <a:rPr lang="en-US" sz="1800" dirty="0">
                <a:latin typeface="Abadi" panose="020B0604020104020204" pitchFamily="34" charset="0"/>
              </a:rPr>
              <a:t>  39.5mm wave height, which is slightly higher then empty tank case.</a:t>
            </a:r>
          </a:p>
          <a:p>
            <a:pPr marL="0" indent="0">
              <a:buFont typeface="Arial"/>
              <a:buNone/>
            </a:pPr>
            <a:r>
              <a:rPr lang="en-US" sz="1800" dirty="0">
                <a:latin typeface="Abadi" panose="020B0604020104020204" pitchFamily="34" charset="0"/>
              </a:rPr>
              <a:t>			      We see much more damping in this configuration than the empty tank.</a:t>
            </a:r>
            <a:endParaRPr lang="en-US" sz="1400" dirty="0">
              <a:latin typeface="Abadi" panose="020B0604020104020204" pitchFamily="34" charset="0"/>
            </a:endParaRPr>
          </a:p>
          <a:p>
            <a:pPr lvl="1"/>
            <a:endParaRPr lang="en-US" sz="1800" dirty="0">
              <a:latin typeface="Abadi" panose="020B0604020104020204" pitchFamily="34" charset="0"/>
            </a:endParaRPr>
          </a:p>
        </p:txBody>
      </p:sp>
      <p:pic>
        <p:nvPicPr>
          <p:cNvPr id="6" name="Acc 3.6_001">
            <a:hlinkClick r:id="" action="ppaction://media"/>
            <a:extLst>
              <a:ext uri="{FF2B5EF4-FFF2-40B4-BE49-F238E27FC236}">
                <a16:creationId xmlns:a16="http://schemas.microsoft.com/office/drawing/2014/main" id="{5BCF9CED-9981-448B-925B-BA5C6CA19CB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67083" y="1344563"/>
            <a:ext cx="8515908" cy="4918279"/>
          </a:xfrm>
          <a:prstGeom prst="rect">
            <a:avLst/>
          </a:prstGeom>
        </p:spPr>
      </p:pic>
    </p:spTree>
    <p:extLst>
      <p:ext uri="{BB962C8B-B14F-4D97-AF65-F5344CB8AC3E}">
        <p14:creationId xmlns:p14="http://schemas.microsoft.com/office/powerpoint/2010/main" val="13598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Velocity is max @ 1.3 sec (half the time of max wave height)     (3.6 cm/s^2)</a:t>
            </a:r>
            <a:br>
              <a:rPr lang="en-US" sz="2400" dirty="0"/>
            </a:br>
            <a:br>
              <a:rPr lang="en-US" sz="2400" dirty="0"/>
            </a:br>
            <a:endParaRPr lang="en-US" sz="2400" dirty="0"/>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16</a:t>
            </a:fld>
            <a:endParaRPr lang="en-US" dirty="0"/>
          </a:p>
        </p:txBody>
      </p:sp>
      <p:sp>
        <p:nvSpPr>
          <p:cNvPr id="11" name="Content Placeholder 10"/>
          <p:cNvSpPr>
            <a:spLocks noGrp="1"/>
          </p:cNvSpPr>
          <p:nvPr>
            <p:ph idx="13"/>
          </p:nvPr>
        </p:nvSpPr>
        <p:spPr>
          <a:xfrm>
            <a:off x="524933" y="664368"/>
            <a:ext cx="11057467" cy="5622132"/>
          </a:xfrm>
        </p:spPr>
        <p:txBody>
          <a:bodyPr/>
          <a:lstStyle/>
          <a:p>
            <a:pPr marL="726948" lvl="2" indent="-342900"/>
            <a:endParaRPr lang="en-US" dirty="0"/>
          </a:p>
          <a:p>
            <a:pPr marL="726948" lvl="2" indent="-342900"/>
            <a:endParaRPr lang="en-US" dirty="0"/>
          </a:p>
          <a:p>
            <a:pPr marL="726948" lvl="2" indent="-342900"/>
            <a:endParaRPr lang="en-US" dirty="0"/>
          </a:p>
          <a:p>
            <a:pPr marL="406908" lvl="1" indent="-342900"/>
            <a:endParaRPr lang="en-US" dirty="0"/>
          </a:p>
          <a:p>
            <a:pPr marL="0" indent="0">
              <a:buNone/>
            </a:pPr>
            <a:endParaRPr lang="en-US" sz="2600" dirty="0"/>
          </a:p>
          <a:p>
            <a:pPr lvl="2"/>
            <a:endParaRPr lang="en-US" sz="1400" dirty="0"/>
          </a:p>
          <a:p>
            <a:pPr lvl="1"/>
            <a:endParaRPr lang="en-US" sz="1800" dirty="0"/>
          </a:p>
        </p:txBody>
      </p:sp>
      <p:pic>
        <p:nvPicPr>
          <p:cNvPr id="6" name="Picture 5">
            <a:extLst>
              <a:ext uri="{FF2B5EF4-FFF2-40B4-BE49-F238E27FC236}">
                <a16:creationId xmlns:a16="http://schemas.microsoft.com/office/drawing/2014/main" id="{D7290AFA-0491-4DE0-90B3-557992F9B24E}"/>
              </a:ext>
            </a:extLst>
          </p:cNvPr>
          <p:cNvPicPr>
            <a:picLocks noChangeAspect="1"/>
          </p:cNvPicPr>
          <p:nvPr/>
        </p:nvPicPr>
        <p:blipFill>
          <a:blip r:embed="rId2"/>
          <a:stretch>
            <a:fillRect/>
          </a:stretch>
        </p:blipFill>
        <p:spPr>
          <a:xfrm>
            <a:off x="1235997" y="629326"/>
            <a:ext cx="10089141" cy="5557691"/>
          </a:xfrm>
          <a:prstGeom prst="rect">
            <a:avLst/>
          </a:prstGeom>
        </p:spPr>
      </p:pic>
    </p:spTree>
    <p:extLst>
      <p:ext uri="{BB962C8B-B14F-4D97-AF65-F5344CB8AC3E}">
        <p14:creationId xmlns:p14="http://schemas.microsoft.com/office/powerpoint/2010/main" val="54425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F75ED-6888-48B2-AA9E-1A9EDEA7D5F6}"/>
              </a:ext>
            </a:extLst>
          </p:cNvPr>
          <p:cNvPicPr>
            <a:picLocks noChangeAspect="1"/>
          </p:cNvPicPr>
          <p:nvPr/>
        </p:nvPicPr>
        <p:blipFill>
          <a:blip r:embed="rId2"/>
          <a:stretch>
            <a:fillRect/>
          </a:stretch>
        </p:blipFill>
        <p:spPr>
          <a:xfrm>
            <a:off x="52803" y="1979803"/>
            <a:ext cx="9577758" cy="3827247"/>
          </a:xfrm>
          <a:prstGeom prst="rect">
            <a:avLst/>
          </a:prstGeom>
        </p:spPr>
      </p:pic>
      <p:sp>
        <p:nvSpPr>
          <p:cNvPr id="10" name="Title 9"/>
          <p:cNvSpPr>
            <a:spLocks noGrp="1"/>
          </p:cNvSpPr>
          <p:nvPr>
            <p:ph type="title"/>
          </p:nvPr>
        </p:nvSpPr>
        <p:spPr>
          <a:xfrm>
            <a:off x="609600" y="200938"/>
            <a:ext cx="11057467" cy="1652391"/>
          </a:xfrm>
        </p:spPr>
        <p:txBody>
          <a:bodyPr/>
          <a:lstStyle/>
          <a:p>
            <a:r>
              <a:rPr lang="en-US" sz="2400" dirty="0"/>
              <a:t>Forces on Planes</a:t>
            </a:r>
            <a:r>
              <a:rPr lang="en-US" sz="2400" b="0" dirty="0"/>
              <a:t>:  End Planes See Largest </a:t>
            </a:r>
            <a:r>
              <a:rPr lang="en-US" sz="2400" b="0" dirty="0" err="1"/>
              <a:t>DeltaP</a:t>
            </a:r>
            <a:r>
              <a:rPr lang="en-US" sz="2400" b="0" dirty="0"/>
              <a:t> as the outer liquid levels change much more than the liquid levels in each module due to the field cage planes restricting flow in and out of the module volume.  </a:t>
            </a:r>
            <a:br>
              <a:rPr lang="en-US" sz="2400" dirty="0"/>
            </a:br>
            <a:r>
              <a:rPr lang="en-US" sz="2400" dirty="0"/>
              <a:t>Very High Damping means resonance is not a concern.  </a:t>
            </a:r>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17</a:t>
            </a:fld>
            <a:endParaRPr lang="en-US" dirty="0"/>
          </a:p>
        </p:txBody>
      </p:sp>
      <p:sp>
        <p:nvSpPr>
          <p:cNvPr id="7" name="Rectangle 6">
            <a:extLst>
              <a:ext uri="{FF2B5EF4-FFF2-40B4-BE49-F238E27FC236}">
                <a16:creationId xmlns:a16="http://schemas.microsoft.com/office/drawing/2014/main" id="{E8496C74-1B3F-4C2C-9A9D-866B969D0015}"/>
              </a:ext>
            </a:extLst>
          </p:cNvPr>
          <p:cNvSpPr/>
          <p:nvPr/>
        </p:nvSpPr>
        <p:spPr>
          <a:xfrm>
            <a:off x="1661020" y="2512515"/>
            <a:ext cx="2741904" cy="369332"/>
          </a:xfrm>
          <a:prstGeom prst="rect">
            <a:avLst/>
          </a:prstGeom>
        </p:spPr>
        <p:txBody>
          <a:bodyPr wrap="none">
            <a:spAutoFit/>
          </a:bodyPr>
          <a:lstStyle/>
          <a:p>
            <a:r>
              <a:rPr lang="en-US" dirty="0"/>
              <a:t>= 0.0292 psi DP on Plane 1</a:t>
            </a:r>
          </a:p>
        </p:txBody>
      </p:sp>
      <p:cxnSp>
        <p:nvCxnSpPr>
          <p:cNvPr id="9" name="Straight Arrow Connector 8">
            <a:extLst>
              <a:ext uri="{FF2B5EF4-FFF2-40B4-BE49-F238E27FC236}">
                <a16:creationId xmlns:a16="http://schemas.microsoft.com/office/drawing/2014/main" id="{A29826C1-A2D2-4BBD-A6F8-AF44A43CFE0D}"/>
              </a:ext>
            </a:extLst>
          </p:cNvPr>
          <p:cNvCxnSpPr>
            <a:cxnSpLocks/>
          </p:cNvCxnSpPr>
          <p:nvPr/>
        </p:nvCxnSpPr>
        <p:spPr>
          <a:xfrm flipH="1" flipV="1">
            <a:off x="1191237" y="2600587"/>
            <a:ext cx="469785" cy="965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7F0BD333-A982-46FF-85CC-BE7706EC4CD7}"/>
              </a:ext>
            </a:extLst>
          </p:cNvPr>
          <p:cNvPicPr>
            <a:picLocks noChangeAspect="1"/>
          </p:cNvPicPr>
          <p:nvPr/>
        </p:nvPicPr>
        <p:blipFill>
          <a:blip r:embed="rId3"/>
          <a:stretch>
            <a:fillRect/>
          </a:stretch>
        </p:blipFill>
        <p:spPr>
          <a:xfrm>
            <a:off x="9717297" y="1605069"/>
            <a:ext cx="2421900" cy="4278400"/>
          </a:xfrm>
          <a:prstGeom prst="rect">
            <a:avLst/>
          </a:prstGeom>
        </p:spPr>
      </p:pic>
    </p:spTree>
    <p:extLst>
      <p:ext uri="{BB962C8B-B14F-4D97-AF65-F5344CB8AC3E}">
        <p14:creationId xmlns:p14="http://schemas.microsoft.com/office/powerpoint/2010/main" val="366188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216801"/>
          </a:xfrm>
        </p:spPr>
        <p:txBody>
          <a:bodyPr/>
          <a:lstStyle/>
          <a:p>
            <a:r>
              <a:rPr lang="en-US" sz="2000" dirty="0"/>
              <a:t>Simplified FEA Model:  Basic Dimensions of Module used </a:t>
            </a:r>
            <a:br>
              <a:rPr lang="en-US" sz="2000" dirty="0"/>
            </a:br>
            <a:r>
              <a:rPr lang="en-US" sz="2000" dirty="0"/>
              <a:t>Everything is 0.635 cm thick G10.  Only half of module modeled due to symmetry </a:t>
            </a:r>
            <a:br>
              <a:rPr lang="en-US" sz="2000" dirty="0"/>
            </a:br>
            <a:r>
              <a:rPr lang="en-US" sz="2000" dirty="0"/>
              <a:t>Max +X forces on Plane 1, 2, and 3 applied, Module Fixed At Top of Extensions</a:t>
            </a:r>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18</a:t>
            </a:fld>
            <a:endParaRPr lang="en-US" dirty="0"/>
          </a:p>
        </p:txBody>
      </p:sp>
      <p:pic>
        <p:nvPicPr>
          <p:cNvPr id="2" name="Picture 1">
            <a:extLst>
              <a:ext uri="{FF2B5EF4-FFF2-40B4-BE49-F238E27FC236}">
                <a16:creationId xmlns:a16="http://schemas.microsoft.com/office/drawing/2014/main" id="{14F5B6AA-9831-458D-8A77-61548504D451}"/>
              </a:ext>
            </a:extLst>
          </p:cNvPr>
          <p:cNvPicPr>
            <a:picLocks noChangeAspect="1"/>
          </p:cNvPicPr>
          <p:nvPr/>
        </p:nvPicPr>
        <p:blipFill>
          <a:blip r:embed="rId2"/>
          <a:stretch>
            <a:fillRect/>
          </a:stretch>
        </p:blipFill>
        <p:spPr>
          <a:xfrm>
            <a:off x="445977" y="1127283"/>
            <a:ext cx="11448610" cy="5164460"/>
          </a:xfrm>
          <a:prstGeom prst="rect">
            <a:avLst/>
          </a:prstGeom>
        </p:spPr>
      </p:pic>
    </p:spTree>
    <p:extLst>
      <p:ext uri="{BB962C8B-B14F-4D97-AF65-F5344CB8AC3E}">
        <p14:creationId xmlns:p14="http://schemas.microsoft.com/office/powerpoint/2010/main" val="420013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Conclusion and Other Considerations</a:t>
            </a:r>
            <a:br>
              <a:rPr lang="en-US" sz="2400" dirty="0"/>
            </a:br>
            <a:br>
              <a:rPr lang="en-US" sz="2400" dirty="0"/>
            </a:br>
            <a:endParaRPr lang="en-US" sz="2400" dirty="0"/>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19</a:t>
            </a:fld>
            <a:endParaRPr lang="en-US" dirty="0"/>
          </a:p>
        </p:txBody>
      </p:sp>
      <p:sp>
        <p:nvSpPr>
          <p:cNvPr id="11" name="Content Placeholder 10"/>
          <p:cNvSpPr>
            <a:spLocks noGrp="1"/>
          </p:cNvSpPr>
          <p:nvPr>
            <p:ph idx="13"/>
          </p:nvPr>
        </p:nvSpPr>
        <p:spPr>
          <a:xfrm>
            <a:off x="524933" y="664368"/>
            <a:ext cx="11057467" cy="5622132"/>
          </a:xfrm>
        </p:spPr>
        <p:txBody>
          <a:bodyPr/>
          <a:lstStyle/>
          <a:p>
            <a:pPr marL="406908" lvl="1" indent="-342900"/>
            <a:r>
              <a:rPr lang="en-US" dirty="0"/>
              <a:t>Accelerations for Wave = Ullage Height * 10% = 3.95 cm </a:t>
            </a:r>
          </a:p>
          <a:p>
            <a:pPr marL="726948" lvl="2" indent="-342900"/>
            <a:r>
              <a:rPr lang="en-US" dirty="0"/>
              <a:t>~3.6 cm/s^2 maximum for module filled cryostat.</a:t>
            </a:r>
          </a:p>
          <a:p>
            <a:pPr marL="726948" lvl="2" indent="-342900"/>
            <a:r>
              <a:rPr lang="en-US" dirty="0"/>
              <a:t>Wave height linear with acceleration in both empty case, and module filed case.</a:t>
            </a:r>
          </a:p>
          <a:p>
            <a:pPr marL="384048" lvl="2" indent="0">
              <a:buNone/>
            </a:pPr>
            <a:endParaRPr lang="en-US" dirty="0"/>
          </a:p>
          <a:p>
            <a:pPr marL="406908" lvl="1" indent="-342900"/>
            <a:r>
              <a:rPr lang="en-US" dirty="0"/>
              <a:t>At this 3.6 cm/s^2 acceleration, the max force on Plane 1 is 145.5 lbf.</a:t>
            </a:r>
          </a:p>
          <a:p>
            <a:pPr marL="726948" lvl="2" indent="-342900"/>
            <a:r>
              <a:rPr lang="en-US" dirty="0"/>
              <a:t>Stresses and Deformation are low in simple FEA model</a:t>
            </a:r>
          </a:p>
          <a:p>
            <a:pPr marL="726948" lvl="2" indent="-342900"/>
            <a:r>
              <a:rPr lang="en-US" dirty="0"/>
              <a:t>Forces are linear in empty case as well as module filed case.</a:t>
            </a:r>
          </a:p>
          <a:p>
            <a:pPr marL="1001268" lvl="3" indent="-342900"/>
            <a:r>
              <a:rPr lang="en-US" dirty="0"/>
              <a:t>Module stresses and deformations would therefore be linear as well.  </a:t>
            </a:r>
          </a:p>
          <a:p>
            <a:pPr marL="1001268" lvl="3" indent="-342900"/>
            <a:r>
              <a:rPr lang="en-US" dirty="0"/>
              <a:t>Force to accelerate module itself is negligible compared to the fluid force from acceleration</a:t>
            </a:r>
          </a:p>
          <a:p>
            <a:pPr marL="384048" lvl="2" indent="0">
              <a:buNone/>
            </a:pPr>
            <a:endParaRPr lang="en-US" dirty="0"/>
          </a:p>
          <a:p>
            <a:pPr marL="406908" lvl="1" indent="-342900"/>
            <a:r>
              <a:rPr lang="en-US" dirty="0"/>
              <a:t>High Damping of fluid sloshing with modules</a:t>
            </a:r>
          </a:p>
          <a:p>
            <a:pPr marL="726948" lvl="2" indent="-342900"/>
            <a:r>
              <a:rPr lang="en-US" dirty="0"/>
              <a:t>Resonance is not a concern.</a:t>
            </a:r>
          </a:p>
          <a:p>
            <a:pPr marL="726948" lvl="2" indent="-342900"/>
            <a:r>
              <a:rPr lang="en-US" dirty="0"/>
              <a:t>Other vibrational forces not of concern for resonance, and will only make very small ripples on surface</a:t>
            </a:r>
          </a:p>
          <a:p>
            <a:pPr marL="726948" lvl="2" indent="-342900"/>
            <a:endParaRPr lang="en-US" dirty="0"/>
          </a:p>
          <a:p>
            <a:pPr marL="406908" lvl="1" indent="-342900"/>
            <a:r>
              <a:rPr lang="en-US" dirty="0"/>
              <a:t>Water vs </a:t>
            </a:r>
            <a:r>
              <a:rPr lang="en-US" dirty="0" err="1"/>
              <a:t>LAr</a:t>
            </a:r>
            <a:r>
              <a:rPr lang="en-US" dirty="0"/>
              <a:t>:  Fluid forces are linear with fluid density (72% forces with water vs </a:t>
            </a:r>
            <a:r>
              <a:rPr lang="en-US" dirty="0" err="1"/>
              <a:t>LAr</a:t>
            </a:r>
            <a:r>
              <a:rPr lang="en-US" dirty="0"/>
              <a:t>)   </a:t>
            </a:r>
          </a:p>
          <a:p>
            <a:pPr marL="726948" lvl="2" indent="-342900"/>
            <a:endParaRPr lang="en-US" dirty="0"/>
          </a:p>
          <a:p>
            <a:pPr marL="726948" lvl="2" indent="-342900"/>
            <a:endParaRPr lang="en-US" dirty="0"/>
          </a:p>
          <a:p>
            <a:pPr marL="726948" lvl="2" indent="-342900"/>
            <a:endParaRPr lang="en-US" dirty="0"/>
          </a:p>
          <a:p>
            <a:pPr marL="406908" lvl="1" indent="-342900"/>
            <a:endParaRPr lang="en-US" dirty="0"/>
          </a:p>
          <a:p>
            <a:pPr marL="0" indent="0">
              <a:buNone/>
            </a:pPr>
            <a:endParaRPr lang="en-US" sz="2600" dirty="0"/>
          </a:p>
          <a:p>
            <a:pPr lvl="2"/>
            <a:endParaRPr lang="en-US" sz="1400" dirty="0"/>
          </a:p>
          <a:p>
            <a:pPr lvl="1"/>
            <a:endParaRPr lang="en-US" sz="1800" dirty="0"/>
          </a:p>
        </p:txBody>
      </p:sp>
    </p:spTree>
    <p:extLst>
      <p:ext uri="{BB962C8B-B14F-4D97-AF65-F5344CB8AC3E}">
        <p14:creationId xmlns:p14="http://schemas.microsoft.com/office/powerpoint/2010/main" val="292655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1" y="213156"/>
            <a:ext cx="11057467" cy="569268"/>
          </a:xfrm>
        </p:spPr>
        <p:txBody>
          <a:bodyPr/>
          <a:lstStyle/>
          <a:p>
            <a:r>
              <a:rPr lang="en-US" dirty="0"/>
              <a:t>Sloshing Simulation: Case 1: No Modules in Cryostat</a:t>
            </a:r>
          </a:p>
        </p:txBody>
      </p:sp>
      <p:sp>
        <p:nvSpPr>
          <p:cNvPr id="3" name="Date Placeholder 2"/>
          <p:cNvSpPr>
            <a:spLocks noGrp="1"/>
          </p:cNvSpPr>
          <p:nvPr>
            <p:ph type="dt" sz="half" idx="10"/>
          </p:nvPr>
        </p:nvSpPr>
        <p:spPr/>
        <p:txBody>
          <a:bodyPr/>
          <a:lstStyle/>
          <a:p>
            <a:pPr>
              <a:defRPr/>
            </a:pPr>
            <a:fld id="{97D5957D-277D-4CDE-B182-21F86570B3F6}"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2</a:t>
            </a:fld>
            <a:endParaRPr lang="en-US" dirty="0"/>
          </a:p>
        </p:txBody>
      </p:sp>
      <p:sp>
        <p:nvSpPr>
          <p:cNvPr id="11" name="Content Placeholder 10"/>
          <p:cNvSpPr>
            <a:spLocks noGrp="1"/>
          </p:cNvSpPr>
          <p:nvPr>
            <p:ph idx="13"/>
          </p:nvPr>
        </p:nvSpPr>
        <p:spPr>
          <a:xfrm>
            <a:off x="314326" y="879124"/>
            <a:ext cx="11352742" cy="5227973"/>
          </a:xfrm>
        </p:spPr>
        <p:txBody>
          <a:bodyPr/>
          <a:lstStyle/>
          <a:p>
            <a:r>
              <a:rPr lang="en-US" sz="1800" dirty="0"/>
              <a:t>Cryostat with </a:t>
            </a:r>
            <a:r>
              <a:rPr lang="en-US" sz="1800" dirty="0" err="1"/>
              <a:t>LAr</a:t>
            </a:r>
            <a:r>
              <a:rPr lang="en-US" sz="1800" dirty="0"/>
              <a:t> initially at rest.</a:t>
            </a:r>
          </a:p>
          <a:p>
            <a:r>
              <a:rPr lang="en-US" sz="1800" dirty="0"/>
              <a:t>Length of cryostat = 8.99m; Liquid Depth = 4.316m: </a:t>
            </a:r>
          </a:p>
          <a:p>
            <a:r>
              <a:rPr lang="en-US" sz="1800" dirty="0"/>
              <a:t>Constant Horizontal Accelerations Applied to Cryostat</a:t>
            </a:r>
          </a:p>
          <a:p>
            <a:pPr lvl="1"/>
            <a:endParaRPr lang="en-US" sz="1800" dirty="0"/>
          </a:p>
          <a:p>
            <a:r>
              <a:rPr lang="en-US" sz="1800" dirty="0"/>
              <a:t>We run several accelerations and form simplified general equations for any acceleration for:</a:t>
            </a:r>
          </a:p>
          <a:p>
            <a:pPr lvl="1"/>
            <a:r>
              <a:rPr lang="en-US" sz="1800" dirty="0"/>
              <a:t>Wave Height, Frequency, and Damping </a:t>
            </a:r>
          </a:p>
          <a:p>
            <a:pPr lvl="1"/>
            <a:r>
              <a:rPr lang="en-US" sz="1800" dirty="0"/>
              <a:t>Pressure Differential on Internal Surfaces (Between Left and Right walls in this empty case)</a:t>
            </a:r>
          </a:p>
          <a:p>
            <a:pPr lvl="2" indent="0">
              <a:buNone/>
            </a:pPr>
            <a:endParaRPr lang="en-US" dirty="0"/>
          </a:p>
          <a:p>
            <a:r>
              <a:rPr lang="en-US" sz="1800" dirty="0"/>
              <a:t>Ran test simulation two ways, achieving the same results.  (Also a Mesh Sensitivity Study was Performed)</a:t>
            </a:r>
          </a:p>
          <a:p>
            <a:pPr marL="662940" lvl="1" indent="-342900">
              <a:buFont typeface="+mj-lt"/>
              <a:buAutoNum type="arabicPeriod"/>
            </a:pPr>
            <a:r>
              <a:rPr lang="en-US" sz="1800" dirty="0"/>
              <a:t>Use Domain Motion to actually simulate transient displacement of the vessel.</a:t>
            </a:r>
          </a:p>
          <a:p>
            <a:pPr marL="662940" lvl="1" indent="-342900">
              <a:buFont typeface="+mj-lt"/>
              <a:buAutoNum type="arabicPeriod"/>
            </a:pPr>
            <a:r>
              <a:rPr lang="en-US" sz="1800" dirty="0"/>
              <a:t>Add Force Source Term by including horizonal acceleration in gravity vector.</a:t>
            </a:r>
          </a:p>
          <a:p>
            <a:pPr lvl="2"/>
            <a:r>
              <a:rPr lang="en-US" dirty="0"/>
              <a:t>This is </a:t>
            </a:r>
            <a:r>
              <a:rPr lang="en-US" b="1" u="sng" dirty="0"/>
              <a:t>allegedly</a:t>
            </a:r>
            <a:r>
              <a:rPr lang="en-US" dirty="0"/>
              <a:t> only an approximation of the true physics, and must be tested on a case by case basis.</a:t>
            </a:r>
          </a:p>
          <a:p>
            <a:pPr lvl="3"/>
            <a:r>
              <a:rPr lang="en-US" sz="1800" dirty="0"/>
              <a:t>In our case there was no difference between the two methods.    </a:t>
            </a:r>
          </a:p>
          <a:p>
            <a:pPr lvl="2"/>
            <a:endParaRPr lang="en-US" dirty="0"/>
          </a:p>
          <a:p>
            <a:pPr lvl="2"/>
            <a:endParaRPr lang="en-US" sz="1200" dirty="0"/>
          </a:p>
          <a:p>
            <a:pPr lvl="2"/>
            <a:endParaRPr lang="en-US" sz="1200" dirty="0"/>
          </a:p>
          <a:p>
            <a:pPr lvl="1"/>
            <a:endParaRPr lang="en-US" sz="1600" dirty="0"/>
          </a:p>
        </p:txBody>
      </p:sp>
      <p:pic>
        <p:nvPicPr>
          <p:cNvPr id="2" name="Picture 1">
            <a:extLst>
              <a:ext uri="{FF2B5EF4-FFF2-40B4-BE49-F238E27FC236}">
                <a16:creationId xmlns:a16="http://schemas.microsoft.com/office/drawing/2014/main" id="{76AC846F-A6B5-4DE6-9400-B9C2E1F8963F}"/>
              </a:ext>
            </a:extLst>
          </p:cNvPr>
          <p:cNvPicPr>
            <a:picLocks noChangeAspect="1"/>
          </p:cNvPicPr>
          <p:nvPr/>
        </p:nvPicPr>
        <p:blipFill>
          <a:blip r:embed="rId2"/>
          <a:stretch>
            <a:fillRect/>
          </a:stretch>
        </p:blipFill>
        <p:spPr>
          <a:xfrm>
            <a:off x="4681581" y="859336"/>
            <a:ext cx="2476500" cy="523875"/>
          </a:xfrm>
          <a:prstGeom prst="rect">
            <a:avLst/>
          </a:prstGeom>
        </p:spPr>
      </p:pic>
    </p:spTree>
    <p:extLst>
      <p:ext uri="{BB962C8B-B14F-4D97-AF65-F5344CB8AC3E}">
        <p14:creationId xmlns:p14="http://schemas.microsoft.com/office/powerpoint/2010/main" val="1846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C64A-A9DF-4122-881E-C7851D12988D}"/>
              </a:ext>
            </a:extLst>
          </p:cNvPr>
          <p:cNvSpPr>
            <a:spLocks noGrp="1"/>
          </p:cNvSpPr>
          <p:nvPr>
            <p:ph type="title"/>
          </p:nvPr>
        </p:nvSpPr>
        <p:spPr>
          <a:xfrm>
            <a:off x="272144" y="224327"/>
            <a:ext cx="11394924" cy="766273"/>
          </a:xfrm>
        </p:spPr>
        <p:txBody>
          <a:bodyPr/>
          <a:lstStyle/>
          <a:p>
            <a:r>
              <a:rPr lang="en-US" sz="2000" dirty="0"/>
              <a:t>Modal Analysis Shows 15.2Hz is the lowest natural frequency for these simplified 0.635 cm G10 Sheets.  </a:t>
            </a:r>
            <a:r>
              <a:rPr lang="en-US" sz="2000" dirty="0" err="1"/>
              <a:t>LAr</a:t>
            </a:r>
            <a:r>
              <a:rPr lang="en-US" sz="2000" dirty="0"/>
              <a:t> will greatly damp any resonances below the liquid level.     </a:t>
            </a:r>
          </a:p>
        </p:txBody>
      </p:sp>
      <p:sp>
        <p:nvSpPr>
          <p:cNvPr id="3" name="Date Placeholder 2">
            <a:extLst>
              <a:ext uri="{FF2B5EF4-FFF2-40B4-BE49-F238E27FC236}">
                <a16:creationId xmlns:a16="http://schemas.microsoft.com/office/drawing/2014/main" id="{3F01E96F-1698-4B9D-8DD3-7ECF6FAA7F52}"/>
              </a:ext>
            </a:extLst>
          </p:cNvPr>
          <p:cNvSpPr>
            <a:spLocks noGrp="1"/>
          </p:cNvSpPr>
          <p:nvPr>
            <p:ph type="dt" sz="half" idx="13"/>
          </p:nvPr>
        </p:nvSpPr>
        <p:spPr/>
        <p:txBody>
          <a:bodyPr/>
          <a:lstStyle/>
          <a:p>
            <a:pPr>
              <a:defRPr/>
            </a:pPr>
            <a:fld id="{64580992-6D0F-4A6A-AB8F-2EE0F1520D8E}" type="datetime1">
              <a:rPr lang="en-US" smtClean="0"/>
              <a:t>10/27/2020</a:t>
            </a:fld>
            <a:endParaRPr lang="en-US" dirty="0"/>
          </a:p>
        </p:txBody>
      </p:sp>
      <p:sp>
        <p:nvSpPr>
          <p:cNvPr id="4" name="Footer Placeholder 3">
            <a:extLst>
              <a:ext uri="{FF2B5EF4-FFF2-40B4-BE49-F238E27FC236}">
                <a16:creationId xmlns:a16="http://schemas.microsoft.com/office/drawing/2014/main" id="{B5528B19-9538-4CBE-A466-C2F2B2C79B4C}"/>
              </a:ext>
            </a:extLst>
          </p:cNvPr>
          <p:cNvSpPr>
            <a:spLocks noGrp="1"/>
          </p:cNvSpPr>
          <p:nvPr>
            <p:ph type="ftr" sz="quarter" idx="14"/>
          </p:nvPr>
        </p:nvSpPr>
        <p:spPr/>
        <p:txBody>
          <a:bodyPr/>
          <a:lstStyle/>
          <a:p>
            <a:pPr>
              <a:defRPr/>
            </a:pPr>
            <a:r>
              <a:rPr lang="en-US"/>
              <a:t>Erik Voirin | LArTPC CFD Simulation – Fluid Sloshing</a:t>
            </a:r>
          </a:p>
        </p:txBody>
      </p:sp>
      <p:sp>
        <p:nvSpPr>
          <p:cNvPr id="5" name="Slide Number Placeholder 4">
            <a:extLst>
              <a:ext uri="{FF2B5EF4-FFF2-40B4-BE49-F238E27FC236}">
                <a16:creationId xmlns:a16="http://schemas.microsoft.com/office/drawing/2014/main" id="{1FE2FFE8-AD9D-4813-B0B1-038A360D7FC6}"/>
              </a:ext>
            </a:extLst>
          </p:cNvPr>
          <p:cNvSpPr>
            <a:spLocks noGrp="1"/>
          </p:cNvSpPr>
          <p:nvPr>
            <p:ph type="sldNum" sz="quarter" idx="15"/>
          </p:nvPr>
        </p:nvSpPr>
        <p:spPr/>
        <p:txBody>
          <a:bodyPr/>
          <a:lstStyle/>
          <a:p>
            <a:pPr>
              <a:defRPr/>
            </a:pPr>
            <a:fld id="{98AA3EDC-84CE-5D44-955B-22A59AD27526}" type="slidenum">
              <a:rPr lang="en-US" smtClean="0"/>
              <a:pPr>
                <a:defRPr/>
              </a:pPr>
              <a:t>20</a:t>
            </a:fld>
            <a:endParaRPr lang="en-US" dirty="0"/>
          </a:p>
        </p:txBody>
      </p:sp>
      <p:pic>
        <p:nvPicPr>
          <p:cNvPr id="8" name="Content Placeholder 7">
            <a:extLst>
              <a:ext uri="{FF2B5EF4-FFF2-40B4-BE49-F238E27FC236}">
                <a16:creationId xmlns:a16="http://schemas.microsoft.com/office/drawing/2014/main" id="{D09CD270-91D5-484E-8273-ADBDFA44D3FA}"/>
              </a:ext>
            </a:extLst>
          </p:cNvPr>
          <p:cNvPicPr>
            <a:picLocks noGrp="1" noChangeAspect="1"/>
          </p:cNvPicPr>
          <p:nvPr>
            <p:ph idx="16"/>
          </p:nvPr>
        </p:nvPicPr>
        <p:blipFill>
          <a:blip r:embed="rId2"/>
          <a:stretch>
            <a:fillRect/>
          </a:stretch>
        </p:blipFill>
        <p:spPr>
          <a:xfrm>
            <a:off x="1828800" y="990600"/>
            <a:ext cx="7315199" cy="5087638"/>
          </a:xfrm>
          <a:prstGeom prst="rect">
            <a:avLst/>
          </a:prstGeom>
        </p:spPr>
      </p:pic>
    </p:spTree>
    <p:extLst>
      <p:ext uri="{BB962C8B-B14F-4D97-AF65-F5344CB8AC3E}">
        <p14:creationId xmlns:p14="http://schemas.microsoft.com/office/powerpoint/2010/main" val="374016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224793"/>
            <a:ext cx="11057467" cy="1629953"/>
          </a:xfrm>
        </p:spPr>
        <p:txBody>
          <a:bodyPr/>
          <a:lstStyle/>
          <a:p>
            <a:r>
              <a:rPr lang="en-US" dirty="0"/>
              <a:t>LArTPC CFD Simulation – Fluid Sloshing</a:t>
            </a:r>
            <a:br>
              <a:rPr lang="en-US" dirty="0"/>
            </a:br>
            <a:r>
              <a:rPr lang="en-US" dirty="0"/>
              <a:t>Part 3 – (1/2 Scale Model = 7.08ft </a:t>
            </a:r>
            <a:r>
              <a:rPr lang="en-US" dirty="0" err="1"/>
              <a:t>LAr</a:t>
            </a:r>
            <a:r>
              <a:rPr lang="en-US" dirty="0"/>
              <a:t> depth)  </a:t>
            </a:r>
            <a:br>
              <a:rPr lang="en-US" dirty="0"/>
            </a:br>
            <a:r>
              <a:rPr lang="en-US" dirty="0"/>
              <a:t>3.6 cm/s^2 Acceleration</a:t>
            </a:r>
            <a:br>
              <a:rPr lang="en-US" dirty="0"/>
            </a:br>
            <a:r>
              <a:rPr lang="en-US" dirty="0"/>
              <a:t>Field Cage flow resistance is identical to full model (not scaled) </a:t>
            </a:r>
          </a:p>
        </p:txBody>
      </p:sp>
      <p:sp>
        <p:nvSpPr>
          <p:cNvPr id="5" name="Text Placeholder 4"/>
          <p:cNvSpPr>
            <a:spLocks noGrp="1"/>
          </p:cNvSpPr>
          <p:nvPr>
            <p:ph type="body" sz="quarter" idx="10"/>
          </p:nvPr>
        </p:nvSpPr>
        <p:spPr/>
        <p:txBody>
          <a:bodyPr/>
          <a:lstStyle/>
          <a:p>
            <a:r>
              <a:rPr lang="en-US" dirty="0"/>
              <a:t>Erik Voirin</a:t>
            </a:r>
          </a:p>
          <a:p>
            <a:r>
              <a:rPr lang="en-US" dirty="0"/>
              <a:t>10/20/2020</a:t>
            </a:r>
          </a:p>
        </p:txBody>
      </p:sp>
    </p:spTree>
    <p:extLst>
      <p:ext uri="{BB962C8B-B14F-4D97-AF65-F5344CB8AC3E}">
        <p14:creationId xmlns:p14="http://schemas.microsoft.com/office/powerpoint/2010/main" val="22847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C64A-A9DF-4122-881E-C7851D12988D}"/>
              </a:ext>
            </a:extLst>
          </p:cNvPr>
          <p:cNvSpPr>
            <a:spLocks noGrp="1"/>
          </p:cNvSpPr>
          <p:nvPr>
            <p:ph type="title"/>
          </p:nvPr>
        </p:nvSpPr>
        <p:spPr>
          <a:xfrm>
            <a:off x="272144" y="224327"/>
            <a:ext cx="11394924" cy="766273"/>
          </a:xfrm>
        </p:spPr>
        <p:txBody>
          <a:bodyPr/>
          <a:lstStyle/>
          <a:p>
            <a:r>
              <a:rPr lang="en-US" sz="2000" dirty="0"/>
              <a:t>Velocity and main frequency of sloshing scale to ScaleSize^0.5.</a:t>
            </a:r>
            <a:br>
              <a:rPr lang="en-US" sz="2000" dirty="0"/>
            </a:br>
            <a:r>
              <a:rPr lang="en-US" sz="2000" dirty="0"/>
              <a:t>Not perfect, but a close approximation with this limited study. </a:t>
            </a:r>
          </a:p>
        </p:txBody>
      </p:sp>
      <p:sp>
        <p:nvSpPr>
          <p:cNvPr id="3" name="Date Placeholder 2">
            <a:extLst>
              <a:ext uri="{FF2B5EF4-FFF2-40B4-BE49-F238E27FC236}">
                <a16:creationId xmlns:a16="http://schemas.microsoft.com/office/drawing/2014/main" id="{3F01E96F-1698-4B9D-8DD3-7ECF6FAA7F52}"/>
              </a:ext>
            </a:extLst>
          </p:cNvPr>
          <p:cNvSpPr>
            <a:spLocks noGrp="1"/>
          </p:cNvSpPr>
          <p:nvPr>
            <p:ph type="dt" sz="half" idx="13"/>
          </p:nvPr>
        </p:nvSpPr>
        <p:spPr/>
        <p:txBody>
          <a:bodyPr/>
          <a:lstStyle/>
          <a:p>
            <a:pPr>
              <a:defRPr/>
            </a:pPr>
            <a:fld id="{64580992-6D0F-4A6A-AB8F-2EE0F1520D8E}" type="datetime1">
              <a:rPr lang="en-US" smtClean="0"/>
              <a:t>10/27/2020</a:t>
            </a:fld>
            <a:endParaRPr lang="en-US" dirty="0"/>
          </a:p>
        </p:txBody>
      </p:sp>
      <p:sp>
        <p:nvSpPr>
          <p:cNvPr id="4" name="Footer Placeholder 3">
            <a:extLst>
              <a:ext uri="{FF2B5EF4-FFF2-40B4-BE49-F238E27FC236}">
                <a16:creationId xmlns:a16="http://schemas.microsoft.com/office/drawing/2014/main" id="{B5528B19-9538-4CBE-A466-C2F2B2C79B4C}"/>
              </a:ext>
            </a:extLst>
          </p:cNvPr>
          <p:cNvSpPr>
            <a:spLocks noGrp="1"/>
          </p:cNvSpPr>
          <p:nvPr>
            <p:ph type="ftr" sz="quarter" idx="14"/>
          </p:nvPr>
        </p:nvSpPr>
        <p:spPr/>
        <p:txBody>
          <a:bodyPr/>
          <a:lstStyle/>
          <a:p>
            <a:pPr>
              <a:defRPr/>
            </a:pPr>
            <a:r>
              <a:rPr lang="en-US"/>
              <a:t>Erik Voirin | LArTPC CFD Simulation – Fluid Sloshing</a:t>
            </a:r>
          </a:p>
        </p:txBody>
      </p:sp>
      <p:sp>
        <p:nvSpPr>
          <p:cNvPr id="5" name="Slide Number Placeholder 4">
            <a:extLst>
              <a:ext uri="{FF2B5EF4-FFF2-40B4-BE49-F238E27FC236}">
                <a16:creationId xmlns:a16="http://schemas.microsoft.com/office/drawing/2014/main" id="{1FE2FFE8-AD9D-4813-B0B1-038A360D7FC6}"/>
              </a:ext>
            </a:extLst>
          </p:cNvPr>
          <p:cNvSpPr>
            <a:spLocks noGrp="1"/>
          </p:cNvSpPr>
          <p:nvPr>
            <p:ph type="sldNum" sz="quarter" idx="15"/>
          </p:nvPr>
        </p:nvSpPr>
        <p:spPr/>
        <p:txBody>
          <a:bodyPr/>
          <a:lstStyle/>
          <a:p>
            <a:pPr>
              <a:defRPr/>
            </a:pPr>
            <a:fld id="{98AA3EDC-84CE-5D44-955B-22A59AD27526}" type="slidenum">
              <a:rPr lang="en-US" smtClean="0"/>
              <a:pPr>
                <a:defRPr/>
              </a:pPr>
              <a:t>22</a:t>
            </a:fld>
            <a:endParaRPr lang="en-US" dirty="0"/>
          </a:p>
        </p:txBody>
      </p:sp>
      <p:pic>
        <p:nvPicPr>
          <p:cNvPr id="9" name="Content Placeholder 8">
            <a:extLst>
              <a:ext uri="{FF2B5EF4-FFF2-40B4-BE49-F238E27FC236}">
                <a16:creationId xmlns:a16="http://schemas.microsoft.com/office/drawing/2014/main" id="{4C004E68-C180-446B-8B84-03C952F0754F}"/>
              </a:ext>
            </a:extLst>
          </p:cNvPr>
          <p:cNvPicPr>
            <a:picLocks noGrp="1" noChangeAspect="1"/>
          </p:cNvPicPr>
          <p:nvPr>
            <p:ph idx="16"/>
          </p:nvPr>
        </p:nvPicPr>
        <p:blipFill>
          <a:blip r:embed="rId2"/>
          <a:stretch>
            <a:fillRect/>
          </a:stretch>
        </p:blipFill>
        <p:spPr>
          <a:xfrm>
            <a:off x="1041596" y="847288"/>
            <a:ext cx="10041699" cy="5453283"/>
          </a:xfrm>
          <a:prstGeom prst="rect">
            <a:avLst/>
          </a:prstGeom>
        </p:spPr>
      </p:pic>
      <p:sp>
        <p:nvSpPr>
          <p:cNvPr id="10" name="Rectangle 9">
            <a:extLst>
              <a:ext uri="{FF2B5EF4-FFF2-40B4-BE49-F238E27FC236}">
                <a16:creationId xmlns:a16="http://schemas.microsoft.com/office/drawing/2014/main" id="{9EF46937-9423-4CA1-8447-CE530ED03E69}"/>
              </a:ext>
            </a:extLst>
          </p:cNvPr>
          <p:cNvSpPr/>
          <p:nvPr/>
        </p:nvSpPr>
        <p:spPr>
          <a:xfrm>
            <a:off x="10684260" y="224327"/>
            <a:ext cx="1360052" cy="369332"/>
          </a:xfrm>
          <a:prstGeom prst="rect">
            <a:avLst/>
          </a:prstGeom>
        </p:spPr>
        <p:txBody>
          <a:bodyPr wrap="none">
            <a:spAutoFit/>
          </a:bodyPr>
          <a:lstStyle/>
          <a:p>
            <a:r>
              <a:rPr lang="en-US" dirty="0"/>
              <a:t>(3.6 cm/s^2)</a:t>
            </a:r>
          </a:p>
        </p:txBody>
      </p:sp>
    </p:spTree>
    <p:extLst>
      <p:ext uri="{BB962C8B-B14F-4D97-AF65-F5344CB8AC3E}">
        <p14:creationId xmlns:p14="http://schemas.microsoft.com/office/powerpoint/2010/main" val="378381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C64A-A9DF-4122-881E-C7851D12988D}"/>
              </a:ext>
            </a:extLst>
          </p:cNvPr>
          <p:cNvSpPr>
            <a:spLocks noGrp="1"/>
          </p:cNvSpPr>
          <p:nvPr>
            <p:ph type="title"/>
          </p:nvPr>
        </p:nvSpPr>
        <p:spPr>
          <a:xfrm>
            <a:off x="272144" y="224327"/>
            <a:ext cx="4627027" cy="921644"/>
          </a:xfrm>
        </p:spPr>
        <p:txBody>
          <a:bodyPr/>
          <a:lstStyle/>
          <a:p>
            <a:r>
              <a:rPr lang="en-US" sz="2000" u="sng" dirty="0"/>
              <a:t>Wave Height </a:t>
            </a:r>
            <a:r>
              <a:rPr lang="en-US" sz="2000" dirty="0"/>
              <a:t>scales linear with Size.</a:t>
            </a:r>
            <a:br>
              <a:rPr lang="en-US" sz="2000" dirty="0"/>
            </a:br>
            <a:r>
              <a:rPr lang="en-US" sz="2000" dirty="0"/>
              <a:t>This matches our previous correlation of being linear with </a:t>
            </a:r>
            <a:r>
              <a:rPr lang="en-US" sz="2000" dirty="0" err="1"/>
              <a:t>L</a:t>
            </a:r>
            <a:r>
              <a:rPr lang="en-US" sz="2000" baseline="-25000" dirty="0" err="1"/>
              <a:t>c</a:t>
            </a:r>
            <a:r>
              <a:rPr lang="en-US" sz="2000" dirty="0"/>
              <a:t> (Length of cryostat)</a:t>
            </a:r>
            <a:br>
              <a:rPr lang="en-US" sz="2000" dirty="0"/>
            </a:br>
            <a:br>
              <a:rPr lang="en-US" sz="2000" dirty="0"/>
            </a:br>
            <a:r>
              <a:rPr lang="en-US" sz="2000" dirty="0"/>
              <a:t>~39.5mm with full scale </a:t>
            </a:r>
            <a:br>
              <a:rPr lang="en-US" sz="2000" dirty="0"/>
            </a:br>
            <a:r>
              <a:rPr lang="en-US" sz="2000" dirty="0"/>
              <a:t>~18.5 mm with ½ scale </a:t>
            </a:r>
            <a:br>
              <a:rPr lang="en-US" sz="2000" dirty="0"/>
            </a:br>
            <a:r>
              <a:rPr lang="en-US" sz="2000" dirty="0"/>
              <a:t>	(about half, but with more damping)</a:t>
            </a:r>
          </a:p>
        </p:txBody>
      </p:sp>
      <p:sp>
        <p:nvSpPr>
          <p:cNvPr id="3" name="Date Placeholder 2">
            <a:extLst>
              <a:ext uri="{FF2B5EF4-FFF2-40B4-BE49-F238E27FC236}">
                <a16:creationId xmlns:a16="http://schemas.microsoft.com/office/drawing/2014/main" id="{3F01E96F-1698-4B9D-8DD3-7ECF6FAA7F52}"/>
              </a:ext>
            </a:extLst>
          </p:cNvPr>
          <p:cNvSpPr>
            <a:spLocks noGrp="1"/>
          </p:cNvSpPr>
          <p:nvPr>
            <p:ph type="dt" sz="half" idx="13"/>
          </p:nvPr>
        </p:nvSpPr>
        <p:spPr/>
        <p:txBody>
          <a:bodyPr/>
          <a:lstStyle/>
          <a:p>
            <a:pPr>
              <a:defRPr/>
            </a:pPr>
            <a:fld id="{64580992-6D0F-4A6A-AB8F-2EE0F1520D8E}" type="datetime1">
              <a:rPr lang="en-US" smtClean="0"/>
              <a:t>10/27/2020</a:t>
            </a:fld>
            <a:endParaRPr lang="en-US" dirty="0"/>
          </a:p>
        </p:txBody>
      </p:sp>
      <p:sp>
        <p:nvSpPr>
          <p:cNvPr id="4" name="Footer Placeholder 3">
            <a:extLst>
              <a:ext uri="{FF2B5EF4-FFF2-40B4-BE49-F238E27FC236}">
                <a16:creationId xmlns:a16="http://schemas.microsoft.com/office/drawing/2014/main" id="{B5528B19-9538-4CBE-A466-C2F2B2C79B4C}"/>
              </a:ext>
            </a:extLst>
          </p:cNvPr>
          <p:cNvSpPr>
            <a:spLocks noGrp="1"/>
          </p:cNvSpPr>
          <p:nvPr>
            <p:ph type="ftr" sz="quarter" idx="14"/>
          </p:nvPr>
        </p:nvSpPr>
        <p:spPr/>
        <p:txBody>
          <a:bodyPr/>
          <a:lstStyle/>
          <a:p>
            <a:pPr>
              <a:defRPr/>
            </a:pPr>
            <a:r>
              <a:rPr lang="en-US"/>
              <a:t>Erik Voirin | LArTPC CFD Simulation – Fluid Sloshing</a:t>
            </a:r>
          </a:p>
        </p:txBody>
      </p:sp>
      <p:sp>
        <p:nvSpPr>
          <p:cNvPr id="5" name="Slide Number Placeholder 4">
            <a:extLst>
              <a:ext uri="{FF2B5EF4-FFF2-40B4-BE49-F238E27FC236}">
                <a16:creationId xmlns:a16="http://schemas.microsoft.com/office/drawing/2014/main" id="{1FE2FFE8-AD9D-4813-B0B1-038A360D7FC6}"/>
              </a:ext>
            </a:extLst>
          </p:cNvPr>
          <p:cNvSpPr>
            <a:spLocks noGrp="1"/>
          </p:cNvSpPr>
          <p:nvPr>
            <p:ph type="sldNum" sz="quarter" idx="15"/>
          </p:nvPr>
        </p:nvSpPr>
        <p:spPr/>
        <p:txBody>
          <a:bodyPr/>
          <a:lstStyle/>
          <a:p>
            <a:pPr>
              <a:defRPr/>
            </a:pPr>
            <a:fld id="{98AA3EDC-84CE-5D44-955B-22A59AD27526}" type="slidenum">
              <a:rPr lang="en-US" smtClean="0"/>
              <a:pPr>
                <a:defRPr/>
              </a:pPr>
              <a:t>23</a:t>
            </a:fld>
            <a:endParaRPr lang="en-US" dirty="0"/>
          </a:p>
        </p:txBody>
      </p:sp>
      <p:pic>
        <p:nvPicPr>
          <p:cNvPr id="8" name="Content Placeholder 7">
            <a:extLst>
              <a:ext uri="{FF2B5EF4-FFF2-40B4-BE49-F238E27FC236}">
                <a16:creationId xmlns:a16="http://schemas.microsoft.com/office/drawing/2014/main" id="{DAA7A4CA-F80F-46B8-9F5D-16287840EC13}"/>
              </a:ext>
            </a:extLst>
          </p:cNvPr>
          <p:cNvPicPr>
            <a:picLocks noGrp="1" noChangeAspect="1"/>
          </p:cNvPicPr>
          <p:nvPr>
            <p:ph idx="16"/>
          </p:nvPr>
        </p:nvPicPr>
        <p:blipFill>
          <a:blip r:embed="rId2"/>
          <a:stretch>
            <a:fillRect/>
          </a:stretch>
        </p:blipFill>
        <p:spPr>
          <a:xfrm>
            <a:off x="305734" y="2704450"/>
            <a:ext cx="4693198" cy="3056665"/>
          </a:xfrm>
          <a:prstGeom prst="rect">
            <a:avLst/>
          </a:prstGeom>
        </p:spPr>
      </p:pic>
      <p:sp>
        <p:nvSpPr>
          <p:cNvPr id="11" name="Title 1">
            <a:extLst>
              <a:ext uri="{FF2B5EF4-FFF2-40B4-BE49-F238E27FC236}">
                <a16:creationId xmlns:a16="http://schemas.microsoft.com/office/drawing/2014/main" id="{FB33423B-6971-4C74-B877-8C4F166B03D5}"/>
              </a:ext>
            </a:extLst>
          </p:cNvPr>
          <p:cNvSpPr txBox="1">
            <a:spLocks/>
          </p:cNvSpPr>
          <p:nvPr/>
        </p:nvSpPr>
        <p:spPr>
          <a:xfrm>
            <a:off x="6096000" y="182243"/>
            <a:ext cx="5589864" cy="2522207"/>
          </a:xfrm>
          <a:prstGeom prst="rect">
            <a:avLst/>
          </a:prstGeom>
        </p:spPr>
        <p:txBody>
          <a:bodyPr vert="horz" lIns="0" tIns="0" rIns="0" bIns="0"/>
          <a:lstStyle>
            <a:lvl1pPr algn="l" defTabSz="457200" rtl="0" eaLnBrk="1" fontAlgn="base" hangingPunct="1">
              <a:spcBef>
                <a:spcPct val="0"/>
              </a:spcBef>
              <a:spcAft>
                <a:spcPct val="0"/>
              </a:spcAft>
              <a:defRPr sz="2200" b="1" i="0" kern="1200" baseline="0">
                <a:solidFill>
                  <a:srgbClr val="004C97"/>
                </a:solidFill>
                <a:latin typeface="Abadi" panose="020B0604020104020204" pitchFamily="34" charset="0"/>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a:lstStyle>
          <a:p>
            <a:r>
              <a:rPr lang="en-US" sz="2000" u="sng" dirty="0"/>
              <a:t>Delta Pressure </a:t>
            </a:r>
            <a:r>
              <a:rPr lang="en-US" sz="2000" dirty="0"/>
              <a:t>on planes scales linearly with Size This matches our previous correlation of being linear with </a:t>
            </a:r>
            <a:r>
              <a:rPr lang="en-US" sz="2000" dirty="0" err="1"/>
              <a:t>L</a:t>
            </a:r>
            <a:r>
              <a:rPr lang="en-US" sz="2000" baseline="-25000" dirty="0" err="1"/>
              <a:t>c</a:t>
            </a:r>
            <a:r>
              <a:rPr lang="en-US" sz="2000" dirty="0"/>
              <a:t> (Length of cryostat)</a:t>
            </a:r>
            <a:br>
              <a:rPr lang="en-US" sz="2000" dirty="0"/>
            </a:br>
            <a:br>
              <a:rPr lang="en-US" sz="2000" dirty="0"/>
            </a:br>
            <a:r>
              <a:rPr lang="en-US" sz="2000" dirty="0"/>
              <a:t>Forces on 1m wide planes are average of about ¼ that of original model. (half the DP x half the plane depth, 2D model)  Not perfect, as there are several changing frequencies of sloshing and damping   </a:t>
            </a:r>
          </a:p>
        </p:txBody>
      </p:sp>
      <p:pic>
        <p:nvPicPr>
          <p:cNvPr id="14" name="Picture 13">
            <a:extLst>
              <a:ext uri="{FF2B5EF4-FFF2-40B4-BE49-F238E27FC236}">
                <a16:creationId xmlns:a16="http://schemas.microsoft.com/office/drawing/2014/main" id="{DAAB1A0B-5115-4DF2-9FB1-3876157AFE54}"/>
              </a:ext>
            </a:extLst>
          </p:cNvPr>
          <p:cNvPicPr>
            <a:picLocks noChangeAspect="1"/>
          </p:cNvPicPr>
          <p:nvPr/>
        </p:nvPicPr>
        <p:blipFill>
          <a:blip r:embed="rId3"/>
          <a:stretch>
            <a:fillRect/>
          </a:stretch>
        </p:blipFill>
        <p:spPr>
          <a:xfrm>
            <a:off x="6096000" y="2775735"/>
            <a:ext cx="3876196" cy="2755631"/>
          </a:xfrm>
          <a:prstGeom prst="rect">
            <a:avLst/>
          </a:prstGeom>
        </p:spPr>
      </p:pic>
      <p:pic>
        <p:nvPicPr>
          <p:cNvPr id="15" name="Picture 14">
            <a:extLst>
              <a:ext uri="{FF2B5EF4-FFF2-40B4-BE49-F238E27FC236}">
                <a16:creationId xmlns:a16="http://schemas.microsoft.com/office/drawing/2014/main" id="{E07480E9-0077-4516-BF4F-FA1EAEBBB314}"/>
              </a:ext>
            </a:extLst>
          </p:cNvPr>
          <p:cNvPicPr>
            <a:picLocks noChangeAspect="1"/>
          </p:cNvPicPr>
          <p:nvPr/>
        </p:nvPicPr>
        <p:blipFill>
          <a:blip r:embed="rId4"/>
          <a:stretch>
            <a:fillRect/>
          </a:stretch>
        </p:blipFill>
        <p:spPr>
          <a:xfrm>
            <a:off x="10100725" y="2843586"/>
            <a:ext cx="1982711" cy="3298106"/>
          </a:xfrm>
          <a:prstGeom prst="rect">
            <a:avLst/>
          </a:prstGeom>
        </p:spPr>
      </p:pic>
      <p:cxnSp>
        <p:nvCxnSpPr>
          <p:cNvPr id="17" name="Straight Connector 16">
            <a:extLst>
              <a:ext uri="{FF2B5EF4-FFF2-40B4-BE49-F238E27FC236}">
                <a16:creationId xmlns:a16="http://schemas.microsoft.com/office/drawing/2014/main" id="{E809C8B2-16B1-4EB3-AFBD-1DC746BF5C37}"/>
              </a:ext>
            </a:extLst>
          </p:cNvPr>
          <p:cNvCxnSpPr/>
          <p:nvPr/>
        </p:nvCxnSpPr>
        <p:spPr>
          <a:xfrm>
            <a:off x="5553512" y="224327"/>
            <a:ext cx="0" cy="59173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39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C31A-4574-4227-B052-11E5469C9CA1}"/>
              </a:ext>
            </a:extLst>
          </p:cNvPr>
          <p:cNvSpPr>
            <a:spLocks noGrp="1"/>
          </p:cNvSpPr>
          <p:nvPr>
            <p:ph type="title"/>
          </p:nvPr>
        </p:nvSpPr>
        <p:spPr>
          <a:xfrm>
            <a:off x="605368" y="213301"/>
            <a:ext cx="11057467" cy="1024949"/>
          </a:xfrm>
        </p:spPr>
        <p:txBody>
          <a:bodyPr/>
          <a:lstStyle/>
          <a:p>
            <a:r>
              <a:rPr lang="en-US" u="sng" dirty="0"/>
              <a:t>Empty Tank Scale Model:  </a:t>
            </a:r>
            <a:r>
              <a:rPr lang="en-US" dirty="0"/>
              <a:t>Wave parameters scale just like model with modules inside</a:t>
            </a:r>
            <a:br>
              <a:rPr lang="en-US" dirty="0"/>
            </a:br>
            <a:r>
              <a:rPr lang="en-US" dirty="0"/>
              <a:t>Max Wave height occurs on wall opposite of movement direction</a:t>
            </a:r>
            <a:br>
              <a:rPr lang="en-US" dirty="0"/>
            </a:br>
            <a:r>
              <a:rPr lang="en-US" dirty="0" err="1"/>
              <a:t>L</a:t>
            </a:r>
            <a:r>
              <a:rPr lang="en-US" baseline="-25000" dirty="0" err="1"/>
              <a:t>c</a:t>
            </a:r>
            <a:r>
              <a:rPr lang="en-US" dirty="0"/>
              <a:t> = Length of cryostat in movement direction = </a:t>
            </a:r>
            <a:r>
              <a:rPr lang="en-US" dirty="0" err="1"/>
              <a:t>L</a:t>
            </a:r>
            <a:r>
              <a:rPr lang="en-US" baseline="-25000" dirty="0" err="1"/>
              <a:t>cryostat</a:t>
            </a:r>
            <a:br>
              <a:rPr lang="en-US" dirty="0"/>
            </a:br>
            <a:endParaRPr lang="en-US" dirty="0"/>
          </a:p>
        </p:txBody>
      </p:sp>
      <p:sp>
        <p:nvSpPr>
          <p:cNvPr id="3" name="Date Placeholder 2">
            <a:extLst>
              <a:ext uri="{FF2B5EF4-FFF2-40B4-BE49-F238E27FC236}">
                <a16:creationId xmlns:a16="http://schemas.microsoft.com/office/drawing/2014/main" id="{5A688502-D760-467C-B1FF-88C92B658BAF}"/>
              </a:ext>
            </a:extLst>
          </p:cNvPr>
          <p:cNvSpPr>
            <a:spLocks noGrp="1"/>
          </p:cNvSpPr>
          <p:nvPr>
            <p:ph type="dt" sz="half" idx="13"/>
          </p:nvPr>
        </p:nvSpPr>
        <p:spPr/>
        <p:txBody>
          <a:bodyPr/>
          <a:lstStyle/>
          <a:p>
            <a:pPr>
              <a:defRPr/>
            </a:pPr>
            <a:fld id="{64580992-6D0F-4A6A-AB8F-2EE0F1520D8E}" type="datetime1">
              <a:rPr lang="en-US" smtClean="0"/>
              <a:t>10/27/2020</a:t>
            </a:fld>
            <a:endParaRPr lang="en-US" dirty="0"/>
          </a:p>
        </p:txBody>
      </p:sp>
      <p:sp>
        <p:nvSpPr>
          <p:cNvPr id="4" name="Footer Placeholder 3">
            <a:extLst>
              <a:ext uri="{FF2B5EF4-FFF2-40B4-BE49-F238E27FC236}">
                <a16:creationId xmlns:a16="http://schemas.microsoft.com/office/drawing/2014/main" id="{08E650B8-6D15-4753-B9E0-23E8278F4F5B}"/>
              </a:ext>
            </a:extLst>
          </p:cNvPr>
          <p:cNvSpPr>
            <a:spLocks noGrp="1"/>
          </p:cNvSpPr>
          <p:nvPr>
            <p:ph type="ftr" sz="quarter" idx="14"/>
          </p:nvPr>
        </p:nvSpPr>
        <p:spPr/>
        <p:txBody>
          <a:bodyPr/>
          <a:lstStyle/>
          <a:p>
            <a:pPr>
              <a:defRPr/>
            </a:pPr>
            <a:r>
              <a:rPr lang="en-US"/>
              <a:t>Erik Voirin | LArTPC CFD Simulation – Fluid Sloshing</a:t>
            </a:r>
          </a:p>
        </p:txBody>
      </p:sp>
      <p:sp>
        <p:nvSpPr>
          <p:cNvPr id="5" name="Slide Number Placeholder 4">
            <a:extLst>
              <a:ext uri="{FF2B5EF4-FFF2-40B4-BE49-F238E27FC236}">
                <a16:creationId xmlns:a16="http://schemas.microsoft.com/office/drawing/2014/main" id="{D71C46A3-DECC-4B8F-908B-4212DE289803}"/>
              </a:ext>
            </a:extLst>
          </p:cNvPr>
          <p:cNvSpPr>
            <a:spLocks noGrp="1"/>
          </p:cNvSpPr>
          <p:nvPr>
            <p:ph type="sldNum" sz="quarter" idx="15"/>
          </p:nvPr>
        </p:nvSpPr>
        <p:spPr/>
        <p:txBody>
          <a:bodyPr/>
          <a:lstStyle/>
          <a:p>
            <a:pPr>
              <a:defRPr/>
            </a:pPr>
            <a:fld id="{98AA3EDC-84CE-5D44-955B-22A59AD27526}" type="slidenum">
              <a:rPr lang="en-US" smtClean="0"/>
              <a:pPr>
                <a:defRPr/>
              </a:pPr>
              <a:t>24</a:t>
            </a:fld>
            <a:endParaRPr lang="en-US" dirty="0"/>
          </a:p>
        </p:txBody>
      </p:sp>
      <p:sp>
        <p:nvSpPr>
          <p:cNvPr id="6" name="Content Placeholder 5">
            <a:extLst>
              <a:ext uri="{FF2B5EF4-FFF2-40B4-BE49-F238E27FC236}">
                <a16:creationId xmlns:a16="http://schemas.microsoft.com/office/drawing/2014/main" id="{1AD26261-CC3C-4711-9666-42A34C219C3C}"/>
              </a:ext>
            </a:extLst>
          </p:cNvPr>
          <p:cNvSpPr>
            <a:spLocks noGrp="1"/>
          </p:cNvSpPr>
          <p:nvPr>
            <p:ph idx="16"/>
          </p:nvPr>
        </p:nvSpPr>
        <p:spPr>
          <a:xfrm>
            <a:off x="609600" y="1238250"/>
            <a:ext cx="10424160" cy="4846638"/>
          </a:xfrm>
        </p:spPr>
        <p:txBody>
          <a:bodyPr/>
          <a:lstStyle/>
          <a:p>
            <a:r>
              <a:rPr lang="en-US" dirty="0"/>
              <a:t>Wave Height and Internal </a:t>
            </a:r>
            <a:r>
              <a:rPr lang="en-US" dirty="0" err="1"/>
              <a:t>DeltaP</a:t>
            </a:r>
            <a:r>
              <a:rPr lang="en-US" dirty="0"/>
              <a:t> are linear with Acceleration and </a:t>
            </a:r>
            <a:r>
              <a:rPr lang="en-US" dirty="0" err="1"/>
              <a:t>Lc</a:t>
            </a:r>
            <a:endParaRPr lang="en-US" dirty="0"/>
          </a:p>
          <a:p>
            <a:pPr lvl="1"/>
            <a:r>
              <a:rPr lang="en-US" dirty="0"/>
              <a:t>Delta P also Linear with fluid Density</a:t>
            </a:r>
          </a:p>
          <a:p>
            <a:endParaRPr lang="en-US" dirty="0"/>
          </a:p>
          <a:p>
            <a:endParaRPr lang="en-US" dirty="0"/>
          </a:p>
          <a:p>
            <a:r>
              <a:rPr lang="en-US" dirty="0"/>
              <a:t>Wave Period Proportional to L</a:t>
            </a:r>
            <a:r>
              <a:rPr lang="en-US" baseline="-25000" dirty="0"/>
              <a:t>c</a:t>
            </a:r>
            <a:r>
              <a:rPr lang="en-US" dirty="0"/>
              <a:t>^0.5 </a:t>
            </a:r>
          </a:p>
          <a:p>
            <a:endParaRPr lang="en-US" dirty="0"/>
          </a:p>
          <a:p>
            <a:endParaRPr lang="en-US" dirty="0"/>
          </a:p>
          <a:p>
            <a:endParaRPr lang="en-US" dirty="0"/>
          </a:p>
          <a:p>
            <a:r>
              <a:rPr lang="en-US" dirty="0"/>
              <a:t>Max Wave Height Equation (height of wave on wall opposite of movement direction</a:t>
            </a:r>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E5F3AB9F-7E4E-48B0-A6A6-009DCE7B4F0D}"/>
              </a:ext>
            </a:extLst>
          </p:cNvPr>
          <p:cNvPicPr>
            <a:picLocks noChangeAspect="1"/>
          </p:cNvPicPr>
          <p:nvPr/>
        </p:nvPicPr>
        <p:blipFill>
          <a:blip r:embed="rId2"/>
          <a:stretch>
            <a:fillRect/>
          </a:stretch>
        </p:blipFill>
        <p:spPr>
          <a:xfrm>
            <a:off x="1350174" y="2106254"/>
            <a:ext cx="2942685" cy="631535"/>
          </a:xfrm>
          <a:prstGeom prst="rect">
            <a:avLst/>
          </a:prstGeom>
        </p:spPr>
      </p:pic>
      <p:pic>
        <p:nvPicPr>
          <p:cNvPr id="10" name="Picture 9">
            <a:extLst>
              <a:ext uri="{FF2B5EF4-FFF2-40B4-BE49-F238E27FC236}">
                <a16:creationId xmlns:a16="http://schemas.microsoft.com/office/drawing/2014/main" id="{170F4E38-C424-476F-B2F7-90FE4DC0291C}"/>
              </a:ext>
            </a:extLst>
          </p:cNvPr>
          <p:cNvPicPr>
            <a:picLocks noChangeAspect="1"/>
          </p:cNvPicPr>
          <p:nvPr/>
        </p:nvPicPr>
        <p:blipFill>
          <a:blip r:embed="rId3"/>
          <a:stretch>
            <a:fillRect/>
          </a:stretch>
        </p:blipFill>
        <p:spPr>
          <a:xfrm>
            <a:off x="1392706" y="4609072"/>
            <a:ext cx="4861128" cy="1345957"/>
          </a:xfrm>
          <a:prstGeom prst="rect">
            <a:avLst/>
          </a:prstGeom>
        </p:spPr>
      </p:pic>
      <p:pic>
        <p:nvPicPr>
          <p:cNvPr id="11" name="Picture 10">
            <a:extLst>
              <a:ext uri="{FF2B5EF4-FFF2-40B4-BE49-F238E27FC236}">
                <a16:creationId xmlns:a16="http://schemas.microsoft.com/office/drawing/2014/main" id="{84FFB39F-EC6D-4190-BD75-CBE01120F15F}"/>
              </a:ext>
            </a:extLst>
          </p:cNvPr>
          <p:cNvPicPr>
            <a:picLocks noChangeAspect="1"/>
          </p:cNvPicPr>
          <p:nvPr/>
        </p:nvPicPr>
        <p:blipFill>
          <a:blip r:embed="rId4"/>
          <a:stretch>
            <a:fillRect/>
          </a:stretch>
        </p:blipFill>
        <p:spPr>
          <a:xfrm>
            <a:off x="5603527" y="2190017"/>
            <a:ext cx="3769073" cy="465677"/>
          </a:xfrm>
          <a:prstGeom prst="rect">
            <a:avLst/>
          </a:prstGeom>
        </p:spPr>
      </p:pic>
      <p:pic>
        <p:nvPicPr>
          <p:cNvPr id="13" name="Picture 12">
            <a:extLst>
              <a:ext uri="{FF2B5EF4-FFF2-40B4-BE49-F238E27FC236}">
                <a16:creationId xmlns:a16="http://schemas.microsoft.com/office/drawing/2014/main" id="{66CCD758-E484-4CFE-B9FA-87B0071AA39A}"/>
              </a:ext>
            </a:extLst>
          </p:cNvPr>
          <p:cNvPicPr>
            <a:picLocks noChangeAspect="1"/>
          </p:cNvPicPr>
          <p:nvPr/>
        </p:nvPicPr>
        <p:blipFill>
          <a:blip r:embed="rId5"/>
          <a:stretch>
            <a:fillRect/>
          </a:stretch>
        </p:blipFill>
        <p:spPr>
          <a:xfrm>
            <a:off x="1402503" y="3141332"/>
            <a:ext cx="7518860" cy="767728"/>
          </a:xfrm>
          <a:prstGeom prst="rect">
            <a:avLst/>
          </a:prstGeom>
        </p:spPr>
      </p:pic>
    </p:spTree>
    <p:extLst>
      <p:ext uri="{BB962C8B-B14F-4D97-AF65-F5344CB8AC3E}">
        <p14:creationId xmlns:p14="http://schemas.microsoft.com/office/powerpoint/2010/main" val="25875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55CE-69B7-415F-8933-2C69418BD19D}"/>
              </a:ext>
            </a:extLst>
          </p:cNvPr>
          <p:cNvSpPr>
            <a:spLocks noGrp="1"/>
          </p:cNvSpPr>
          <p:nvPr>
            <p:ph type="title"/>
          </p:nvPr>
        </p:nvSpPr>
        <p:spPr>
          <a:xfrm>
            <a:off x="3606325" y="2359490"/>
            <a:ext cx="6290822" cy="1385704"/>
          </a:xfrm>
        </p:spPr>
        <p:txBody>
          <a:bodyPr/>
          <a:lstStyle/>
          <a:p>
            <a:r>
              <a:rPr lang="en-US" dirty="0"/>
              <a:t>Backup Slides / Additional info</a:t>
            </a:r>
          </a:p>
        </p:txBody>
      </p:sp>
      <p:sp>
        <p:nvSpPr>
          <p:cNvPr id="3" name="Date Placeholder 2">
            <a:extLst>
              <a:ext uri="{FF2B5EF4-FFF2-40B4-BE49-F238E27FC236}">
                <a16:creationId xmlns:a16="http://schemas.microsoft.com/office/drawing/2014/main" id="{1BD82184-C60F-4505-AD56-C93534994B48}"/>
              </a:ext>
            </a:extLst>
          </p:cNvPr>
          <p:cNvSpPr>
            <a:spLocks noGrp="1"/>
          </p:cNvSpPr>
          <p:nvPr>
            <p:ph type="dt" sz="half" idx="13"/>
          </p:nvPr>
        </p:nvSpPr>
        <p:spPr/>
        <p:txBody>
          <a:bodyPr/>
          <a:lstStyle/>
          <a:p>
            <a:pPr>
              <a:defRPr/>
            </a:pPr>
            <a:fld id="{64580992-6D0F-4A6A-AB8F-2EE0F1520D8E}" type="datetime1">
              <a:rPr lang="en-US" smtClean="0"/>
              <a:t>10/27/2020</a:t>
            </a:fld>
            <a:endParaRPr lang="en-US" dirty="0"/>
          </a:p>
        </p:txBody>
      </p:sp>
      <p:sp>
        <p:nvSpPr>
          <p:cNvPr id="4" name="Footer Placeholder 3">
            <a:extLst>
              <a:ext uri="{FF2B5EF4-FFF2-40B4-BE49-F238E27FC236}">
                <a16:creationId xmlns:a16="http://schemas.microsoft.com/office/drawing/2014/main" id="{C16B87E6-FAE4-4FC7-B979-39A3ECEBEFDB}"/>
              </a:ext>
            </a:extLst>
          </p:cNvPr>
          <p:cNvSpPr>
            <a:spLocks noGrp="1"/>
          </p:cNvSpPr>
          <p:nvPr>
            <p:ph type="ftr" sz="quarter" idx="14"/>
          </p:nvPr>
        </p:nvSpPr>
        <p:spPr/>
        <p:txBody>
          <a:bodyPr/>
          <a:lstStyle/>
          <a:p>
            <a:pPr>
              <a:defRPr/>
            </a:pPr>
            <a:r>
              <a:rPr lang="en-US"/>
              <a:t>Erik Voirin | LArTPC CFD Simulation – Fluid Sloshing</a:t>
            </a:r>
          </a:p>
        </p:txBody>
      </p:sp>
      <p:sp>
        <p:nvSpPr>
          <p:cNvPr id="5" name="Slide Number Placeholder 4">
            <a:extLst>
              <a:ext uri="{FF2B5EF4-FFF2-40B4-BE49-F238E27FC236}">
                <a16:creationId xmlns:a16="http://schemas.microsoft.com/office/drawing/2014/main" id="{36E8C355-57F4-4232-B7C5-EE7B4C75021A}"/>
              </a:ext>
            </a:extLst>
          </p:cNvPr>
          <p:cNvSpPr>
            <a:spLocks noGrp="1"/>
          </p:cNvSpPr>
          <p:nvPr>
            <p:ph type="sldNum" sz="quarter" idx="15"/>
          </p:nvPr>
        </p:nvSpPr>
        <p:spPr/>
        <p:txBody>
          <a:bodyPr/>
          <a:lstStyle/>
          <a:p>
            <a:pPr>
              <a:defRPr/>
            </a:pPr>
            <a:fld id="{98AA3EDC-84CE-5D44-955B-22A59AD27526}" type="slidenum">
              <a:rPr lang="en-US" smtClean="0"/>
              <a:pPr>
                <a:defRPr/>
              </a:pPr>
              <a:t>25</a:t>
            </a:fld>
            <a:endParaRPr lang="en-US" dirty="0"/>
          </a:p>
        </p:txBody>
      </p:sp>
    </p:spTree>
    <p:extLst>
      <p:ext uri="{BB962C8B-B14F-4D97-AF65-F5344CB8AC3E}">
        <p14:creationId xmlns:p14="http://schemas.microsoft.com/office/powerpoint/2010/main" val="222204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CE46-CE5B-4D97-A144-D819BB11C6AF}"/>
              </a:ext>
            </a:extLst>
          </p:cNvPr>
          <p:cNvSpPr>
            <a:spLocks noGrp="1"/>
          </p:cNvSpPr>
          <p:nvPr>
            <p:ph type="title"/>
          </p:nvPr>
        </p:nvSpPr>
        <p:spPr>
          <a:xfrm>
            <a:off x="251670" y="72753"/>
            <a:ext cx="11411165" cy="548785"/>
          </a:xfrm>
        </p:spPr>
        <p:txBody>
          <a:bodyPr/>
          <a:lstStyle/>
          <a:p>
            <a:r>
              <a:rPr lang="en-US" dirty="0"/>
              <a:t>Additional Slides / Model Information.</a:t>
            </a:r>
            <a:br>
              <a:rPr lang="en-US" dirty="0"/>
            </a:br>
            <a:r>
              <a:rPr lang="en-US" dirty="0"/>
              <a:t>Expressions Used in Fluid Setup        Numerical Mesh; 3.5 cm structured Hex Grid</a:t>
            </a:r>
          </a:p>
        </p:txBody>
      </p:sp>
      <p:sp>
        <p:nvSpPr>
          <p:cNvPr id="3" name="Date Placeholder 2">
            <a:extLst>
              <a:ext uri="{FF2B5EF4-FFF2-40B4-BE49-F238E27FC236}">
                <a16:creationId xmlns:a16="http://schemas.microsoft.com/office/drawing/2014/main" id="{FCE6056A-1DB0-436A-9358-420038F47A41}"/>
              </a:ext>
            </a:extLst>
          </p:cNvPr>
          <p:cNvSpPr>
            <a:spLocks noGrp="1"/>
          </p:cNvSpPr>
          <p:nvPr>
            <p:ph type="dt" sz="half" idx="13"/>
          </p:nvPr>
        </p:nvSpPr>
        <p:spPr/>
        <p:txBody>
          <a:bodyPr/>
          <a:lstStyle/>
          <a:p>
            <a:pPr>
              <a:defRPr/>
            </a:pPr>
            <a:fld id="{64580992-6D0F-4A6A-AB8F-2EE0F1520D8E}" type="datetime1">
              <a:rPr lang="en-US" smtClean="0"/>
              <a:t>10/27/2020</a:t>
            </a:fld>
            <a:endParaRPr lang="en-US" dirty="0"/>
          </a:p>
        </p:txBody>
      </p:sp>
      <p:sp>
        <p:nvSpPr>
          <p:cNvPr id="4" name="Footer Placeholder 3">
            <a:extLst>
              <a:ext uri="{FF2B5EF4-FFF2-40B4-BE49-F238E27FC236}">
                <a16:creationId xmlns:a16="http://schemas.microsoft.com/office/drawing/2014/main" id="{CEF76DE1-7799-4AAD-AD31-C8F1CE010254}"/>
              </a:ext>
            </a:extLst>
          </p:cNvPr>
          <p:cNvSpPr>
            <a:spLocks noGrp="1"/>
          </p:cNvSpPr>
          <p:nvPr>
            <p:ph type="ftr" sz="quarter" idx="14"/>
          </p:nvPr>
        </p:nvSpPr>
        <p:spPr/>
        <p:txBody>
          <a:bodyPr/>
          <a:lstStyle/>
          <a:p>
            <a:pPr>
              <a:defRPr/>
            </a:pPr>
            <a:r>
              <a:rPr lang="en-US"/>
              <a:t>Erik Voirin | LArTPC CFD Simulation – Fluid Sloshing</a:t>
            </a:r>
          </a:p>
        </p:txBody>
      </p:sp>
      <p:sp>
        <p:nvSpPr>
          <p:cNvPr id="5" name="Slide Number Placeholder 4">
            <a:extLst>
              <a:ext uri="{FF2B5EF4-FFF2-40B4-BE49-F238E27FC236}">
                <a16:creationId xmlns:a16="http://schemas.microsoft.com/office/drawing/2014/main" id="{42733535-DD85-4766-B111-5A6A316C9EDF}"/>
              </a:ext>
            </a:extLst>
          </p:cNvPr>
          <p:cNvSpPr>
            <a:spLocks noGrp="1"/>
          </p:cNvSpPr>
          <p:nvPr>
            <p:ph type="sldNum" sz="quarter" idx="15"/>
          </p:nvPr>
        </p:nvSpPr>
        <p:spPr/>
        <p:txBody>
          <a:bodyPr/>
          <a:lstStyle/>
          <a:p>
            <a:pPr>
              <a:defRPr/>
            </a:pPr>
            <a:fld id="{98AA3EDC-84CE-5D44-955B-22A59AD27526}" type="slidenum">
              <a:rPr lang="en-US" smtClean="0"/>
              <a:pPr>
                <a:defRPr/>
              </a:pPr>
              <a:t>26</a:t>
            </a:fld>
            <a:endParaRPr lang="en-US" dirty="0"/>
          </a:p>
        </p:txBody>
      </p:sp>
      <p:pic>
        <p:nvPicPr>
          <p:cNvPr id="8" name="Content Placeholder 7">
            <a:extLst>
              <a:ext uri="{FF2B5EF4-FFF2-40B4-BE49-F238E27FC236}">
                <a16:creationId xmlns:a16="http://schemas.microsoft.com/office/drawing/2014/main" id="{29C5048B-DE85-4EF4-8F78-9E2C41DB109D}"/>
              </a:ext>
            </a:extLst>
          </p:cNvPr>
          <p:cNvPicPr>
            <a:picLocks noGrp="1" noChangeAspect="1"/>
          </p:cNvPicPr>
          <p:nvPr>
            <p:ph idx="16"/>
          </p:nvPr>
        </p:nvPicPr>
        <p:blipFill>
          <a:blip r:embed="rId2"/>
          <a:stretch>
            <a:fillRect/>
          </a:stretch>
        </p:blipFill>
        <p:spPr>
          <a:xfrm>
            <a:off x="76861" y="981394"/>
            <a:ext cx="4302192" cy="3709221"/>
          </a:xfrm>
          <a:prstGeom prst="rect">
            <a:avLst/>
          </a:prstGeom>
        </p:spPr>
      </p:pic>
      <p:pic>
        <p:nvPicPr>
          <p:cNvPr id="9" name="Picture 8">
            <a:extLst>
              <a:ext uri="{FF2B5EF4-FFF2-40B4-BE49-F238E27FC236}">
                <a16:creationId xmlns:a16="http://schemas.microsoft.com/office/drawing/2014/main" id="{814BEB59-865F-4DA8-B5FC-7E6690144A98}"/>
              </a:ext>
            </a:extLst>
          </p:cNvPr>
          <p:cNvPicPr>
            <a:picLocks noChangeAspect="1"/>
          </p:cNvPicPr>
          <p:nvPr/>
        </p:nvPicPr>
        <p:blipFill>
          <a:blip r:embed="rId3"/>
          <a:stretch>
            <a:fillRect/>
          </a:stretch>
        </p:blipFill>
        <p:spPr>
          <a:xfrm>
            <a:off x="4541825" y="981394"/>
            <a:ext cx="7340443" cy="4010056"/>
          </a:xfrm>
          <a:prstGeom prst="rect">
            <a:avLst/>
          </a:prstGeom>
        </p:spPr>
      </p:pic>
      <p:sp>
        <p:nvSpPr>
          <p:cNvPr id="10" name="Rectangle 9">
            <a:extLst>
              <a:ext uri="{FF2B5EF4-FFF2-40B4-BE49-F238E27FC236}">
                <a16:creationId xmlns:a16="http://schemas.microsoft.com/office/drawing/2014/main" id="{82EE1BF4-D9D4-4C8B-AE77-A50428417FDD}"/>
              </a:ext>
            </a:extLst>
          </p:cNvPr>
          <p:cNvSpPr/>
          <p:nvPr/>
        </p:nvSpPr>
        <p:spPr>
          <a:xfrm>
            <a:off x="855673" y="5035525"/>
            <a:ext cx="8079007" cy="1200329"/>
          </a:xfrm>
          <a:prstGeom prst="rect">
            <a:avLst/>
          </a:prstGeom>
        </p:spPr>
        <p:txBody>
          <a:bodyPr wrap="none">
            <a:spAutoFit/>
          </a:bodyPr>
          <a:lstStyle/>
          <a:p>
            <a:r>
              <a:rPr lang="en-US" dirty="0"/>
              <a:t>Time Steps: Adaptive time steps based on numerical convergence</a:t>
            </a:r>
          </a:p>
          <a:p>
            <a:r>
              <a:rPr lang="en-US" dirty="0"/>
              <a:t>	    	    4 iteration minimum per time step, 10 Max.  Step Limits: 0.5 </a:t>
            </a:r>
            <a:r>
              <a:rPr lang="en-US" dirty="0" err="1"/>
              <a:t>ms</a:t>
            </a:r>
            <a:r>
              <a:rPr lang="en-US" dirty="0"/>
              <a:t> to 5 </a:t>
            </a:r>
            <a:r>
              <a:rPr lang="en-US" dirty="0" err="1"/>
              <a:t>ms.</a:t>
            </a:r>
            <a:endParaRPr lang="en-US" dirty="0"/>
          </a:p>
          <a:p>
            <a:r>
              <a:rPr lang="en-US" dirty="0"/>
              <a:t>CFD Solver:  ANSYS CFX v19.2</a:t>
            </a:r>
          </a:p>
          <a:p>
            <a:endParaRPr lang="en-US" dirty="0"/>
          </a:p>
        </p:txBody>
      </p:sp>
    </p:spTree>
    <p:extLst>
      <p:ext uri="{BB962C8B-B14F-4D97-AF65-F5344CB8AC3E}">
        <p14:creationId xmlns:p14="http://schemas.microsoft.com/office/powerpoint/2010/main" val="184099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B700-0CBA-4145-A250-2D5E8A402F48}"/>
              </a:ext>
            </a:extLst>
          </p:cNvPr>
          <p:cNvSpPr>
            <a:spLocks noGrp="1"/>
          </p:cNvSpPr>
          <p:nvPr>
            <p:ph type="title"/>
          </p:nvPr>
        </p:nvSpPr>
        <p:spPr>
          <a:xfrm>
            <a:off x="198539" y="834707"/>
            <a:ext cx="6136733" cy="329315"/>
          </a:xfrm>
        </p:spPr>
        <p:txBody>
          <a:bodyPr/>
          <a:lstStyle/>
          <a:p>
            <a:r>
              <a:rPr lang="en-US" sz="1600" dirty="0"/>
              <a:t>Excellent numerical convergence throughout simulation</a:t>
            </a:r>
          </a:p>
        </p:txBody>
      </p:sp>
      <p:sp>
        <p:nvSpPr>
          <p:cNvPr id="3" name="Date Placeholder 2">
            <a:extLst>
              <a:ext uri="{FF2B5EF4-FFF2-40B4-BE49-F238E27FC236}">
                <a16:creationId xmlns:a16="http://schemas.microsoft.com/office/drawing/2014/main" id="{33F9385D-EC5A-409D-A114-15717477F151}"/>
              </a:ext>
            </a:extLst>
          </p:cNvPr>
          <p:cNvSpPr>
            <a:spLocks noGrp="1"/>
          </p:cNvSpPr>
          <p:nvPr>
            <p:ph type="dt" sz="half" idx="13"/>
          </p:nvPr>
        </p:nvSpPr>
        <p:spPr/>
        <p:txBody>
          <a:bodyPr/>
          <a:lstStyle/>
          <a:p>
            <a:pPr>
              <a:defRPr/>
            </a:pPr>
            <a:fld id="{64580992-6D0F-4A6A-AB8F-2EE0F1520D8E}" type="datetime1">
              <a:rPr lang="en-US" smtClean="0"/>
              <a:t>10/27/2020</a:t>
            </a:fld>
            <a:endParaRPr lang="en-US" dirty="0"/>
          </a:p>
        </p:txBody>
      </p:sp>
      <p:sp>
        <p:nvSpPr>
          <p:cNvPr id="4" name="Footer Placeholder 3">
            <a:extLst>
              <a:ext uri="{FF2B5EF4-FFF2-40B4-BE49-F238E27FC236}">
                <a16:creationId xmlns:a16="http://schemas.microsoft.com/office/drawing/2014/main" id="{C283E349-F689-4EFE-972A-B1A96C2F5332}"/>
              </a:ext>
            </a:extLst>
          </p:cNvPr>
          <p:cNvSpPr>
            <a:spLocks noGrp="1"/>
          </p:cNvSpPr>
          <p:nvPr>
            <p:ph type="ftr" sz="quarter" idx="14"/>
          </p:nvPr>
        </p:nvSpPr>
        <p:spPr/>
        <p:txBody>
          <a:bodyPr/>
          <a:lstStyle/>
          <a:p>
            <a:pPr>
              <a:defRPr/>
            </a:pPr>
            <a:r>
              <a:rPr lang="en-US"/>
              <a:t>Erik Voirin | LArTPC CFD Simulation – Fluid Sloshing</a:t>
            </a:r>
          </a:p>
        </p:txBody>
      </p:sp>
      <p:sp>
        <p:nvSpPr>
          <p:cNvPr id="5" name="Slide Number Placeholder 4">
            <a:extLst>
              <a:ext uri="{FF2B5EF4-FFF2-40B4-BE49-F238E27FC236}">
                <a16:creationId xmlns:a16="http://schemas.microsoft.com/office/drawing/2014/main" id="{9705CEA7-EF54-4E2F-91C0-A3EF05045900}"/>
              </a:ext>
            </a:extLst>
          </p:cNvPr>
          <p:cNvSpPr>
            <a:spLocks noGrp="1"/>
          </p:cNvSpPr>
          <p:nvPr>
            <p:ph type="sldNum" sz="quarter" idx="15"/>
          </p:nvPr>
        </p:nvSpPr>
        <p:spPr/>
        <p:txBody>
          <a:bodyPr/>
          <a:lstStyle/>
          <a:p>
            <a:pPr>
              <a:defRPr/>
            </a:pPr>
            <a:fld id="{98AA3EDC-84CE-5D44-955B-22A59AD27526}" type="slidenum">
              <a:rPr lang="en-US" smtClean="0"/>
              <a:pPr>
                <a:defRPr/>
              </a:pPr>
              <a:t>27</a:t>
            </a:fld>
            <a:endParaRPr lang="en-US" dirty="0"/>
          </a:p>
        </p:txBody>
      </p:sp>
      <p:pic>
        <p:nvPicPr>
          <p:cNvPr id="8" name="Content Placeholder 7">
            <a:extLst>
              <a:ext uri="{FF2B5EF4-FFF2-40B4-BE49-F238E27FC236}">
                <a16:creationId xmlns:a16="http://schemas.microsoft.com/office/drawing/2014/main" id="{FFC04B67-2E51-443D-B34D-84444F7F8FCE}"/>
              </a:ext>
            </a:extLst>
          </p:cNvPr>
          <p:cNvPicPr>
            <a:picLocks noGrp="1" noChangeAspect="1"/>
          </p:cNvPicPr>
          <p:nvPr>
            <p:ph idx="16"/>
          </p:nvPr>
        </p:nvPicPr>
        <p:blipFill>
          <a:blip r:embed="rId2"/>
          <a:stretch>
            <a:fillRect/>
          </a:stretch>
        </p:blipFill>
        <p:spPr>
          <a:xfrm>
            <a:off x="314591" y="1238250"/>
            <a:ext cx="5332413" cy="3855359"/>
          </a:xfrm>
          <a:prstGeom prst="rect">
            <a:avLst/>
          </a:prstGeom>
        </p:spPr>
      </p:pic>
      <p:sp>
        <p:nvSpPr>
          <p:cNvPr id="7" name="Content Placeholder 6">
            <a:extLst>
              <a:ext uri="{FF2B5EF4-FFF2-40B4-BE49-F238E27FC236}">
                <a16:creationId xmlns:a16="http://schemas.microsoft.com/office/drawing/2014/main" id="{7916A1D7-1B59-42F6-B489-FD4882ED2502}"/>
              </a:ext>
            </a:extLst>
          </p:cNvPr>
          <p:cNvSpPr>
            <a:spLocks noGrp="1"/>
          </p:cNvSpPr>
          <p:nvPr>
            <p:ph idx="17"/>
          </p:nvPr>
        </p:nvSpPr>
        <p:spPr/>
        <p:txBody>
          <a:bodyPr/>
          <a:lstStyle/>
          <a:p>
            <a:r>
              <a:rPr lang="en-US" dirty="0"/>
              <a:t>G10 Properties in FEA</a:t>
            </a:r>
          </a:p>
          <a:p>
            <a:pPr lvl="1"/>
            <a:r>
              <a:rPr lang="en-US" dirty="0"/>
              <a:t>Z is out of plane direction</a:t>
            </a:r>
          </a:p>
          <a:p>
            <a:pPr lvl="1"/>
            <a:endParaRPr lang="en-US" dirty="0"/>
          </a:p>
        </p:txBody>
      </p:sp>
      <p:pic>
        <p:nvPicPr>
          <p:cNvPr id="9" name="Picture 8">
            <a:extLst>
              <a:ext uri="{FF2B5EF4-FFF2-40B4-BE49-F238E27FC236}">
                <a16:creationId xmlns:a16="http://schemas.microsoft.com/office/drawing/2014/main" id="{609A7A4F-CF7F-49D4-97B3-C74363034B5E}"/>
              </a:ext>
            </a:extLst>
          </p:cNvPr>
          <p:cNvPicPr>
            <a:picLocks noChangeAspect="1"/>
          </p:cNvPicPr>
          <p:nvPr/>
        </p:nvPicPr>
        <p:blipFill>
          <a:blip r:embed="rId3"/>
          <a:stretch>
            <a:fillRect/>
          </a:stretch>
        </p:blipFill>
        <p:spPr>
          <a:xfrm>
            <a:off x="6565901" y="2258538"/>
            <a:ext cx="4505325" cy="2952750"/>
          </a:xfrm>
          <a:prstGeom prst="rect">
            <a:avLst/>
          </a:prstGeom>
        </p:spPr>
      </p:pic>
    </p:spTree>
    <p:extLst>
      <p:ext uri="{BB962C8B-B14F-4D97-AF65-F5344CB8AC3E}">
        <p14:creationId xmlns:p14="http://schemas.microsoft.com/office/powerpoint/2010/main" val="355043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Animation of Simulation using Acceleration:  100 x 0.25 cm/s</a:t>
            </a:r>
            <a:r>
              <a:rPr lang="en-US" baseline="30000" dirty="0"/>
              <a:t>2</a:t>
            </a:r>
          </a:p>
        </p:txBody>
      </p:sp>
      <p:sp>
        <p:nvSpPr>
          <p:cNvPr id="3" name="Date Placeholder 2"/>
          <p:cNvSpPr>
            <a:spLocks noGrp="1"/>
          </p:cNvSpPr>
          <p:nvPr>
            <p:ph type="dt" sz="half" idx="10"/>
          </p:nvPr>
        </p:nvSpPr>
        <p:spPr/>
        <p:txBody>
          <a:bodyPr/>
          <a:lstStyle/>
          <a:p>
            <a:pPr>
              <a:defRPr/>
            </a:pPr>
            <a:fld id="{E40D6B93-8CD0-4609-B95B-0F02431EBDAB}"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3</a:t>
            </a:fld>
            <a:endParaRPr lang="en-US" dirty="0"/>
          </a:p>
        </p:txBody>
      </p:sp>
      <p:sp>
        <p:nvSpPr>
          <p:cNvPr id="11" name="Content Placeholder 10"/>
          <p:cNvSpPr>
            <a:spLocks noGrp="1"/>
          </p:cNvSpPr>
          <p:nvPr>
            <p:ph idx="13"/>
          </p:nvPr>
        </p:nvSpPr>
        <p:spPr>
          <a:xfrm>
            <a:off x="609600" y="1063683"/>
            <a:ext cx="11057467" cy="4846638"/>
          </a:xfrm>
        </p:spPr>
        <p:txBody>
          <a:bodyPr/>
          <a:lstStyle/>
          <a:p>
            <a:pPr lvl="2" indent="0">
              <a:buNone/>
            </a:pPr>
            <a:endParaRPr lang="en-US" dirty="0"/>
          </a:p>
          <a:p>
            <a:pPr lvl="2"/>
            <a:endParaRPr lang="en-US" sz="1400" dirty="0"/>
          </a:p>
          <a:p>
            <a:pPr lvl="2"/>
            <a:endParaRPr lang="en-US" sz="1400" dirty="0"/>
          </a:p>
          <a:p>
            <a:pPr lvl="1"/>
            <a:endParaRPr lang="en-US" sz="1800" dirty="0"/>
          </a:p>
        </p:txBody>
      </p:sp>
      <p:pic>
        <p:nvPicPr>
          <p:cNvPr id="8" name="SloshGravity">
            <a:hlinkClick r:id="" action="ppaction://media"/>
            <a:extLst>
              <a:ext uri="{FF2B5EF4-FFF2-40B4-BE49-F238E27FC236}">
                <a16:creationId xmlns:a16="http://schemas.microsoft.com/office/drawing/2014/main" id="{15637678-320F-476F-AA4F-A0E95F0D82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98084" y="799627"/>
            <a:ext cx="8995832" cy="5399749"/>
          </a:xfrm>
          <a:prstGeom prst="rect">
            <a:avLst/>
          </a:prstGeom>
        </p:spPr>
      </p:pic>
    </p:spTree>
    <p:extLst>
      <p:ext uri="{BB962C8B-B14F-4D97-AF65-F5344CB8AC3E}">
        <p14:creationId xmlns:p14="http://schemas.microsoft.com/office/powerpoint/2010/main" val="42272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Animation of Simulation using Domain Motion:  100 x 0.25 cm/s</a:t>
            </a:r>
            <a:r>
              <a:rPr lang="en-US" baseline="30000" dirty="0"/>
              <a:t>2</a:t>
            </a:r>
          </a:p>
        </p:txBody>
      </p:sp>
      <p:sp>
        <p:nvSpPr>
          <p:cNvPr id="3" name="Date Placeholder 2"/>
          <p:cNvSpPr>
            <a:spLocks noGrp="1"/>
          </p:cNvSpPr>
          <p:nvPr>
            <p:ph type="dt" sz="half" idx="10"/>
          </p:nvPr>
        </p:nvSpPr>
        <p:spPr/>
        <p:txBody>
          <a:bodyPr/>
          <a:lstStyle/>
          <a:p>
            <a:pPr>
              <a:defRPr/>
            </a:pPr>
            <a:fld id="{FBACB348-DDF1-496D-AFC5-88FE5DF7D15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4</a:t>
            </a:fld>
            <a:endParaRPr lang="en-US" dirty="0"/>
          </a:p>
        </p:txBody>
      </p:sp>
      <p:sp>
        <p:nvSpPr>
          <p:cNvPr id="11" name="Content Placeholder 10"/>
          <p:cNvSpPr>
            <a:spLocks noGrp="1"/>
          </p:cNvSpPr>
          <p:nvPr>
            <p:ph idx="13"/>
          </p:nvPr>
        </p:nvSpPr>
        <p:spPr>
          <a:xfrm>
            <a:off x="609600" y="1063683"/>
            <a:ext cx="11057467" cy="4846638"/>
          </a:xfrm>
        </p:spPr>
        <p:txBody>
          <a:bodyPr/>
          <a:lstStyle/>
          <a:p>
            <a:pPr lvl="2" indent="0">
              <a:buNone/>
            </a:pPr>
            <a:endParaRPr lang="en-US" dirty="0"/>
          </a:p>
          <a:p>
            <a:pPr lvl="2"/>
            <a:endParaRPr lang="en-US" sz="1400" dirty="0"/>
          </a:p>
          <a:p>
            <a:pPr lvl="2"/>
            <a:endParaRPr lang="en-US" sz="1400" dirty="0"/>
          </a:p>
          <a:p>
            <a:pPr lvl="1"/>
            <a:endParaRPr lang="en-US" sz="1800" dirty="0"/>
          </a:p>
        </p:txBody>
      </p:sp>
      <p:pic>
        <p:nvPicPr>
          <p:cNvPr id="7" name="SloshMeshDef1">
            <a:hlinkClick r:id="" action="ppaction://media"/>
            <a:extLst>
              <a:ext uri="{FF2B5EF4-FFF2-40B4-BE49-F238E27FC236}">
                <a16:creationId xmlns:a16="http://schemas.microsoft.com/office/drawing/2014/main" id="{4116267A-548A-4676-B34A-BAE578A5B6C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947679"/>
            <a:ext cx="8343900" cy="5008427"/>
          </a:xfrm>
          <a:prstGeom prst="rect">
            <a:avLst/>
          </a:prstGeom>
        </p:spPr>
      </p:pic>
      <p:pic>
        <p:nvPicPr>
          <p:cNvPr id="6" name="Picture 5">
            <a:extLst>
              <a:ext uri="{FF2B5EF4-FFF2-40B4-BE49-F238E27FC236}">
                <a16:creationId xmlns:a16="http://schemas.microsoft.com/office/drawing/2014/main" id="{F0F0A19E-E661-496D-BBE6-C7D4E37E85BC}"/>
              </a:ext>
            </a:extLst>
          </p:cNvPr>
          <p:cNvPicPr>
            <a:picLocks noChangeAspect="1"/>
          </p:cNvPicPr>
          <p:nvPr/>
        </p:nvPicPr>
        <p:blipFill>
          <a:blip r:embed="rId5"/>
          <a:stretch>
            <a:fillRect/>
          </a:stretch>
        </p:blipFill>
        <p:spPr>
          <a:xfrm>
            <a:off x="8352366" y="1343025"/>
            <a:ext cx="3839633" cy="4171950"/>
          </a:xfrm>
          <a:prstGeom prst="rect">
            <a:avLst/>
          </a:prstGeom>
        </p:spPr>
      </p:pic>
    </p:spTree>
    <p:extLst>
      <p:ext uri="{BB962C8B-B14F-4D97-AF65-F5344CB8AC3E}">
        <p14:creationId xmlns:p14="http://schemas.microsoft.com/office/powerpoint/2010/main" val="2306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4300" y="167823"/>
            <a:ext cx="11744325" cy="746740"/>
          </a:xfrm>
        </p:spPr>
        <p:txBody>
          <a:bodyPr/>
          <a:lstStyle/>
          <a:p>
            <a:r>
              <a:rPr lang="en-US" sz="2800" dirty="0"/>
              <a:t>Period and Damping                                          Max Wave Height</a:t>
            </a:r>
            <a:br>
              <a:rPr lang="en-US" dirty="0"/>
            </a:br>
            <a:r>
              <a:rPr lang="en-US" dirty="0"/>
              <a:t>  </a:t>
            </a:r>
            <a:br>
              <a:rPr lang="en-US" dirty="0"/>
            </a:br>
            <a:endParaRPr lang="en-US" dirty="0"/>
          </a:p>
        </p:txBody>
      </p:sp>
      <p:sp>
        <p:nvSpPr>
          <p:cNvPr id="3" name="Date Placeholder 2"/>
          <p:cNvSpPr>
            <a:spLocks noGrp="1"/>
          </p:cNvSpPr>
          <p:nvPr>
            <p:ph type="dt" sz="half" idx="10"/>
          </p:nvPr>
        </p:nvSpPr>
        <p:spPr/>
        <p:txBody>
          <a:bodyPr/>
          <a:lstStyle/>
          <a:p>
            <a:pPr>
              <a:defRPr/>
            </a:pPr>
            <a:fld id="{FEF555E7-C19B-4192-9DC9-DB19D9F2483B}"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5</a:t>
            </a:fld>
            <a:endParaRPr lang="en-US" dirty="0"/>
          </a:p>
        </p:txBody>
      </p:sp>
      <p:sp>
        <p:nvSpPr>
          <p:cNvPr id="11" name="Content Placeholder 10"/>
          <p:cNvSpPr>
            <a:spLocks noGrp="1"/>
          </p:cNvSpPr>
          <p:nvPr>
            <p:ph idx="13"/>
          </p:nvPr>
        </p:nvSpPr>
        <p:spPr>
          <a:xfrm>
            <a:off x="412748" y="646141"/>
            <a:ext cx="11057467" cy="5432367"/>
          </a:xfrm>
        </p:spPr>
        <p:txBody>
          <a:bodyPr/>
          <a:lstStyle/>
          <a:p>
            <a:pPr marL="0" indent="0">
              <a:buNone/>
            </a:pPr>
            <a:r>
              <a:rPr lang="en-US" sz="1800" dirty="0"/>
              <a:t>Time Period of Sloshing:</a:t>
            </a:r>
          </a:p>
          <a:p>
            <a:pPr marL="0" indent="0">
              <a:buNone/>
            </a:pPr>
            <a:r>
              <a:rPr lang="en-US" sz="1800" dirty="0"/>
              <a:t>	3.66 seconds (Independent of Acceleration)</a:t>
            </a:r>
          </a:p>
          <a:p>
            <a:pPr marL="0" indent="0">
              <a:buNone/>
            </a:pPr>
            <a:r>
              <a:rPr lang="en-US" sz="1800" dirty="0"/>
              <a:t>Damping: ~9.3e-4</a:t>
            </a:r>
          </a:p>
          <a:p>
            <a:pPr marL="0" indent="0">
              <a:buNone/>
            </a:pPr>
            <a:r>
              <a:rPr lang="en-US" sz="1800" dirty="0"/>
              <a:t>	(Full equation shown in next slide)</a:t>
            </a:r>
          </a:p>
          <a:p>
            <a:pPr marL="0" indent="0">
              <a:buNone/>
            </a:pPr>
            <a:r>
              <a:rPr lang="en-US" sz="1800" dirty="0"/>
              <a:t>	Notice small secondary oscillation in crests</a:t>
            </a:r>
          </a:p>
          <a:p>
            <a:pPr lvl="2"/>
            <a:endParaRPr lang="en-US" sz="1100" dirty="0"/>
          </a:p>
          <a:p>
            <a:pPr lvl="1"/>
            <a:endParaRPr lang="en-US" sz="1400" dirty="0"/>
          </a:p>
        </p:txBody>
      </p:sp>
      <p:pic>
        <p:nvPicPr>
          <p:cNvPr id="9" name="Picture 8">
            <a:extLst>
              <a:ext uri="{FF2B5EF4-FFF2-40B4-BE49-F238E27FC236}">
                <a16:creationId xmlns:a16="http://schemas.microsoft.com/office/drawing/2014/main" id="{2F12753F-EC59-405D-B4BF-F2D7AC8EAF4E}"/>
              </a:ext>
            </a:extLst>
          </p:cNvPr>
          <p:cNvPicPr>
            <a:picLocks noChangeAspect="1"/>
          </p:cNvPicPr>
          <p:nvPr/>
        </p:nvPicPr>
        <p:blipFill>
          <a:blip r:embed="rId2"/>
          <a:stretch>
            <a:fillRect/>
          </a:stretch>
        </p:blipFill>
        <p:spPr>
          <a:xfrm>
            <a:off x="6930911" y="770299"/>
            <a:ext cx="2559064" cy="1089502"/>
          </a:xfrm>
          <a:prstGeom prst="rect">
            <a:avLst/>
          </a:prstGeom>
        </p:spPr>
      </p:pic>
      <p:cxnSp>
        <p:nvCxnSpPr>
          <p:cNvPr id="14" name="Straight Connector 13">
            <a:extLst>
              <a:ext uri="{FF2B5EF4-FFF2-40B4-BE49-F238E27FC236}">
                <a16:creationId xmlns:a16="http://schemas.microsoft.com/office/drawing/2014/main" id="{C8DC8962-DE61-4F4F-B3A1-E1ACBE1F0D70}"/>
              </a:ext>
            </a:extLst>
          </p:cNvPr>
          <p:cNvCxnSpPr/>
          <p:nvPr/>
        </p:nvCxnSpPr>
        <p:spPr>
          <a:xfrm>
            <a:off x="6565901" y="1086187"/>
            <a:ext cx="0" cy="5047522"/>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C237359C-6337-4EE0-8BFA-D3A20646E19D}"/>
              </a:ext>
            </a:extLst>
          </p:cNvPr>
          <p:cNvPicPr>
            <a:picLocks noChangeAspect="1"/>
          </p:cNvPicPr>
          <p:nvPr/>
        </p:nvPicPr>
        <p:blipFill>
          <a:blip r:embed="rId3"/>
          <a:stretch>
            <a:fillRect/>
          </a:stretch>
        </p:blipFill>
        <p:spPr>
          <a:xfrm>
            <a:off x="508001" y="2747832"/>
            <a:ext cx="5254611" cy="3464027"/>
          </a:xfrm>
          <a:prstGeom prst="rect">
            <a:avLst/>
          </a:prstGeom>
        </p:spPr>
      </p:pic>
      <p:pic>
        <p:nvPicPr>
          <p:cNvPr id="2" name="Picture 1">
            <a:extLst>
              <a:ext uri="{FF2B5EF4-FFF2-40B4-BE49-F238E27FC236}">
                <a16:creationId xmlns:a16="http://schemas.microsoft.com/office/drawing/2014/main" id="{5B6A8172-91F4-4115-98D1-9C9A33748E72}"/>
              </a:ext>
            </a:extLst>
          </p:cNvPr>
          <p:cNvPicPr>
            <a:picLocks noChangeAspect="1"/>
          </p:cNvPicPr>
          <p:nvPr/>
        </p:nvPicPr>
        <p:blipFill>
          <a:blip r:embed="rId4"/>
          <a:stretch>
            <a:fillRect/>
          </a:stretch>
        </p:blipFill>
        <p:spPr>
          <a:xfrm>
            <a:off x="7104951" y="2581913"/>
            <a:ext cx="4579048" cy="3398136"/>
          </a:xfrm>
          <a:prstGeom prst="rect">
            <a:avLst/>
          </a:prstGeom>
        </p:spPr>
      </p:pic>
      <p:sp>
        <p:nvSpPr>
          <p:cNvPr id="7" name="Rectangle 6">
            <a:extLst>
              <a:ext uri="{FF2B5EF4-FFF2-40B4-BE49-F238E27FC236}">
                <a16:creationId xmlns:a16="http://schemas.microsoft.com/office/drawing/2014/main" id="{76409B4D-189A-4F35-B7DB-3A3C459F7A16}"/>
              </a:ext>
            </a:extLst>
          </p:cNvPr>
          <p:cNvSpPr/>
          <p:nvPr/>
        </p:nvSpPr>
        <p:spPr>
          <a:xfrm>
            <a:off x="6899435" y="2007620"/>
            <a:ext cx="4080989" cy="369332"/>
          </a:xfrm>
          <a:prstGeom prst="rect">
            <a:avLst/>
          </a:prstGeom>
        </p:spPr>
        <p:txBody>
          <a:bodyPr wrap="none">
            <a:spAutoFit/>
          </a:bodyPr>
          <a:lstStyle/>
          <a:p>
            <a:r>
              <a:rPr lang="en-US" dirty="0"/>
              <a:t>Height = 0.92 cm per cm/s^2 acceleration</a:t>
            </a:r>
          </a:p>
        </p:txBody>
      </p:sp>
    </p:spTree>
    <p:extLst>
      <p:ext uri="{BB962C8B-B14F-4D97-AF65-F5344CB8AC3E}">
        <p14:creationId xmlns:p14="http://schemas.microsoft.com/office/powerpoint/2010/main" val="235264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9"/>
            <a:ext cx="11057467" cy="746740"/>
          </a:xfrm>
        </p:spPr>
        <p:txBody>
          <a:bodyPr/>
          <a:lstStyle/>
          <a:p>
            <a:r>
              <a:rPr lang="en-US" sz="2400" dirty="0"/>
              <a:t>Wave Height: Linear with Acceleration and Characteristic Length</a:t>
            </a:r>
          </a:p>
        </p:txBody>
      </p:sp>
      <p:sp>
        <p:nvSpPr>
          <p:cNvPr id="3" name="Date Placeholder 2"/>
          <p:cNvSpPr>
            <a:spLocks noGrp="1"/>
          </p:cNvSpPr>
          <p:nvPr>
            <p:ph type="dt" sz="half" idx="10"/>
          </p:nvPr>
        </p:nvSpPr>
        <p:spPr/>
        <p:txBody>
          <a:bodyPr/>
          <a:lstStyle/>
          <a:p>
            <a:pPr>
              <a:defRPr/>
            </a:pPr>
            <a:fld id="{1700A8FB-B36B-4D05-AA71-6891D03B397E}"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6</a:t>
            </a:fld>
            <a:endParaRPr lang="en-US" dirty="0"/>
          </a:p>
        </p:txBody>
      </p:sp>
      <p:sp>
        <p:nvSpPr>
          <p:cNvPr id="11" name="Content Placeholder 10"/>
          <p:cNvSpPr>
            <a:spLocks noGrp="1"/>
          </p:cNvSpPr>
          <p:nvPr>
            <p:ph idx="13"/>
          </p:nvPr>
        </p:nvSpPr>
        <p:spPr>
          <a:xfrm>
            <a:off x="609600" y="1063683"/>
            <a:ext cx="11057467" cy="4846638"/>
          </a:xfrm>
        </p:spPr>
        <p:txBody>
          <a:bodyPr/>
          <a:lstStyle/>
          <a:p>
            <a:pPr marL="0" indent="0">
              <a:buNone/>
            </a:pPr>
            <a:r>
              <a:rPr lang="en-US" dirty="0"/>
              <a:t>  </a:t>
            </a:r>
            <a:endParaRPr lang="en-US" sz="2600" dirty="0"/>
          </a:p>
          <a:p>
            <a:pPr lvl="2"/>
            <a:endParaRPr lang="en-US" sz="1400" dirty="0"/>
          </a:p>
          <a:p>
            <a:pPr lvl="1"/>
            <a:endParaRPr lang="en-US" sz="1800" dirty="0"/>
          </a:p>
        </p:txBody>
      </p:sp>
      <p:pic>
        <p:nvPicPr>
          <p:cNvPr id="6" name="Picture 5">
            <a:extLst>
              <a:ext uri="{FF2B5EF4-FFF2-40B4-BE49-F238E27FC236}">
                <a16:creationId xmlns:a16="http://schemas.microsoft.com/office/drawing/2014/main" id="{BC918D07-FE5A-416B-8B5F-5B3CCE085153}"/>
              </a:ext>
            </a:extLst>
          </p:cNvPr>
          <p:cNvPicPr>
            <a:picLocks noChangeAspect="1"/>
          </p:cNvPicPr>
          <p:nvPr/>
        </p:nvPicPr>
        <p:blipFill>
          <a:blip r:embed="rId2"/>
          <a:stretch>
            <a:fillRect/>
          </a:stretch>
        </p:blipFill>
        <p:spPr>
          <a:xfrm>
            <a:off x="128647" y="1358961"/>
            <a:ext cx="6708667" cy="4627308"/>
          </a:xfrm>
          <a:prstGeom prst="rect">
            <a:avLst/>
          </a:prstGeom>
        </p:spPr>
      </p:pic>
      <p:pic>
        <p:nvPicPr>
          <p:cNvPr id="8" name="Picture 7">
            <a:extLst>
              <a:ext uri="{FF2B5EF4-FFF2-40B4-BE49-F238E27FC236}">
                <a16:creationId xmlns:a16="http://schemas.microsoft.com/office/drawing/2014/main" id="{C5697F26-36C3-476A-B17B-3C58EAF16B51}"/>
              </a:ext>
            </a:extLst>
          </p:cNvPr>
          <p:cNvPicPr>
            <a:picLocks noChangeAspect="1"/>
          </p:cNvPicPr>
          <p:nvPr/>
        </p:nvPicPr>
        <p:blipFill>
          <a:blip r:embed="rId3"/>
          <a:stretch>
            <a:fillRect/>
          </a:stretch>
        </p:blipFill>
        <p:spPr>
          <a:xfrm>
            <a:off x="6248668" y="5120132"/>
            <a:ext cx="2652712" cy="942085"/>
          </a:xfrm>
          <a:prstGeom prst="rect">
            <a:avLst/>
          </a:prstGeom>
        </p:spPr>
      </p:pic>
      <p:cxnSp>
        <p:nvCxnSpPr>
          <p:cNvPr id="17" name="Straight Arrow Connector 16">
            <a:extLst>
              <a:ext uri="{FF2B5EF4-FFF2-40B4-BE49-F238E27FC236}">
                <a16:creationId xmlns:a16="http://schemas.microsoft.com/office/drawing/2014/main" id="{898B95DC-01AD-421B-A7F2-109090F76CDD}"/>
              </a:ext>
            </a:extLst>
          </p:cNvPr>
          <p:cNvCxnSpPr/>
          <p:nvPr/>
        </p:nvCxnSpPr>
        <p:spPr>
          <a:xfrm>
            <a:off x="6525041" y="4969929"/>
            <a:ext cx="251790" cy="16384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9" name="Picture 18">
            <a:extLst>
              <a:ext uri="{FF2B5EF4-FFF2-40B4-BE49-F238E27FC236}">
                <a16:creationId xmlns:a16="http://schemas.microsoft.com/office/drawing/2014/main" id="{96EEDDA3-6AC7-4475-B0D2-C0108C1E6E63}"/>
              </a:ext>
            </a:extLst>
          </p:cNvPr>
          <p:cNvPicPr>
            <a:picLocks noChangeAspect="1"/>
          </p:cNvPicPr>
          <p:nvPr/>
        </p:nvPicPr>
        <p:blipFill>
          <a:blip r:embed="rId4"/>
          <a:stretch>
            <a:fillRect/>
          </a:stretch>
        </p:blipFill>
        <p:spPr>
          <a:xfrm>
            <a:off x="6409174" y="987735"/>
            <a:ext cx="5717077" cy="3630235"/>
          </a:xfrm>
          <a:prstGeom prst="rect">
            <a:avLst/>
          </a:prstGeom>
        </p:spPr>
      </p:pic>
    </p:spTree>
    <p:extLst>
      <p:ext uri="{BB962C8B-B14F-4D97-AF65-F5344CB8AC3E}">
        <p14:creationId xmlns:p14="http://schemas.microsoft.com/office/powerpoint/2010/main" val="72735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6700" y="182244"/>
            <a:ext cx="11358033" cy="1075056"/>
          </a:xfrm>
        </p:spPr>
        <p:txBody>
          <a:bodyPr/>
          <a:lstStyle/>
          <a:p>
            <a:r>
              <a:rPr lang="en-US" dirty="0"/>
              <a:t>Back and Forth Rocking Fluid Motion:  Velocity Linear with Acceleration:</a:t>
            </a:r>
            <a:br>
              <a:rPr lang="en-US" baseline="30000" dirty="0"/>
            </a:br>
            <a:r>
              <a:rPr lang="en-US" dirty="0"/>
              <a:t>Higher Velocity near liquid surface = Higher Delta P near Surface</a:t>
            </a:r>
            <a:br>
              <a:rPr lang="en-US" dirty="0"/>
            </a:br>
            <a:r>
              <a:rPr lang="en-US" dirty="0"/>
              <a:t>Results @ 10 x 0.25 cm/s</a:t>
            </a:r>
            <a:r>
              <a:rPr lang="en-US" baseline="30000" dirty="0"/>
              <a:t>2</a:t>
            </a:r>
            <a:r>
              <a:rPr lang="en-US" dirty="0"/>
              <a:t>. Time is in between Crest and Trough of Max Wave Height</a:t>
            </a:r>
          </a:p>
        </p:txBody>
      </p:sp>
      <p:sp>
        <p:nvSpPr>
          <p:cNvPr id="3" name="Date Placeholder 2"/>
          <p:cNvSpPr>
            <a:spLocks noGrp="1"/>
          </p:cNvSpPr>
          <p:nvPr>
            <p:ph type="dt" sz="half" idx="10"/>
          </p:nvPr>
        </p:nvSpPr>
        <p:spPr/>
        <p:txBody>
          <a:bodyPr/>
          <a:lstStyle/>
          <a:p>
            <a:pPr>
              <a:defRPr/>
            </a:pPr>
            <a:fld id="{EF83979D-A8A2-44F8-B9F6-B85E19A013B4}"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7</a:t>
            </a:fld>
            <a:endParaRPr lang="en-US" dirty="0"/>
          </a:p>
        </p:txBody>
      </p:sp>
      <p:sp>
        <p:nvSpPr>
          <p:cNvPr id="11" name="Content Placeholder 10"/>
          <p:cNvSpPr>
            <a:spLocks noGrp="1"/>
          </p:cNvSpPr>
          <p:nvPr>
            <p:ph idx="13"/>
          </p:nvPr>
        </p:nvSpPr>
        <p:spPr>
          <a:xfrm>
            <a:off x="609600" y="1063683"/>
            <a:ext cx="11057467" cy="4846638"/>
          </a:xfrm>
        </p:spPr>
        <p:txBody>
          <a:bodyPr/>
          <a:lstStyle/>
          <a:p>
            <a:pPr lvl="2" indent="0">
              <a:buNone/>
            </a:pPr>
            <a:endParaRPr lang="en-US" dirty="0"/>
          </a:p>
          <a:p>
            <a:pPr lvl="2"/>
            <a:endParaRPr lang="en-US" sz="1400" dirty="0"/>
          </a:p>
          <a:p>
            <a:pPr lvl="2"/>
            <a:endParaRPr lang="en-US" sz="1400" dirty="0"/>
          </a:p>
          <a:p>
            <a:pPr lvl="1"/>
            <a:endParaRPr lang="en-US" sz="1800" dirty="0"/>
          </a:p>
        </p:txBody>
      </p:sp>
      <p:pic>
        <p:nvPicPr>
          <p:cNvPr id="2" name="Picture 1">
            <a:extLst>
              <a:ext uri="{FF2B5EF4-FFF2-40B4-BE49-F238E27FC236}">
                <a16:creationId xmlns:a16="http://schemas.microsoft.com/office/drawing/2014/main" id="{24E101F6-DE4D-47E8-832C-6E121AE1DEF2}"/>
              </a:ext>
            </a:extLst>
          </p:cNvPr>
          <p:cNvPicPr>
            <a:picLocks noChangeAspect="1"/>
          </p:cNvPicPr>
          <p:nvPr/>
        </p:nvPicPr>
        <p:blipFill>
          <a:blip r:embed="rId2"/>
          <a:stretch>
            <a:fillRect/>
          </a:stretch>
        </p:blipFill>
        <p:spPr>
          <a:xfrm>
            <a:off x="1733550" y="1336485"/>
            <a:ext cx="8904546" cy="4862891"/>
          </a:xfrm>
          <a:prstGeom prst="rect">
            <a:avLst/>
          </a:prstGeom>
        </p:spPr>
      </p:pic>
    </p:spTree>
    <p:extLst>
      <p:ext uri="{BB962C8B-B14F-4D97-AF65-F5344CB8AC3E}">
        <p14:creationId xmlns:p14="http://schemas.microsoft.com/office/powerpoint/2010/main" val="354445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Delta Pressure on Internal Surfaces:  </a:t>
            </a:r>
            <a:br>
              <a:rPr lang="en-US" sz="2400" dirty="0"/>
            </a:br>
            <a:r>
              <a:rPr lang="en-US" sz="2400" dirty="0"/>
              <a:t>Location Dependent, Higher Near liquid Surface as Shown by previous slide</a:t>
            </a:r>
            <a:br>
              <a:rPr lang="en-US" sz="2400" dirty="0"/>
            </a:br>
            <a:r>
              <a:rPr lang="en-US" sz="2400" dirty="0"/>
              <a:t>Also Linear with Acceleration and Characteristic Length</a:t>
            </a:r>
            <a:br>
              <a:rPr lang="en-US" sz="2400" dirty="0"/>
            </a:br>
            <a:endParaRPr lang="en-US" sz="2400" dirty="0"/>
          </a:p>
        </p:txBody>
      </p:sp>
      <p:sp>
        <p:nvSpPr>
          <p:cNvPr id="3" name="Date Placeholder 2"/>
          <p:cNvSpPr>
            <a:spLocks noGrp="1"/>
          </p:cNvSpPr>
          <p:nvPr>
            <p:ph type="dt" sz="half" idx="10"/>
          </p:nvPr>
        </p:nvSpPr>
        <p:spPr/>
        <p:txBody>
          <a:bodyPr/>
          <a:lstStyle/>
          <a:p>
            <a:pPr>
              <a:defRPr/>
            </a:pPr>
            <a:fld id="{84E08326-412C-4B87-9A60-73A6000119FA}"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8</a:t>
            </a:fld>
            <a:endParaRPr lang="en-US" dirty="0"/>
          </a:p>
        </p:txBody>
      </p:sp>
      <p:sp>
        <p:nvSpPr>
          <p:cNvPr id="11" name="Content Placeholder 10"/>
          <p:cNvSpPr>
            <a:spLocks noGrp="1"/>
          </p:cNvSpPr>
          <p:nvPr>
            <p:ph idx="13"/>
          </p:nvPr>
        </p:nvSpPr>
        <p:spPr>
          <a:xfrm>
            <a:off x="609600" y="1323975"/>
            <a:ext cx="11057467" cy="4586346"/>
          </a:xfrm>
        </p:spPr>
        <p:txBody>
          <a:bodyPr/>
          <a:lstStyle/>
          <a:p>
            <a:pPr marL="0" indent="0">
              <a:buNone/>
            </a:pPr>
            <a:r>
              <a:rPr lang="en-US" dirty="0"/>
              <a:t>  </a:t>
            </a:r>
            <a:endParaRPr lang="en-US" sz="2600" dirty="0"/>
          </a:p>
          <a:p>
            <a:pPr lvl="2"/>
            <a:endParaRPr lang="en-US" sz="1400" dirty="0"/>
          </a:p>
          <a:p>
            <a:pPr lvl="1"/>
            <a:endParaRPr lang="en-US" sz="1800" dirty="0"/>
          </a:p>
        </p:txBody>
      </p:sp>
      <p:pic>
        <p:nvPicPr>
          <p:cNvPr id="2" name="Picture 1">
            <a:extLst>
              <a:ext uri="{FF2B5EF4-FFF2-40B4-BE49-F238E27FC236}">
                <a16:creationId xmlns:a16="http://schemas.microsoft.com/office/drawing/2014/main" id="{41B6497C-8F26-4620-A0B1-DADE94164BB5}"/>
              </a:ext>
            </a:extLst>
          </p:cNvPr>
          <p:cNvPicPr>
            <a:picLocks noChangeAspect="1"/>
          </p:cNvPicPr>
          <p:nvPr/>
        </p:nvPicPr>
        <p:blipFill>
          <a:blip r:embed="rId2"/>
          <a:stretch>
            <a:fillRect/>
          </a:stretch>
        </p:blipFill>
        <p:spPr>
          <a:xfrm>
            <a:off x="6096000" y="1539116"/>
            <a:ext cx="5744360" cy="3779767"/>
          </a:xfrm>
          <a:prstGeom prst="rect">
            <a:avLst/>
          </a:prstGeom>
        </p:spPr>
      </p:pic>
      <p:sp>
        <p:nvSpPr>
          <p:cNvPr id="9" name="Rectangle 8">
            <a:extLst>
              <a:ext uri="{FF2B5EF4-FFF2-40B4-BE49-F238E27FC236}">
                <a16:creationId xmlns:a16="http://schemas.microsoft.com/office/drawing/2014/main" id="{6FBD7A42-6AD5-462D-8EDB-6938C007B623}"/>
              </a:ext>
            </a:extLst>
          </p:cNvPr>
          <p:cNvSpPr/>
          <p:nvPr/>
        </p:nvSpPr>
        <p:spPr>
          <a:xfrm>
            <a:off x="6474003" y="5423272"/>
            <a:ext cx="4988353" cy="369332"/>
          </a:xfrm>
          <a:prstGeom prst="rect">
            <a:avLst/>
          </a:prstGeom>
        </p:spPr>
        <p:txBody>
          <a:bodyPr wrap="none">
            <a:spAutoFit/>
          </a:bodyPr>
          <a:lstStyle/>
          <a:p>
            <a:r>
              <a:rPr lang="en-US" dirty="0"/>
              <a:t>Difference Between left and right walls of cryostat</a:t>
            </a:r>
          </a:p>
        </p:txBody>
      </p:sp>
      <p:pic>
        <p:nvPicPr>
          <p:cNvPr id="12" name="Picture 11">
            <a:extLst>
              <a:ext uri="{FF2B5EF4-FFF2-40B4-BE49-F238E27FC236}">
                <a16:creationId xmlns:a16="http://schemas.microsoft.com/office/drawing/2014/main" id="{F1FDBE5B-0FC8-4367-8830-B238176C1434}"/>
              </a:ext>
            </a:extLst>
          </p:cNvPr>
          <p:cNvPicPr>
            <a:picLocks noChangeAspect="1"/>
          </p:cNvPicPr>
          <p:nvPr/>
        </p:nvPicPr>
        <p:blipFill>
          <a:blip r:embed="rId3"/>
          <a:stretch>
            <a:fillRect/>
          </a:stretch>
        </p:blipFill>
        <p:spPr>
          <a:xfrm>
            <a:off x="80886" y="1748666"/>
            <a:ext cx="5891394" cy="3175759"/>
          </a:xfrm>
          <a:prstGeom prst="rect">
            <a:avLst/>
          </a:prstGeom>
        </p:spPr>
      </p:pic>
    </p:spTree>
    <p:extLst>
      <p:ext uri="{BB962C8B-B14F-4D97-AF65-F5344CB8AC3E}">
        <p14:creationId xmlns:p14="http://schemas.microsoft.com/office/powerpoint/2010/main" val="59728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00938"/>
            <a:ext cx="11057467" cy="1123037"/>
          </a:xfrm>
        </p:spPr>
        <p:txBody>
          <a:bodyPr/>
          <a:lstStyle/>
          <a:p>
            <a:r>
              <a:rPr lang="en-US" sz="2400" dirty="0"/>
              <a:t>Conclusion and Other Considerations</a:t>
            </a:r>
            <a:br>
              <a:rPr lang="en-US" sz="2400" dirty="0"/>
            </a:br>
            <a:br>
              <a:rPr lang="en-US" sz="2400" dirty="0"/>
            </a:br>
            <a:endParaRPr lang="en-US" sz="2400" dirty="0"/>
          </a:p>
        </p:txBody>
      </p:sp>
      <p:sp>
        <p:nvSpPr>
          <p:cNvPr id="3" name="Date Placeholder 2"/>
          <p:cNvSpPr>
            <a:spLocks noGrp="1"/>
          </p:cNvSpPr>
          <p:nvPr>
            <p:ph type="dt" sz="half" idx="10"/>
          </p:nvPr>
        </p:nvSpPr>
        <p:spPr/>
        <p:txBody>
          <a:bodyPr/>
          <a:lstStyle/>
          <a:p>
            <a:pPr>
              <a:defRPr/>
            </a:pPr>
            <a:fld id="{3E915821-7958-4AE2-8F94-9F07D33D9E77}" type="datetime1">
              <a:rPr lang="en-US" smtClean="0"/>
              <a:t>10/27/2020</a:t>
            </a:fld>
            <a:endParaRPr lang="en-US" dirty="0"/>
          </a:p>
        </p:txBody>
      </p:sp>
      <p:sp>
        <p:nvSpPr>
          <p:cNvPr id="4" name="Footer Placeholder 3"/>
          <p:cNvSpPr>
            <a:spLocks noGrp="1"/>
          </p:cNvSpPr>
          <p:nvPr>
            <p:ph type="ftr" sz="quarter" idx="11"/>
          </p:nvPr>
        </p:nvSpPr>
        <p:spPr/>
        <p:txBody>
          <a:bodyPr/>
          <a:lstStyle/>
          <a:p>
            <a:pPr>
              <a:defRPr/>
            </a:pPr>
            <a:r>
              <a:rPr lang="en-US"/>
              <a:t>Erik Voirin | LArTPC CFD Simulation – Fluid Sloshing</a:t>
            </a:r>
            <a:endParaRPr lang="en-US" dirty="0"/>
          </a:p>
        </p:txBody>
      </p:sp>
      <p:sp>
        <p:nvSpPr>
          <p:cNvPr id="5" name="Slide Number Placeholder 4"/>
          <p:cNvSpPr>
            <a:spLocks noGrp="1"/>
          </p:cNvSpPr>
          <p:nvPr>
            <p:ph type="sldNum" sz="quarter" idx="12"/>
          </p:nvPr>
        </p:nvSpPr>
        <p:spPr/>
        <p:txBody>
          <a:bodyPr/>
          <a:lstStyle/>
          <a:p>
            <a:pPr>
              <a:defRPr/>
            </a:pPr>
            <a:fld id="{98AA3EDC-84CE-5D44-955B-22A59AD27526}" type="slidenum">
              <a:rPr lang="en-US" smtClean="0"/>
              <a:pPr>
                <a:defRPr/>
              </a:pPr>
              <a:t>9</a:t>
            </a:fld>
            <a:endParaRPr lang="en-US" dirty="0"/>
          </a:p>
        </p:txBody>
      </p:sp>
      <p:sp>
        <p:nvSpPr>
          <p:cNvPr id="11" name="Content Placeholder 10"/>
          <p:cNvSpPr>
            <a:spLocks noGrp="1"/>
          </p:cNvSpPr>
          <p:nvPr>
            <p:ph idx="13"/>
          </p:nvPr>
        </p:nvSpPr>
        <p:spPr>
          <a:xfrm>
            <a:off x="524933" y="664368"/>
            <a:ext cx="11057467" cy="5622132"/>
          </a:xfrm>
        </p:spPr>
        <p:txBody>
          <a:bodyPr/>
          <a:lstStyle/>
          <a:p>
            <a:pPr marL="406908" lvl="1" indent="-342900"/>
            <a:r>
              <a:rPr lang="en-US" dirty="0"/>
              <a:t>Total Force on an internal object would consist of:</a:t>
            </a:r>
          </a:p>
          <a:p>
            <a:pPr marL="726948" lvl="2" indent="-342900">
              <a:buFont typeface="+mj-lt"/>
              <a:buAutoNum type="arabicPeriod"/>
            </a:pPr>
            <a:r>
              <a:rPr lang="en-US" dirty="0"/>
              <a:t>Delta Pressure described in this document</a:t>
            </a:r>
          </a:p>
          <a:p>
            <a:pPr marL="726948" lvl="2" indent="-342900">
              <a:buFont typeface="+mj-lt"/>
              <a:buAutoNum type="arabicPeriod"/>
            </a:pPr>
            <a:r>
              <a:rPr lang="en-US" dirty="0"/>
              <a:t>Force to accelerate that object, minus the buoyant force in that direction.</a:t>
            </a:r>
          </a:p>
          <a:p>
            <a:pPr marL="1001268" lvl="3" indent="-342900"/>
            <a:r>
              <a:rPr lang="en-US" dirty="0"/>
              <a:t>(</a:t>
            </a:r>
            <a:r>
              <a:rPr lang="en-US" dirty="0" err="1"/>
              <a:t>DensityObject</a:t>
            </a:r>
            <a:r>
              <a:rPr lang="en-US" dirty="0"/>
              <a:t> – </a:t>
            </a:r>
            <a:r>
              <a:rPr lang="en-US" dirty="0" err="1"/>
              <a:t>DensityLAr</a:t>
            </a:r>
            <a:r>
              <a:rPr lang="en-US" dirty="0"/>
              <a:t>) * </a:t>
            </a:r>
            <a:r>
              <a:rPr lang="en-US" dirty="0" err="1"/>
              <a:t>ObjectVolume</a:t>
            </a:r>
            <a:r>
              <a:rPr lang="en-US" dirty="0"/>
              <a:t> * Horizontal Acceleration  </a:t>
            </a:r>
          </a:p>
          <a:p>
            <a:pPr marL="1001268" lvl="3" indent="-342900"/>
            <a:r>
              <a:rPr lang="en-US" dirty="0">
                <a:highlight>
                  <a:srgbClr val="FFFF00"/>
                </a:highlight>
              </a:rPr>
              <a:t>(Found to be negligible compared to fluid forces)	</a:t>
            </a:r>
          </a:p>
          <a:p>
            <a:pPr marL="1001268" lvl="3" indent="-342900"/>
            <a:endParaRPr lang="en-US" dirty="0"/>
          </a:p>
          <a:p>
            <a:pPr marL="406908" lvl="1" indent="-342900"/>
            <a:r>
              <a:rPr lang="en-US" dirty="0"/>
              <a:t>Short simulation done acceleration of 0.25 cm/s^2, and results agree well with previously formed equations:</a:t>
            </a:r>
          </a:p>
          <a:p>
            <a:pPr marL="726948" lvl="2" indent="-342900"/>
            <a:r>
              <a:rPr lang="en-US" dirty="0"/>
              <a:t>Delta P has Excellent agreement along full depth</a:t>
            </a:r>
          </a:p>
          <a:p>
            <a:pPr marL="726948" lvl="2" indent="-342900"/>
            <a:r>
              <a:rPr lang="en-US" dirty="0"/>
              <a:t>Frequency is identical</a:t>
            </a:r>
          </a:p>
          <a:p>
            <a:pPr marL="726948" lvl="2" indent="-342900"/>
            <a:r>
              <a:rPr lang="en-US" dirty="0"/>
              <a:t>Wave height is slightly higher than expected: 3mm vs 2.35mm predicted (about 30% higher)</a:t>
            </a:r>
          </a:p>
          <a:p>
            <a:pPr marL="1001268" lvl="3" indent="-342900"/>
            <a:r>
              <a:rPr lang="en-US" dirty="0"/>
              <a:t>May be real, or may be do to slight numerical disturbance at beginning of simulation</a:t>
            </a:r>
          </a:p>
          <a:p>
            <a:pPr marL="726948" lvl="2" indent="-342900"/>
            <a:endParaRPr lang="en-US" dirty="0"/>
          </a:p>
          <a:p>
            <a:pPr marL="726948" lvl="2" indent="-342900"/>
            <a:endParaRPr lang="en-US" dirty="0"/>
          </a:p>
          <a:p>
            <a:pPr marL="726948" lvl="2" indent="-342900"/>
            <a:endParaRPr lang="en-US" dirty="0"/>
          </a:p>
          <a:p>
            <a:pPr marL="406908" lvl="1" indent="-342900"/>
            <a:endParaRPr lang="en-US" dirty="0"/>
          </a:p>
          <a:p>
            <a:pPr marL="0" indent="0">
              <a:buNone/>
            </a:pPr>
            <a:endParaRPr lang="en-US" sz="2600" dirty="0"/>
          </a:p>
          <a:p>
            <a:pPr lvl="2"/>
            <a:endParaRPr lang="en-US" sz="1400" dirty="0"/>
          </a:p>
          <a:p>
            <a:pPr lvl="1"/>
            <a:endParaRPr lang="en-US" sz="1800" dirty="0"/>
          </a:p>
        </p:txBody>
      </p:sp>
    </p:spTree>
    <p:extLst>
      <p:ext uri="{BB962C8B-B14F-4D97-AF65-F5344CB8AC3E}">
        <p14:creationId xmlns:p14="http://schemas.microsoft.com/office/powerpoint/2010/main" val="3995869325"/>
      </p:ext>
    </p:extLst>
  </p:cSld>
  <p:clrMapOvr>
    <a:masterClrMapping/>
  </p:clrMapOvr>
</p:sld>
</file>

<file path=ppt/theme/theme1.xml><?xml version="1.0" encoding="utf-8"?>
<a:theme xmlns:a="http://schemas.openxmlformats.org/drawingml/2006/main" name="LBNF-DUNE-DO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BNF-DUNE-DOE" id="{A5ED00A0-D36D-4C1F-8E08-F30CCC96FCC7}" vid="{AC319CA5-2DE5-4751-8D9D-CD57D77D56FA}"/>
    </a:ext>
  </a:ext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LBNF-DUNE-DOE</Template>
  <TotalTime>15853</TotalTime>
  <Words>1754</Words>
  <Application>Microsoft Office PowerPoint</Application>
  <PresentationFormat>Widescreen</PresentationFormat>
  <Paragraphs>226</Paragraphs>
  <Slides>27</Slides>
  <Notes>0</Notes>
  <HiddenSlides>0</HiddenSlides>
  <MMClips>3</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27</vt:i4>
      </vt:variant>
    </vt:vector>
  </HeadingPairs>
  <TitlesOfParts>
    <vt:vector size="40" baseType="lpstr">
      <vt:lpstr>Abadi</vt:lpstr>
      <vt:lpstr>Arial</vt:lpstr>
      <vt:lpstr>Calibri</vt:lpstr>
      <vt:lpstr>Helvetica</vt:lpstr>
      <vt:lpstr>Lucida Grande</vt:lpstr>
      <vt:lpstr>LBNF-DUNE-DOE</vt:lpstr>
      <vt:lpstr>LBNF Content-Footer Theme</vt:lpstr>
      <vt:lpstr>1_LBNF Content-Footer Theme</vt:lpstr>
      <vt:lpstr>2_LBNF Content-Footer Theme</vt:lpstr>
      <vt:lpstr>3_LBNF Content-Footer Theme</vt:lpstr>
      <vt:lpstr>4_LBNF Content-Footer Theme</vt:lpstr>
      <vt:lpstr>5_LBNF Content-Footer Theme</vt:lpstr>
      <vt:lpstr>6_LBNF Content-Footer Theme</vt:lpstr>
      <vt:lpstr>LArTPC CFD Simulation – Fluid Sloshing Part 1 – Empty Tank (No Modules)</vt:lpstr>
      <vt:lpstr>Sloshing Simulation: Case 1: No Modules in Cryostat</vt:lpstr>
      <vt:lpstr>Animation of Simulation using Acceleration:  100 x 0.25 cm/s2</vt:lpstr>
      <vt:lpstr>Animation of Simulation using Domain Motion:  100 x 0.25 cm/s2</vt:lpstr>
      <vt:lpstr>Period and Damping                                          Max Wave Height    </vt:lpstr>
      <vt:lpstr>Wave Height: Linear with Acceleration and Characteristic Length</vt:lpstr>
      <vt:lpstr>Back and Forth Rocking Fluid Motion:  Velocity Linear with Acceleration: Higher Velocity near liquid surface = Higher Delta P near Surface Results @ 10 x 0.25 cm/s2. Time is in between Crest and Trough of Max Wave Height</vt:lpstr>
      <vt:lpstr>Delta Pressure on Internal Surfaces:   Location Dependent, Higher Near liquid Surface as Shown by previous slide Also Linear with Acceleration and Characteristic Length </vt:lpstr>
      <vt:lpstr>Conclusion and Other Considerations  </vt:lpstr>
      <vt:lpstr>Conclusion and Other Considerations  </vt:lpstr>
      <vt:lpstr>LArTPC CFD Simulation – Fluid Sloshing Part 2 – (With Module Cross Sections)</vt:lpstr>
      <vt:lpstr>Results for Module Forces and Wave Height are very close to linear. 3 Accelerations Run:    </vt:lpstr>
      <vt:lpstr>Field Cage Plane Pre-modeled, then represented as porous media with momentum loss source term to simulate flow resistance characteristics.  </vt:lpstr>
      <vt:lpstr>2D Model with APA and CPA Planes + Field Cages inserted into model  </vt:lpstr>
      <vt:lpstr>Animation of liquid level:  Vertical direction Scaled x50               (3.6 cm/s^2)</vt:lpstr>
      <vt:lpstr>Velocity is max @ 1.3 sec (half the time of max wave height)     (3.6 cm/s^2)  </vt:lpstr>
      <vt:lpstr>Forces on Planes:  End Planes See Largest DeltaP as the outer liquid levels change much more than the liquid levels in each module due to the field cage planes restricting flow in and out of the module volume.   Very High Damping means resonance is not a concern.  </vt:lpstr>
      <vt:lpstr>Simplified FEA Model:  Basic Dimensions of Module used  Everything is 0.635 cm thick G10.  Only half of module modeled due to symmetry  Max +X forces on Plane 1, 2, and 3 applied, Module Fixed At Top of Extensions</vt:lpstr>
      <vt:lpstr>Conclusion and Other Considerations  </vt:lpstr>
      <vt:lpstr>Modal Analysis Shows 15.2Hz is the lowest natural frequency for these simplified 0.635 cm G10 Sheets.  LAr will greatly damp any resonances below the liquid level.     </vt:lpstr>
      <vt:lpstr>LArTPC CFD Simulation – Fluid Sloshing Part 3 – (1/2 Scale Model = 7.08ft LAr depth)   3.6 cm/s^2 Acceleration Field Cage flow resistance is identical to full model (not scaled) </vt:lpstr>
      <vt:lpstr>Velocity and main frequency of sloshing scale to ScaleSize^0.5. Not perfect, but a close approximation with this limited study. </vt:lpstr>
      <vt:lpstr>Wave Height scales linear with Size. This matches our previous correlation of being linear with Lc (Length of cryostat)  ~39.5mm with full scale  ~18.5 mm with ½ scale   (about half, but with more damping)</vt:lpstr>
      <vt:lpstr>Empty Tank Scale Model:  Wave parameters scale just like model with modules inside Max Wave height occurs on wall opposite of movement direction Lc = Length of cryostat in movement direction = Lcryostat </vt:lpstr>
      <vt:lpstr>Backup Slides / Additional info</vt:lpstr>
      <vt:lpstr>Additional Slides / Model Information. Expressions Used in Fluid Setup        Numerical Mesh; 3.5 cm structured Hex Grid</vt:lpstr>
      <vt:lpstr>Excellent numerical convergence throughout simulation</vt:lpstr>
    </vt:vector>
  </TitlesOfParts>
  <Company>Lawrence Berkeley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LArTPC CFD simulation – LAr Flow</dc:title>
  <dc:creator>Andrew R. Lambert</dc:creator>
  <cp:lastModifiedBy>Erik A Voirin</cp:lastModifiedBy>
  <cp:revision>101</cp:revision>
  <dcterms:created xsi:type="dcterms:W3CDTF">2020-09-04T16:25:50Z</dcterms:created>
  <dcterms:modified xsi:type="dcterms:W3CDTF">2020-10-27T22:15:25Z</dcterms:modified>
</cp:coreProperties>
</file>