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23" autoAdjust="0"/>
    <p:restoredTop sz="84823"/>
  </p:normalViewPr>
  <p:slideViewPr>
    <p:cSldViewPr snapToGrid="0" snapToObjects="1">
      <p:cViewPr varScale="1">
        <p:scale>
          <a:sx n="60" d="100"/>
          <a:sy n="60" d="100"/>
        </p:scale>
        <p:origin x="17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December 9, 2020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679944"/>
            <a:ext cx="4572000" cy="2892056"/>
          </a:xfrm>
        </p:spPr>
        <p:txBody>
          <a:bodyPr/>
          <a:lstStyle/>
          <a:p>
            <a:r>
              <a:rPr lang="en-US" dirty="0"/>
              <a:t>Some </a:t>
            </a:r>
            <a:r>
              <a:rPr lang="en-US" baseline="30000" dirty="0"/>
              <a:t>136</a:t>
            </a:r>
            <a:r>
              <a:rPr lang="en-US" dirty="0"/>
              <a:t>Xe considerations for 0</a:t>
            </a:r>
            <a:r>
              <a:rPr lang="en-US" dirty="0">
                <a:latin typeface="Symbol" pitchFamily="2" charset="2"/>
              </a:rPr>
              <a:t>nbb</a:t>
            </a:r>
            <a:r>
              <a:rPr lang="en-US" dirty="0"/>
              <a:t> at </a:t>
            </a:r>
            <a:r>
              <a:rPr lang="en-US" dirty="0" err="1"/>
              <a:t>kTonne</a:t>
            </a:r>
            <a:r>
              <a:rPr lang="en-US" dirty="0"/>
              <a:t> scale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Eric Church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11-Dec, 2020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Xenon collection at the </a:t>
            </a:r>
            <a:r>
              <a:rPr lang="en-US" dirty="0" err="1">
                <a:latin typeface="+mn-lt"/>
              </a:rPr>
              <a:t>kTon</a:t>
            </a:r>
            <a:r>
              <a:rPr lang="en-US" dirty="0">
                <a:latin typeface="+mn-lt"/>
              </a:rPr>
              <a:t> scale</a:t>
            </a:r>
          </a:p>
          <a:p>
            <a:pPr lvl="1"/>
            <a:r>
              <a:rPr lang="en-US" dirty="0">
                <a:latin typeface="+mn-lt"/>
              </a:rPr>
              <a:t>Where I only want to add some color to the situation …</a:t>
            </a:r>
          </a:p>
          <a:p>
            <a:r>
              <a:rPr lang="en-US" dirty="0">
                <a:latin typeface="+mn-lt"/>
              </a:rPr>
              <a:t>Solar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>
                <a:latin typeface="+mn-lt"/>
              </a:rPr>
              <a:t> Background</a:t>
            </a:r>
          </a:p>
          <a:p>
            <a:pPr lvl="1"/>
            <a:r>
              <a:rPr lang="en-US" dirty="0">
                <a:latin typeface="+mn-lt"/>
              </a:rPr>
              <a:t>In principle, </a:t>
            </a:r>
            <a:r>
              <a:rPr lang="en-US" i="1" dirty="0">
                <a:latin typeface="+mn-lt"/>
              </a:rPr>
              <a:t>the</a:t>
            </a:r>
            <a:r>
              <a:rPr lang="en-US" dirty="0">
                <a:latin typeface="+mn-lt"/>
              </a:rPr>
              <a:t> irreducible background to 0</a:t>
            </a:r>
            <a:r>
              <a:rPr lang="en-US" dirty="0">
                <a:latin typeface="Symbol" pitchFamily="2" charset="2"/>
              </a:rPr>
              <a:t>nbb</a:t>
            </a:r>
          </a:p>
          <a:p>
            <a:pPr lvl="1"/>
            <a:r>
              <a:rPr lang="en-US" dirty="0">
                <a:latin typeface="+mn-lt"/>
              </a:rPr>
              <a:t>Short exercise to show this </a:t>
            </a:r>
            <a:r>
              <a:rPr lang="en-US" dirty="0" err="1">
                <a:latin typeface="+mn-lt"/>
              </a:rPr>
              <a:t>bkgd</a:t>
            </a:r>
            <a:r>
              <a:rPr lang="en-US" dirty="0">
                <a:latin typeface="+mn-lt"/>
              </a:rPr>
              <a:t> is likely removable in an </a:t>
            </a:r>
            <a:r>
              <a:rPr lang="en-US" dirty="0" err="1">
                <a:latin typeface="+mn-lt"/>
              </a:rPr>
              <a:t>HPGXeTPC</a:t>
            </a:r>
            <a:r>
              <a:rPr lang="en-US" dirty="0">
                <a:latin typeface="+mn-lt"/>
              </a:rPr>
              <a:t>, ala </a:t>
            </a:r>
            <a:r>
              <a:rPr lang="en-US" b="1" dirty="0">
                <a:latin typeface="+mn-lt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32D55-C500-954C-8C55-0E67067D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99872-B37D-F94F-9245-6E2EFB4E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PNNL has world experts in MOFs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343BC-449A-AB4E-AB5D-6BF0CD23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81" y="4518837"/>
            <a:ext cx="4159250" cy="304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4F8D8D-AFCF-C34E-A466-0D37A25836C9}"/>
              </a:ext>
            </a:extLst>
          </p:cNvPr>
          <p:cNvSpPr txBox="1"/>
          <p:nvPr/>
        </p:nvSpPr>
        <p:spPr>
          <a:xfrm>
            <a:off x="7797209" y="4114800"/>
            <a:ext cx="66503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MOF business looks hard.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/$100million of R&amp;D has yielded a material which, if you have 100s of megatons of it, can get you a </a:t>
            </a:r>
            <a:r>
              <a:rPr lang="en-US" dirty="0" err="1"/>
              <a:t>ktonne</a:t>
            </a:r>
            <a:r>
              <a:rPr lang="en-US" dirty="0"/>
              <a:t> Xe from air. 1E9 Joules required to then get it out of the MOF. Assuming no losses.</a:t>
            </a:r>
          </a:p>
          <a:p>
            <a:endParaRPr lang="en-US" dirty="0"/>
          </a:p>
          <a:p>
            <a:r>
              <a:rPr lang="en-US" dirty="0"/>
              <a:t>Bonus is that you also get 50x more CO2 and probably at least ppm levels of O2 and N2. These must be removed for TPC to properly function.</a:t>
            </a:r>
          </a:p>
          <a:p>
            <a:endParaRPr lang="en-US" dirty="0"/>
          </a:p>
          <a:p>
            <a:r>
              <a:rPr lang="en-US" dirty="0"/>
              <a:t>Compare to charcoal.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56BC52-0EF1-6E42-8DB0-14C5727ADF81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DA9BD-A6A9-AB44-B57B-013130CF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63" y="1678908"/>
            <a:ext cx="5818535" cy="23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0E7F5-DA6B-BE43-AB86-5AA84470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5F18C3-5283-EF48-B73C-D84F0485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method on the other hand 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59830-4828-C147-93DD-5746633A9D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933955"/>
            <a:ext cx="12801600" cy="6024712"/>
          </a:xfrm>
        </p:spPr>
        <p:txBody>
          <a:bodyPr/>
          <a:lstStyle/>
          <a:p>
            <a:r>
              <a:rPr lang="en-US" dirty="0"/>
              <a:t>Buying it on the market is ~$5k/L</a:t>
            </a:r>
          </a:p>
          <a:p>
            <a:pPr lvl="1"/>
            <a:r>
              <a:rPr lang="en-US" dirty="0"/>
              <a:t>=&gt; ~1.2 E9 USD for 1 </a:t>
            </a:r>
            <a:r>
              <a:rPr lang="en-US" dirty="0" err="1"/>
              <a:t>ktonne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… a lot of money. </a:t>
            </a:r>
          </a:p>
          <a:p>
            <a:pPr lvl="1"/>
            <a:r>
              <a:rPr lang="en-US" dirty="0"/>
              <a:t>Also presumes current Oxygen production plants can parasitically create this much xenon, as is done now at much smaller scales.</a:t>
            </a:r>
          </a:p>
          <a:p>
            <a:endParaRPr lang="en-US" dirty="0"/>
          </a:p>
          <a:p>
            <a:r>
              <a:rPr lang="en-US" dirty="0"/>
              <a:t>PNNL uses </a:t>
            </a:r>
            <a:r>
              <a:rPr lang="en-US" i="1" dirty="0"/>
              <a:t>cc’s</a:t>
            </a:r>
            <a:r>
              <a:rPr lang="en-US" dirty="0"/>
              <a:t> of xenon in International Monitoring Stations to support the Comprehensive Test Ban Treaty.</a:t>
            </a:r>
          </a:p>
          <a:p>
            <a:endParaRPr lang="en-US" dirty="0"/>
          </a:p>
          <a:p>
            <a:r>
              <a:rPr lang="en-US" dirty="0"/>
              <a:t>Can market demand for Krypton (automobile headlights!), Xenon (anesthesia!) create ”single” purpose plants that drive this price down?</a:t>
            </a:r>
          </a:p>
          <a:p>
            <a:pPr lvl="1"/>
            <a:r>
              <a:rPr lang="en-US" dirty="0" err="1"/>
              <a:t>Dunno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009B1-F4A0-034A-A68A-FE66DFE2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7D208-A215-9842-A35F-272B083A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PNNL would be happy to host a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9E9D4-5EC5-7F4C-BFED-043E60E34455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Where we can think through large scale xenon collection</a:t>
            </a:r>
          </a:p>
          <a:p>
            <a:pPr lvl="1"/>
            <a:r>
              <a:rPr lang="en-US" dirty="0"/>
              <a:t>There is obviously an interested physics community</a:t>
            </a:r>
          </a:p>
          <a:p>
            <a:pPr lvl="2"/>
            <a:r>
              <a:rPr lang="en-US" dirty="0"/>
              <a:t>There’s a whole LOI/</a:t>
            </a:r>
            <a:r>
              <a:rPr lang="en-US" dirty="0" err="1"/>
              <a:t>WhitePaper</a:t>
            </a:r>
            <a:r>
              <a:rPr lang="en-US" dirty="0"/>
              <a:t> group now meeting monthly to discuss this</a:t>
            </a:r>
          </a:p>
          <a:p>
            <a:pPr lvl="1"/>
            <a:r>
              <a:rPr lang="en-US" dirty="0"/>
              <a:t>Belgians (SCK-CEN company), Germans, others we could bring to Washington who have an interest in this.</a:t>
            </a:r>
          </a:p>
          <a:p>
            <a:pPr lvl="1"/>
            <a:endParaRPr lang="en-US" dirty="0"/>
          </a:p>
          <a:p>
            <a:r>
              <a:rPr lang="en-US" dirty="0"/>
              <a:t>If there’s interest in such a workshop, let’s do it post-vaccine</a:t>
            </a:r>
          </a:p>
          <a:p>
            <a:endParaRPr lang="en-US" dirty="0"/>
          </a:p>
          <a:p>
            <a:r>
              <a:rPr lang="en-US" dirty="0"/>
              <a:t>Have said nothing yet about isotopic separation</a:t>
            </a:r>
          </a:p>
          <a:p>
            <a:pPr lvl="1"/>
            <a:r>
              <a:rPr lang="en-US" dirty="0"/>
              <a:t>Which I’m told is its own minefield</a:t>
            </a:r>
          </a:p>
          <a:p>
            <a:endParaRPr lang="en-US" dirty="0"/>
          </a:p>
          <a:p>
            <a:r>
              <a:rPr lang="en-US" dirty="0"/>
              <a:t>Please express interest to eric.church@pnnl.gov or </a:t>
            </a:r>
            <a:r>
              <a:rPr lang="en-US" dirty="0" err="1"/>
              <a:t>richard.saldanha@pnnl.gov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23F2D-20EA-A046-8155-E7E6FFD1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762E58-2215-894A-9162-7000B08A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neutrino background at </a:t>
            </a:r>
            <a:r>
              <a:rPr lang="en-US" dirty="0" err="1"/>
              <a:t>Q</a:t>
            </a:r>
            <a:r>
              <a:rPr lang="en-US" baseline="-25000" dirty="0" err="1">
                <a:latin typeface="Symbol" pitchFamily="2" charset="2"/>
              </a:rPr>
              <a:t>bb</a:t>
            </a:r>
            <a:r>
              <a:rPr lang="en-US" dirty="0"/>
              <a:t>=2.48 MeV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7EF55-3041-584A-A575-6CAC6485BA3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baseline="30000" dirty="0"/>
              <a:t>8</a:t>
            </a:r>
            <a:r>
              <a:rPr lang="en-US" dirty="0"/>
              <a:t>B is the culprit. </a:t>
            </a:r>
          </a:p>
          <a:p>
            <a:pPr lvl="1"/>
            <a:r>
              <a:rPr lang="en-US" dirty="0"/>
              <a:t>hep is negligible</a:t>
            </a:r>
          </a:p>
          <a:p>
            <a:pPr lvl="1"/>
            <a:r>
              <a:rPr lang="en-US" dirty="0"/>
              <a:t>pp, CNO and everything else gives more events but quite below endpoint</a:t>
            </a:r>
          </a:p>
          <a:p>
            <a:pPr lvl="1"/>
            <a:endParaRPr lang="en-US" dirty="0"/>
          </a:p>
          <a:p>
            <a:r>
              <a:rPr lang="en-US" dirty="0" err="1"/>
              <a:t>b.o.e</a:t>
            </a:r>
            <a:r>
              <a:rPr lang="en-US" dirty="0"/>
              <a:t>. calculation (</a:t>
            </a:r>
            <a:r>
              <a:rPr lang="en-US" dirty="0" err="1"/>
              <a:t>Giunti</a:t>
            </a:r>
            <a:r>
              <a:rPr lang="en-US" dirty="0"/>
              <a:t> and Kim </a:t>
            </a:r>
            <a:r>
              <a:rPr lang="en-US" dirty="0" err="1"/>
              <a:t>xsection</a:t>
            </a:r>
            <a:r>
              <a:rPr lang="en-US" dirty="0"/>
              <a:t>) gives 0.2 </a:t>
            </a:r>
            <a:r>
              <a:rPr lang="en-US" dirty="0" err="1"/>
              <a:t>evts</a:t>
            </a:r>
            <a:r>
              <a:rPr lang="en-US" dirty="0"/>
              <a:t>/keV/</a:t>
            </a:r>
            <a:r>
              <a:rPr lang="en-US" dirty="0" err="1"/>
              <a:t>kT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An ambitious 1% resolution suggests a 25 keV ROI</a:t>
            </a:r>
          </a:p>
          <a:p>
            <a:pPr lvl="1"/>
            <a:r>
              <a:rPr lang="en-US" dirty="0"/>
              <a:t>=&gt; 5 </a:t>
            </a:r>
            <a:r>
              <a:rPr lang="en-US" dirty="0" err="1"/>
              <a:t>evts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/</a:t>
            </a:r>
            <a:r>
              <a:rPr lang="en-US" dirty="0" err="1"/>
              <a:t>kT</a:t>
            </a:r>
            <a:r>
              <a:rPr lang="en-US" dirty="0"/>
              <a:t> in the ROI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7D745-DE10-A34F-9AA5-6FC2C10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80" y="4827181"/>
            <a:ext cx="5240427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23B94-F20F-144A-A85A-07343BA8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CE047-1464-6F4A-A0B6-F5DA1BC9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nu </a:t>
            </a:r>
            <a:r>
              <a:rPr lang="en-US" dirty="0" err="1"/>
              <a:t>bkgd</a:t>
            </a:r>
            <a:r>
              <a:rPr lang="en-US" dirty="0"/>
              <a:t> removal in an </a:t>
            </a:r>
            <a:r>
              <a:rPr lang="en-US" dirty="0" err="1"/>
              <a:t>HPGXe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BA8D7-ACF7-C541-BAB7-5283637FDEE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38939" y="1933955"/>
            <a:ext cx="12801600" cy="548640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nue</a:t>
            </a:r>
            <a:r>
              <a:rPr lang="en-US" dirty="0"/>
              <a:t>-e elastic x-section yields a mostly flat e</a:t>
            </a:r>
            <a:r>
              <a:rPr lang="en-US" baseline="30000" dirty="0"/>
              <a:t>-</a:t>
            </a:r>
            <a:r>
              <a:rPr lang="en-US" dirty="0"/>
              <a:t> Energy spectrum out to 10 MeV.</a:t>
            </a:r>
          </a:p>
          <a:p>
            <a:pPr lvl="1"/>
            <a:r>
              <a:rPr lang="en-US" dirty="0"/>
              <a:t>Slight hump at E=0.</a:t>
            </a:r>
          </a:p>
          <a:p>
            <a:r>
              <a:rPr lang="en-US" dirty="0"/>
              <a:t>In a 10-bar </a:t>
            </a:r>
            <a:r>
              <a:rPr lang="en-US" dirty="0" err="1"/>
              <a:t>HPGXe</a:t>
            </a:r>
            <a:r>
              <a:rPr lang="en-US" dirty="0"/>
              <a:t> detector this means ~80% of e</a:t>
            </a:r>
            <a:r>
              <a:rPr lang="en-US" baseline="30000" dirty="0"/>
              <a:t>-</a:t>
            </a:r>
            <a:r>
              <a:rPr lang="en-US" dirty="0"/>
              <a:t> tracks are at least, say, 10 cm long and give a direction. </a:t>
            </a:r>
          </a:p>
          <a:p>
            <a:r>
              <a:rPr lang="en-US" dirty="0"/>
              <a:t>The true e- scattering angle </a:t>
            </a:r>
            <a:r>
              <a:rPr lang="en-US" dirty="0" err="1"/>
              <a:t>wrt</a:t>
            </a:r>
            <a:r>
              <a:rPr lang="en-US" dirty="0"/>
              <a:t> Sun direction is quite peaked. The </a:t>
            </a:r>
            <a:r>
              <a:rPr lang="en-US" dirty="0" err="1"/>
              <a:t>reco’d</a:t>
            </a:r>
            <a:r>
              <a:rPr lang="en-US" dirty="0"/>
              <a:t> version is of course to be shown, but should be mostly faithful.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BEACBE7-774C-4B4F-89F5-075A0EC0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42" y="4922875"/>
            <a:ext cx="4408967" cy="3306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45FF4-92D7-1C47-92BA-815FBE79641C}"/>
              </a:ext>
            </a:extLst>
          </p:cNvPr>
          <p:cNvSpPr txBox="1"/>
          <p:nvPr/>
        </p:nvSpPr>
        <p:spPr>
          <a:xfrm>
            <a:off x="7882269" y="5145679"/>
            <a:ext cx="633346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imagines a very efficient cut using this direction and requiring single-track topology (one Bragg peak, not two) can cut these 5 </a:t>
            </a:r>
            <a:r>
              <a:rPr lang="en-US" dirty="0" err="1"/>
              <a:t>evts</a:t>
            </a:r>
            <a:r>
              <a:rPr lang="en-US" dirty="0"/>
              <a:t> to close to 0.</a:t>
            </a:r>
          </a:p>
          <a:p>
            <a:endParaRPr lang="en-US" dirty="0"/>
          </a:p>
          <a:p>
            <a:r>
              <a:rPr lang="en-US" dirty="0"/>
              <a:t>Of course, it goes </a:t>
            </a:r>
            <a:r>
              <a:rPr lang="en-US" dirty="0" err="1"/>
              <a:t>w.o.</a:t>
            </a:r>
            <a:r>
              <a:rPr lang="en-US" dirty="0"/>
              <a:t> saying that, in general, single e </a:t>
            </a:r>
            <a:r>
              <a:rPr lang="en-US" dirty="0" err="1"/>
              <a:t>bkgd</a:t>
            </a:r>
            <a:r>
              <a:rPr lang="en-US" dirty="0"/>
              <a:t> events are largely removable from topology in NEXT-like detectors.</a:t>
            </a:r>
          </a:p>
        </p:txBody>
      </p:sp>
    </p:spTree>
    <p:extLst>
      <p:ext uri="{BB962C8B-B14F-4D97-AF65-F5344CB8AC3E}">
        <p14:creationId xmlns:p14="http://schemas.microsoft.com/office/powerpoint/2010/main" val="3462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820D0-673B-A64A-B2EC-12338F9B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EF102-0EE3-8344-9313-0EAC8060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</a:t>
            </a:r>
            <a:r>
              <a:rPr lang="en-US" dirty="0" err="1"/>
              <a:t>nuCC</a:t>
            </a:r>
            <a:r>
              <a:rPr lang="en-US" dirty="0"/>
              <a:t> in Xenon, by the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A3C8F-EE9C-844B-89C9-77CBB07C93D6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4359349" y="1889742"/>
            <a:ext cx="5743501" cy="4898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D5272-05AB-AE41-94CC-45101008D4F2}"/>
              </a:ext>
            </a:extLst>
          </p:cNvPr>
          <p:cNvSpPr txBox="1"/>
          <p:nvPr/>
        </p:nvSpPr>
        <p:spPr>
          <a:xfrm>
            <a:off x="11015330" y="1871330"/>
            <a:ext cx="297896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solar CC </a:t>
            </a:r>
            <a:r>
              <a:rPr lang="en-US" dirty="0" err="1"/>
              <a:t>xs</a:t>
            </a:r>
            <a:r>
              <a:rPr lang="en-US" dirty="0"/>
              <a:t> seems </a:t>
            </a:r>
            <a:r>
              <a:rPr lang="en-US"/>
              <a:t>to be </a:t>
            </a:r>
            <a:r>
              <a:rPr lang="en-US" dirty="0"/>
              <a:t>as much </a:t>
            </a:r>
            <a:r>
              <a:rPr lang="en-US"/>
              <a:t>as 12x </a:t>
            </a:r>
            <a:r>
              <a:rPr lang="en-US" dirty="0"/>
              <a:t>in fact bigger than the elastic scattering </a:t>
            </a:r>
            <a:r>
              <a:rPr lang="en-US" dirty="0" err="1"/>
              <a:t>xs</a:t>
            </a:r>
            <a:r>
              <a:rPr lang="en-US" dirty="0"/>
              <a:t> (1E-44 cm^2) at the endpoint, producing a 2 MeV KE e- and then a gamma. Should be rejectable for a few reasons in an </a:t>
            </a:r>
            <a:r>
              <a:rPr lang="en-US" dirty="0" err="1"/>
              <a:t>HPGXe</a:t>
            </a:r>
            <a:r>
              <a:rPr lang="en-US" dirty="0"/>
              <a:t> TPC.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CD524-D0D2-7543-8B0B-884DD7F781D7}"/>
              </a:ext>
            </a:extLst>
          </p:cNvPr>
          <p:cNvSpPr txBox="1"/>
          <p:nvPr/>
        </p:nvSpPr>
        <p:spPr>
          <a:xfrm>
            <a:off x="2977116" y="6974958"/>
            <a:ext cx="451784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/pdf/2009.00535.pdf</a:t>
            </a:r>
          </a:p>
        </p:txBody>
      </p:sp>
    </p:spTree>
    <p:extLst>
      <p:ext uri="{BB962C8B-B14F-4D97-AF65-F5344CB8AC3E}">
        <p14:creationId xmlns:p14="http://schemas.microsoft.com/office/powerpoint/2010/main" val="36158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62045</TotalTime>
  <Words>649</Words>
  <Application>Microsoft Macintosh PowerPoint</Application>
  <PresentationFormat>Custom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PNNL_Option_4</vt:lpstr>
      <vt:lpstr>Some 136Xe considerations for 0nbb at kTonne scale</vt:lpstr>
      <vt:lpstr>Two topics</vt:lpstr>
      <vt:lpstr>PNNL has world experts in MOFs </vt:lpstr>
      <vt:lpstr>Traditional method on the other hand ..</vt:lpstr>
      <vt:lpstr>PNNL would be happy to host a workshop</vt:lpstr>
      <vt:lpstr>Solar neutrino background at Qbb=2.48 MeV</vt:lpstr>
      <vt:lpstr>Solar nu bkgd removal in an HPGXe</vt:lpstr>
      <vt:lpstr>Solar nuCC in Xenon, by the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Low-Energy MOO at DUNE</dc:title>
  <dc:creator>Church, Eric D</dc:creator>
  <cp:lastModifiedBy>Church, Eric D</cp:lastModifiedBy>
  <cp:revision>21</cp:revision>
  <dcterms:created xsi:type="dcterms:W3CDTF">2020-10-14T20:41:32Z</dcterms:created>
  <dcterms:modified xsi:type="dcterms:W3CDTF">2020-12-10T19:56:39Z</dcterms:modified>
</cp:coreProperties>
</file>