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27" r:id="rId2"/>
    <p:sldMasterId id="2147484148" r:id="rId3"/>
    <p:sldMasterId id="2147484156" r:id="rId4"/>
  </p:sldMasterIdLst>
  <p:notesMasterIdLst>
    <p:notesMasterId r:id="rId27"/>
  </p:notesMasterIdLst>
  <p:sldIdLst>
    <p:sldId id="257" r:id="rId5"/>
    <p:sldId id="354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6" r:id="rId20"/>
    <p:sldId id="339" r:id="rId21"/>
    <p:sldId id="353" r:id="rId22"/>
    <p:sldId id="355" r:id="rId23"/>
    <p:sldId id="279" r:id="rId24"/>
    <p:sldId id="264" r:id="rId25"/>
    <p:sldId id="281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2" autoAdjust="0"/>
    <p:restoredTop sz="94202" autoAdjust="0"/>
  </p:normalViewPr>
  <p:slideViewPr>
    <p:cSldViewPr snapToGrid="0">
      <p:cViewPr varScale="1">
        <p:scale>
          <a:sx n="99" d="100"/>
          <a:sy n="99" d="100"/>
        </p:scale>
        <p:origin x="376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99F725-1F05-44B3-BA29-169626DF5DFA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E1A5D9-2D64-40FD-8A56-6FFDCCEA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4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1281113"/>
            <a:ext cx="6148388" cy="3459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75F-B560-4BF9-9746-51AFEAE1B5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6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6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79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7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5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8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BA9F-A27A-45C2-8955-F3F262359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F380-06D8-44D0-8E92-CB021C4F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4744-630B-447D-8864-7F80021A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AB5E-AB82-4361-B8F3-0E23462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EAF0-0E75-4147-B708-8596F3E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C095-1C3C-41C8-9483-D63363CB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08E54-630C-4904-ADA2-39045594A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73582-7E8E-43A1-917B-77224F19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E0D07-4199-4D83-BA92-6E740941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4B5C6-48CD-4E14-A38F-F6D01F23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8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E8D01-685A-448F-B37E-E3442741C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53412-9F0B-4DD1-9B40-9D074BD8F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F78B-BE5E-454C-9E63-D2AAB6B3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BA807-7A09-4F56-B255-1E63A585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5A297-FDC7-489F-AC2F-6C13AF40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9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12/9/2020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F. Porter - Mu2e-II Workshop (vi) - Introduction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D6B132F-6805-4893-89C2-BBCD70512F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0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BA9F-A27A-45C2-8955-F3F262359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F380-06D8-44D0-8E92-CB021C4F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4744-630B-447D-8864-7F80021A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AB5E-AB82-4361-B8F3-0E23462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EAF0-0E75-4147-B708-8596F3E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77DF-4D90-4ACF-8CE7-DFC83B4A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EEAD8-16D4-4FFA-ACB1-DDCED8745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A9086-25A0-44EB-B241-47ED606E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2EDD2-FCFF-4078-8A09-77D3916C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E3E0D-28AB-477F-BD72-E80DD2BE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CE7F7-9648-4ACC-A838-CE6260C3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2396A-77FA-4F9A-9939-FD9D442CD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AFEC8-6D40-4F4E-8906-7F7F16806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0AA12-FA56-4BBA-B5A6-252E3FB2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55277-31B4-4784-AD08-3A28C7B3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F2A3A-449B-4D51-B4A0-B3A83302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5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A444-34BD-4837-961E-BDF4D622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28154-1BB1-45C9-AC94-18C140202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46AE4-7DC1-4701-8EF1-F03941A0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F5039-C492-4322-A2E6-1D6180255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A4357-17B4-477B-AE6E-9F36AE258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9687A-2D4E-4CD8-B251-6F64E5F8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7CEE2-3922-48C1-87FE-57CD5DCF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3F87E-78EF-4BC3-B7F7-F6E9A2FB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912B9-3C9B-4735-976F-A76819F0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D7842-C7E6-4474-BA37-23C50F47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A0617-D673-4C65-A127-E6A0303B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AFFE2-9D06-4B59-9FE3-7F91C6FD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8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05C5-0E35-4108-AF1F-5C6D0511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C58B-BAF4-4DF0-ADB9-CB527316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E5D9A-21B2-4C1E-BBE4-F9F13BDCD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2D8C2-DB9F-4FFC-AA89-61B7734A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B2264-29EF-452E-BBD9-EDF13144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8D48F-3382-4446-8BB7-0B71F0A6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9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B00A-7332-41A4-9232-FAE98D937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E1A8-5A74-4833-8330-F4FD72BE4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3222D-5AF5-47FF-920A-5BAE4157A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EE6BA-6B27-4084-9C9F-7227543C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DDA6E-C323-486E-AFF5-5E245588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E8114-7A88-4AAB-BB90-B431E071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132F-6805-4893-89C2-BBCD7051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39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mass21.org/submissions/start" TargetMode="External"/><Relationship Id="rId2" Type="http://schemas.openxmlformats.org/officeDocument/2006/relationships/hyperlink" Target="https://www.overleaf.com/read/mrbgttkmfgvq" TargetMode="Externa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46752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u2eii-internal-wiki.fnal.gov/wiki/Main_Page" TargetMode="External"/><Relationship Id="rId2" Type="http://schemas.openxmlformats.org/officeDocument/2006/relationships/hyperlink" Target="https://mu2eiiwiki.fnal.gov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mailto:mu2eii@listserv.fnal.gov" TargetMode="External"/><Relationship Id="rId5" Type="http://schemas.openxmlformats.org/officeDocument/2006/relationships/hyperlink" Target="https://join.slack.com/t/caltech-tka1525/shared_invite/zt-glsr3405-OondWg0KCpBoUJwIr2uyJw" TargetMode="External"/><Relationship Id="rId4" Type="http://schemas.openxmlformats.org/officeDocument/2006/relationships/hyperlink" Target="https://mu2ewiki.fnal.gov/wiki/ComputingStar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44997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45937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indico.fnal.gov/event/46433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ndico.fnal.gov/event/44997/" TargetMode="External"/><Relationship Id="rId13" Type="http://schemas.openxmlformats.org/officeDocument/2006/relationships/hyperlink" Target="https://indico.fnal.gov/event/46433/" TargetMode="External"/><Relationship Id="rId3" Type="http://schemas.openxmlformats.org/officeDocument/2006/relationships/hyperlink" Target="https://mu2e-docdb.fnal.gov/cgi-bin/sso/DisplayMeeting?conferenceid=9755" TargetMode="External"/><Relationship Id="rId7" Type="http://schemas.openxmlformats.org/officeDocument/2006/relationships/hyperlink" Target="https://caltech.box.com/s/k45jik5i7uztq2letmaxb93fq3arl0kf" TargetMode="External"/><Relationship Id="rId12" Type="http://schemas.openxmlformats.org/officeDocument/2006/relationships/hyperlink" Target="https://caltech.zoom.us/rec/share/zCGxa2uJwAKwONXm7pyiqrrLPJvIxTaNHkY2cxHRDjtmb_mWOYqraV8D9ynUMATk.JNeSkLhSj4-Hfco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indico.fnal.gov/event/44541/" TargetMode="External"/><Relationship Id="rId11" Type="http://schemas.openxmlformats.org/officeDocument/2006/relationships/hyperlink" Target="https://indico.fnal.gov/event/45937/" TargetMode="External"/><Relationship Id="rId5" Type="http://schemas.openxmlformats.org/officeDocument/2006/relationships/hyperlink" Target="https://caltech.box.com/s/vnsm9nh7qroznt3n6q5n3sn4ut1bswo5" TargetMode="External"/><Relationship Id="rId10" Type="http://schemas.openxmlformats.org/officeDocument/2006/relationships/hyperlink" Target="https://indico.fnal.gov/event/45632/" TargetMode="External"/><Relationship Id="rId4" Type="http://schemas.openxmlformats.org/officeDocument/2006/relationships/hyperlink" Target="https://caltech.box.com/s/b67edbgtxofaujuooorafm4kfq9owhjd" TargetMode="External"/><Relationship Id="rId9" Type="http://schemas.openxmlformats.org/officeDocument/2006/relationships/hyperlink" Target="https://caltech.box.com/s/ws8hkzmjo96xlnile8q27yphb87nlpj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mass21.org/rare/start#calendar_of_meetings" TargetMode="External"/><Relationship Id="rId2" Type="http://schemas.openxmlformats.org/officeDocument/2006/relationships/hyperlink" Target="https://mu2eiiwiki.fnal.gov/wiki/Calendar_of_Workshop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u2eii-crv@listserv.fnal.gov" TargetMode="External"/><Relationship Id="rId3" Type="http://schemas.openxmlformats.org/officeDocument/2006/relationships/hyperlink" Target="mailto:mu2eii-theory@fnal.gov" TargetMode="External"/><Relationship Id="rId7" Type="http://schemas.openxmlformats.org/officeDocument/2006/relationships/hyperlink" Target="mailto:mu2eii-calorimeter@listserv.fnal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hyperlink" Target="mailto:mu2eii-tracker@fnal.gov" TargetMode="External"/><Relationship Id="rId5" Type="http://schemas.openxmlformats.org/officeDocument/2006/relationships/hyperlink" Target="mailto:MU2EII-RADIATION@fnal.gov" TargetMode="External"/><Relationship Id="rId10" Type="http://schemas.openxmlformats.org/officeDocument/2006/relationships/hyperlink" Target="mailto:mu2eii-tdaq@listserv.fnal.gov" TargetMode="External"/><Relationship Id="rId4" Type="http://schemas.openxmlformats.org/officeDocument/2006/relationships/hyperlink" Target="mailto:mu2e-ii-accelerator@fnal.gov" TargetMode="External"/><Relationship Id="rId9" Type="http://schemas.openxmlformats.org/officeDocument/2006/relationships/hyperlink" Target="mailto:mu2e-ii-sensitivity@listserv.fnal.g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4985" y="1881542"/>
            <a:ext cx="551961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Mu2e-II Workshop (vi) - Introduction</a:t>
            </a:r>
          </a:p>
          <a:p>
            <a:pPr algn="ctr"/>
            <a:endParaRPr lang="en-US" sz="2700" dirty="0"/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Frank Porter</a:t>
            </a:r>
          </a:p>
          <a:p>
            <a:pPr algn="ctr"/>
            <a:r>
              <a:rPr lang="en-US" sz="2100" dirty="0"/>
              <a:t>December 9, 2020</a:t>
            </a:r>
          </a:p>
          <a:p>
            <a:pPr algn="ctr"/>
            <a:r>
              <a:rPr lang="en-US" sz="2100" dirty="0"/>
              <a:t>DocDB-36285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335" y="992115"/>
            <a:ext cx="750094" cy="75009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30490-B092-43CD-901F-47206698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59B63-B7A4-4C64-B514-0AC619C5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0D5B1-7944-493E-8A8F-98C5D386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817312-1E44-40F0-9A20-91A3BD95BECC}"/>
              </a:ext>
            </a:extLst>
          </p:cNvPr>
          <p:cNvGrpSpPr/>
          <p:nvPr/>
        </p:nvGrpSpPr>
        <p:grpSpPr>
          <a:xfrm>
            <a:off x="9388630" y="992115"/>
            <a:ext cx="1388227" cy="591796"/>
            <a:chOff x="9388630" y="992115"/>
            <a:chExt cx="1388227" cy="591796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388630" y="1058845"/>
              <a:ext cx="914400" cy="5250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E23329-0A5D-448C-9A4F-8148EE900DE3}"/>
                </a:ext>
              </a:extLst>
            </p:cNvPr>
            <p:cNvSpPr txBox="1"/>
            <p:nvPr/>
          </p:nvSpPr>
          <p:spPr>
            <a:xfrm>
              <a:off x="10230459" y="992115"/>
              <a:ext cx="546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</a:rPr>
                <a:t>-II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41A60C0-47D9-4E88-BF2D-DE1DBD80A76F}"/>
              </a:ext>
            </a:extLst>
          </p:cNvPr>
          <p:cNvSpPr txBox="1"/>
          <p:nvPr/>
        </p:nvSpPr>
        <p:spPr>
          <a:xfrm>
            <a:off x="3626031" y="5035138"/>
            <a:ext cx="5670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This meeting will be recorded</a:t>
            </a:r>
          </a:p>
        </p:txBody>
      </p:sp>
    </p:spTree>
    <p:extLst>
      <p:ext uri="{BB962C8B-B14F-4D97-AF65-F5344CB8AC3E}">
        <p14:creationId xmlns:p14="http://schemas.microsoft.com/office/powerpoint/2010/main" val="2626162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Trigger/DAQ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9154" y="151548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Gianantonio Pezzullo, Convenor, Yale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Antonio Gioiosa, Convenor, INFN Pisa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Richard Bonventre, LBNL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Rebecca Chislett, UCL, </a:t>
            </a:r>
            <a:r>
              <a:rPr lang="en-US" dirty="0">
                <a:solidFill>
                  <a:srgbClr val="00B0F0"/>
                </a:solidFill>
              </a:rPr>
              <a:t>Tracker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Raffaella Donghia,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Bertrand Echenard, Caltech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Ryan Rivera,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Franco Spinella, INFN Pisa</a:t>
            </a:r>
            <a:r>
              <a:rPr lang="en-US" dirty="0">
                <a:solidFill>
                  <a:srgbClr val="00B0F0"/>
                </a:solidFill>
              </a:rPr>
              <a:t> – Calorimeter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Craig Dukes,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UVa</a:t>
            </a:r>
            <a:r>
              <a:rPr lang="en-US" dirty="0">
                <a:solidFill>
                  <a:srgbClr val="00B0F0"/>
                </a:solidFill>
              </a:rPr>
              <a:t> - CRV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12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Sensitivity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150" y="16479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Lisa Goodenough, Convenor, FNAL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Sophie Middleton, Convenor, Caltech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Yuri Oksuzian, Convenor, ANL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Rebecca Chislett, UCL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Michael Hedges, Purdue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Cole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Kampa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Northwestern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Manolis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Kargiantoulakis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Michael MacKenzie, Northwestern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4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Production solenoid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233"/>
            <a:ext cx="10515600" cy="18178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Karie Badgley has agreed to co-convene accelerator working group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Vadim Kashikhin has joined the accelerator and the radiation working groups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D6D25EB-411E-4EE7-BF23-4DFDDBCCDD0F}"/>
              </a:ext>
            </a:extLst>
          </p:cNvPr>
          <p:cNvSpPr txBox="1">
            <a:spLocks/>
          </p:cNvSpPr>
          <p:nvPr/>
        </p:nvSpPr>
        <p:spPr>
          <a:xfrm>
            <a:off x="766220" y="3615798"/>
            <a:ext cx="10515600" cy="109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B9A1B1-6757-4AD1-89A3-F24E87D8B74A}"/>
              </a:ext>
            </a:extLst>
          </p:cNvPr>
          <p:cNvSpPr txBox="1"/>
          <p:nvPr/>
        </p:nvSpPr>
        <p:spPr>
          <a:xfrm>
            <a:off x="2028325" y="4343946"/>
            <a:ext cx="8376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Vadim Kashikhin will make a presentation at this workshop on the production solenoid</a:t>
            </a:r>
          </a:p>
        </p:txBody>
      </p:sp>
    </p:spTree>
    <p:extLst>
      <p:ext uri="{BB962C8B-B14F-4D97-AF65-F5344CB8AC3E}">
        <p14:creationId xmlns:p14="http://schemas.microsoft.com/office/powerpoint/2010/main" val="523185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06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Contributed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704EC-ECB0-4299-9CDB-F7C1DFB6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558" y="1195511"/>
            <a:ext cx="10515600" cy="42291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200" dirty="0">
                <a:solidFill>
                  <a:srgbClr val="00B050"/>
                </a:solidFill>
              </a:rPr>
              <a:t>Next (and final) product is Contributed Paper, deadline July 31, 2021 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Schedule subject to change according to ongoing community discussion</a:t>
            </a:r>
          </a:p>
          <a:p>
            <a:pPr lvl="1"/>
            <a:r>
              <a:rPr lang="en-US" sz="3200" dirty="0">
                <a:solidFill>
                  <a:srgbClr val="00B050"/>
                </a:solidFill>
              </a:rPr>
              <a:t>Desirable to have something ready as input to Rare Frontier meeting in early June 2021</a:t>
            </a:r>
          </a:p>
          <a:p>
            <a:pPr lvl="1"/>
            <a:r>
              <a:rPr lang="en-US" sz="3200" dirty="0">
                <a:solidFill>
                  <a:srgbClr val="00B050"/>
                </a:solidFill>
              </a:rPr>
              <a:t>Contributed papers are required to be on the </a:t>
            </a:r>
            <a:r>
              <a:rPr lang="en-US" sz="3200" dirty="0" err="1">
                <a:solidFill>
                  <a:srgbClr val="00B050"/>
                </a:solidFill>
              </a:rPr>
              <a:t>arXiv</a:t>
            </a:r>
            <a:endParaRPr lang="en-US" sz="3200" dirty="0">
              <a:solidFill>
                <a:srgbClr val="00B050"/>
              </a:solidFill>
            </a:endParaRPr>
          </a:p>
          <a:p>
            <a:pPr lvl="1"/>
            <a:r>
              <a:rPr lang="en-US" sz="3200" dirty="0">
                <a:solidFill>
                  <a:srgbClr val="00B050"/>
                </a:solidFill>
              </a:rPr>
              <a:t>Planning to produce a decent draft by May 1, 2021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Will prepare an outline and framework on Overleaf (read link):</a:t>
            </a:r>
          </a:p>
          <a:p>
            <a:pPr marL="914400" lvl="2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5D6879"/>
                </a:solidFill>
                <a:effectLst/>
                <a:latin typeface="Courier New" panose="02070309020205020404" pitchFamily="49" charset="0"/>
                <a:hlinkClick r:id="rId2"/>
              </a:rPr>
              <a:t>https://www.overleaf.com/read/mrbgttkmfgvq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5D6879"/>
              </a:solidFill>
              <a:effectLst/>
              <a:latin typeface="Courier New" panose="02070309020205020404" pitchFamily="49" charset="0"/>
            </a:endParaRPr>
          </a:p>
          <a:p>
            <a:pPr lvl="1"/>
            <a:r>
              <a:rPr lang="en-US" altLang="en-US" sz="2800" dirty="0">
                <a:solidFill>
                  <a:srgbClr val="00B050"/>
                </a:solidFill>
              </a:rPr>
              <a:t>Ask me if you would like edit link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964187D-314C-45ED-A24C-8C38C438B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5E47C97-9DDF-4B71-9CEA-26441AA44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CFF3FCC9-38ED-4ED1-96B6-A23DEF3CA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D97FA92-55B1-4DF9-A4F9-80F38A301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26822"/>
            <a:ext cx="195887" cy="2110844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4639D-1765-4233-926B-A75B32CED08E}"/>
              </a:ext>
            </a:extLst>
          </p:cNvPr>
          <p:cNvSpPr txBox="1"/>
          <p:nvPr/>
        </p:nvSpPr>
        <p:spPr>
          <a:xfrm>
            <a:off x="3121322" y="5705855"/>
            <a:ext cx="42049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https://snowmass21.org/submissions/start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46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06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Contributed Paper – Proposed Top Level 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14</a:t>
            </a:fld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964187D-314C-45ED-A24C-8C38C438B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5E47C97-9DDF-4B71-9CEA-26441AA44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CFF3FCC9-38ED-4ED1-96B6-A23DEF3CA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67DD91A-AEC8-4838-82E2-D8E5FDECF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53" y="1115635"/>
            <a:ext cx="3428950" cy="524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16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4822" y="341007"/>
            <a:ext cx="9568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Future Mu2e-II/Snowmass21 Events of interest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088B-D2DE-4F03-B98B-513673504DCC}"/>
              </a:ext>
            </a:extLst>
          </p:cNvPr>
          <p:cNvSpPr txBox="1"/>
          <p:nvPr/>
        </p:nvSpPr>
        <p:spPr>
          <a:xfrm>
            <a:off x="1569113" y="931711"/>
            <a:ext cx="905377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Thursday, December 10, 2020 (9AM-1PMCT): CLFV – </a:t>
            </a:r>
            <a:r>
              <a:rPr lang="en-US" sz="2400" b="0" i="0" dirty="0">
                <a:effectLst/>
              </a:rPr>
              <a:t>CLFV with high intensity muon factory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CRV workshop: Friday, December 11 (10-12 CT) (contact: Yuri Oksuzian)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</a:rPr>
              <a:t>Tuesday, December 15, 2020 (1-3PM CT) Beam Physics with a Booster Accumulator 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January TBD, 2021 (10-12 CT): AF2/AF5/AF7/RP/NP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US" sz="2400" dirty="0"/>
              <a:t>arget workshop (contact: Eric Prebys)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https://indico.fnal.gov/event/46752/</a:t>
            </a:r>
            <a:endParaRPr lang="en-US" sz="2000" dirty="0">
              <a:solidFill>
                <a:srgbClr val="0070C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Wednesday, January 27, 2021 (10AM-2PM CT): Mu2e-II workshop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Early June 2021 at </a:t>
            </a:r>
            <a:r>
              <a:rPr lang="en-US" sz="2400" dirty="0" err="1"/>
              <a:t>Cincinatti</a:t>
            </a:r>
            <a:r>
              <a:rPr lang="en-US" sz="2400" dirty="0"/>
              <a:t>: Rare/precision frontier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2021 Snowmass Summer Study (July 11 - 20, 2021 at UW Seattle)</a:t>
            </a:r>
            <a:endParaRPr lang="en-US" sz="2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519128-EFFB-4CFE-869B-7A75FF0F4033}"/>
              </a:ext>
            </a:extLst>
          </p:cNvPr>
          <p:cNvSpPr txBox="1"/>
          <p:nvPr/>
        </p:nvSpPr>
        <p:spPr>
          <a:xfrm>
            <a:off x="8447314" y="46852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64D20E-07CE-4D25-9D9C-05328A4DC533}"/>
              </a:ext>
            </a:extLst>
          </p:cNvPr>
          <p:cNvSpPr txBox="1"/>
          <p:nvPr/>
        </p:nvSpPr>
        <p:spPr>
          <a:xfrm>
            <a:off x="11612880" y="45057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76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BC02B4-DBD9-49D1-A203-6A0C4643F511}"/>
              </a:ext>
            </a:extLst>
          </p:cNvPr>
          <p:cNvSpPr/>
          <p:nvPr/>
        </p:nvSpPr>
        <p:spPr>
          <a:xfrm>
            <a:off x="3375442" y="356339"/>
            <a:ext cx="5481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Mu2e-II Communication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C34434-ECCB-4AA2-898D-C595A51E0AB4}"/>
              </a:ext>
            </a:extLst>
          </p:cNvPr>
          <p:cNvSpPr txBox="1"/>
          <p:nvPr/>
        </p:nvSpPr>
        <p:spPr>
          <a:xfrm>
            <a:off x="838200" y="1065424"/>
            <a:ext cx="9191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Public wiki page: </a:t>
            </a:r>
            <a:r>
              <a:rPr lang="en-US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https://mu2eiiwiki.fnal.gov</a:t>
            </a:r>
            <a:endParaRPr lang="en-US" sz="2400" dirty="0">
              <a:solidFill>
                <a:srgbClr val="0070C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Please email Lisa if you wish to have write access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52E68-B3CD-4E16-B3E7-815CD13F50CE}"/>
              </a:ext>
            </a:extLst>
          </p:cNvPr>
          <p:cNvSpPr txBox="1"/>
          <p:nvPr/>
        </p:nvSpPr>
        <p:spPr>
          <a:xfrm>
            <a:off x="1271450" y="2106412"/>
            <a:ext cx="798401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Private Wiki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Has been created:</a:t>
            </a:r>
          </a:p>
          <a:p>
            <a:pPr lvl="2" algn="just"/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https://mu2eii-internal-wiki.fnal.gov/wiki/Main_Page</a:t>
            </a: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SSO log-on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Need to contact Lisa or Frank to request access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Help request to find out how to manage this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Want to add a Mu2e-II calendar with links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2" algn="just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hlinkClick r:id="rId4"/>
            <a:extLst>
              <a:ext uri="{FF2B5EF4-FFF2-40B4-BE49-F238E27FC236}">
                <a16:creationId xmlns:a16="http://schemas.microsoft.com/office/drawing/2014/main" id="{3AEFC5B3-48F0-45CB-B022-50DD2E0DA539}"/>
              </a:ext>
            </a:extLst>
          </p:cNvPr>
          <p:cNvSpPr txBox="1"/>
          <p:nvPr/>
        </p:nvSpPr>
        <p:spPr>
          <a:xfrm>
            <a:off x="1271450" y="5015516"/>
            <a:ext cx="88291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Mu2e-II Slack channel invite link: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u="none" strike="noStrike" dirty="0">
                <a:solidFill>
                  <a:srgbClr val="0576B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https://join.slack.com/t/caltech-tka1525/shared_invite/zt-glsr3405-OondWg0KCpBoUJwIr2uyJw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485840-9A40-48CC-AA96-AB68EB75D495}"/>
              </a:ext>
            </a:extLst>
          </p:cNvPr>
          <p:cNvSpPr txBox="1"/>
          <p:nvPr/>
        </p:nvSpPr>
        <p:spPr>
          <a:xfrm>
            <a:off x="1271450" y="4355186"/>
            <a:ext cx="7984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Mu2e-II mailing list: </a:t>
            </a:r>
            <a:r>
              <a:rPr lang="en-US" sz="2400" dirty="0">
                <a:hlinkClick r:id="rId6"/>
              </a:rPr>
              <a:t>mu2eii@listserv.fnal.gov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985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18" y="158590"/>
            <a:ext cx="8713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Proposed Mu2e-II beam nomenclature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CBE612-65E4-1E43-9A82-A15835F62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481" y="566057"/>
            <a:ext cx="4211538" cy="19954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B151FA7-846A-42E7-9B66-BE8260477EAC}"/>
              </a:ext>
            </a:extLst>
          </p:cNvPr>
          <p:cNvSpPr txBox="1"/>
          <p:nvPr/>
        </p:nvSpPr>
        <p:spPr>
          <a:xfrm>
            <a:off x="7989917" y="5052887"/>
            <a:ext cx="37222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Eric Prebys </a:t>
            </a:r>
            <a:r>
              <a:rPr lang="en-US" dirty="0">
                <a:hlinkClick r:id="rId3"/>
              </a:rPr>
              <a:t>https://indico.fnal.gov/event/44997/</a:t>
            </a:r>
            <a:endParaRPr lang="en-US" dirty="0"/>
          </a:p>
          <a:p>
            <a:r>
              <a:rPr lang="en-US" dirty="0"/>
              <a:t>David </a:t>
            </a:r>
            <a:r>
              <a:rPr lang="en-US" dirty="0" err="1"/>
              <a:t>Neuffer</a:t>
            </a:r>
            <a:r>
              <a:rPr lang="en-US" dirty="0"/>
              <a:t>, DocDB 33896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EDA254-9A0A-DA49-83C8-2B0E4790C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889" y="2663578"/>
            <a:ext cx="3574310" cy="21745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140FAFC-F92D-408E-8AF3-AA80C238A860}"/>
              </a:ext>
            </a:extLst>
          </p:cNvPr>
          <p:cNvSpPr txBox="1"/>
          <p:nvPr/>
        </p:nvSpPr>
        <p:spPr>
          <a:xfrm>
            <a:off x="668786" y="872369"/>
            <a:ext cx="67396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accelerator group usage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Beam delivery is different than Mu2e</a:t>
            </a:r>
            <a:endParaRPr lang="en-US" sz="2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0160F83E-AD72-4FC7-B1D7-DCF60275E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51710"/>
              </p:ext>
            </p:extLst>
          </p:nvPr>
        </p:nvGraphicFramePr>
        <p:xfrm>
          <a:off x="553801" y="2016543"/>
          <a:ext cx="6932216" cy="2433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5293">
                  <a:extLst>
                    <a:ext uri="{9D8B030D-6E8A-4147-A177-3AD203B41FA5}">
                      <a16:colId xmlns:a16="http://schemas.microsoft.com/office/drawing/2014/main" val="2626700857"/>
                    </a:ext>
                  </a:extLst>
                </a:gridCol>
                <a:gridCol w="3516923">
                  <a:extLst>
                    <a:ext uri="{9D8B030D-6E8A-4147-A177-3AD203B41FA5}">
                      <a16:colId xmlns:a16="http://schemas.microsoft.com/office/drawing/2014/main" val="2938543179"/>
                    </a:ext>
                  </a:extLst>
                </a:gridCol>
              </a:tblGrid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77331"/>
                  </a:ext>
                </a:extLst>
              </a:tr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Beam in one PIP-II RF bucket (162.5 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347862"/>
                  </a:ext>
                </a:extLst>
              </a:tr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PIP-II pulse (20 Hz/0.55 </a:t>
                      </a:r>
                      <a:r>
                        <a:rPr lang="en-US" dirty="0" err="1"/>
                        <a:t>ms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Pulse (but see below)*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17411"/>
                  </a:ext>
                </a:extLst>
              </a:tr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Mu2e-II repetition (e.g., 1693 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Spill (also pulse, but see above)**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880732"/>
                  </a:ext>
                </a:extLst>
              </a:tr>
              <a:tr h="448239">
                <a:tc>
                  <a:txBody>
                    <a:bodyPr/>
                    <a:lstStyle/>
                    <a:p>
                      <a:r>
                        <a:rPr lang="en-US" dirty="0"/>
                        <a:t>Set of bunches in one spill (e.g., 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Burst (also pulse, but see above)**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89986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DB4661D-984B-4CFB-B941-4E9E13D93418}"/>
              </a:ext>
            </a:extLst>
          </p:cNvPr>
          <p:cNvSpPr txBox="1"/>
          <p:nvPr/>
        </p:nvSpPr>
        <p:spPr>
          <a:xfrm>
            <a:off x="409914" y="4491451"/>
            <a:ext cx="72632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*One PIP-II pulse is about 27770 Mu2e-II spills; suggest saying “PIP-II pulse”</a:t>
            </a:r>
          </a:p>
          <a:p>
            <a:r>
              <a:rPr lang="en-US" dirty="0"/>
              <a:t>      to avoid confusion.</a:t>
            </a:r>
          </a:p>
          <a:p>
            <a:r>
              <a:rPr lang="en-US" dirty="0"/>
              <a:t>**”Pulse” may be used when distinction is not important</a:t>
            </a:r>
          </a:p>
        </p:txBody>
      </p:sp>
    </p:spTree>
    <p:extLst>
      <p:ext uri="{BB962C8B-B14F-4D97-AF65-F5344CB8AC3E}">
        <p14:creationId xmlns:p14="http://schemas.microsoft.com/office/powerpoint/2010/main" val="2958521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784" y="136525"/>
            <a:ext cx="10345347" cy="7843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December 9 Mu2e-II workshop agenda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B3396628-555D-489A-9DCC-6F5E33570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545098"/>
              </p:ext>
            </p:extLst>
          </p:nvPr>
        </p:nvGraphicFramePr>
        <p:xfrm>
          <a:off x="1201784" y="742180"/>
          <a:ext cx="10732012" cy="554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678">
                  <a:extLst>
                    <a:ext uri="{9D8B030D-6E8A-4147-A177-3AD203B41FA5}">
                      <a16:colId xmlns:a16="http://schemas.microsoft.com/office/drawing/2014/main" val="2368833776"/>
                    </a:ext>
                  </a:extLst>
                </a:gridCol>
                <a:gridCol w="2818662">
                  <a:extLst>
                    <a:ext uri="{9D8B030D-6E8A-4147-A177-3AD203B41FA5}">
                      <a16:colId xmlns:a16="http://schemas.microsoft.com/office/drawing/2014/main" val="4268498197"/>
                    </a:ext>
                  </a:extLst>
                </a:gridCol>
                <a:gridCol w="6237672">
                  <a:extLst>
                    <a:ext uri="{9D8B030D-6E8A-4147-A177-3AD203B41FA5}">
                      <a16:colId xmlns:a16="http://schemas.microsoft.com/office/drawing/2014/main" val="3924101932"/>
                    </a:ext>
                  </a:extLst>
                </a:gridCol>
              </a:tblGrid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When (CT)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2764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10:00-10:20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Frank Porter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213762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10:20-11:00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Vadim Kashikhin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Production solenoid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58561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11:00-11:15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Sophie Middleton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Sensitivity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13163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11:15-11:45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Julian Heeck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Theory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75559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11:45-12:00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Giani</a:t>
                      </a: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/Antonio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TDAQ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7180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11:55-12:30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All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Break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57572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12:30-12:40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Ivano Sarra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Calorimeter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48417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12:40-13:05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Daniel Ambrose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Tracker (report from Dec 8 workshop)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00051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13:05-13:10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CRV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806532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13:10-13:25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David </a:t>
                      </a:r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Neuffer</a:t>
                      </a:r>
                      <a:endParaRPr lang="en-US" sz="2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Accelerator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6976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13:25-14:00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Vitaly (20 min)/Michael/Stefan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Radiation &amp; targets (20 min Vitaly + update)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1045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14:00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All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End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12132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29DA84D-C67F-4534-BD52-8C90F5DC8948}"/>
              </a:ext>
            </a:extLst>
          </p:cNvPr>
          <p:cNvSpPr txBox="1"/>
          <p:nvPr/>
        </p:nvSpPr>
        <p:spPr>
          <a:xfrm>
            <a:off x="3380678" y="6150632"/>
            <a:ext cx="66707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Indico timetable at: 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https://indico.fnal.gov/event/46433/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8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19" y="1499616"/>
            <a:ext cx="9653451" cy="375687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Next Mu2e-II workshop: 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             Wednesday, January 27, 2021</a:t>
            </a:r>
            <a:br>
              <a:rPr lang="en-US" sz="5400" dirty="0">
                <a:solidFill>
                  <a:srgbClr val="00B0F0"/>
                </a:solidFill>
              </a:rPr>
            </a:br>
            <a:endParaRPr lang="en-US" sz="5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787" y="-142808"/>
            <a:ext cx="5099305" cy="70712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Mu2e-II workshops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0FBFBE-2142-44BD-8629-F7EFB9A7A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121869"/>
              </p:ext>
            </p:extLst>
          </p:nvPr>
        </p:nvGraphicFramePr>
        <p:xfrm>
          <a:off x="1201784" y="504967"/>
          <a:ext cx="10217331" cy="5868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884">
                  <a:extLst>
                    <a:ext uri="{9D8B030D-6E8A-4147-A177-3AD203B41FA5}">
                      <a16:colId xmlns:a16="http://schemas.microsoft.com/office/drawing/2014/main" val="1715283641"/>
                    </a:ext>
                  </a:extLst>
                </a:gridCol>
                <a:gridCol w="5932447">
                  <a:extLst>
                    <a:ext uri="{9D8B030D-6E8A-4147-A177-3AD203B41FA5}">
                      <a16:colId xmlns:a16="http://schemas.microsoft.com/office/drawing/2014/main" val="51950313"/>
                    </a:ext>
                  </a:extLst>
                </a:gridCol>
              </a:tblGrid>
              <a:tr h="679162">
                <a:tc>
                  <a:txBody>
                    <a:bodyPr/>
                    <a:lstStyle/>
                    <a:p>
                      <a:r>
                        <a:rPr lang="en-US" sz="3200" dirty="0"/>
                        <a:t>Workshop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Links to recordings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827835"/>
                  </a:ext>
                </a:extLst>
              </a:tr>
              <a:tr h="734678">
                <a:tc>
                  <a:txBody>
                    <a:bodyPr/>
                    <a:lstStyle/>
                    <a:p>
                      <a:r>
                        <a:rPr lang="en-US" sz="2800" dirty="0"/>
                        <a:t>Thursday, June 18</a:t>
                      </a:r>
                    </a:p>
                    <a:p>
                      <a:r>
                        <a:rPr lang="en-US" sz="1000" dirty="0">
                          <a:hlinkClick r:id="rId3"/>
                        </a:rPr>
                        <a:t>https://mu2e-docdb.fnal.gov/cgi-bin/sso/DisplayMeeting?conferenceid=9755</a:t>
                      </a:r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AM: https://caltech.box.com/s/b67edbgtxofaujuooorafm4kfq9owhjd</a:t>
                      </a:r>
                      <a:endParaRPr lang="en-US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PM: https://caltech.box.com/s/vnsm9nh7qroznt3n6q5n3sn4ut1bswo5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58977"/>
                  </a:ext>
                </a:extLst>
              </a:tr>
              <a:tr h="564315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July 29</a:t>
                      </a:r>
                    </a:p>
                    <a:p>
                      <a:r>
                        <a:rPr lang="en-US" sz="1600" dirty="0">
                          <a:hlinkClick r:id="rId6"/>
                        </a:rPr>
                        <a:t>https://indico.fnal.gov/event/44541/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70C0"/>
                          </a:solidFill>
                          <a:hlinkClick r:id="rId7"/>
                        </a:rPr>
                        <a:t>https://caltech.box.com/s/k45jik5i7uztq2letmaxb93fq3arl0kf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362797"/>
                  </a:ext>
                </a:extLst>
              </a:tr>
              <a:tr h="595666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August 26</a:t>
                      </a:r>
                    </a:p>
                    <a:p>
                      <a:r>
                        <a:rPr lang="en-US" sz="1600" dirty="0">
                          <a:hlinkClick r:id="rId8"/>
                        </a:rPr>
                        <a:t>https://indico.fnal.gov/event/44997/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9"/>
                        </a:rPr>
                        <a:t>https://caltech.box.com/s/ws8hkzmjo96xlnile8q27yphb87nlpjp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46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September 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linkClick r:id="rId10"/>
                        </a:rPr>
                        <a:t>https://indico.fnal.gov/event/45632/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https://caltech.zoom.us/rec/play/_xbOzK448M0VhhDArf9UE8AjiOKdshh4et0tYOOhtViPn3qveG95CkQUOHQ0_SzeJ8pxVzw5M0PoIvjD.I-zdhaNXvu3i5Sll?autoplay=true&amp;startTime=1600873315000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005820"/>
                  </a:ext>
                </a:extLst>
              </a:tr>
              <a:tr h="630391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Wednesday, October 28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hlinkClick r:id="rId11"/>
                        </a:rPr>
                        <a:t>https://indico.fnal.gov/event/45937/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https://caltech.zoom.us/rec/share/zCGxa2uJwAKwONXm7pyiqrrLPJvIxTaNHkY2cxHRDjtmb_mWOYqraV8D9ynUMATk.JNeSkLhSj4-Hfcof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749228"/>
                  </a:ext>
                </a:extLst>
              </a:tr>
              <a:tr h="64443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Wednesday, December 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hlinkClick r:id="rId13"/>
                        </a:rPr>
                        <a:t>https://indico.fnal.gov/event/46433/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83202"/>
                  </a:ext>
                </a:extLst>
              </a:tr>
              <a:tr h="64443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Wednesday, January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48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50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473" y="2332471"/>
            <a:ext cx="6070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Additional Material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05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12/9/2020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F. Porter - Mu2e-II Workshop (vi) -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271303" y="97927"/>
            <a:ext cx="6852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Mu2e-II Snowmass21 Committee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97929" y="621147"/>
          <a:ext cx="9269006" cy="581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666">
                  <a:extLst>
                    <a:ext uri="{9D8B030D-6E8A-4147-A177-3AD203B41FA5}">
                      <a16:colId xmlns:a16="http://schemas.microsoft.com/office/drawing/2014/main" val="3794896014"/>
                    </a:ext>
                  </a:extLst>
                </a:gridCol>
                <a:gridCol w="2584219">
                  <a:extLst>
                    <a:ext uri="{9D8B030D-6E8A-4147-A177-3AD203B41FA5}">
                      <a16:colId xmlns:a16="http://schemas.microsoft.com/office/drawing/2014/main" val="1698443108"/>
                    </a:ext>
                  </a:extLst>
                </a:gridCol>
                <a:gridCol w="3319121">
                  <a:extLst>
                    <a:ext uri="{9D8B030D-6E8A-4147-A177-3AD203B41FA5}">
                      <a16:colId xmlns:a16="http://schemas.microsoft.com/office/drawing/2014/main" val="3019934301"/>
                    </a:ext>
                  </a:extLst>
                </a:gridCol>
              </a:tblGrid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87057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Dan Ambrose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</a:t>
                      </a:r>
                      <a:r>
                        <a:rPr lang="en-US" sz="2000" dirty="0" err="1"/>
                        <a:t>Minn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ambrose0028@gmail.com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123250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Rebecca Chislett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UC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rebecca.chislett@ucl.ac.uk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0619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Lisa Goodenough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goodenou@fnal.gov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25279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Julian </a:t>
                      </a:r>
                      <a:r>
                        <a:rPr lang="en-US" sz="2000" dirty="0" err="1"/>
                        <a:t>Heeck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julian.heeck@gmail.com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22499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David Neuffer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neuffer@fnal.gov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36032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yoksuzian@anl.gov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3829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Frank Porter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Caltech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fcp@caltech.edu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92976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Giovanni </a:t>
                      </a:r>
                      <a:r>
                        <a:rPr lang="en-US" sz="2000" dirty="0" err="1"/>
                        <a:t>Tassielli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INFN-Lecce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giovani.tassielli@le.infn.it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1603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Robert Bernstein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rhbob@fnal.gov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37965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Jim Miller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Boston 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miller@bu.edu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4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50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525" y="51915"/>
            <a:ext cx="6996466" cy="10456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</a:rPr>
              <a:t>Calendar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C82D08-9008-478F-8672-BE2FF1AADFB3}"/>
              </a:ext>
            </a:extLst>
          </p:cNvPr>
          <p:cNvSpPr txBox="1"/>
          <p:nvPr/>
        </p:nvSpPr>
        <p:spPr>
          <a:xfrm>
            <a:off x="2105869" y="1024301"/>
            <a:ext cx="79802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Wiki already has a calendar of Mu2e-II workshops: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https://mu2eiiwiki.fnal.gov/wiki/Calendar_of_Workshops</a:t>
            </a:r>
            <a:endParaRPr lang="en-US" sz="2400" dirty="0"/>
          </a:p>
          <a:p>
            <a:r>
              <a:rPr lang="en-US" sz="2400" dirty="0"/>
              <a:t>Also, Rare frontier has a calendar: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https://snowmass21.org/rare/start#calendar_of_meetings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Proposing to provide an editable Mu2e-II calendar on the private Wiki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Working group meetings and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 hoc working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Convenor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Committee meetings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Related Snowmass21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Include links to Zoom, agendas</a:t>
            </a:r>
          </a:p>
        </p:txBody>
      </p:sp>
    </p:spTree>
    <p:extLst>
      <p:ext uri="{BB962C8B-B14F-4D97-AF65-F5344CB8AC3E}">
        <p14:creationId xmlns:p14="http://schemas.microsoft.com/office/powerpoint/2010/main" val="12622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6C49F-CF7C-4EDF-8402-F29B15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6CF1-429C-45D0-BE55-F0810099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5F18-918C-47D6-A64E-72D47F6C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E55A60-AF46-4C21-894F-35ABE6AB0046}"/>
              </a:ext>
            </a:extLst>
          </p:cNvPr>
          <p:cNvSpPr/>
          <p:nvPr/>
        </p:nvSpPr>
        <p:spPr>
          <a:xfrm>
            <a:off x="4666946" y="0"/>
            <a:ext cx="3486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Working Groups</a:t>
            </a:r>
            <a:endParaRPr lang="en-US" sz="3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B66879-D013-451E-BFA8-D441DE1CF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89489"/>
              </p:ext>
            </p:extLst>
          </p:nvPr>
        </p:nvGraphicFramePr>
        <p:xfrm>
          <a:off x="2209800" y="479478"/>
          <a:ext cx="8318766" cy="6108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550">
                  <a:extLst>
                    <a:ext uri="{9D8B030D-6E8A-4147-A177-3AD203B41FA5}">
                      <a16:colId xmlns:a16="http://schemas.microsoft.com/office/drawing/2014/main" val="2984652802"/>
                    </a:ext>
                  </a:extLst>
                </a:gridCol>
                <a:gridCol w="2831216">
                  <a:extLst>
                    <a:ext uri="{9D8B030D-6E8A-4147-A177-3AD203B41FA5}">
                      <a16:colId xmlns:a16="http://schemas.microsoft.com/office/drawing/2014/main" val="738199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Mu2e-II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Convenors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20197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Theory</a:t>
                      </a:r>
                      <a:endParaRPr lang="en-US" sz="1400" dirty="0"/>
                    </a:p>
                    <a:p>
                      <a:pPr lvl="1"/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mu2eii-theory@fnal.gov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Julian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Heeck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Lorenzo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Calibbi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642589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Accelerator (including PS, production target, extinction)</a:t>
                      </a:r>
                    </a:p>
                    <a:p>
                      <a:pPr lvl="1"/>
                      <a:r>
                        <a:rPr lang="en-US" sz="1600" dirty="0">
                          <a:solidFill>
                            <a:srgbClr val="0070C0"/>
                          </a:solidFill>
                          <a:hlinkClick r:id="rId4"/>
                        </a:rPr>
                        <a:t>mu2e-ii-accelerator@fnal.gov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Karie Badgley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David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Neuffer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Eric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Prebys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862752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Radiation mitigation (includes radiation simulation)</a:t>
                      </a:r>
                    </a:p>
                    <a:p>
                      <a:pPr lvl="1"/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mu2eii-radiation@fnal.gov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Vitaly Pronskikh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Michael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MacKenzie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Stefan Mueller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65211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Tracker</a:t>
                      </a:r>
                    </a:p>
                    <a:p>
                      <a:pPr lvl="1"/>
                      <a:r>
                        <a:rPr lang="en-US" sz="1600" dirty="0">
                          <a:hlinkClick r:id="rId6"/>
                        </a:rPr>
                        <a:t>mu2eii-tracker@fnal.gov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Daniel Ambrose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Giovanni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Tassielli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032076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Calorimeter (and STM?)</a:t>
                      </a:r>
                    </a:p>
                    <a:p>
                      <a:pPr lvl="1"/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hlinkClick r:id="rId7"/>
                        </a:rPr>
                        <a:t>mu2eii-calorimeter@listserv.fnal.gov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Ivano Sarra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Luca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Morescalchi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David Hitlin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31249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CRV</a:t>
                      </a:r>
                    </a:p>
                    <a:p>
                      <a:pPr lvl="1"/>
                      <a:r>
                        <a:rPr lang="en-US" sz="1600" dirty="0">
                          <a:hlinkClick r:id="rId8"/>
                        </a:rPr>
                        <a:t>mu2eii-crv@listserv.fnal.gov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Yuri Oksuzian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Craig Dukes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02488"/>
                  </a:ext>
                </a:extLst>
              </a:tr>
              <a:tr h="771116">
                <a:tc>
                  <a:txBody>
                    <a:bodyPr/>
                    <a:lstStyle/>
                    <a:p>
                      <a:r>
                        <a:rPr lang="en-US" sz="1600" dirty="0"/>
                        <a:t>Sensitivity estimate (includes simulation, stopping target)</a:t>
                      </a:r>
                    </a:p>
                    <a:p>
                      <a:pPr lv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mu2e-ii-sensitivity@listserv.fnal.gov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Lisa Goodenough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Sophie Middleton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Yuri Oksuzian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921185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Trigger and DAQ</a:t>
                      </a:r>
                    </a:p>
                    <a:p>
                      <a:pPr lvl="1"/>
                      <a:r>
                        <a:rPr lang="en-US" sz="1600" dirty="0">
                          <a:hlinkClick r:id="rId10"/>
                        </a:rPr>
                        <a:t>mu2eii-tdaq@listserv.fnal.gov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Giani</a:t>
                      </a:r>
                      <a:r>
                        <a:rPr lang="en-US" sz="1600" dirty="0"/>
                        <a:t> Pezzullo</a:t>
                      </a:r>
                    </a:p>
                    <a:p>
                      <a:r>
                        <a:rPr lang="en-US" sz="1600" dirty="0"/>
                        <a:t>Antonio Gioiosa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0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1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359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Accelerator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242" y="1401785"/>
            <a:ext cx="6212260" cy="32922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Karie Badgley, Convenor, FNAL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David </a:t>
            </a:r>
            <a:r>
              <a:rPr lang="en-US" sz="2000" dirty="0" err="1">
                <a:solidFill>
                  <a:srgbClr val="00B050"/>
                </a:solidFill>
              </a:rPr>
              <a:t>Neuffer</a:t>
            </a:r>
            <a:r>
              <a:rPr lang="en-US" sz="2000" dirty="0">
                <a:solidFill>
                  <a:srgbClr val="00B050"/>
                </a:solidFill>
              </a:rPr>
              <a:t>, Convenor, FNAL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Eric Prebys, Convenor, UCD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Mary Anne Cummings, Muons, Inc.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Keegan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Harrig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UCD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Andrei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Gaponenko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Vadim Kashikhin, FNAL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Kevin Lynch, CUNY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James Popp, CUNY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Diktys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Stratakis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Radiation simulation and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9663" y="2016905"/>
            <a:ext cx="7105759" cy="38726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Michael </a:t>
            </a:r>
            <a:r>
              <a:rPr lang="en-US" dirty="0" err="1">
                <a:solidFill>
                  <a:srgbClr val="00B050"/>
                </a:solidFill>
              </a:rPr>
              <a:t>MacKenzie</a:t>
            </a:r>
            <a:r>
              <a:rPr lang="en-US" dirty="0">
                <a:solidFill>
                  <a:srgbClr val="00B050"/>
                </a:solidFill>
              </a:rPr>
              <a:t>, Convenor, Northwestern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Vitaly Pronskikh, Convenor, FNAL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Stefan Mueller, Convenor, HZDR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James Popp, CUNY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David Pushka,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Anna Ferrari,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Reuven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Rachamin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HZDR</a:t>
            </a:r>
            <a:r>
              <a:rPr lang="en-US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Vadim Kashikhin, FNAL</a:t>
            </a:r>
            <a:endParaRPr lang="en-US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Yuri Oksuzian – CRV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Sophie Middleton – Sensitivity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00B0F0"/>
                </a:solidFill>
                <a:cs typeface="Times New Roman" panose="02020603050405020304" pitchFamily="18" charset="0"/>
              </a:rPr>
              <a:t>Giani</a:t>
            </a:r>
            <a:r>
              <a:rPr lang="en-US" sz="2600" dirty="0">
                <a:solidFill>
                  <a:srgbClr val="00B0F0"/>
                </a:solidFill>
                <a:cs typeface="Times New Roman" panose="02020603050405020304" pitchFamily="18" charset="0"/>
              </a:rPr>
              <a:t> Pezzullo - TDAQ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7698" y="1690688"/>
            <a:ext cx="7732776" cy="355394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Julian </a:t>
            </a:r>
            <a:r>
              <a:rPr lang="en-US" dirty="0" err="1">
                <a:solidFill>
                  <a:srgbClr val="00B050"/>
                </a:solidFill>
              </a:rPr>
              <a:t>Heeck</a:t>
            </a:r>
            <a:r>
              <a:rPr lang="en-US" dirty="0">
                <a:solidFill>
                  <a:srgbClr val="00B050"/>
                </a:solidFill>
              </a:rPr>
              <a:t>, Convenor, </a:t>
            </a:r>
            <a:r>
              <a:rPr lang="en-US" dirty="0" err="1">
                <a:solidFill>
                  <a:srgbClr val="00B050"/>
                </a:solidFill>
              </a:rPr>
              <a:t>Uva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Lorenzo Calibbi, Convenor, Nankai U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Robert Szafron, CERN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Yuichi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Uesaka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Kyushu Sangyo University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5276" y="1514993"/>
            <a:ext cx="6881078" cy="376294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Daniel Ambrose, Convenor, </a:t>
            </a:r>
            <a:r>
              <a:rPr lang="en-US" dirty="0" err="1">
                <a:solidFill>
                  <a:srgbClr val="00B050"/>
                </a:solidFill>
              </a:rPr>
              <a:t>UMinn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Giovanni </a:t>
            </a:r>
            <a:r>
              <a:rPr lang="en-US" dirty="0" err="1">
                <a:solidFill>
                  <a:srgbClr val="00B050"/>
                </a:solidFill>
              </a:rPr>
              <a:t>Tassielli</a:t>
            </a:r>
            <a:r>
              <a:rPr lang="en-US" dirty="0">
                <a:solidFill>
                  <a:srgbClr val="00B050"/>
                </a:solidFill>
              </a:rPr>
              <a:t>, Convenor, INFN Lecce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David Brown, LBNL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Brendan Casey, FNAL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Manolis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Kargiantoulakis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Mete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Yucel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A4D663-B17C-46EB-8FB2-E9F99A213163}"/>
              </a:ext>
            </a:extLst>
          </p:cNvPr>
          <p:cNvSpPr txBox="1"/>
          <p:nvPr/>
        </p:nvSpPr>
        <p:spPr>
          <a:xfrm>
            <a:off x="1585321" y="5102244"/>
            <a:ext cx="8397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Tracker meetings every two weeks on Tuesdays 11AM CT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Next meeting Jan 5, 2021</a:t>
            </a:r>
          </a:p>
        </p:txBody>
      </p:sp>
    </p:spTree>
    <p:extLst>
      <p:ext uri="{BB962C8B-B14F-4D97-AF65-F5344CB8AC3E}">
        <p14:creationId xmlns:p14="http://schemas.microsoft.com/office/powerpoint/2010/main" val="176374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Calorimeter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424" y="1609992"/>
            <a:ext cx="9347345" cy="3908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David Hitlin, Convenor, Caltech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Luca </a:t>
            </a:r>
            <a:r>
              <a:rPr lang="en-US" dirty="0" err="1">
                <a:solidFill>
                  <a:srgbClr val="00B050"/>
                </a:solidFill>
              </a:rPr>
              <a:t>Morescalchi</a:t>
            </a:r>
            <a:r>
              <a:rPr lang="en-US" dirty="0">
                <a:solidFill>
                  <a:srgbClr val="00B050"/>
                </a:solidFill>
              </a:rPr>
              <a:t>, Convenor, INFN Pisa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Ivano Sarra, Convenor,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Leo Borrell, Bertrand Echenard, Dexu Lin, Sophie Middleton, James Oyang, Frank Porter, Liyuan Zhang, Renyuan Zhu, Caltech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Eleonara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Diociaiuti, Raffaella Donghia, 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Simona Giovannella, Fabio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Happacher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Stefano Miscetti,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Stefano Di Falco, Simone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Donati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Antonio Gioiosa, Elena Pedreschi, Franco Spinella, INFN Pisa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26E8EE-9C1E-41B6-9381-ACD77607A14E}"/>
              </a:ext>
            </a:extLst>
          </p:cNvPr>
          <p:cNvSpPr txBox="1"/>
          <p:nvPr/>
        </p:nvSpPr>
        <p:spPr>
          <a:xfrm>
            <a:off x="2835181" y="5695426"/>
            <a:ext cx="7601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Next calorimeter meeting Jan 12, 2021, 1000 CT</a:t>
            </a:r>
          </a:p>
        </p:txBody>
      </p:sp>
    </p:spTree>
    <p:extLst>
      <p:ext uri="{BB962C8B-B14F-4D97-AF65-F5344CB8AC3E}">
        <p14:creationId xmlns:p14="http://schemas.microsoft.com/office/powerpoint/2010/main" val="1811406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Cosmic Ray Veto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Mu2e-II Workshop (vi)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9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204B572-5AD0-449D-B7F1-3E8D16775625}"/>
              </a:ext>
            </a:extLst>
          </p:cNvPr>
          <p:cNvSpPr txBox="1">
            <a:spLocks/>
          </p:cNvSpPr>
          <p:nvPr/>
        </p:nvSpPr>
        <p:spPr>
          <a:xfrm>
            <a:off x="1361809" y="13439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Craig Dukes, Convenor, </a:t>
            </a:r>
            <a:r>
              <a:rPr lang="en-US" dirty="0" err="1">
                <a:solidFill>
                  <a:srgbClr val="00B050"/>
                </a:solidFill>
              </a:rPr>
              <a:t>Uva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Yuri Oksuzian, Convenor, ANL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Karen Byrum, Simon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Corrodi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Peter Winter, Lei Xia, ANL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Raymond Culbertson, Gary Drake, Anna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Pla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-Dalmau, Greg Rakness, FNAL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Akram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Artikov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Yuri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Davydov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JINR,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Dubna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Timothy Bolton, Glenn Horton-Smith,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Yurii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Maravin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Kres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Neely, KSU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Gerald Blazey, Kurt Francis, Sergey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Uzunyan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Vishnu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Zutshi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NIU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Merrill Jenkins, U South Alabama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Steven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Boi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Ralf Ehrlich, Stephen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Goadhouse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Craig Group,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UVa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19BE1-7F69-4735-A882-77DC47AF1CD1}"/>
              </a:ext>
            </a:extLst>
          </p:cNvPr>
          <p:cNvSpPr txBox="1"/>
          <p:nvPr/>
        </p:nvSpPr>
        <p:spPr>
          <a:xfrm>
            <a:off x="2483488" y="5756932"/>
            <a:ext cx="759323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CRV workshop: Friday, December 11 (10-12 CT) (contact: Yuri Oksuzian)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6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90183</TotalTime>
  <Words>1934</Words>
  <Application>Microsoft Office PowerPoint</Application>
  <PresentationFormat>Widescreen</PresentationFormat>
  <Paragraphs>363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Office Theme</vt:lpstr>
      <vt:lpstr>Office Theme</vt:lpstr>
      <vt:lpstr>Office Theme</vt:lpstr>
      <vt:lpstr>Office Theme</vt:lpstr>
      <vt:lpstr>PowerPoint Presentation</vt:lpstr>
      <vt:lpstr>Mu2e-II workshops</vt:lpstr>
      <vt:lpstr>PowerPoint Presentation</vt:lpstr>
      <vt:lpstr>Accelerator</vt:lpstr>
      <vt:lpstr>Radiation simulation and mitigation</vt:lpstr>
      <vt:lpstr>Theory</vt:lpstr>
      <vt:lpstr>Tracker</vt:lpstr>
      <vt:lpstr>Calorimeter</vt:lpstr>
      <vt:lpstr>Cosmic Ray Veto</vt:lpstr>
      <vt:lpstr>Trigger/DAQ</vt:lpstr>
      <vt:lpstr>Sensitivity estimates</vt:lpstr>
      <vt:lpstr>Production solenoid</vt:lpstr>
      <vt:lpstr>Contributed Paper</vt:lpstr>
      <vt:lpstr>Contributed Paper – Proposed Top Level Outline</vt:lpstr>
      <vt:lpstr>PowerPoint Presentation</vt:lpstr>
      <vt:lpstr>PowerPoint Presentation</vt:lpstr>
      <vt:lpstr>PowerPoint Presentation</vt:lpstr>
      <vt:lpstr>December 9 Mu2e-II workshop agenda</vt:lpstr>
      <vt:lpstr>Next Mu2e-II workshop:               Wednesday, January 27, 2021 </vt:lpstr>
      <vt:lpstr>Additional Material</vt:lpstr>
      <vt:lpstr>PowerPoint Presentation</vt:lpstr>
      <vt:lpstr>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Porter</dc:creator>
  <cp:lastModifiedBy>Frank Porter</cp:lastModifiedBy>
  <cp:revision>414</cp:revision>
  <cp:lastPrinted>2020-10-26T22:14:42Z</cp:lastPrinted>
  <dcterms:created xsi:type="dcterms:W3CDTF">2020-06-18T01:49:09Z</dcterms:created>
  <dcterms:modified xsi:type="dcterms:W3CDTF">2020-12-08T21:37:55Z</dcterms:modified>
</cp:coreProperties>
</file>