
<file path=[Content_Types].xml><?xml version="1.0" encoding="utf-8"?>
<Types xmlns="http://schemas.openxmlformats.org/package/2006/content-types">
  <Default Extension="emf" ContentType="image/x-emf"/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3.xml" ContentType="application/vnd.openxmlformats-officedocument.theme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4127" r:id="rId2"/>
    <p:sldMasterId id="2147484148" r:id="rId3"/>
    <p:sldMasterId id="2147484156" r:id="rId4"/>
  </p:sldMasterIdLst>
  <p:notesMasterIdLst>
    <p:notesMasterId r:id="rId27"/>
  </p:notesMasterIdLst>
  <p:sldIdLst>
    <p:sldId id="257" r:id="rId5"/>
    <p:sldId id="354" r:id="rId6"/>
    <p:sldId id="340" r:id="rId7"/>
    <p:sldId id="341" r:id="rId8"/>
    <p:sldId id="342" r:id="rId9"/>
    <p:sldId id="343" r:id="rId10"/>
    <p:sldId id="344" r:id="rId11"/>
    <p:sldId id="345" r:id="rId12"/>
    <p:sldId id="346" r:id="rId13"/>
    <p:sldId id="347" r:id="rId14"/>
    <p:sldId id="348" r:id="rId15"/>
    <p:sldId id="349" r:id="rId16"/>
    <p:sldId id="350" r:id="rId17"/>
    <p:sldId id="351" r:id="rId18"/>
    <p:sldId id="352" r:id="rId19"/>
    <p:sldId id="356" r:id="rId20"/>
    <p:sldId id="339" r:id="rId21"/>
    <p:sldId id="353" r:id="rId22"/>
    <p:sldId id="355" r:id="rId23"/>
    <p:sldId id="279" r:id="rId24"/>
    <p:sldId id="264" r:id="rId25"/>
    <p:sldId id="281" r:id="rId26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502" autoAdjust="0"/>
    <p:restoredTop sz="94202" autoAdjust="0"/>
  </p:normalViewPr>
  <p:slideViewPr>
    <p:cSldViewPr snapToGrid="0">
      <p:cViewPr varScale="1">
        <p:scale>
          <a:sx n="99" d="100"/>
          <a:sy n="99" d="100"/>
        </p:scale>
        <p:origin x="376" y="5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tableStyles" Target="tableStyle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8699F725-1F05-44B3-BA29-169626DF5DFA}" type="datetimeFigureOut">
              <a:rPr lang="en-US" smtClean="0"/>
              <a:t>12/8/2020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E4E1A5D9-2D64-40FD-8A56-6FFDCCEAAA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84475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14400" y="1281113"/>
            <a:ext cx="6148388" cy="34591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59A75F-B560-4BF9-9746-51AFEAE1B51C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41657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4E1A5D9-2D64-40FD-8A56-6FFDCCEAAA3A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490621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4E1A5D9-2D64-40FD-8A56-6FFDCCEAAA3A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657962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4E1A5D9-2D64-40FD-8A56-6FFDCCEAAA3A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817483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4E1A5D9-2D64-40FD-8A56-6FFDCCEAAA3A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095535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4E1A5D9-2D64-40FD-8A56-6FFDCCEAAA3A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64843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FCBA9F-A27A-45C2-8955-F3F26235951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9E5F380-06D8-44D0-8E92-CB021C4F42C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954744-630B-447D-8864-7F80021A95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12/9/2020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48AB5E-AB82-4361-B8F3-0E23462CD5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F. Porter - Mu2e-II Workshop (vi) - Introduction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93EAF0-0E75-4147-B708-8596F3E5EF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46182-FD2A-49FA-9D37-2828763E0D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24788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00C095-1C3C-41C8-9483-D63363CB35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1008E54-630C-4904-ADA2-39045594AFE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373582-7E8E-43A1-917B-77224F1952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12/9/2020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FE0D07-4199-4D83-BA92-6E74094119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F. Porter - Mu2e-II Workshop (vi) - Introduction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84B5C6-48CD-4E14-A38F-F6D01F2312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46182-FD2A-49FA-9D37-2828763E0D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14805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07E8D01-685A-448F-B37E-E3442741CDF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3953412-9F0B-4DD1-9B40-9D074BD8FCA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EBF78B-BE5E-454C-9E63-D2AAB6B38D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12/9/2020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7BA807-7A09-4F56-B255-1E63A5856A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F. Porter - Mu2e-II Workshop (vi) - Introduction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95A297-FDC7-489F-AC2F-6C13AF405C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46182-FD2A-49FA-9D37-2828763E0D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65943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85800" fontAlgn="auto">
              <a:spcBef>
                <a:spcPts val="0"/>
              </a:spcBef>
              <a:spcAft>
                <a:spcPts val="0"/>
              </a:spcAft>
            </a:pPr>
            <a:r>
              <a:rPr lang="en-US">
                <a:solidFill>
                  <a:prstClr val="black">
                    <a:tint val="75000"/>
                  </a:prstClr>
                </a:solidFill>
              </a:rPr>
              <a:t>12/9/2020</a:t>
            </a:r>
            <a:endParaRPr lang="en-US" dirty="0">
              <a:solidFill>
                <a:prstClr val="black">
                  <a:tint val="75000"/>
                </a:prstClr>
              </a:solidFill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 fontAlgn="auto">
              <a:spcBef>
                <a:spcPts val="0"/>
              </a:spcBef>
              <a:spcAft>
                <a:spcPts val="0"/>
              </a:spcAft>
            </a:pPr>
            <a:r>
              <a:rPr lang="en-US">
                <a:solidFill>
                  <a:prstClr val="black">
                    <a:tint val="75000"/>
                  </a:prstClr>
                </a:solidFill>
              </a:rPr>
              <a:t>F. Porter - Mu2e-II Workshop (vi) - Introduction</a:t>
            </a:r>
            <a:endParaRPr lang="en-US" dirty="0">
              <a:solidFill>
                <a:prstClr val="black">
                  <a:tint val="75000"/>
                </a:prstClr>
              </a:solidFill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 fontAlgn="auto">
              <a:spcBef>
                <a:spcPts val="0"/>
              </a:spcBef>
              <a:spcAft>
                <a:spcPts val="0"/>
              </a:spcAft>
            </a:pPr>
            <a:fld id="{ED6B132F-6805-4893-89C2-BBCD70512F56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  <a:ea typeface="+mn-ea"/>
                <a:cs typeface="+mn-cs"/>
              </a:rPr>
              <a:pPr defTabSz="685800"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740035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8AA6890-F358-464D-9180-9B87A05A31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12/9/2020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B5FAD68-B2AD-4BEE-95E9-4D2E041780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F. Porter - Mu2e-II Workshop (vi) - Introduction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05C40C2-417E-4602-A953-63D40D9329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46182-FD2A-49FA-9D37-2828763E0D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809128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1F79B7-8999-421B-BB4E-E2E683733B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FE8786-8456-41B6-9C3C-AF86242587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C1C33A-32A2-4B13-87B6-6E2F1E53A1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12/9/2020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B17BED-C57D-4950-A74D-E79C893CC7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F. Porter - Mu2e-II Workshop (vi) - Introduction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610CDE6-4AE4-45DB-8C6B-C7922F6CE4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46182-FD2A-49FA-9D37-2828763E0D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145184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8AA6890-F358-464D-9180-9B87A05A31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12/9/2020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B5FAD68-B2AD-4BEE-95E9-4D2E041780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F. Porter - Mu2e-II Workshop (vi) - Introduction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05C40C2-417E-4602-A953-63D40D9329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46182-FD2A-49FA-9D37-2828763E0D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809128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1F79B7-8999-421B-BB4E-E2E683733B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FE8786-8456-41B6-9C3C-AF86242587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C1C33A-32A2-4B13-87B6-6E2F1E53A1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12/9/2020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B17BED-C57D-4950-A74D-E79C893CC7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F. Porter - Mu2e-II Workshop (vi) - Introduction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610CDE6-4AE4-45DB-8C6B-C7922F6CE4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46182-FD2A-49FA-9D37-2828763E0D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145184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FCBA9F-A27A-45C2-8955-F3F26235951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9E5F380-06D8-44D0-8E92-CB021C4F42C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954744-630B-447D-8864-7F80021A95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12/9/2020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48AB5E-AB82-4361-B8F3-0E23462CD5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F. Porter - Mu2e-II Workshop (vi) - Introduction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93EAF0-0E75-4147-B708-8596F3E5EF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46182-FD2A-49FA-9D37-2828763E0D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24788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1F79B7-8999-421B-BB4E-E2E683733B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FE8786-8456-41B6-9C3C-AF86242587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C1C33A-32A2-4B13-87B6-6E2F1E53A1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12/9/2020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B17BED-C57D-4950-A74D-E79C893CC7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F. Porter - Mu2e-II Workshop (vi) - Introduction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610CDE6-4AE4-45DB-8C6B-C7922F6CE4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46182-FD2A-49FA-9D37-2828763E0D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14518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9077DF-4D90-4ACF-8CE7-DFC83B4AE1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29EEAD8-16D4-4FFA-ACB1-DDCED87452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EA9086-25A0-44EB-B241-47ED606EFB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12/9/2020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82EDD2-FCFF-4078-8A09-77D3916CDE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F. Porter - Mu2e-II Workshop (vi) - Introduction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BE3E0D-28AB-477F-BD72-E80DD2BEEC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46182-FD2A-49FA-9D37-2828763E0D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31972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5CE7F7-9648-4ACC-A838-CE6260C313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62396A-77FA-4F9A-9939-FD9D442CDAF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28AFEC8-6D40-4F4E-8906-7F7F1680628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350AA12-FA56-4BBA-B5A6-252E3FB26F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12/9/2020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C055277-31B4-4784-AD08-3A28C7B347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F. Porter - Mu2e-II Workshop (vi) - Introduction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A3F2A3A-449B-4D51-B4A0-B3A833026F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46182-FD2A-49FA-9D37-2828763E0D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38521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8FA444-34BD-4837-961E-BDF4D6226E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9128154-1BB1-45C9-AC94-18C140202F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3246AE4-7DC1-4701-8EF1-F03941A0AEC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B9F5039-C492-4322-A2E6-1D618025544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09A4357-17B4-477B-AE6E-9F36AE2587E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2C9687A-2D4E-4CD8-B251-6F64E5F8BF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12/9/2020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DE7CEE2-3922-48C1-87FE-57CD5DCF53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F. Porter - Mu2e-II Workshop (vi) - Introduction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AE3F87E-78EF-4BC3-B7F7-F6E9A2FB03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46182-FD2A-49FA-9D37-2828763E0D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89982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4912B9-3C9B-4735-976F-A76819F0D9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07D7842-C7E6-4474-BA37-23C50F47DA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12/9/2020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55A0617-D673-4C65-A127-E6A0303B97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F. Porter - Mu2e-II Workshop (vi) - Introduction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F0AFFE2-9D06-4B59-9FE3-7F91C6FD3A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46182-FD2A-49FA-9D37-2828763E0D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87859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8AA6890-F358-464D-9180-9B87A05A31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12/9/2020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B5FAD68-B2AD-4BEE-95E9-4D2E041780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F. Porter - Mu2e-II Workshop (vi) - Introduction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05C40C2-417E-4602-A953-63D40D9329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46182-FD2A-49FA-9D37-2828763E0D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80912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2005C5-0E35-4108-AF1F-5C6D0511A9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36C58B-BAF4-4DF0-ADB9-CB527316E3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8FE5D9A-21B2-4C1E-BBE4-F9F13BDCD97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722D8C2-DB9F-4FFC-AA89-61B7734AC6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12/9/2020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6AB2264-29EF-452E-BBD9-EDF131448C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F. Porter - Mu2e-II Workshop (vi) - Introduction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798D48F-3382-4446-8BB7-0B71F0A628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46182-FD2A-49FA-9D37-2828763E0D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61980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88B00A-7332-41A4-9232-FAE98D9375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F59E1A8-5A74-4833-8330-F4FD72BE4C4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043222D-5AF5-47FF-920A-5BAE4157A0E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06EE6BA-6B27-4084-9C9F-7227543CDA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12/9/2020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3BDDA6E-C323-486E-AFF5-5E245588F6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F. Porter - Mu2e-II Workshop (vi) - Introduction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A6E8114-7A88-4AAB-BB90-B431E07120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46182-FD2A-49FA-9D37-2828763E0D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60833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theme" Target="../theme/theme3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7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4" Type="http://schemas.openxmlformats.org/officeDocument/2006/relationships/theme" Target="../theme/theme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34274AC-5A9F-4EDF-AC92-BC75DD1E0C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CD1DE2B-AF6F-4C92-B479-63FFD77E08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83AD8F-8842-4C3A-946C-99FE27C7256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12/9/2020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854DD6-A3BA-4BE6-A932-254679C6D41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F. Porter - Mu2e-II Workshop (vi) - Introduction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B57B8E-F8C0-4CD9-91F9-FECE65B8F1C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546182-FD2A-49FA-9D37-2828763E0D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91970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9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12/9/2020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6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F. Porter - Mu2e-II Workshop (vi) - Introduction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6B132F-6805-4893-89C2-BBCD70512F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21649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28" r:id="rId1"/>
  </p:sldLayoutIdLst>
  <p:hf hdr="0"/>
  <p:txStyles>
    <p:titleStyle>
      <a:lvl1pPr algn="l" defTabSz="685783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46" indent="-171446" algn="l" defTabSz="685783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3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28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20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12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03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5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5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8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34274AC-5A9F-4EDF-AC92-BC75DD1E0C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CD1DE2B-AF6F-4C92-B479-63FFD77E08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83AD8F-8842-4C3A-946C-99FE27C7256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12/9/2020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854DD6-A3BA-4BE6-A932-254679C6D41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F. Porter - Mu2e-II Workshop (vi) - Introduction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B57B8E-F8C0-4CD9-91F9-FECE65B8F1C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546182-FD2A-49FA-9D37-2828763E0D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91970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42" r:id="rId1"/>
    <p:sldLayoutId id="2147484149" r:id="rId2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34274AC-5A9F-4EDF-AC92-BC75DD1E0C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CD1DE2B-AF6F-4C92-B479-63FFD77E08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83AD8F-8842-4C3A-946C-99FE27C7256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12/9/2020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854DD6-A3BA-4BE6-A932-254679C6D41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F. Porter - Mu2e-II Workshop (vi) - Introduction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B57B8E-F8C0-4CD9-91F9-FECE65B8F1C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546182-FD2A-49FA-9D37-2828763E0D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91970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54" r:id="rId1"/>
    <p:sldLayoutId id="2147484155" r:id="rId2"/>
    <p:sldLayoutId id="2147484139" r:id="rId3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snowmass21.org/submissions/start" TargetMode="External"/><Relationship Id="rId2" Type="http://schemas.openxmlformats.org/officeDocument/2006/relationships/hyperlink" Target="https://www.overleaf.com/read/mrbgttkmfgvq" TargetMode="External"/><Relationship Id="rId1" Type="http://schemas.openxmlformats.org/officeDocument/2006/relationships/slideLayout" Target="../slideLayouts/slideLayout1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indico.fnal.gov/event/46752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5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mu2eii-internal-wiki.fnal.gov/wiki/Main_Page" TargetMode="External"/><Relationship Id="rId2" Type="http://schemas.openxmlformats.org/officeDocument/2006/relationships/hyperlink" Target="https://mu2eiiwiki.fnal.gov/" TargetMode="External"/><Relationship Id="rId1" Type="http://schemas.openxmlformats.org/officeDocument/2006/relationships/slideLayout" Target="../slideLayouts/slideLayout15.xml"/><Relationship Id="rId6" Type="http://schemas.openxmlformats.org/officeDocument/2006/relationships/hyperlink" Target="mailto:mu2eii@listserv.fnal.gov" TargetMode="External"/><Relationship Id="rId5" Type="http://schemas.openxmlformats.org/officeDocument/2006/relationships/hyperlink" Target="https://join.slack.com/t/caltech-tka1525/shared_invite/zt-glsr3405-OondWg0KCpBoUJwIr2uyJw" TargetMode="External"/><Relationship Id="rId4" Type="http://schemas.openxmlformats.org/officeDocument/2006/relationships/hyperlink" Target="https://mu2ewiki.fnal.gov/wiki/ComputingStart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indico.fnal.gov/event/44997/" TargetMode="External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5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indico.fnal.gov/event/45937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6.xml"/><Relationship Id="rId4" Type="http://schemas.openxmlformats.org/officeDocument/2006/relationships/hyperlink" Target="https://indico.fnal.gov/event/46433/" TargetMode="Externa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indico.fnal.gov/event/44997/" TargetMode="External"/><Relationship Id="rId13" Type="http://schemas.openxmlformats.org/officeDocument/2006/relationships/hyperlink" Target="https://indico.fnal.gov/event/46433/" TargetMode="External"/><Relationship Id="rId3" Type="http://schemas.openxmlformats.org/officeDocument/2006/relationships/hyperlink" Target="https://mu2e-docdb.fnal.gov/cgi-bin/sso/DisplayMeeting?conferenceid=9755" TargetMode="External"/><Relationship Id="rId7" Type="http://schemas.openxmlformats.org/officeDocument/2006/relationships/hyperlink" Target="https://caltech.box.com/s/k45jik5i7uztq2letmaxb93fq3arl0kf" TargetMode="External"/><Relationship Id="rId12" Type="http://schemas.openxmlformats.org/officeDocument/2006/relationships/hyperlink" Target="https://caltech.zoom.us/rec/share/zCGxa2uJwAKwONXm7pyiqrrLPJvIxTaNHkY2cxHRDjtmb_mWOYqraV8D9ynUMATk.JNeSkLhSj4-Hfcof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6.xml"/><Relationship Id="rId6" Type="http://schemas.openxmlformats.org/officeDocument/2006/relationships/hyperlink" Target="https://indico.fnal.gov/event/44541/" TargetMode="External"/><Relationship Id="rId11" Type="http://schemas.openxmlformats.org/officeDocument/2006/relationships/hyperlink" Target="https://indico.fnal.gov/event/45937/" TargetMode="External"/><Relationship Id="rId5" Type="http://schemas.openxmlformats.org/officeDocument/2006/relationships/hyperlink" Target="https://caltech.box.com/s/vnsm9nh7qroznt3n6q5n3sn4ut1bswo5" TargetMode="External"/><Relationship Id="rId10" Type="http://schemas.openxmlformats.org/officeDocument/2006/relationships/hyperlink" Target="https://indico.fnal.gov/event/45632/" TargetMode="External"/><Relationship Id="rId4" Type="http://schemas.openxmlformats.org/officeDocument/2006/relationships/hyperlink" Target="https://caltech.box.com/s/b67edbgtxofaujuooorafm4kfq9owhjd" TargetMode="External"/><Relationship Id="rId9" Type="http://schemas.openxmlformats.org/officeDocument/2006/relationships/hyperlink" Target="https://caltech.box.com/s/ws8hkzmjo96xlnile8q27yphb87nlpjp" TargetMode="Externa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s://snowmass21.org/rare/start#calendar_of_meetings" TargetMode="External"/><Relationship Id="rId2" Type="http://schemas.openxmlformats.org/officeDocument/2006/relationships/hyperlink" Target="https://mu2eiiwiki.fnal.gov/wiki/Calendar_of_Workshops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mailto:mu2eii-crv@listserv.fnal.gov" TargetMode="External"/><Relationship Id="rId3" Type="http://schemas.openxmlformats.org/officeDocument/2006/relationships/hyperlink" Target="mailto:mu2eii-theory@fnal.gov" TargetMode="External"/><Relationship Id="rId7" Type="http://schemas.openxmlformats.org/officeDocument/2006/relationships/hyperlink" Target="mailto:mu2eii-calorimeter@listserv.fnal.gov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7.xml"/><Relationship Id="rId6" Type="http://schemas.openxmlformats.org/officeDocument/2006/relationships/hyperlink" Target="mailto:mu2eii-tracker@fnal.gov" TargetMode="External"/><Relationship Id="rId5" Type="http://schemas.openxmlformats.org/officeDocument/2006/relationships/hyperlink" Target="mailto:MU2EII-RADIATION@fnal.gov" TargetMode="External"/><Relationship Id="rId10" Type="http://schemas.openxmlformats.org/officeDocument/2006/relationships/hyperlink" Target="mailto:mu2eii-tdaq@listserv.fnal.gov" TargetMode="External"/><Relationship Id="rId4" Type="http://schemas.openxmlformats.org/officeDocument/2006/relationships/hyperlink" Target="mailto:mu2e-ii-accelerator@fnal.gov" TargetMode="External"/><Relationship Id="rId9" Type="http://schemas.openxmlformats.org/officeDocument/2006/relationships/hyperlink" Target="mailto:mu2e-ii-sensitivity@listserv.fnal.gov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384985" y="1881542"/>
            <a:ext cx="5519618" cy="27853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0070C0"/>
                </a:solidFill>
              </a:rPr>
              <a:t>Mu2e-II Workshop (vi) - Introduction</a:t>
            </a:r>
          </a:p>
          <a:p>
            <a:pPr algn="ctr"/>
            <a:endParaRPr lang="en-US" sz="2700" dirty="0"/>
          </a:p>
          <a:p>
            <a:pPr algn="ctr"/>
            <a:endParaRPr lang="en-US" sz="2100" dirty="0"/>
          </a:p>
          <a:p>
            <a:pPr algn="ctr"/>
            <a:r>
              <a:rPr lang="en-US" sz="2100" dirty="0"/>
              <a:t>Frank Porter</a:t>
            </a:r>
          </a:p>
          <a:p>
            <a:pPr algn="ctr"/>
            <a:r>
              <a:rPr lang="en-US" sz="2100" dirty="0"/>
              <a:t>December 9, 2020</a:t>
            </a:r>
          </a:p>
          <a:p>
            <a:pPr algn="ctr"/>
            <a:r>
              <a:rPr lang="en-US" sz="2100" dirty="0"/>
              <a:t>DocDB-36285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5335" y="992115"/>
            <a:ext cx="750094" cy="750094"/>
          </a:xfrm>
          <a:prstGeom prst="rect">
            <a:avLst/>
          </a:prstGeom>
        </p:spPr>
      </p:pic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2130490-B092-43CD-901F-47206698C3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12/9/2020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059B63-B7A4-4C64-B514-0AC619C56D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F. Porter - Mu2e-II Workshop (vi) - Introduction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760D5B1-7944-493E-8A8F-98C5D38640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46182-FD2A-49FA-9D37-2828763E0D32}" type="slidenum">
              <a:rPr lang="en-US" smtClean="0"/>
              <a:t>1</a:t>
            </a:fld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F4817312-1E44-40F0-9A20-91A3BD95BECC}"/>
              </a:ext>
            </a:extLst>
          </p:cNvPr>
          <p:cNvGrpSpPr/>
          <p:nvPr/>
        </p:nvGrpSpPr>
        <p:grpSpPr>
          <a:xfrm>
            <a:off x="9388630" y="992115"/>
            <a:ext cx="1388227" cy="591796"/>
            <a:chOff x="9388630" y="992115"/>
            <a:chExt cx="1388227" cy="591796"/>
          </a:xfrm>
        </p:grpSpPr>
        <p:pic>
          <p:nvPicPr>
            <p:cNvPr id="3" name="Picture 6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9388630" y="1058845"/>
              <a:ext cx="914400" cy="525066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</p:pic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A6E23329-0A5D-448C-9A4F-8148EE900DE3}"/>
                </a:ext>
              </a:extLst>
            </p:cNvPr>
            <p:cNvSpPr txBox="1"/>
            <p:nvPr/>
          </p:nvSpPr>
          <p:spPr>
            <a:xfrm>
              <a:off x="10230459" y="992115"/>
              <a:ext cx="546398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>
                  <a:solidFill>
                    <a:srgbClr val="00B050"/>
                  </a:solidFill>
                </a:rPr>
                <a:t>-II</a:t>
              </a:r>
            </a:p>
          </p:txBody>
        </p:sp>
      </p:grpSp>
      <p:sp>
        <p:nvSpPr>
          <p:cNvPr id="11" name="TextBox 10">
            <a:extLst>
              <a:ext uri="{FF2B5EF4-FFF2-40B4-BE49-F238E27FC236}">
                <a16:creationId xmlns:a16="http://schemas.microsoft.com/office/drawing/2014/main" id="{341A60C0-47D9-4E88-BF2D-DE1DBD80A76F}"/>
              </a:ext>
            </a:extLst>
          </p:cNvPr>
          <p:cNvSpPr txBox="1"/>
          <p:nvPr/>
        </p:nvSpPr>
        <p:spPr>
          <a:xfrm>
            <a:off x="3626031" y="5035138"/>
            <a:ext cx="567036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FF0000"/>
                </a:solidFill>
              </a:rPr>
              <a:t>This meeting will be recorded</a:t>
            </a:r>
          </a:p>
        </p:txBody>
      </p:sp>
    </p:spTree>
    <p:extLst>
      <p:ext uri="{BB962C8B-B14F-4D97-AF65-F5344CB8AC3E}">
        <p14:creationId xmlns:p14="http://schemas.microsoft.com/office/powerpoint/2010/main" val="26261629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2849F3-D611-4F59-A065-7C5D6917EF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0070C0"/>
                </a:solidFill>
              </a:rPr>
              <a:t>Trigger/DAQ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3950DD-9B0B-4E7E-8A06-1CBC2C2FAE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49154" y="1515483"/>
            <a:ext cx="10515600" cy="435133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>
                <a:solidFill>
                  <a:srgbClr val="00B050"/>
                </a:solidFill>
              </a:rPr>
              <a:t>Gianantonio Pezzullo, Convenor, Yale</a:t>
            </a:r>
          </a:p>
          <a:p>
            <a:pPr marL="0" indent="0">
              <a:buNone/>
            </a:pPr>
            <a:r>
              <a:rPr lang="en-US" dirty="0">
                <a:solidFill>
                  <a:srgbClr val="00B050"/>
                </a:solidFill>
              </a:rPr>
              <a:t>Antonio Gioiosa, Convenor, INFN Pisa</a:t>
            </a:r>
          </a:p>
          <a:p>
            <a:pPr marL="0" indent="0">
              <a:buNone/>
            </a:pPr>
            <a:r>
              <a:rPr lang="en-US" dirty="0">
                <a:solidFill>
                  <a:schemeClr val="accent4">
                    <a:lumMod val="50000"/>
                  </a:schemeClr>
                </a:solidFill>
              </a:rPr>
              <a:t>Richard Bonventre, LBNL</a:t>
            </a:r>
          </a:p>
          <a:p>
            <a:pPr marL="0" indent="0">
              <a:buNone/>
            </a:pPr>
            <a:r>
              <a:rPr lang="en-US" dirty="0">
                <a:solidFill>
                  <a:schemeClr val="accent4">
                    <a:lumMod val="50000"/>
                  </a:schemeClr>
                </a:solidFill>
              </a:rPr>
              <a:t>Rebecca Chislett, UCL, </a:t>
            </a:r>
            <a:r>
              <a:rPr lang="en-US" dirty="0">
                <a:solidFill>
                  <a:srgbClr val="00B0F0"/>
                </a:solidFill>
              </a:rPr>
              <a:t>Tracker </a:t>
            </a:r>
          </a:p>
          <a:p>
            <a:pPr marL="0" indent="0">
              <a:buNone/>
            </a:pPr>
            <a:r>
              <a:rPr lang="en-US" dirty="0">
                <a:solidFill>
                  <a:schemeClr val="accent4">
                    <a:lumMod val="50000"/>
                  </a:schemeClr>
                </a:solidFill>
              </a:rPr>
              <a:t>Raffaella Donghia, LNF</a:t>
            </a:r>
          </a:p>
          <a:p>
            <a:pPr marL="0" indent="0">
              <a:buNone/>
            </a:pPr>
            <a:r>
              <a:rPr lang="en-US" dirty="0">
                <a:solidFill>
                  <a:schemeClr val="accent4">
                    <a:lumMod val="50000"/>
                  </a:schemeClr>
                </a:solidFill>
              </a:rPr>
              <a:t>Bertrand Echenard, Caltech</a:t>
            </a:r>
          </a:p>
          <a:p>
            <a:pPr marL="0" indent="0">
              <a:buNone/>
            </a:pPr>
            <a:r>
              <a:rPr lang="en-US" dirty="0">
                <a:solidFill>
                  <a:schemeClr val="accent4">
                    <a:lumMod val="50000"/>
                  </a:schemeClr>
                </a:solidFill>
              </a:rPr>
              <a:t>Ryan Rivera, FNAL</a:t>
            </a:r>
          </a:p>
          <a:p>
            <a:pPr marL="0" indent="0">
              <a:buNone/>
            </a:pPr>
            <a:r>
              <a:rPr lang="en-US" dirty="0">
                <a:solidFill>
                  <a:schemeClr val="accent4">
                    <a:lumMod val="50000"/>
                  </a:schemeClr>
                </a:solidFill>
              </a:rPr>
              <a:t>Franco Spinella, INFN Pisa</a:t>
            </a:r>
            <a:r>
              <a:rPr lang="en-US" dirty="0">
                <a:solidFill>
                  <a:srgbClr val="00B0F0"/>
                </a:solidFill>
              </a:rPr>
              <a:t> – Calorimeter</a:t>
            </a:r>
          </a:p>
          <a:p>
            <a:pPr marL="0" indent="0">
              <a:buNone/>
            </a:pPr>
            <a:r>
              <a:rPr lang="en-US" dirty="0">
                <a:solidFill>
                  <a:schemeClr val="accent4">
                    <a:lumMod val="50000"/>
                  </a:schemeClr>
                </a:solidFill>
              </a:rPr>
              <a:t>Craig Dukes, </a:t>
            </a:r>
            <a:r>
              <a:rPr lang="en-US" dirty="0" err="1">
                <a:solidFill>
                  <a:schemeClr val="accent4">
                    <a:lumMod val="50000"/>
                  </a:schemeClr>
                </a:solidFill>
              </a:rPr>
              <a:t>UVa</a:t>
            </a:r>
            <a:r>
              <a:rPr lang="en-US" dirty="0">
                <a:solidFill>
                  <a:srgbClr val="00B0F0"/>
                </a:solidFill>
              </a:rPr>
              <a:t> - CRV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F12E6A-459D-4305-BE02-67B2E7EFAC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12/9/2020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C1724D-EE4D-4CD1-AB12-85864B1532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F. Porter - Mu2e-II Workshop (vi) - Introduction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8A6A3A-A152-4D3F-8485-63AF7DD290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46182-FD2A-49FA-9D37-2828763E0D32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98120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2849F3-D611-4F59-A065-7C5D6917EF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0070C0"/>
                </a:solidFill>
              </a:rPr>
              <a:t>Sensitivity estimates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3950DD-9B0B-4E7E-8A06-1CBC2C2FAE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42150" y="1647970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en-US" dirty="0">
                <a:solidFill>
                  <a:srgbClr val="00B050"/>
                </a:solidFill>
              </a:rPr>
              <a:t>Lisa Goodenough, Convenor, FNAL</a:t>
            </a:r>
          </a:p>
          <a:p>
            <a:pPr marL="0" indent="0">
              <a:buNone/>
            </a:pPr>
            <a:r>
              <a:rPr lang="en-US" dirty="0">
                <a:solidFill>
                  <a:srgbClr val="00B050"/>
                </a:solidFill>
              </a:rPr>
              <a:t>Sophie Middleton, Convenor, Caltech</a:t>
            </a:r>
          </a:p>
          <a:p>
            <a:pPr marL="0" indent="0">
              <a:buNone/>
            </a:pPr>
            <a:r>
              <a:rPr lang="en-US" dirty="0">
                <a:solidFill>
                  <a:srgbClr val="00B050"/>
                </a:solidFill>
              </a:rPr>
              <a:t>Yuri Oksuzian, Convenor, ANL</a:t>
            </a:r>
          </a:p>
          <a:p>
            <a:pPr marL="0" indent="0">
              <a:buNone/>
            </a:pPr>
            <a:r>
              <a:rPr lang="en-US" dirty="0">
                <a:solidFill>
                  <a:schemeClr val="accent4">
                    <a:lumMod val="50000"/>
                  </a:schemeClr>
                </a:solidFill>
              </a:rPr>
              <a:t>Rebecca Chislett, UCL </a:t>
            </a:r>
          </a:p>
          <a:p>
            <a:pPr marL="0" indent="0">
              <a:buNone/>
            </a:pPr>
            <a:r>
              <a:rPr lang="en-US" dirty="0">
                <a:solidFill>
                  <a:schemeClr val="accent4">
                    <a:lumMod val="50000"/>
                  </a:schemeClr>
                </a:solidFill>
              </a:rPr>
              <a:t>Michael Hedges, Purdue</a:t>
            </a:r>
          </a:p>
          <a:p>
            <a:pPr marL="0" indent="0">
              <a:buNone/>
            </a:pPr>
            <a:r>
              <a:rPr lang="en-US" dirty="0">
                <a:solidFill>
                  <a:schemeClr val="accent4">
                    <a:lumMod val="50000"/>
                  </a:schemeClr>
                </a:solidFill>
              </a:rPr>
              <a:t>Cole </a:t>
            </a:r>
            <a:r>
              <a:rPr lang="en-US" dirty="0" err="1">
                <a:solidFill>
                  <a:schemeClr val="accent4">
                    <a:lumMod val="50000"/>
                  </a:schemeClr>
                </a:solidFill>
              </a:rPr>
              <a:t>Kampa</a:t>
            </a:r>
            <a:r>
              <a:rPr lang="en-US" dirty="0">
                <a:solidFill>
                  <a:schemeClr val="accent4">
                    <a:lumMod val="50000"/>
                  </a:schemeClr>
                </a:solidFill>
              </a:rPr>
              <a:t>, Northwestern</a:t>
            </a:r>
          </a:p>
          <a:p>
            <a:pPr marL="0" indent="0">
              <a:buNone/>
            </a:pPr>
            <a:r>
              <a:rPr lang="en-US" dirty="0" err="1">
                <a:solidFill>
                  <a:schemeClr val="accent4">
                    <a:lumMod val="50000"/>
                  </a:schemeClr>
                </a:solidFill>
              </a:rPr>
              <a:t>Manolis</a:t>
            </a:r>
            <a:r>
              <a:rPr lang="en-US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50000"/>
                  </a:schemeClr>
                </a:solidFill>
              </a:rPr>
              <a:t>Kargiantoulakis</a:t>
            </a:r>
            <a:r>
              <a:rPr lang="en-US" dirty="0">
                <a:solidFill>
                  <a:schemeClr val="accent4">
                    <a:lumMod val="50000"/>
                  </a:schemeClr>
                </a:solidFill>
              </a:rPr>
              <a:t>, FNAL</a:t>
            </a:r>
          </a:p>
          <a:p>
            <a:pPr marL="0" indent="0">
              <a:buNone/>
            </a:pPr>
            <a:r>
              <a:rPr lang="en-US" dirty="0">
                <a:solidFill>
                  <a:schemeClr val="accent4">
                    <a:lumMod val="50000"/>
                  </a:schemeClr>
                </a:solidFill>
              </a:rPr>
              <a:t>Michael MacKenzie, Northwestern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F12E6A-459D-4305-BE02-67B2E7EFAC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12/9/2020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C1724D-EE4D-4CD1-AB12-85864B1532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F. Porter - Mu2e-II Workshop (vi) - Introduction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8A6A3A-A152-4D3F-8485-63AF7DD290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46182-FD2A-49FA-9D37-2828763E0D32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62476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2849F3-D611-4F59-A065-7C5D6917EF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0070C0"/>
                </a:solidFill>
              </a:rPr>
              <a:t>Production solenoid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3950DD-9B0B-4E7E-8A06-1CBC2C2FAE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85233"/>
            <a:ext cx="10515600" cy="1817859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accent4">
                    <a:lumMod val="50000"/>
                  </a:schemeClr>
                </a:solidFill>
              </a:rPr>
              <a:t>Karie Badgley has agreed to co-convene accelerator working group</a:t>
            </a:r>
          </a:p>
          <a:p>
            <a:r>
              <a:rPr lang="en-US" dirty="0">
                <a:solidFill>
                  <a:schemeClr val="accent4">
                    <a:lumMod val="50000"/>
                  </a:schemeClr>
                </a:solidFill>
              </a:rPr>
              <a:t>Vadim Kashikhin has joined the accelerator and the radiation working groups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F12E6A-459D-4305-BE02-67B2E7EFAC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12/9/2020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C1724D-EE4D-4CD1-AB12-85864B1532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F. Porter - Mu2e-II Workshop (vi) - Introduction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8A6A3A-A152-4D3F-8485-63AF7DD290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46182-FD2A-49FA-9D37-2828763E0D32}" type="slidenum">
              <a:rPr lang="en-US" smtClean="0"/>
              <a:t>12</a:t>
            </a:fld>
            <a:endParaRPr lang="en-US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8D6D25EB-411E-4EE7-BF23-4DFDDBCCDD0F}"/>
              </a:ext>
            </a:extLst>
          </p:cNvPr>
          <p:cNvSpPr txBox="1">
            <a:spLocks/>
          </p:cNvSpPr>
          <p:nvPr/>
        </p:nvSpPr>
        <p:spPr>
          <a:xfrm>
            <a:off x="766220" y="3615798"/>
            <a:ext cx="10515600" cy="10972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2B9A1B1-6757-4AD1-89A3-F24E87D8B74A}"/>
              </a:ext>
            </a:extLst>
          </p:cNvPr>
          <p:cNvSpPr txBox="1"/>
          <p:nvPr/>
        </p:nvSpPr>
        <p:spPr>
          <a:xfrm>
            <a:off x="2028325" y="4343946"/>
            <a:ext cx="837624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00B050"/>
                </a:solidFill>
              </a:rPr>
              <a:t>Vadim Kashikhin will make a presentation at this workshop on the production solenoid</a:t>
            </a:r>
          </a:p>
        </p:txBody>
      </p:sp>
    </p:spTree>
    <p:extLst>
      <p:ext uri="{BB962C8B-B14F-4D97-AF65-F5344CB8AC3E}">
        <p14:creationId xmlns:p14="http://schemas.microsoft.com/office/powerpoint/2010/main" val="52318557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531D83-AAF3-4342-BB00-019430F490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40632"/>
          </a:xfrm>
        </p:spPr>
        <p:txBody>
          <a:bodyPr/>
          <a:lstStyle/>
          <a:p>
            <a:pPr algn="ctr"/>
            <a:r>
              <a:rPr lang="en-US" dirty="0">
                <a:solidFill>
                  <a:srgbClr val="0070C0"/>
                </a:solidFill>
              </a:rPr>
              <a:t>Contributed Paper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C704EC-ECB0-4299-9CDB-F7C1DFB60A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27558" y="1195511"/>
            <a:ext cx="10515600" cy="4229181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en-US" dirty="0"/>
          </a:p>
          <a:p>
            <a:r>
              <a:rPr lang="en-US" sz="3200" dirty="0">
                <a:solidFill>
                  <a:srgbClr val="00B050"/>
                </a:solidFill>
              </a:rPr>
              <a:t>Next (and final) product is Contributed Paper, deadline July 31, 2021 </a:t>
            </a:r>
          </a:p>
          <a:p>
            <a:pPr lvl="1"/>
            <a:r>
              <a:rPr lang="en-US" sz="2800" dirty="0">
                <a:solidFill>
                  <a:srgbClr val="FF0000"/>
                </a:solidFill>
              </a:rPr>
              <a:t>Schedule subject to change according to ongoing community discussion</a:t>
            </a:r>
          </a:p>
          <a:p>
            <a:pPr lvl="1"/>
            <a:r>
              <a:rPr lang="en-US" sz="3200" dirty="0">
                <a:solidFill>
                  <a:srgbClr val="00B050"/>
                </a:solidFill>
              </a:rPr>
              <a:t>Desirable to have something ready as input to Rare Frontier meeting in early June 2021</a:t>
            </a:r>
          </a:p>
          <a:p>
            <a:pPr lvl="1"/>
            <a:r>
              <a:rPr lang="en-US" sz="3200" dirty="0">
                <a:solidFill>
                  <a:srgbClr val="00B050"/>
                </a:solidFill>
              </a:rPr>
              <a:t>Contributed papers are required to be on the </a:t>
            </a:r>
            <a:r>
              <a:rPr lang="en-US" sz="3200" dirty="0" err="1">
                <a:solidFill>
                  <a:srgbClr val="00B050"/>
                </a:solidFill>
              </a:rPr>
              <a:t>arXiv</a:t>
            </a:r>
            <a:endParaRPr lang="en-US" sz="3200" dirty="0">
              <a:solidFill>
                <a:srgbClr val="00B050"/>
              </a:solidFill>
            </a:endParaRPr>
          </a:p>
          <a:p>
            <a:pPr lvl="1"/>
            <a:r>
              <a:rPr lang="en-US" sz="3200" dirty="0">
                <a:solidFill>
                  <a:srgbClr val="00B050"/>
                </a:solidFill>
              </a:rPr>
              <a:t>Planning to produce a decent draft by May 1, 2021</a:t>
            </a:r>
          </a:p>
          <a:p>
            <a:pPr lvl="1"/>
            <a:r>
              <a:rPr lang="en-US" sz="2800" dirty="0">
                <a:solidFill>
                  <a:srgbClr val="00B050"/>
                </a:solidFill>
              </a:rPr>
              <a:t>Will prepare an outline and framework on Overleaf (read link):</a:t>
            </a:r>
          </a:p>
          <a:p>
            <a:pPr marL="914400" lvl="2" indent="0">
              <a:buNone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5D6879"/>
                </a:solidFill>
                <a:effectLst/>
                <a:latin typeface="Courier New" panose="02070309020205020404" pitchFamily="49" charset="0"/>
                <a:hlinkClick r:id="rId2"/>
              </a:rPr>
              <a:t>https://www.overleaf.com/read/mrbgttkmfgvq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rgbClr val="5D6879"/>
              </a:solidFill>
              <a:effectLst/>
              <a:latin typeface="Courier New" panose="02070309020205020404" pitchFamily="49" charset="0"/>
            </a:endParaRPr>
          </a:p>
          <a:p>
            <a:pPr lvl="1"/>
            <a:r>
              <a:rPr lang="en-US" altLang="en-US" sz="2800" dirty="0">
                <a:solidFill>
                  <a:srgbClr val="00B050"/>
                </a:solidFill>
              </a:rPr>
              <a:t>Ask me if you would like edit link</a:t>
            </a:r>
            <a:endParaRPr lang="en-US" sz="1900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2EDD8D-D010-4377-A2D3-C076EF7723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12/9/2020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9CF2EF-6B58-412F-8FF9-020F13584B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F. Porter - Mu2e-II Workshop (vi) - Introduction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D8E995-2205-4800-B956-98EAEE3206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46182-FD2A-49FA-9D37-2828763E0D32}" type="slidenum">
              <a:rPr lang="en-US" smtClean="0"/>
              <a:t>13</a:t>
            </a:fld>
            <a:endParaRPr lang="en-US"/>
          </a:p>
        </p:txBody>
      </p:sp>
      <p:sp>
        <p:nvSpPr>
          <p:cNvPr id="9" name="Rectangle 3">
            <a:extLst>
              <a:ext uri="{FF2B5EF4-FFF2-40B4-BE49-F238E27FC236}">
                <a16:creationId xmlns:a16="http://schemas.microsoft.com/office/drawing/2014/main" id="{D964187D-314C-45ED-A24C-8C38C438B5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934544"/>
            <a:ext cx="184731" cy="2326288"/>
          </a:xfrm>
          <a:prstGeom prst="rect">
            <a:avLst/>
          </a:prstGeom>
          <a:solidFill>
            <a:srgbClr val="F0F0F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198375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2" name="Rectangle 3">
            <a:extLst>
              <a:ext uri="{FF2B5EF4-FFF2-40B4-BE49-F238E27FC236}">
                <a16:creationId xmlns:a16="http://schemas.microsoft.com/office/drawing/2014/main" id="{F5E47C97-9DDF-4B71-9CEA-26441AA44C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934544"/>
            <a:ext cx="184731" cy="2326288"/>
          </a:xfrm>
          <a:prstGeom prst="rect">
            <a:avLst/>
          </a:prstGeom>
          <a:solidFill>
            <a:srgbClr val="F0F0F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198375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3" name="Rectangle 4">
            <a:extLst>
              <a:ext uri="{FF2B5EF4-FFF2-40B4-BE49-F238E27FC236}">
                <a16:creationId xmlns:a16="http://schemas.microsoft.com/office/drawing/2014/main" id="{CFF3FCC9-38ED-4ED1-96B6-A23DEF3CA3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934544"/>
            <a:ext cx="184731" cy="2326288"/>
          </a:xfrm>
          <a:prstGeom prst="rect">
            <a:avLst/>
          </a:prstGeom>
          <a:solidFill>
            <a:srgbClr val="F0F0F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198375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" name="Rectangle 1">
            <a:extLst>
              <a:ext uri="{FF2B5EF4-FFF2-40B4-BE49-F238E27FC236}">
                <a16:creationId xmlns:a16="http://schemas.microsoft.com/office/drawing/2014/main" id="{0D97FA92-55B1-4DF9-A4F9-80F38A3011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826822"/>
            <a:ext cx="195887" cy="2110844"/>
          </a:xfrm>
          <a:prstGeom prst="rect">
            <a:avLst/>
          </a:prstGeom>
          <a:solidFill>
            <a:srgbClr val="F0F0F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198375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BC4639D-1765-4233-926B-A75B32CED08E}"/>
              </a:ext>
            </a:extLst>
          </p:cNvPr>
          <p:cNvSpPr txBox="1"/>
          <p:nvPr/>
        </p:nvSpPr>
        <p:spPr>
          <a:xfrm>
            <a:off x="3121322" y="5705855"/>
            <a:ext cx="420493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hlinkClick r:id="rId3"/>
              </a:rPr>
              <a:t>https://snowmass21.org/submissions/start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694626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531D83-AAF3-4342-BB00-019430F490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40632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>
                <a:solidFill>
                  <a:srgbClr val="0070C0"/>
                </a:solidFill>
              </a:rPr>
              <a:t>Contributed Paper – Proposed Top Level Outline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2EDD8D-D010-4377-A2D3-C076EF7723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12/9/2020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9CF2EF-6B58-412F-8FF9-020F13584B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F. Porter - Mu2e-II Workshop (vi) - Introduction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D8E995-2205-4800-B956-98EAEE3206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46182-FD2A-49FA-9D37-2828763E0D32}" type="slidenum">
              <a:rPr lang="en-US" smtClean="0"/>
              <a:t>14</a:t>
            </a:fld>
            <a:endParaRPr lang="en-US"/>
          </a:p>
        </p:txBody>
      </p:sp>
      <p:sp>
        <p:nvSpPr>
          <p:cNvPr id="9" name="Rectangle 3">
            <a:extLst>
              <a:ext uri="{FF2B5EF4-FFF2-40B4-BE49-F238E27FC236}">
                <a16:creationId xmlns:a16="http://schemas.microsoft.com/office/drawing/2014/main" id="{D964187D-314C-45ED-A24C-8C38C438B5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934544"/>
            <a:ext cx="184731" cy="2326288"/>
          </a:xfrm>
          <a:prstGeom prst="rect">
            <a:avLst/>
          </a:prstGeom>
          <a:solidFill>
            <a:srgbClr val="F0F0F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198375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2" name="Rectangle 3">
            <a:extLst>
              <a:ext uri="{FF2B5EF4-FFF2-40B4-BE49-F238E27FC236}">
                <a16:creationId xmlns:a16="http://schemas.microsoft.com/office/drawing/2014/main" id="{F5E47C97-9DDF-4B71-9CEA-26441AA44C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934544"/>
            <a:ext cx="184731" cy="2326288"/>
          </a:xfrm>
          <a:prstGeom prst="rect">
            <a:avLst/>
          </a:prstGeom>
          <a:solidFill>
            <a:srgbClr val="F0F0F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198375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3" name="Rectangle 4">
            <a:extLst>
              <a:ext uri="{FF2B5EF4-FFF2-40B4-BE49-F238E27FC236}">
                <a16:creationId xmlns:a16="http://schemas.microsoft.com/office/drawing/2014/main" id="{CFF3FCC9-38ED-4ED1-96B6-A23DEF3CA3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934544"/>
            <a:ext cx="184731" cy="2326288"/>
          </a:xfrm>
          <a:prstGeom prst="rect">
            <a:avLst/>
          </a:prstGeom>
          <a:solidFill>
            <a:srgbClr val="F0F0F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198375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7" name="Picture 6" descr="A picture containing text&#10;&#10;Description automatically generated">
            <a:extLst>
              <a:ext uri="{FF2B5EF4-FFF2-40B4-BE49-F238E27FC236}">
                <a16:creationId xmlns:a16="http://schemas.microsoft.com/office/drawing/2014/main" id="{067DD91A-AEC8-4838-82E2-D8E5FDECFB5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50753" y="1115635"/>
            <a:ext cx="3428950" cy="52407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341618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784822" y="341007"/>
            <a:ext cx="956897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6858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>
                <a:solidFill>
                  <a:srgbClr val="0070C0"/>
                </a:solidFill>
                <a:latin typeface="Calibri" panose="020F0502020204030204"/>
                <a:ea typeface="+mn-ea"/>
                <a:cs typeface="+mn-cs"/>
              </a:rPr>
              <a:t>Future Mu2e-II/Snowmass21 Events of interest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389088B-D2DE-4F03-B98B-513673504DCC}"/>
              </a:ext>
            </a:extLst>
          </p:cNvPr>
          <p:cNvSpPr txBox="1"/>
          <p:nvPr/>
        </p:nvSpPr>
        <p:spPr>
          <a:xfrm>
            <a:off x="1569113" y="931711"/>
            <a:ext cx="9053773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Thursday, December 10, 2020 (9AM-1PMCT): CLFV – </a:t>
            </a:r>
            <a:r>
              <a:rPr lang="en-US" sz="2400" b="0" i="0" dirty="0">
                <a:effectLst/>
              </a:rPr>
              <a:t>CLFV with high intensity muon factory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FF0000"/>
                </a:solidFill>
              </a:rPr>
              <a:t>CRV workshop: Friday, December 11 (10-12 CT) (contact: Yuri Oksuzian)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effectLst/>
                <a:ea typeface="Calibri" panose="020F0502020204030204" pitchFamily="34" charset="0"/>
              </a:rPr>
              <a:t>Tuesday, December 15, 2020 (1-3PM CT) Beam Physics with a Booster Accumulator Ring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effectLst/>
                <a:ea typeface="Times New Roman" panose="02020603050405020304" pitchFamily="18" charset="0"/>
              </a:rPr>
              <a:t>January TBD, 2021 (10-12 CT): AF2/AF5/AF7/RP/NP </a:t>
            </a:r>
            <a:r>
              <a:rPr lang="en-US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</a:t>
            </a:r>
            <a:r>
              <a:rPr lang="en-US" sz="2400" dirty="0"/>
              <a:t>arget workshop (contact: Eric Prebys)</a:t>
            </a:r>
            <a:r>
              <a:rPr lang="en-US" sz="3200" dirty="0">
                <a:solidFill>
                  <a:srgbClr val="FF0000"/>
                </a:solidFill>
              </a:rPr>
              <a:t> </a:t>
            </a:r>
            <a:r>
              <a:rPr lang="en-US" sz="2000" dirty="0">
                <a:solidFill>
                  <a:srgbClr val="0070C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https://indico.fnal.gov/event/46752/</a:t>
            </a:r>
            <a:endParaRPr lang="en-US" sz="2000" dirty="0">
              <a:solidFill>
                <a:srgbClr val="0070C0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FF0000"/>
                </a:solidFill>
              </a:rPr>
              <a:t>Wednesday, January 27, 2021 (10AM-2PM CT): Mu2e-II workshop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Early June 2021 at </a:t>
            </a:r>
            <a:r>
              <a:rPr lang="en-US" sz="2400" dirty="0" err="1"/>
              <a:t>Cincinatti</a:t>
            </a:r>
            <a:r>
              <a:rPr lang="en-US" sz="2400" dirty="0"/>
              <a:t>: Rare/precision frontier meeting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b="0" i="0" dirty="0">
                <a:effectLst/>
              </a:rPr>
              <a:t>2021 Snowmass Summer Study (July 11 - 20, 2021 at UW Seattle)</a:t>
            </a:r>
            <a:endParaRPr lang="en-US" sz="2400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0FBB6A9-2EA6-4821-8953-CA0634EBA6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12/9/2020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46DCAC8-0849-47D2-98B6-2CCD70D9DF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F. Porter - Mu2e-II Workshop (vi) - Introduction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A89B5B7-00B1-4BB8-8B64-A5535E113D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46182-FD2A-49FA-9D37-2828763E0D32}" type="slidenum">
              <a:rPr lang="en-US" smtClean="0"/>
              <a:t>15</a:t>
            </a:fld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B519128-EFFB-4CFE-869B-7A75FF0F4033}"/>
              </a:ext>
            </a:extLst>
          </p:cNvPr>
          <p:cNvSpPr txBox="1"/>
          <p:nvPr/>
        </p:nvSpPr>
        <p:spPr>
          <a:xfrm>
            <a:off x="8447314" y="4685211"/>
            <a:ext cx="457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F64D20E-07CE-4D25-9D9C-05328A4DC533}"/>
              </a:ext>
            </a:extLst>
          </p:cNvPr>
          <p:cNvSpPr txBox="1"/>
          <p:nvPr/>
        </p:nvSpPr>
        <p:spPr>
          <a:xfrm>
            <a:off x="11612880" y="4505707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327696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F4BC02B4-DBD9-49D1-A203-6A0C4643F511}"/>
              </a:ext>
            </a:extLst>
          </p:cNvPr>
          <p:cNvSpPr/>
          <p:nvPr/>
        </p:nvSpPr>
        <p:spPr>
          <a:xfrm>
            <a:off x="3375442" y="356339"/>
            <a:ext cx="548147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6858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dirty="0">
                <a:solidFill>
                  <a:srgbClr val="0070C0"/>
                </a:solidFill>
                <a:latin typeface="Calibri" panose="020F0502020204030204"/>
              </a:rPr>
              <a:t>Mu2e-II Communication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0FBB6A9-2EA6-4821-8953-CA0634EBA6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12/9/2020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46DCAC8-0849-47D2-98B6-2CCD70D9DF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F. Porter - Mu2e-II Workshop (vi) - Introduction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A89B5B7-00B1-4BB8-8B64-A5535E113D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46182-FD2A-49FA-9D37-2828763E0D32}" type="slidenum">
              <a:rPr lang="en-US" smtClean="0"/>
              <a:t>16</a:t>
            </a:fld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F2C34434-ECCB-4AA2-898D-C595A51E0AB4}"/>
              </a:ext>
            </a:extLst>
          </p:cNvPr>
          <p:cNvSpPr txBox="1"/>
          <p:nvPr/>
        </p:nvSpPr>
        <p:spPr>
          <a:xfrm>
            <a:off x="838200" y="1065424"/>
            <a:ext cx="919102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B050"/>
                </a:solidFill>
              </a:rPr>
              <a:t>Public wiki page: </a:t>
            </a:r>
            <a:r>
              <a:rPr lang="en-US" sz="2400" dirty="0">
                <a:solidFill>
                  <a:srgbClr val="0070C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https://mu2eiiwiki.fnal.gov</a:t>
            </a:r>
            <a:endParaRPr lang="en-US" sz="2400" dirty="0">
              <a:solidFill>
                <a:srgbClr val="0070C0"/>
              </a:solidFill>
            </a:endParaRP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B050"/>
                </a:solidFill>
              </a:rPr>
              <a:t>Please email Lisa if you wish to have write access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A352E68-B3CD-4E16-B3E7-815CD13F50CE}"/>
              </a:ext>
            </a:extLst>
          </p:cNvPr>
          <p:cNvSpPr txBox="1"/>
          <p:nvPr/>
        </p:nvSpPr>
        <p:spPr>
          <a:xfrm>
            <a:off x="1271450" y="2106412"/>
            <a:ext cx="7984018" cy="30777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Private Wiki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/>
              <a:t>Has been created:</a:t>
            </a:r>
          </a:p>
          <a:p>
            <a:pPr lvl="2" algn="just"/>
            <a:r>
              <a:rPr lang="en-US" sz="2000" dirty="0">
                <a:latin typeface="Calibri" panose="020F0502020204030204" pitchFamily="34" charset="0"/>
                <a:ea typeface="Times New Roman" panose="02020603050405020304" pitchFamily="18" charset="0"/>
                <a:hlinkClick r:id="rId3"/>
              </a:rPr>
              <a:t>https://mu2eii-internal-wiki.fnal.gov/wiki/Main_Page</a:t>
            </a:r>
            <a:endParaRPr lang="en-US" sz="2000" dirty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1200150" lvl="2" indent="-285750" algn="just">
              <a:buFont typeface="Arial" panose="020B0604020202020204" pitchFamily="34" charset="0"/>
              <a:buChar char="•"/>
            </a:pPr>
            <a:r>
              <a:rPr lang="en-US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SSO log-on </a:t>
            </a:r>
          </a:p>
          <a:p>
            <a:pPr marL="1200150" lvl="2" indent="-285750" algn="just">
              <a:buFont typeface="Arial" panose="020B0604020202020204" pitchFamily="34" charset="0"/>
              <a:buChar char="•"/>
            </a:pPr>
            <a:r>
              <a:rPr lang="en-US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Need to contact Lisa or Frank to request access</a:t>
            </a:r>
          </a:p>
          <a:p>
            <a:pPr marL="1200150" lvl="2" indent="-285750" algn="just">
              <a:buFont typeface="Arial" panose="020B0604020202020204" pitchFamily="34" charset="0"/>
              <a:buChar char="•"/>
            </a:pPr>
            <a:r>
              <a:rPr lang="en-US" dirty="0">
                <a:latin typeface="Calibri" panose="020F0502020204030204" pitchFamily="34" charset="0"/>
                <a:ea typeface="Times New Roman" panose="02020603050405020304" pitchFamily="18" charset="0"/>
              </a:rPr>
              <a:t>Help request to find out how to manage this</a:t>
            </a:r>
            <a:endParaRPr lang="en-US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en-US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Want to add a Mu2e-II calendar with links 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endParaRPr lang="en-US" sz="24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lvl="2" algn="just"/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9" name="TextBox 8">
            <a:hlinkClick r:id="rId4"/>
            <a:extLst>
              <a:ext uri="{FF2B5EF4-FFF2-40B4-BE49-F238E27FC236}">
                <a16:creationId xmlns:a16="http://schemas.microsoft.com/office/drawing/2014/main" id="{3AEFC5B3-48F0-45CB-B022-50DD2E0DA539}"/>
              </a:ext>
            </a:extLst>
          </p:cNvPr>
          <p:cNvSpPr txBox="1"/>
          <p:nvPr/>
        </p:nvSpPr>
        <p:spPr>
          <a:xfrm>
            <a:off x="1271450" y="5015516"/>
            <a:ext cx="8829185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Mu2e-II Slack channel invite link: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u="none" strike="noStrike" dirty="0">
                <a:solidFill>
                  <a:srgbClr val="0576B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hlinkClick r:id="rId5"/>
              </a:rPr>
              <a:t>https://join.slack.com/t/caltech-tka1525/shared_invite/zt-glsr3405-OondWg0KCpBoUJwIr2uyJw</a:t>
            </a:r>
            <a:endParaRPr lang="en-US" sz="28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7485840-9A40-48CC-AA96-AB68EB75D495}"/>
              </a:ext>
            </a:extLst>
          </p:cNvPr>
          <p:cNvSpPr txBox="1"/>
          <p:nvPr/>
        </p:nvSpPr>
        <p:spPr>
          <a:xfrm>
            <a:off x="1271450" y="4355186"/>
            <a:ext cx="79840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Mu2e-II mailing list: </a:t>
            </a:r>
            <a:r>
              <a:rPr lang="en-US" sz="2400" dirty="0">
                <a:hlinkClick r:id="rId6"/>
              </a:rPr>
              <a:t>mu2eii@listserv.fnal.gov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99198563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617218" y="158590"/>
            <a:ext cx="871340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dirty="0">
                <a:solidFill>
                  <a:srgbClr val="0070C0"/>
                </a:solidFill>
              </a:rPr>
              <a:t>Proposed Mu2e-II beam nomenclature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0FBB6A9-2EA6-4821-8953-CA0634EBA6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12/9/2020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46DCAC8-0849-47D2-98B6-2CCD70D9DF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F. Porter - Mu2e-II Workshop (vi) - Introduction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A89B5B7-00B1-4BB8-8B64-A5535E113D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46182-FD2A-49FA-9D37-2828763E0D32}" type="slidenum">
              <a:rPr lang="en-US" smtClean="0"/>
              <a:t>17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48CBE612-65E4-1E43-9A82-A15835F6273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77481" y="566057"/>
            <a:ext cx="4211538" cy="1995491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DB151FA7-846A-42E7-9B66-BE8260477EAC}"/>
              </a:ext>
            </a:extLst>
          </p:cNvPr>
          <p:cNvSpPr txBox="1"/>
          <p:nvPr/>
        </p:nvSpPr>
        <p:spPr>
          <a:xfrm>
            <a:off x="7989917" y="5052887"/>
            <a:ext cx="3722254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/>
              <a:t>Eric Prebys </a:t>
            </a:r>
            <a:r>
              <a:rPr lang="en-US" dirty="0">
                <a:hlinkClick r:id="rId3"/>
              </a:rPr>
              <a:t>https://indico.fnal.gov/event/44997/</a:t>
            </a:r>
            <a:endParaRPr lang="en-US" dirty="0"/>
          </a:p>
          <a:p>
            <a:r>
              <a:rPr lang="en-US" dirty="0"/>
              <a:t>David </a:t>
            </a:r>
            <a:r>
              <a:rPr lang="en-US" dirty="0" err="1"/>
              <a:t>Neuffer</a:t>
            </a:r>
            <a:r>
              <a:rPr lang="en-US" dirty="0"/>
              <a:t>, DocDB 33896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DEEDA254-9A0A-DA49-83C8-2B0E4790CB0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063889" y="2663578"/>
            <a:ext cx="3574310" cy="2174580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F140FAFC-F92D-408E-8AF3-AA80C238A860}"/>
              </a:ext>
            </a:extLst>
          </p:cNvPr>
          <p:cNvSpPr txBox="1"/>
          <p:nvPr/>
        </p:nvSpPr>
        <p:spPr>
          <a:xfrm>
            <a:off x="668786" y="872369"/>
            <a:ext cx="6739628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marR="0" indent="-4572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Follow accelerator group usage</a:t>
            </a:r>
          </a:p>
          <a:p>
            <a:pPr marL="457200" marR="0" indent="-4572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rgbClr val="00B05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Beam delivery is different than Mu2e</a:t>
            </a:r>
            <a:endParaRPr lang="en-US" sz="2800" dirty="0">
              <a:solidFill>
                <a:srgbClr val="00B05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Table 8">
            <a:extLst>
              <a:ext uri="{FF2B5EF4-FFF2-40B4-BE49-F238E27FC236}">
                <a16:creationId xmlns:a16="http://schemas.microsoft.com/office/drawing/2014/main" id="{0160F83E-AD72-4FC7-B1D7-DCF60275E55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8651710"/>
              </p:ext>
            </p:extLst>
          </p:nvPr>
        </p:nvGraphicFramePr>
        <p:xfrm>
          <a:off x="553801" y="2016543"/>
          <a:ext cx="6932216" cy="24330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15293">
                  <a:extLst>
                    <a:ext uri="{9D8B030D-6E8A-4147-A177-3AD203B41FA5}">
                      <a16:colId xmlns:a16="http://schemas.microsoft.com/office/drawing/2014/main" val="2626700857"/>
                    </a:ext>
                  </a:extLst>
                </a:gridCol>
                <a:gridCol w="3516923">
                  <a:extLst>
                    <a:ext uri="{9D8B030D-6E8A-4147-A177-3AD203B41FA5}">
                      <a16:colId xmlns:a16="http://schemas.microsoft.com/office/drawing/2014/main" val="2938543179"/>
                    </a:ext>
                  </a:extLst>
                </a:gridCol>
              </a:tblGrid>
              <a:tr h="448239">
                <a:tc>
                  <a:txBody>
                    <a:bodyPr/>
                    <a:lstStyle/>
                    <a:p>
                      <a:r>
                        <a:rPr lang="en-US" dirty="0"/>
                        <a:t>Quantity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Name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06077331"/>
                  </a:ext>
                </a:extLst>
              </a:tr>
              <a:tr h="448239">
                <a:tc>
                  <a:txBody>
                    <a:bodyPr/>
                    <a:lstStyle/>
                    <a:p>
                      <a:r>
                        <a:rPr lang="en-US" dirty="0"/>
                        <a:t>Beam in one PIP-II RF bucket (162.5 MHz)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Bunch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51347862"/>
                  </a:ext>
                </a:extLst>
              </a:tr>
              <a:tr h="448239">
                <a:tc>
                  <a:txBody>
                    <a:bodyPr/>
                    <a:lstStyle/>
                    <a:p>
                      <a:r>
                        <a:rPr lang="en-US" dirty="0"/>
                        <a:t>PIP-II pulse (20 Hz/0.55 </a:t>
                      </a:r>
                      <a:r>
                        <a:rPr lang="en-US" dirty="0" err="1"/>
                        <a:t>ms</a:t>
                      </a:r>
                      <a:r>
                        <a:rPr lang="en-US" dirty="0"/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Pulse (but see below)*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50117411"/>
                  </a:ext>
                </a:extLst>
              </a:tr>
              <a:tr h="448239">
                <a:tc>
                  <a:txBody>
                    <a:bodyPr/>
                    <a:lstStyle/>
                    <a:p>
                      <a:r>
                        <a:rPr lang="en-US" dirty="0"/>
                        <a:t>Mu2e-II repetition (e.g., 1693 ns)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Spill (also pulse, but see above)**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47880732"/>
                  </a:ext>
                </a:extLst>
              </a:tr>
              <a:tr h="448239">
                <a:tc>
                  <a:txBody>
                    <a:bodyPr/>
                    <a:lstStyle/>
                    <a:p>
                      <a:r>
                        <a:rPr lang="en-US" dirty="0"/>
                        <a:t>Set of bunches in one spill (e.g., 8)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Burst (also pulse, but see above)**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20899861"/>
                  </a:ext>
                </a:extLst>
              </a:tr>
            </a:tbl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CDB4661D-984B-4CFB-B941-4E9E13D93418}"/>
              </a:ext>
            </a:extLst>
          </p:cNvPr>
          <p:cNvSpPr txBox="1"/>
          <p:nvPr/>
        </p:nvSpPr>
        <p:spPr>
          <a:xfrm>
            <a:off x="409914" y="4491451"/>
            <a:ext cx="726327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*One PIP-II pulse is about 27770 Mu2e-II spills; suggest saying “PIP-II pulse”</a:t>
            </a:r>
          </a:p>
          <a:p>
            <a:r>
              <a:rPr lang="en-US" dirty="0"/>
              <a:t>      to avoid confusion.</a:t>
            </a:r>
          </a:p>
          <a:p>
            <a:r>
              <a:rPr lang="en-US" dirty="0"/>
              <a:t>**”Pulse” may be used when distinction is not important</a:t>
            </a:r>
          </a:p>
        </p:txBody>
      </p:sp>
    </p:spTree>
    <p:extLst>
      <p:ext uri="{BB962C8B-B14F-4D97-AF65-F5344CB8AC3E}">
        <p14:creationId xmlns:p14="http://schemas.microsoft.com/office/powerpoint/2010/main" val="295852117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531D83-AAF3-4342-BB00-019430F490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01784" y="136525"/>
            <a:ext cx="10345347" cy="784300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solidFill>
                  <a:srgbClr val="0070C0"/>
                </a:solidFill>
              </a:rPr>
              <a:t>December 9 Mu2e-II workshop agenda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2EDD8D-D010-4377-A2D3-C076EF7723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12/9/2020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9CF2EF-6B58-412F-8FF9-020F13584B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F. Porter - Mu2e-II Workshop (vi) - Introduction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D8E995-2205-4800-B956-98EAEE3206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46182-FD2A-49FA-9D37-2828763E0D32}" type="slidenum">
              <a:rPr lang="en-US" smtClean="0"/>
              <a:t>18</a:t>
            </a:fld>
            <a:endParaRPr lang="en-US"/>
          </a:p>
        </p:txBody>
      </p:sp>
      <p:graphicFrame>
        <p:nvGraphicFramePr>
          <p:cNvPr id="8" name="Table 11">
            <a:extLst>
              <a:ext uri="{FF2B5EF4-FFF2-40B4-BE49-F238E27FC236}">
                <a16:creationId xmlns:a16="http://schemas.microsoft.com/office/drawing/2014/main" id="{B3396628-555D-489A-9DCC-6F5E33570DE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6545098"/>
              </p:ext>
            </p:extLst>
          </p:nvPr>
        </p:nvGraphicFramePr>
        <p:xfrm>
          <a:off x="1201784" y="742180"/>
          <a:ext cx="10732012" cy="55421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75678">
                  <a:extLst>
                    <a:ext uri="{9D8B030D-6E8A-4147-A177-3AD203B41FA5}">
                      <a16:colId xmlns:a16="http://schemas.microsoft.com/office/drawing/2014/main" val="2368833776"/>
                    </a:ext>
                  </a:extLst>
                </a:gridCol>
                <a:gridCol w="2818662">
                  <a:extLst>
                    <a:ext uri="{9D8B030D-6E8A-4147-A177-3AD203B41FA5}">
                      <a16:colId xmlns:a16="http://schemas.microsoft.com/office/drawing/2014/main" val="4268498197"/>
                    </a:ext>
                  </a:extLst>
                </a:gridCol>
                <a:gridCol w="6237672">
                  <a:extLst>
                    <a:ext uri="{9D8B030D-6E8A-4147-A177-3AD203B41FA5}">
                      <a16:colId xmlns:a16="http://schemas.microsoft.com/office/drawing/2014/main" val="3924101932"/>
                    </a:ext>
                  </a:extLst>
                </a:gridCol>
              </a:tblGrid>
              <a:tr h="403428">
                <a:tc>
                  <a:txBody>
                    <a:bodyPr/>
                    <a:lstStyle/>
                    <a:p>
                      <a:r>
                        <a:rPr lang="en-US" sz="2000" dirty="0"/>
                        <a:t>When (CT)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Who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What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44627646"/>
                  </a:ext>
                </a:extLst>
              </a:tr>
              <a:tr h="403428">
                <a:tc>
                  <a:txBody>
                    <a:bodyPr/>
                    <a:lstStyle/>
                    <a:p>
                      <a:r>
                        <a:rPr lang="en-US" sz="2000" dirty="0"/>
                        <a:t>10:00-10:20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rgbClr val="00B050"/>
                          </a:solidFill>
                        </a:rPr>
                        <a:t>Frank Porter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rgbClr val="00B050"/>
                          </a:solidFill>
                        </a:rPr>
                        <a:t>Introduction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22213762"/>
                  </a:ext>
                </a:extLst>
              </a:tr>
              <a:tr h="403428">
                <a:tc>
                  <a:txBody>
                    <a:bodyPr/>
                    <a:lstStyle/>
                    <a:p>
                      <a:r>
                        <a:rPr lang="en-US" sz="2000" dirty="0"/>
                        <a:t>10:20-11:00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>
                          <a:solidFill>
                            <a:srgbClr val="00B050"/>
                          </a:solidFill>
                        </a:rPr>
                        <a:t>Vadim Kashikhin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7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>
                          <a:solidFill>
                            <a:srgbClr val="00B050"/>
                          </a:solidFill>
                        </a:rPr>
                        <a:t>Production solenoid</a:t>
                      </a:r>
                      <a:endParaRPr lang="en-US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41585617"/>
                  </a:ext>
                </a:extLst>
              </a:tr>
              <a:tr h="403428">
                <a:tc>
                  <a:txBody>
                    <a:bodyPr/>
                    <a:lstStyle/>
                    <a:p>
                      <a:r>
                        <a:rPr lang="en-US" sz="2000" dirty="0"/>
                        <a:t>11:00-11:15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rgbClr val="00B050"/>
                          </a:solidFill>
                        </a:rPr>
                        <a:t>Sophie Middleton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7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>
                          <a:solidFill>
                            <a:srgbClr val="00B050"/>
                          </a:solidFill>
                        </a:rPr>
                        <a:t>Sensitivity</a:t>
                      </a:r>
                      <a:endParaRPr lang="en-US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84131637"/>
                  </a:ext>
                </a:extLst>
              </a:tr>
              <a:tr h="403428">
                <a:tc>
                  <a:txBody>
                    <a:bodyPr/>
                    <a:lstStyle/>
                    <a:p>
                      <a:r>
                        <a:rPr lang="en-US" sz="2000" dirty="0"/>
                        <a:t>11:15-11:45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rgbClr val="00B050"/>
                          </a:solidFill>
                        </a:rPr>
                        <a:t>Julian Heeck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7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>
                          <a:solidFill>
                            <a:srgbClr val="00B050"/>
                          </a:solidFill>
                        </a:rPr>
                        <a:t>Theory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17755593"/>
                  </a:ext>
                </a:extLst>
              </a:tr>
              <a:tr h="403428">
                <a:tc>
                  <a:txBody>
                    <a:bodyPr/>
                    <a:lstStyle/>
                    <a:p>
                      <a:r>
                        <a:rPr lang="en-US" sz="2000" dirty="0"/>
                        <a:t>11:45-12:00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err="1">
                          <a:solidFill>
                            <a:srgbClr val="00B050"/>
                          </a:solidFill>
                        </a:rPr>
                        <a:t>Giani</a:t>
                      </a:r>
                      <a:r>
                        <a:rPr lang="en-US" sz="2000" dirty="0">
                          <a:solidFill>
                            <a:srgbClr val="00B050"/>
                          </a:solidFill>
                        </a:rPr>
                        <a:t>/Antonio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7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>
                          <a:solidFill>
                            <a:srgbClr val="00B050"/>
                          </a:solidFill>
                        </a:rPr>
                        <a:t>TDAQ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63271806"/>
                  </a:ext>
                </a:extLst>
              </a:tr>
              <a:tr h="403428">
                <a:tc>
                  <a:txBody>
                    <a:bodyPr/>
                    <a:lstStyle/>
                    <a:p>
                      <a:r>
                        <a:rPr lang="en-US" sz="2000" dirty="0"/>
                        <a:t>11:55-12:30</a:t>
                      </a:r>
                    </a:p>
                  </a:txBody>
                  <a:tcPr>
                    <a:solidFill>
                      <a:srgbClr val="92D050">
                        <a:alpha val="16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All</a:t>
                      </a:r>
                    </a:p>
                  </a:txBody>
                  <a:tcPr>
                    <a:solidFill>
                      <a:srgbClr val="92D050">
                        <a:alpha val="16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Break</a:t>
                      </a:r>
                    </a:p>
                  </a:txBody>
                  <a:tcPr>
                    <a:solidFill>
                      <a:srgbClr val="92D050">
                        <a:alpha val="16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9575721"/>
                  </a:ext>
                </a:extLst>
              </a:tr>
              <a:tr h="403428">
                <a:tc>
                  <a:txBody>
                    <a:bodyPr/>
                    <a:lstStyle/>
                    <a:p>
                      <a:r>
                        <a:rPr lang="en-US" sz="2000" dirty="0"/>
                        <a:t>12:30-12:40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rgbClr val="00B050"/>
                          </a:solidFill>
                        </a:rPr>
                        <a:t>Ivano Sarra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>
                          <a:solidFill>
                            <a:srgbClr val="00B050"/>
                          </a:solidFill>
                        </a:rPr>
                        <a:t>Calorimeter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57484177"/>
                  </a:ext>
                </a:extLst>
              </a:tr>
              <a:tr h="403428">
                <a:tc>
                  <a:txBody>
                    <a:bodyPr/>
                    <a:lstStyle/>
                    <a:p>
                      <a:r>
                        <a:rPr lang="en-US" sz="2000" dirty="0"/>
                        <a:t>12:40-13:05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solidFill>
                            <a:srgbClr val="00B050"/>
                          </a:solidFill>
                        </a:rPr>
                        <a:t>Daniel Ambrose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7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>
                          <a:solidFill>
                            <a:srgbClr val="00B050"/>
                          </a:solidFill>
                        </a:rPr>
                        <a:t>Tracker (report from Dec 8 workshop)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74000513"/>
                  </a:ext>
                </a:extLst>
              </a:tr>
              <a:tr h="40342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/>
                        <a:t>13:05-13:10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rgbClr val="00B050"/>
                          </a:solidFill>
                        </a:rPr>
                        <a:t>Yuri Oksuzian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7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>
                          <a:solidFill>
                            <a:srgbClr val="00B050"/>
                          </a:solidFill>
                        </a:rPr>
                        <a:t>CRV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05806532"/>
                  </a:ext>
                </a:extLst>
              </a:tr>
              <a:tr h="40342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/>
                        <a:t>13:10-13:25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rgbClr val="00B050"/>
                          </a:solidFill>
                        </a:rPr>
                        <a:t>David </a:t>
                      </a:r>
                      <a:r>
                        <a:rPr lang="en-US" sz="2000" dirty="0" err="1">
                          <a:solidFill>
                            <a:srgbClr val="00B050"/>
                          </a:solidFill>
                        </a:rPr>
                        <a:t>Neuffer</a:t>
                      </a:r>
                      <a:endParaRPr lang="en-US" sz="2000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7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>
                          <a:solidFill>
                            <a:srgbClr val="00B050"/>
                          </a:solidFill>
                        </a:rPr>
                        <a:t>Accelerator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90969766"/>
                  </a:ext>
                </a:extLst>
              </a:tr>
              <a:tr h="40342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/>
                        <a:t>13:25-14:00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rgbClr val="00B050"/>
                          </a:solidFill>
                        </a:rPr>
                        <a:t>Vitaly (20 min)/Michael/Stefan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7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>
                          <a:solidFill>
                            <a:srgbClr val="00B050"/>
                          </a:solidFill>
                        </a:rPr>
                        <a:t>Radiation &amp; targets (20 min Vitaly + update)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01310453"/>
                  </a:ext>
                </a:extLst>
              </a:tr>
              <a:tr h="403428">
                <a:tc>
                  <a:txBody>
                    <a:bodyPr/>
                    <a:lstStyle/>
                    <a:p>
                      <a:r>
                        <a:rPr lang="en-US" sz="2000" dirty="0"/>
                        <a:t>14:00</a:t>
                      </a:r>
                    </a:p>
                  </a:txBody>
                  <a:tcPr>
                    <a:solidFill>
                      <a:srgbClr val="92D050">
                        <a:alpha val="16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7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/>
                        <a:t>All</a:t>
                      </a:r>
                    </a:p>
                  </a:txBody>
                  <a:tcPr>
                    <a:solidFill>
                      <a:srgbClr val="92D050">
                        <a:alpha val="16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End</a:t>
                      </a:r>
                    </a:p>
                  </a:txBody>
                  <a:tcPr>
                    <a:solidFill>
                      <a:srgbClr val="92D050">
                        <a:alpha val="16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1121321"/>
                  </a:ext>
                </a:extLst>
              </a:tr>
            </a:tbl>
          </a:graphicData>
        </a:graphic>
      </p:graphicFrame>
      <p:sp>
        <p:nvSpPr>
          <p:cNvPr id="10" name="TextBox 9">
            <a:extLst>
              <a:ext uri="{FF2B5EF4-FFF2-40B4-BE49-F238E27FC236}">
                <a16:creationId xmlns:a16="http://schemas.microsoft.com/office/drawing/2014/main" id="{729DA84D-C67F-4534-BD52-8C90F5DC8948}"/>
              </a:ext>
            </a:extLst>
          </p:cNvPr>
          <p:cNvSpPr txBox="1"/>
          <p:nvPr/>
        </p:nvSpPr>
        <p:spPr>
          <a:xfrm>
            <a:off x="3380678" y="6150632"/>
            <a:ext cx="6670765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000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Indico timetable at: </a:t>
            </a:r>
            <a:r>
              <a:rPr lang="en-US" sz="1800" dirty="0">
                <a:solidFill>
                  <a:schemeClr val="tx1"/>
                </a:solidFill>
                <a:hlinkClick r:id="rId4"/>
              </a:rPr>
              <a:t>https://indico.fnal.gov/event/46433/</a:t>
            </a:r>
            <a:endParaRPr lang="en-US" sz="1800" dirty="0">
              <a:solidFill>
                <a:schemeClr val="tx1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17855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531D83-AAF3-4342-BB00-019430F490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88719" y="1499616"/>
            <a:ext cx="9653451" cy="3756878"/>
          </a:xfrm>
        </p:spPr>
        <p:txBody>
          <a:bodyPr>
            <a:normAutofit/>
          </a:bodyPr>
          <a:lstStyle/>
          <a:p>
            <a:r>
              <a:rPr lang="en-US" sz="4000" dirty="0">
                <a:solidFill>
                  <a:srgbClr val="FF0000"/>
                </a:solidFill>
              </a:rPr>
              <a:t>Next Mu2e-II workshop: </a:t>
            </a:r>
            <a:br>
              <a:rPr lang="en-US" sz="4000" dirty="0">
                <a:solidFill>
                  <a:srgbClr val="FF0000"/>
                </a:solidFill>
              </a:rPr>
            </a:br>
            <a:r>
              <a:rPr lang="en-US" sz="4000" dirty="0">
                <a:solidFill>
                  <a:srgbClr val="FF0000"/>
                </a:solidFill>
              </a:rPr>
              <a:t>             Wednesday, January 27, 2021</a:t>
            </a:r>
            <a:br>
              <a:rPr lang="en-US" sz="5400" dirty="0">
                <a:solidFill>
                  <a:srgbClr val="00B0F0"/>
                </a:solidFill>
              </a:rPr>
            </a:br>
            <a:endParaRPr lang="en-US" sz="54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2EDD8D-D010-4377-A2D3-C076EF7723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12/9/2020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9CF2EF-6B58-412F-8FF9-020F13584B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F. Porter - Mu2e-II Workshop (vi) - Introduction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D8E995-2205-4800-B956-98EAEE3206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46182-FD2A-49FA-9D37-2828763E0D32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90446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531D83-AAF3-4342-BB00-019430F490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97787" y="-142808"/>
            <a:ext cx="5099305" cy="707123"/>
          </a:xfrm>
        </p:spPr>
        <p:txBody>
          <a:bodyPr>
            <a:normAutofit/>
          </a:bodyPr>
          <a:lstStyle/>
          <a:p>
            <a:pPr algn="ctr"/>
            <a:r>
              <a:rPr lang="en-US" sz="4000" dirty="0">
                <a:solidFill>
                  <a:srgbClr val="0070C0"/>
                </a:solidFill>
              </a:rPr>
              <a:t>Mu2e-II workshops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2EDD8D-D010-4377-A2D3-C076EF7723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12/9/2020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9CF2EF-6B58-412F-8FF9-020F13584B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F. Porter - Mu2e-II Workshop (vi) - Introduction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D8E995-2205-4800-B956-98EAEE3206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46182-FD2A-49FA-9D37-2828763E0D32}" type="slidenum">
              <a:rPr lang="en-US" smtClean="0"/>
              <a:t>2</a:t>
            </a:fld>
            <a:endParaRPr lang="en-US"/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830FBFBE-2142-44BD-8629-F7EFB9A7AEE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47121869"/>
              </p:ext>
            </p:extLst>
          </p:nvPr>
        </p:nvGraphicFramePr>
        <p:xfrm>
          <a:off x="1201784" y="504967"/>
          <a:ext cx="10217331" cy="58682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84884">
                  <a:extLst>
                    <a:ext uri="{9D8B030D-6E8A-4147-A177-3AD203B41FA5}">
                      <a16:colId xmlns:a16="http://schemas.microsoft.com/office/drawing/2014/main" val="1715283641"/>
                    </a:ext>
                  </a:extLst>
                </a:gridCol>
                <a:gridCol w="5932447">
                  <a:extLst>
                    <a:ext uri="{9D8B030D-6E8A-4147-A177-3AD203B41FA5}">
                      <a16:colId xmlns:a16="http://schemas.microsoft.com/office/drawing/2014/main" val="51950313"/>
                    </a:ext>
                  </a:extLst>
                </a:gridCol>
              </a:tblGrid>
              <a:tr h="679162">
                <a:tc>
                  <a:txBody>
                    <a:bodyPr/>
                    <a:lstStyle/>
                    <a:p>
                      <a:r>
                        <a:rPr lang="en-US" sz="3200" dirty="0"/>
                        <a:t>Workshop dates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/>
                        <a:t>Links to recordings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92827835"/>
                  </a:ext>
                </a:extLst>
              </a:tr>
              <a:tr h="734678">
                <a:tc>
                  <a:txBody>
                    <a:bodyPr/>
                    <a:lstStyle/>
                    <a:p>
                      <a:r>
                        <a:rPr lang="en-US" sz="2800" dirty="0"/>
                        <a:t>Thursday, June 18</a:t>
                      </a:r>
                    </a:p>
                    <a:p>
                      <a:r>
                        <a:rPr lang="en-US" sz="1000" dirty="0">
                          <a:hlinkClick r:id="rId3"/>
                        </a:rPr>
                        <a:t>https://mu2e-docdb.fnal.gov/cgi-bin/sso/DisplayMeeting?conferenceid=9755</a:t>
                      </a:r>
                      <a:endParaRPr lang="en-US" sz="1000" dirty="0"/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u="sng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4"/>
                        </a:rPr>
                        <a:t>AM: https://caltech.box.com/s/b67edbgtxofaujuooorafm4kfq9owhjd</a:t>
                      </a:r>
                      <a:endParaRPr lang="en-US" sz="1200" u="sng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1200" u="sng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5"/>
                        </a:rPr>
                        <a:t>PM: https://caltech.box.com/s/vnsm9nh7qroznt3n6q5n3sn4ut1bswo5</a:t>
                      </a:r>
                      <a:endParaRPr lang="en-US" sz="1200" dirty="0"/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5958977"/>
                  </a:ext>
                </a:extLst>
              </a:tr>
              <a:tr h="564315">
                <a:tc>
                  <a:txBody>
                    <a:bodyPr/>
                    <a:lstStyle/>
                    <a:p>
                      <a:r>
                        <a:rPr lang="en-US" sz="2800" dirty="0"/>
                        <a:t>Wednesday, July 29</a:t>
                      </a:r>
                    </a:p>
                    <a:p>
                      <a:r>
                        <a:rPr lang="en-US" sz="1600" dirty="0">
                          <a:hlinkClick r:id="rId6"/>
                        </a:rPr>
                        <a:t>https://indico.fnal.gov/event/44541/</a:t>
                      </a:r>
                      <a:endParaRPr lang="en-US" sz="1600" dirty="0"/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rgbClr val="0070C0"/>
                          </a:solidFill>
                          <a:hlinkClick r:id="rId7"/>
                        </a:rPr>
                        <a:t>https://caltech.box.com/s/k45jik5i7uztq2letmaxb93fq3arl0kf</a:t>
                      </a:r>
                      <a:endParaRPr lang="en-US" sz="1200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6362797"/>
                  </a:ext>
                </a:extLst>
              </a:tr>
              <a:tr h="595666">
                <a:tc>
                  <a:txBody>
                    <a:bodyPr/>
                    <a:lstStyle/>
                    <a:p>
                      <a:r>
                        <a:rPr lang="en-US" sz="2800" dirty="0"/>
                        <a:t>Wednesday, August 26</a:t>
                      </a:r>
                    </a:p>
                    <a:p>
                      <a:r>
                        <a:rPr lang="en-US" sz="1600" dirty="0">
                          <a:hlinkClick r:id="rId8"/>
                        </a:rPr>
                        <a:t>https://indico.fnal.gov/event/44997/</a:t>
                      </a:r>
                      <a:endParaRPr lang="en-US" sz="1600" dirty="0"/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hlinkClick r:id="rId9"/>
                        </a:rPr>
                        <a:t>https://caltech.box.com/s/ws8hkzmjo96xlnile8q27yphb87nlpjp</a:t>
                      </a:r>
                      <a:endParaRPr lang="en-US" sz="1200" dirty="0"/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1446673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2800" dirty="0"/>
                        <a:t>Wednesday, September 23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hlinkClick r:id="rId10"/>
                        </a:rPr>
                        <a:t>https://indico.fnal.gov/event/45632/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https://caltech.zoom.us/rec/play/_xbOzK448M0VhhDArf9UE8AjiOKdshh4et0tYOOhtViPn3qveG95CkQUOHQ0_SzeJ8pxVzw5M0PoIvjD.I-zdhaNXvu3i5Sll?autoplay=true&amp;startTime=1600873315000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66005820"/>
                  </a:ext>
                </a:extLst>
              </a:tr>
              <a:tr h="630391">
                <a:tc>
                  <a:txBody>
                    <a:bodyPr/>
                    <a:lstStyle/>
                    <a:p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Wednesday, October 28</a:t>
                      </a:r>
                    </a:p>
                    <a:p>
                      <a:r>
                        <a:rPr lang="en-US" sz="1600" dirty="0">
                          <a:solidFill>
                            <a:schemeClr val="tx1"/>
                          </a:solidFill>
                          <a:hlinkClick r:id="rId11"/>
                        </a:rPr>
                        <a:t>https://indico.fnal.gov/event/45937/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u="sng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12"/>
                        </a:rPr>
                        <a:t>https://caltech.zoom.us/rec/share/zCGxa2uJwAKwONXm7pyiqrrLPJvIxTaNHkY2cxHRDjtmb_mWOYqraV8D9ynUMATk.JNeSkLhSj4-Hfcof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75749228"/>
                  </a:ext>
                </a:extLst>
              </a:tr>
              <a:tr h="644434">
                <a:tc>
                  <a:txBody>
                    <a:bodyPr/>
                    <a:lstStyle/>
                    <a:p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Wednesday, December 9</a:t>
                      </a:r>
                    </a:p>
                    <a:p>
                      <a:r>
                        <a:rPr lang="en-US" sz="1600" dirty="0">
                          <a:solidFill>
                            <a:schemeClr val="tx1"/>
                          </a:solidFill>
                          <a:hlinkClick r:id="rId13"/>
                        </a:rPr>
                        <a:t>https://indico.fnal.gov/event/46433/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11083202"/>
                  </a:ext>
                </a:extLst>
              </a:tr>
              <a:tr h="644434">
                <a:tc>
                  <a:txBody>
                    <a:bodyPr/>
                    <a:lstStyle/>
                    <a:p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Wednesday, January 27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424835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7695042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531D83-AAF3-4342-BB00-019430F490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93473" y="2332471"/>
            <a:ext cx="6070600" cy="1325563"/>
          </a:xfrm>
        </p:spPr>
        <p:txBody>
          <a:bodyPr>
            <a:normAutofit/>
          </a:bodyPr>
          <a:lstStyle/>
          <a:p>
            <a:r>
              <a:rPr lang="en-US" sz="5400" dirty="0">
                <a:solidFill>
                  <a:srgbClr val="00B0F0"/>
                </a:solidFill>
              </a:rPr>
              <a:t>Additional Material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2EDD8D-D010-4377-A2D3-C076EF7723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12/9/2020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9CF2EF-6B58-412F-8FF9-020F13584B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F. Porter - Mu2e-II Workshop (vi) - Introduction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D8E995-2205-4800-B956-98EAEE3206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46182-FD2A-49FA-9D37-2828763E0D32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180555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12/9/2020</a:t>
            </a:r>
            <a:endParaRPr lang="en-US" alt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465865" y="6356356"/>
            <a:ext cx="3890010" cy="365125"/>
          </a:xfrm>
        </p:spPr>
        <p:txBody>
          <a:bodyPr/>
          <a:lstStyle/>
          <a:p>
            <a:pPr>
              <a:defRPr/>
            </a:pPr>
            <a:r>
              <a:rPr lang="en-US"/>
              <a:t>F. Porter - Mu2e-II Workshop (vi) - Introduction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9C158-AEF1-41A2-A6CE-6F0BAB305EFD}" type="slidenum">
              <a:rPr lang="en-US" altLang="en-US" smtClean="0"/>
              <a:pPr/>
              <a:t>21</a:t>
            </a:fld>
            <a:endParaRPr lang="en-US" altLang="en-US" dirty="0"/>
          </a:p>
        </p:txBody>
      </p:sp>
      <p:sp>
        <p:nvSpPr>
          <p:cNvPr id="5" name="Rectangle 4"/>
          <p:cNvSpPr/>
          <p:nvPr/>
        </p:nvSpPr>
        <p:spPr>
          <a:xfrm>
            <a:off x="3271303" y="97927"/>
            <a:ext cx="685251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6858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>
                <a:solidFill>
                  <a:srgbClr val="0070C0"/>
                </a:solidFill>
                <a:latin typeface="Calibri" panose="020F0502020204030204"/>
                <a:ea typeface="+mn-ea"/>
                <a:cs typeface="+mn-cs"/>
              </a:rPr>
              <a:t>Mu2e-II Snowmass21 Committee 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1397929" y="621147"/>
          <a:ext cx="9269006" cy="581620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65666">
                  <a:extLst>
                    <a:ext uri="{9D8B030D-6E8A-4147-A177-3AD203B41FA5}">
                      <a16:colId xmlns:a16="http://schemas.microsoft.com/office/drawing/2014/main" val="3794896014"/>
                    </a:ext>
                  </a:extLst>
                </a:gridCol>
                <a:gridCol w="2584219">
                  <a:extLst>
                    <a:ext uri="{9D8B030D-6E8A-4147-A177-3AD203B41FA5}">
                      <a16:colId xmlns:a16="http://schemas.microsoft.com/office/drawing/2014/main" val="1698443108"/>
                    </a:ext>
                  </a:extLst>
                </a:gridCol>
                <a:gridCol w="3319121">
                  <a:extLst>
                    <a:ext uri="{9D8B030D-6E8A-4147-A177-3AD203B41FA5}">
                      <a16:colId xmlns:a16="http://schemas.microsoft.com/office/drawing/2014/main" val="3019934301"/>
                    </a:ext>
                  </a:extLst>
                </a:gridCol>
              </a:tblGrid>
              <a:tr h="528746">
                <a:tc>
                  <a:txBody>
                    <a:bodyPr/>
                    <a:lstStyle/>
                    <a:p>
                      <a:r>
                        <a:rPr lang="en-US" sz="2000" dirty="0"/>
                        <a:t>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Institution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Email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55087057"/>
                  </a:ext>
                </a:extLst>
              </a:tr>
              <a:tr h="528746">
                <a:tc>
                  <a:txBody>
                    <a:bodyPr/>
                    <a:lstStyle/>
                    <a:p>
                      <a:r>
                        <a:rPr lang="en-US" sz="2000" dirty="0"/>
                        <a:t>Dan Ambrose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U </a:t>
                      </a:r>
                      <a:r>
                        <a:rPr lang="en-US" sz="2000" dirty="0" err="1"/>
                        <a:t>Minn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effectLst/>
                          <a:latin typeface="Arial" panose="020B0604020202020204" pitchFamily="34" charset="0"/>
                        </a:rPr>
                        <a:t>  ambrose0028@gmail.com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45123250"/>
                  </a:ext>
                </a:extLst>
              </a:tr>
              <a:tr h="528746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/>
                        <a:t>Rebecca Chislett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UC London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rebecca.chislett@ucl.ac.uk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3906194"/>
                  </a:ext>
                </a:extLst>
              </a:tr>
              <a:tr h="528746">
                <a:tc>
                  <a:txBody>
                    <a:bodyPr/>
                    <a:lstStyle/>
                    <a:p>
                      <a:r>
                        <a:rPr lang="en-US" sz="2000" dirty="0"/>
                        <a:t>Lisa Goodenough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FNAL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goodenou@fnal.gov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07825279"/>
                  </a:ext>
                </a:extLst>
              </a:tr>
              <a:tr h="528746">
                <a:tc>
                  <a:txBody>
                    <a:bodyPr/>
                    <a:lstStyle/>
                    <a:p>
                      <a:pPr algn="l"/>
                      <a:r>
                        <a:rPr lang="en-US" sz="2000" dirty="0"/>
                        <a:t>Julian </a:t>
                      </a:r>
                      <a:r>
                        <a:rPr lang="en-US" sz="2000" dirty="0" err="1"/>
                        <a:t>Heeck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U Virginia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julian.heeck@gmail.com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42822499"/>
                  </a:ext>
                </a:extLst>
              </a:tr>
              <a:tr h="528746">
                <a:tc>
                  <a:txBody>
                    <a:bodyPr/>
                    <a:lstStyle/>
                    <a:p>
                      <a:r>
                        <a:rPr lang="en-US" sz="2000" dirty="0"/>
                        <a:t>David Neuffer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FNAL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neuffer@fnal.gov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2036032"/>
                  </a:ext>
                </a:extLst>
              </a:tr>
              <a:tr h="528746">
                <a:tc>
                  <a:txBody>
                    <a:bodyPr/>
                    <a:lstStyle/>
                    <a:p>
                      <a:r>
                        <a:rPr lang="en-US" sz="2000" dirty="0"/>
                        <a:t>Yuri Oksuzian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ANL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yoksuzian@anl.gov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91838294"/>
                  </a:ext>
                </a:extLst>
              </a:tr>
              <a:tr h="528746">
                <a:tc>
                  <a:txBody>
                    <a:bodyPr/>
                    <a:lstStyle/>
                    <a:p>
                      <a:r>
                        <a:rPr lang="en-US" sz="2000" dirty="0"/>
                        <a:t>Frank Porter (chair)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Caltech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fcp@caltech.edu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98692976"/>
                  </a:ext>
                </a:extLst>
              </a:tr>
              <a:tr h="528746">
                <a:tc>
                  <a:txBody>
                    <a:bodyPr/>
                    <a:lstStyle/>
                    <a:p>
                      <a:r>
                        <a:rPr lang="en-US" sz="2000" dirty="0"/>
                        <a:t>Giovanni </a:t>
                      </a:r>
                      <a:r>
                        <a:rPr lang="en-US" sz="2000" dirty="0" err="1"/>
                        <a:t>Tassielli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INFN-Lecce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giovani.tassielli@le.infn.it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14716034"/>
                  </a:ext>
                </a:extLst>
              </a:tr>
              <a:tr h="528746">
                <a:tc>
                  <a:txBody>
                    <a:bodyPr/>
                    <a:lstStyle/>
                    <a:p>
                      <a:r>
                        <a:rPr lang="en-US" sz="2000" dirty="0"/>
                        <a:t>Robert Bernstein (ex officio)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FNAL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rhbob@fnal.gov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3637965"/>
                  </a:ext>
                </a:extLst>
              </a:tr>
              <a:tr h="528746">
                <a:tc>
                  <a:txBody>
                    <a:bodyPr/>
                    <a:lstStyle/>
                    <a:p>
                      <a:r>
                        <a:rPr lang="en-US" sz="2000" dirty="0"/>
                        <a:t>Jim Miller (ex officio)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Boston U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miller@bu.edu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544624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7515006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531D83-AAF3-4342-BB00-019430F490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27525" y="51915"/>
            <a:ext cx="6996466" cy="1045663"/>
          </a:xfrm>
        </p:spPr>
        <p:txBody>
          <a:bodyPr>
            <a:normAutofit/>
          </a:bodyPr>
          <a:lstStyle/>
          <a:p>
            <a:pPr algn="ctr"/>
            <a:r>
              <a:rPr lang="en-US" sz="5400" dirty="0">
                <a:solidFill>
                  <a:srgbClr val="0070C0"/>
                </a:solidFill>
              </a:rPr>
              <a:t>Calendar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2EDD8D-D010-4377-A2D3-C076EF7723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12/9/2020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9CF2EF-6B58-412F-8FF9-020F13584B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F. Porter - Mu2e-II Workshop (vi) - Introduction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D8E995-2205-4800-B956-98EAEE3206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46182-FD2A-49FA-9D37-2828763E0D32}" type="slidenum">
              <a:rPr lang="en-US" smtClean="0"/>
              <a:t>22</a:t>
            </a:fld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9C82D08-9008-478F-8672-BE2FF1AADFB3}"/>
              </a:ext>
            </a:extLst>
          </p:cNvPr>
          <p:cNvSpPr txBox="1"/>
          <p:nvPr/>
        </p:nvSpPr>
        <p:spPr>
          <a:xfrm>
            <a:off x="2105869" y="1024301"/>
            <a:ext cx="7980262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Wiki already has a calendar of Mu2e-II workshops: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hlinkClick r:id="rId2"/>
              </a:rPr>
              <a:t>https://mu2eiiwiki.fnal.gov/wiki/Calendar_of_Workshops</a:t>
            </a:r>
            <a:endParaRPr lang="en-US" sz="2400" dirty="0"/>
          </a:p>
          <a:p>
            <a:r>
              <a:rPr lang="en-US" sz="2400" dirty="0"/>
              <a:t>Also, Rare frontier has a calendar: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hlinkClick r:id="rId3"/>
              </a:rPr>
              <a:t>https://snowmass21.org/rare/start#calendar_of_meetings</a:t>
            </a:r>
            <a:endParaRPr lang="en-US" sz="2400" dirty="0"/>
          </a:p>
          <a:p>
            <a:endParaRPr lang="en-US" sz="2400" dirty="0"/>
          </a:p>
          <a:p>
            <a:r>
              <a:rPr lang="en-US" sz="2400" dirty="0">
                <a:solidFill>
                  <a:srgbClr val="00B050"/>
                </a:solidFill>
              </a:rPr>
              <a:t>Proposing to provide an editable Mu2e-II calendar on the private Wiki page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Working group meetings and workshops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Ad hoc working meetings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Convenor meetings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Committee meetings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Related Snowmass21 events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Include links to Zoom, agendas</a:t>
            </a:r>
          </a:p>
        </p:txBody>
      </p:sp>
    </p:spTree>
    <p:extLst>
      <p:ext uri="{BB962C8B-B14F-4D97-AF65-F5344CB8AC3E}">
        <p14:creationId xmlns:p14="http://schemas.microsoft.com/office/powerpoint/2010/main" val="12622658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A6C49F-CF7C-4EDF-8402-F29B158DDA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12/9/2020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2D6CF1-429C-45D0-BE55-F08100993B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F. Porter - Mu2e-II Workshop (vi) - Introduction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275F18-918C-47D6-A64E-72D47F6CF2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46182-FD2A-49FA-9D37-2828763E0D32}" type="slidenum">
              <a:rPr lang="en-US" smtClean="0"/>
              <a:t>3</a:t>
            </a:fld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1E55A60-AF46-4C21-894F-35ABE6AB0046}"/>
              </a:ext>
            </a:extLst>
          </p:cNvPr>
          <p:cNvSpPr/>
          <p:nvPr/>
        </p:nvSpPr>
        <p:spPr>
          <a:xfrm>
            <a:off x="4666946" y="0"/>
            <a:ext cx="348645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6858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dirty="0">
                <a:solidFill>
                  <a:srgbClr val="0070C0"/>
                </a:solidFill>
                <a:latin typeface="Calibri" panose="020F0502020204030204"/>
              </a:rPr>
              <a:t>Working Groups</a:t>
            </a:r>
            <a:endParaRPr lang="en-US" sz="3200" dirty="0">
              <a:solidFill>
                <a:srgbClr val="0070C0"/>
              </a:solidFill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C6B66879-D013-451E-BFA8-D441DE1CFF4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0289489"/>
              </p:ext>
            </p:extLst>
          </p:nvPr>
        </p:nvGraphicFramePr>
        <p:xfrm>
          <a:off x="2209800" y="479478"/>
          <a:ext cx="8318766" cy="610804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87550">
                  <a:extLst>
                    <a:ext uri="{9D8B030D-6E8A-4147-A177-3AD203B41FA5}">
                      <a16:colId xmlns:a16="http://schemas.microsoft.com/office/drawing/2014/main" val="2984652802"/>
                    </a:ext>
                  </a:extLst>
                </a:gridCol>
                <a:gridCol w="2831216">
                  <a:extLst>
                    <a:ext uri="{9D8B030D-6E8A-4147-A177-3AD203B41FA5}">
                      <a16:colId xmlns:a16="http://schemas.microsoft.com/office/drawing/2014/main" val="73819994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US" sz="1600" dirty="0"/>
                        <a:t>Mu2e-II working groups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Convenors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60120197"/>
                  </a:ext>
                </a:extLst>
              </a:tr>
              <a:tr h="520499">
                <a:tc>
                  <a:txBody>
                    <a:bodyPr/>
                    <a:lstStyle/>
                    <a:p>
                      <a:r>
                        <a:rPr lang="en-US" sz="1600" dirty="0"/>
                        <a:t>Theory</a:t>
                      </a:r>
                      <a:endParaRPr lang="en-US" sz="1400" dirty="0"/>
                    </a:p>
                    <a:p>
                      <a:pPr lvl="1"/>
                      <a:r>
                        <a:rPr lang="en-US" sz="1600" u="sng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3"/>
                        </a:rPr>
                        <a:t>mu2eii-theory@fnal.gov</a:t>
                      </a:r>
                      <a:r>
                        <a:rPr lang="en-US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Julian </a:t>
                      </a:r>
                      <a:r>
                        <a:rPr lang="en-US" sz="1600" dirty="0" err="1">
                          <a:solidFill>
                            <a:schemeClr val="tx1"/>
                          </a:solidFill>
                        </a:rPr>
                        <a:t>Heeck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Lorenzo </a:t>
                      </a:r>
                      <a:r>
                        <a:rPr lang="en-US" sz="1600" dirty="0" err="1">
                          <a:solidFill>
                            <a:schemeClr val="tx1"/>
                          </a:solidFill>
                        </a:rPr>
                        <a:t>Calibbi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3642589"/>
                  </a:ext>
                </a:extLst>
              </a:tr>
              <a:tr h="527605">
                <a:tc>
                  <a:txBody>
                    <a:bodyPr/>
                    <a:lstStyle/>
                    <a:p>
                      <a:r>
                        <a:rPr lang="en-US" sz="1600" dirty="0"/>
                        <a:t>Accelerator (including PS, production target, extinction)</a:t>
                      </a:r>
                    </a:p>
                    <a:p>
                      <a:pPr lvl="1"/>
                      <a:r>
                        <a:rPr lang="en-US" sz="1600" dirty="0">
                          <a:solidFill>
                            <a:srgbClr val="0070C0"/>
                          </a:solidFill>
                          <a:hlinkClick r:id="rId4"/>
                        </a:rPr>
                        <a:t>mu2e-ii-accelerator@fnal.gov</a:t>
                      </a:r>
                      <a:endParaRPr lang="en-US" sz="1600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Karie Badgley</a:t>
                      </a:r>
                    </a:p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David </a:t>
                      </a:r>
                      <a:r>
                        <a:rPr lang="en-US" sz="1600" dirty="0" err="1">
                          <a:solidFill>
                            <a:schemeClr val="tx1"/>
                          </a:solidFill>
                        </a:rPr>
                        <a:t>Neuffer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Eric </a:t>
                      </a:r>
                      <a:r>
                        <a:rPr lang="en-US" sz="1600" dirty="0" err="1">
                          <a:solidFill>
                            <a:schemeClr val="tx1"/>
                          </a:solidFill>
                        </a:rPr>
                        <a:t>Prebys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22862752"/>
                  </a:ext>
                </a:extLst>
              </a:tr>
              <a:tr h="520499">
                <a:tc>
                  <a:txBody>
                    <a:bodyPr/>
                    <a:lstStyle/>
                    <a:p>
                      <a:r>
                        <a:rPr lang="en-US" sz="1600" dirty="0"/>
                        <a:t>Radiation mitigation (includes radiation simulation)</a:t>
                      </a:r>
                    </a:p>
                    <a:p>
                      <a:pPr lvl="1"/>
                      <a:r>
                        <a:rPr lang="en-US" sz="1600" u="sng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5"/>
                        </a:rPr>
                        <a:t>mu2eii-radiation@fnal.gov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Vitaly Pronskikh</a:t>
                      </a:r>
                    </a:p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Michael </a:t>
                      </a:r>
                      <a:r>
                        <a:rPr lang="en-US" sz="1600" dirty="0" err="1">
                          <a:solidFill>
                            <a:schemeClr val="tx1"/>
                          </a:solidFill>
                        </a:rPr>
                        <a:t>MacKenzie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Stefan Mueller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12265211"/>
                  </a:ext>
                </a:extLst>
              </a:tr>
              <a:tr h="527605">
                <a:tc>
                  <a:txBody>
                    <a:bodyPr/>
                    <a:lstStyle/>
                    <a:p>
                      <a:r>
                        <a:rPr lang="en-US" sz="1600" dirty="0"/>
                        <a:t>Tracker</a:t>
                      </a:r>
                    </a:p>
                    <a:p>
                      <a:pPr lvl="1"/>
                      <a:r>
                        <a:rPr lang="en-US" sz="1600" dirty="0">
                          <a:hlinkClick r:id="rId6"/>
                        </a:rPr>
                        <a:t>mu2eii-tracker@fnal.gov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Daniel Ambrose</a:t>
                      </a:r>
                    </a:p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Giovanni </a:t>
                      </a:r>
                      <a:r>
                        <a:rPr lang="en-US" sz="1600" dirty="0" err="1">
                          <a:solidFill>
                            <a:schemeClr val="tx1"/>
                          </a:solidFill>
                        </a:rPr>
                        <a:t>Tassielli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18032076"/>
                  </a:ext>
                </a:extLst>
              </a:tr>
              <a:tr h="743569">
                <a:tc>
                  <a:txBody>
                    <a:bodyPr/>
                    <a:lstStyle/>
                    <a:p>
                      <a:r>
                        <a:rPr lang="en-US" sz="1600" dirty="0"/>
                        <a:t>Calorimeter (and STM?)</a:t>
                      </a:r>
                    </a:p>
                    <a:p>
                      <a:pPr lvl="1"/>
                      <a:r>
                        <a:rPr lang="en-US" sz="1600" dirty="0"/>
                        <a:t> </a:t>
                      </a:r>
                      <a:r>
                        <a:rPr lang="en-US" sz="1600" dirty="0">
                          <a:hlinkClick r:id="rId7"/>
                        </a:rPr>
                        <a:t>mu2eii-calorimeter@listserv.fnal.gov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Ivano Sarra</a:t>
                      </a:r>
                    </a:p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Luca </a:t>
                      </a:r>
                      <a:r>
                        <a:rPr lang="en-US" sz="1600" dirty="0" err="1">
                          <a:solidFill>
                            <a:schemeClr val="tx1"/>
                          </a:solidFill>
                        </a:rPr>
                        <a:t>Morescalchi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David Hitlin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95831249"/>
                  </a:ext>
                </a:extLst>
              </a:tr>
              <a:tr h="520499">
                <a:tc>
                  <a:txBody>
                    <a:bodyPr/>
                    <a:lstStyle/>
                    <a:p>
                      <a:r>
                        <a:rPr lang="en-US" sz="1600" dirty="0"/>
                        <a:t>CRV</a:t>
                      </a:r>
                    </a:p>
                    <a:p>
                      <a:pPr lvl="1"/>
                      <a:r>
                        <a:rPr lang="en-US" sz="1600" dirty="0">
                          <a:hlinkClick r:id="rId8"/>
                        </a:rPr>
                        <a:t>mu2eii-crv@listserv.fnal.gov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Yuri Oksuzian</a:t>
                      </a:r>
                    </a:p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Craig Dukes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79802488"/>
                  </a:ext>
                </a:extLst>
              </a:tr>
              <a:tr h="771116">
                <a:tc>
                  <a:txBody>
                    <a:bodyPr/>
                    <a:lstStyle/>
                    <a:p>
                      <a:r>
                        <a:rPr lang="en-US" sz="1600" dirty="0"/>
                        <a:t>Sensitivity estimate (includes simulation, stopping target)</a:t>
                      </a:r>
                    </a:p>
                    <a:p>
                      <a:pPr lvl="1"/>
                      <a:r>
                        <a:rPr lang="en-US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9"/>
                        </a:rPr>
                        <a:t>mu2e-ii-sensitivity@listserv.fnal.gov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Lisa Goodenough</a:t>
                      </a:r>
                    </a:p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Sophie Middleton</a:t>
                      </a:r>
                    </a:p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Yuri Oksuzian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33921185"/>
                  </a:ext>
                </a:extLst>
              </a:tr>
              <a:tr h="743569">
                <a:tc>
                  <a:txBody>
                    <a:bodyPr/>
                    <a:lstStyle/>
                    <a:p>
                      <a:r>
                        <a:rPr lang="en-US" sz="1600" dirty="0"/>
                        <a:t>Trigger and DAQ</a:t>
                      </a:r>
                    </a:p>
                    <a:p>
                      <a:pPr lvl="1"/>
                      <a:r>
                        <a:rPr lang="en-US" sz="1600" dirty="0">
                          <a:hlinkClick r:id="rId10"/>
                        </a:rPr>
                        <a:t>mu2eii-tdaq@listserv.fnal.gov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/>
                        <a:t>Giani</a:t>
                      </a:r>
                      <a:r>
                        <a:rPr lang="en-US" sz="1600" dirty="0"/>
                        <a:t> Pezzullo</a:t>
                      </a:r>
                    </a:p>
                    <a:p>
                      <a:r>
                        <a:rPr lang="en-US" sz="1600" dirty="0"/>
                        <a:t>Antonio Gioiosa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738028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40130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2849F3-D611-4F59-A065-7C5D6917EF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113590"/>
          </a:xfrm>
        </p:spPr>
        <p:txBody>
          <a:bodyPr/>
          <a:lstStyle/>
          <a:p>
            <a:r>
              <a:rPr lang="en-US" dirty="0">
                <a:solidFill>
                  <a:srgbClr val="0070C0"/>
                </a:solidFill>
              </a:rPr>
              <a:t>Accelerator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3950DD-9B0B-4E7E-8A06-1CBC2C2FAE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01242" y="1401785"/>
            <a:ext cx="6212260" cy="329222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dirty="0">
                <a:solidFill>
                  <a:srgbClr val="00B050"/>
                </a:solidFill>
              </a:rPr>
              <a:t>Karie Badgley, Convenor, FNAL</a:t>
            </a:r>
          </a:p>
          <a:p>
            <a:pPr marL="0" indent="0">
              <a:buNone/>
            </a:pPr>
            <a:r>
              <a:rPr lang="en-US" sz="2000" dirty="0">
                <a:solidFill>
                  <a:srgbClr val="00B050"/>
                </a:solidFill>
              </a:rPr>
              <a:t>David </a:t>
            </a:r>
            <a:r>
              <a:rPr lang="en-US" sz="2000" dirty="0" err="1">
                <a:solidFill>
                  <a:srgbClr val="00B050"/>
                </a:solidFill>
              </a:rPr>
              <a:t>Neuffer</a:t>
            </a:r>
            <a:r>
              <a:rPr lang="en-US" sz="2000" dirty="0">
                <a:solidFill>
                  <a:srgbClr val="00B050"/>
                </a:solidFill>
              </a:rPr>
              <a:t>, Convenor, FNAL</a:t>
            </a:r>
          </a:p>
          <a:p>
            <a:pPr marL="0" indent="0">
              <a:buNone/>
            </a:pPr>
            <a:r>
              <a:rPr lang="en-US" sz="2000" dirty="0">
                <a:solidFill>
                  <a:srgbClr val="00B050"/>
                </a:solidFill>
              </a:rPr>
              <a:t>Eric Prebys, Convenor, UCD</a:t>
            </a:r>
          </a:p>
          <a:p>
            <a:pPr marL="0" indent="0">
              <a:buNone/>
            </a:pPr>
            <a:r>
              <a:rPr lang="en-US" sz="2000" dirty="0">
                <a:solidFill>
                  <a:schemeClr val="accent4">
                    <a:lumMod val="50000"/>
                  </a:schemeClr>
                </a:solidFill>
              </a:rPr>
              <a:t>Mary Anne Cummings, Muons, Inc.</a:t>
            </a:r>
          </a:p>
          <a:p>
            <a:pPr marL="0" indent="0">
              <a:buNone/>
            </a:pPr>
            <a:r>
              <a:rPr lang="en-US" sz="2000" dirty="0">
                <a:solidFill>
                  <a:schemeClr val="accent4">
                    <a:lumMod val="50000"/>
                  </a:schemeClr>
                </a:solidFill>
              </a:rPr>
              <a:t>Keegan </a:t>
            </a:r>
            <a:r>
              <a:rPr lang="en-US" sz="2000" dirty="0" err="1">
                <a:solidFill>
                  <a:schemeClr val="accent4">
                    <a:lumMod val="50000"/>
                  </a:schemeClr>
                </a:solidFill>
              </a:rPr>
              <a:t>Harrig</a:t>
            </a:r>
            <a:r>
              <a:rPr lang="en-US" sz="2000" dirty="0">
                <a:solidFill>
                  <a:schemeClr val="accent4">
                    <a:lumMod val="50000"/>
                  </a:schemeClr>
                </a:solidFill>
              </a:rPr>
              <a:t>, UCD</a:t>
            </a:r>
          </a:p>
          <a:p>
            <a:pPr marL="0" indent="0">
              <a:buNone/>
            </a:pPr>
            <a:r>
              <a:rPr lang="en-US" sz="2000" dirty="0">
                <a:solidFill>
                  <a:schemeClr val="accent4">
                    <a:lumMod val="50000"/>
                  </a:schemeClr>
                </a:solidFill>
              </a:rPr>
              <a:t>Andrei </a:t>
            </a:r>
            <a:r>
              <a:rPr lang="en-US" sz="2000" dirty="0" err="1">
                <a:solidFill>
                  <a:schemeClr val="accent4">
                    <a:lumMod val="50000"/>
                  </a:schemeClr>
                </a:solidFill>
              </a:rPr>
              <a:t>Gaponenko</a:t>
            </a:r>
            <a:r>
              <a:rPr lang="en-US" sz="2000" dirty="0">
                <a:solidFill>
                  <a:schemeClr val="accent4">
                    <a:lumMod val="50000"/>
                  </a:schemeClr>
                </a:solidFill>
              </a:rPr>
              <a:t>, FNAL</a:t>
            </a:r>
          </a:p>
          <a:p>
            <a:pPr marL="0" indent="0">
              <a:buNone/>
            </a:pPr>
            <a:r>
              <a:rPr lang="en-US" sz="2000" dirty="0">
                <a:solidFill>
                  <a:schemeClr val="accent4">
                    <a:lumMod val="50000"/>
                  </a:schemeClr>
                </a:solidFill>
              </a:rPr>
              <a:t>Vadim Kashikhin, FNAL</a:t>
            </a:r>
          </a:p>
          <a:p>
            <a:pPr marL="0" indent="0">
              <a:buNone/>
            </a:pPr>
            <a:r>
              <a:rPr lang="en-US" sz="2000" dirty="0">
                <a:solidFill>
                  <a:schemeClr val="accent4">
                    <a:lumMod val="50000"/>
                  </a:schemeClr>
                </a:solidFill>
              </a:rPr>
              <a:t>Kevin Lynch, CUNY</a:t>
            </a:r>
          </a:p>
          <a:p>
            <a:pPr marL="0" indent="0">
              <a:buNone/>
            </a:pPr>
            <a:r>
              <a:rPr lang="en-US" sz="2000" dirty="0">
                <a:solidFill>
                  <a:schemeClr val="accent4">
                    <a:lumMod val="50000"/>
                  </a:schemeClr>
                </a:solidFill>
              </a:rPr>
              <a:t>James Popp, CUNY</a:t>
            </a:r>
          </a:p>
          <a:p>
            <a:pPr marL="0" indent="0">
              <a:buNone/>
            </a:pPr>
            <a:r>
              <a:rPr lang="en-US" sz="2000" dirty="0" err="1">
                <a:solidFill>
                  <a:schemeClr val="accent4">
                    <a:lumMod val="50000"/>
                  </a:schemeClr>
                </a:solidFill>
              </a:rPr>
              <a:t>Diktys</a:t>
            </a:r>
            <a:r>
              <a:rPr lang="en-US" sz="2000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accent4">
                    <a:lumMod val="50000"/>
                  </a:schemeClr>
                </a:solidFill>
              </a:rPr>
              <a:t>Stratakis</a:t>
            </a:r>
            <a:r>
              <a:rPr lang="en-US" sz="2000" dirty="0">
                <a:solidFill>
                  <a:schemeClr val="accent4">
                    <a:lumMod val="50000"/>
                  </a:schemeClr>
                </a:solidFill>
              </a:rPr>
              <a:t>, FNAL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F12E6A-459D-4305-BE02-67B2E7EFAC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12/9/2020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C1724D-EE4D-4CD1-AB12-85864B1532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F. Porter - Mu2e-II Workshop (vi) - Introduction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8A6A3A-A152-4D3F-8485-63AF7DD290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46182-FD2A-49FA-9D37-2828763E0D32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36340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2849F3-D611-4F59-A065-7C5D6917EF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0070C0"/>
                </a:solidFill>
              </a:rPr>
              <a:t>Radiation simulation and mitigation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3950DD-9B0B-4E7E-8A06-1CBC2C2FAE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69663" y="2016905"/>
            <a:ext cx="7105759" cy="3872675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>
                <a:solidFill>
                  <a:srgbClr val="00B050"/>
                </a:solidFill>
              </a:rPr>
              <a:t>Michael </a:t>
            </a:r>
            <a:r>
              <a:rPr lang="en-US" dirty="0" err="1">
                <a:solidFill>
                  <a:srgbClr val="00B050"/>
                </a:solidFill>
              </a:rPr>
              <a:t>MacKenzie</a:t>
            </a:r>
            <a:r>
              <a:rPr lang="en-US" dirty="0">
                <a:solidFill>
                  <a:srgbClr val="00B050"/>
                </a:solidFill>
              </a:rPr>
              <a:t>, Convenor, Northwestern</a:t>
            </a:r>
          </a:p>
          <a:p>
            <a:pPr marL="0" indent="0">
              <a:buNone/>
            </a:pPr>
            <a:r>
              <a:rPr lang="en-US" dirty="0">
                <a:solidFill>
                  <a:srgbClr val="00B050"/>
                </a:solidFill>
              </a:rPr>
              <a:t>Vitaly Pronskikh, Convenor, FNAL</a:t>
            </a:r>
          </a:p>
          <a:p>
            <a:pPr marL="0" indent="0">
              <a:buNone/>
            </a:pPr>
            <a:r>
              <a:rPr lang="en-US" dirty="0">
                <a:solidFill>
                  <a:srgbClr val="00B050"/>
                </a:solidFill>
              </a:rPr>
              <a:t>Stefan Mueller, Convenor, HZDR</a:t>
            </a:r>
            <a:endParaRPr lang="en-US" dirty="0">
              <a:solidFill>
                <a:schemeClr val="accent4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en-US" dirty="0">
                <a:solidFill>
                  <a:schemeClr val="accent4">
                    <a:lumMod val="50000"/>
                  </a:schemeClr>
                </a:solidFill>
              </a:rPr>
              <a:t>James Popp, CUNY</a:t>
            </a:r>
          </a:p>
          <a:p>
            <a:pPr marL="0" indent="0">
              <a:buNone/>
            </a:pPr>
            <a:r>
              <a:rPr lang="en-US" dirty="0">
                <a:solidFill>
                  <a:schemeClr val="accent4">
                    <a:lumMod val="50000"/>
                  </a:schemeClr>
                </a:solidFill>
              </a:rPr>
              <a:t>David Pushka, FNAL</a:t>
            </a:r>
          </a:p>
          <a:p>
            <a:pPr marL="0" indent="0">
              <a:buNone/>
            </a:pPr>
            <a:r>
              <a:rPr lang="en-US" dirty="0">
                <a:solidFill>
                  <a:schemeClr val="accent4">
                    <a:lumMod val="50000"/>
                  </a:schemeClr>
                </a:solidFill>
              </a:rPr>
              <a:t>Anna Ferrari, </a:t>
            </a:r>
            <a:r>
              <a:rPr lang="en-US" dirty="0">
                <a:solidFill>
                  <a:schemeClr val="accent4">
                    <a:lumMod val="50000"/>
                  </a:schemeClr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Reuven </a:t>
            </a:r>
            <a:r>
              <a:rPr lang="en-US" dirty="0" err="1">
                <a:solidFill>
                  <a:schemeClr val="accent4">
                    <a:lumMod val="50000"/>
                  </a:schemeClr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Rachamin</a:t>
            </a:r>
            <a:r>
              <a:rPr lang="en-US" dirty="0">
                <a:solidFill>
                  <a:schemeClr val="accent4">
                    <a:lumMod val="50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,</a:t>
            </a:r>
            <a:r>
              <a:rPr lang="en-US" dirty="0">
                <a:solidFill>
                  <a:schemeClr val="accent4">
                    <a:lumMod val="50000"/>
                  </a:schemeClr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HZDR</a:t>
            </a:r>
            <a:r>
              <a:rPr lang="en-US" dirty="0">
                <a:solidFill>
                  <a:srgbClr val="FF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buNone/>
            </a:pPr>
            <a:r>
              <a:rPr lang="en-US" sz="2800" dirty="0">
                <a:solidFill>
                  <a:schemeClr val="accent4">
                    <a:lumMod val="50000"/>
                  </a:schemeClr>
                </a:solidFill>
              </a:rPr>
              <a:t>Vadim Kashikhin, FNAL</a:t>
            </a:r>
            <a:endParaRPr lang="en-US" dirty="0">
              <a:solidFill>
                <a:srgbClr val="FF0000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600" dirty="0">
                <a:solidFill>
                  <a:srgbClr val="00B0F0"/>
                </a:solidFill>
                <a:cs typeface="Times New Roman" panose="02020603050405020304" pitchFamily="18" charset="0"/>
              </a:rPr>
              <a:t>Yuri Oksuzian – CRV</a:t>
            </a:r>
          </a:p>
          <a:p>
            <a:pPr marL="0" indent="0">
              <a:buNone/>
            </a:pPr>
            <a:r>
              <a:rPr lang="en-US" sz="2600" dirty="0">
                <a:solidFill>
                  <a:srgbClr val="00B0F0"/>
                </a:solidFill>
                <a:cs typeface="Times New Roman" panose="02020603050405020304" pitchFamily="18" charset="0"/>
              </a:rPr>
              <a:t>Sophie Middleton – Sensitivity</a:t>
            </a:r>
          </a:p>
          <a:p>
            <a:pPr marL="0" indent="0">
              <a:buNone/>
            </a:pPr>
            <a:r>
              <a:rPr lang="en-US" sz="2600" dirty="0" err="1">
                <a:solidFill>
                  <a:srgbClr val="00B0F0"/>
                </a:solidFill>
                <a:cs typeface="Times New Roman" panose="02020603050405020304" pitchFamily="18" charset="0"/>
              </a:rPr>
              <a:t>Giani</a:t>
            </a:r>
            <a:r>
              <a:rPr lang="en-US" sz="2600" dirty="0">
                <a:solidFill>
                  <a:srgbClr val="00B0F0"/>
                </a:solidFill>
                <a:cs typeface="Times New Roman" panose="02020603050405020304" pitchFamily="18" charset="0"/>
              </a:rPr>
              <a:t> Pezzullo - TDAQ</a:t>
            </a:r>
            <a:endParaRPr lang="en-US" sz="2600" dirty="0">
              <a:solidFill>
                <a:srgbClr val="00B0F0"/>
              </a:solidFill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F12E6A-459D-4305-BE02-67B2E7EFAC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12/9/2020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C1724D-EE4D-4CD1-AB12-85864B1532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F. Porter - Mu2e-II Workshop (vi) - Introduction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8A6A3A-A152-4D3F-8485-63AF7DD290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46182-FD2A-49FA-9D37-2828763E0D32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5183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2849F3-D611-4F59-A065-7C5D6917EF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0070C0"/>
                </a:solidFill>
              </a:rPr>
              <a:t>Theory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3950DD-9B0B-4E7E-8A06-1CBC2C2FAE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37698" y="1690688"/>
            <a:ext cx="7732776" cy="3553941"/>
          </a:xfrm>
        </p:spPr>
        <p:txBody>
          <a:bodyPr/>
          <a:lstStyle/>
          <a:p>
            <a:pPr marL="0" indent="0">
              <a:buNone/>
            </a:pPr>
            <a:r>
              <a:rPr lang="en-US" dirty="0">
                <a:solidFill>
                  <a:srgbClr val="00B050"/>
                </a:solidFill>
              </a:rPr>
              <a:t>Julian </a:t>
            </a:r>
            <a:r>
              <a:rPr lang="en-US" dirty="0" err="1">
                <a:solidFill>
                  <a:srgbClr val="00B050"/>
                </a:solidFill>
              </a:rPr>
              <a:t>Heeck</a:t>
            </a:r>
            <a:r>
              <a:rPr lang="en-US" dirty="0">
                <a:solidFill>
                  <a:srgbClr val="00B050"/>
                </a:solidFill>
              </a:rPr>
              <a:t>, Convenor, </a:t>
            </a:r>
            <a:r>
              <a:rPr lang="en-US" dirty="0" err="1">
                <a:solidFill>
                  <a:srgbClr val="00B050"/>
                </a:solidFill>
              </a:rPr>
              <a:t>Uva</a:t>
            </a:r>
            <a:endParaRPr lang="en-US" dirty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en-US" dirty="0">
                <a:solidFill>
                  <a:srgbClr val="00B050"/>
                </a:solidFill>
              </a:rPr>
              <a:t>Lorenzo Calibbi, Convenor, Nankai U</a:t>
            </a:r>
          </a:p>
          <a:p>
            <a:pPr marL="0" indent="0">
              <a:buNone/>
            </a:pPr>
            <a:r>
              <a:rPr lang="en-US" dirty="0">
                <a:solidFill>
                  <a:schemeClr val="accent4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Robert Szafron, CERN</a:t>
            </a:r>
          </a:p>
          <a:p>
            <a:pPr marL="0" indent="0">
              <a:buNone/>
            </a:pPr>
            <a:r>
              <a:rPr lang="en-US" dirty="0">
                <a:solidFill>
                  <a:schemeClr val="accent4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Yuichi </a:t>
            </a:r>
            <a:r>
              <a:rPr lang="en-US" dirty="0" err="1">
                <a:solidFill>
                  <a:schemeClr val="accent4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Uesaka</a:t>
            </a:r>
            <a:r>
              <a:rPr lang="en-US" dirty="0">
                <a:solidFill>
                  <a:schemeClr val="accent4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, </a:t>
            </a:r>
            <a:r>
              <a:rPr lang="en-US" dirty="0">
                <a:solidFill>
                  <a:schemeClr val="accent4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Kyushu Sangyo University</a:t>
            </a:r>
            <a:b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indent="0">
              <a:buNone/>
            </a:pPr>
            <a:endParaRPr lang="en-US" dirty="0">
              <a:solidFill>
                <a:schemeClr val="accent4">
                  <a:lumMod val="50000"/>
                </a:schemeClr>
              </a:solidFill>
            </a:endParaRPr>
          </a:p>
          <a:p>
            <a:pPr marL="0" indent="0">
              <a:buNone/>
            </a:pPr>
            <a:endParaRPr lang="en-US" dirty="0">
              <a:solidFill>
                <a:srgbClr val="00B050"/>
              </a:solidFill>
            </a:endParaRPr>
          </a:p>
          <a:p>
            <a:pPr marL="0" indent="0">
              <a:buNone/>
            </a:pPr>
            <a:endParaRPr lang="en-US" dirty="0">
              <a:solidFill>
                <a:schemeClr val="accent4">
                  <a:lumMod val="50000"/>
                </a:schemeClr>
              </a:solidFill>
            </a:endParaRPr>
          </a:p>
          <a:p>
            <a:pPr marL="0" indent="0">
              <a:buNone/>
            </a:pP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F12E6A-459D-4305-BE02-67B2E7EFAC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12/9/2020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C1724D-EE4D-4CD1-AB12-85864B1532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F. Porter - Mu2e-II Workshop (vi) - Introduction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8A6A3A-A152-4D3F-8485-63AF7DD290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46182-FD2A-49FA-9D37-2828763E0D32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84802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2849F3-D611-4F59-A065-7C5D6917EF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0070C0"/>
                </a:solidFill>
              </a:rPr>
              <a:t>Tracker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3950DD-9B0B-4E7E-8A06-1CBC2C2FAE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25276" y="1514993"/>
            <a:ext cx="6881078" cy="3762947"/>
          </a:xfrm>
        </p:spPr>
        <p:txBody>
          <a:bodyPr/>
          <a:lstStyle/>
          <a:p>
            <a:pPr marL="0" indent="0">
              <a:buNone/>
            </a:pPr>
            <a:r>
              <a:rPr lang="en-US" dirty="0">
                <a:solidFill>
                  <a:srgbClr val="00B050"/>
                </a:solidFill>
              </a:rPr>
              <a:t>Daniel Ambrose, Convenor, </a:t>
            </a:r>
            <a:r>
              <a:rPr lang="en-US" dirty="0" err="1">
                <a:solidFill>
                  <a:srgbClr val="00B050"/>
                </a:solidFill>
              </a:rPr>
              <a:t>UMinn</a:t>
            </a:r>
            <a:endParaRPr lang="en-US" dirty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en-US" dirty="0">
                <a:solidFill>
                  <a:srgbClr val="00B050"/>
                </a:solidFill>
              </a:rPr>
              <a:t>Giovanni </a:t>
            </a:r>
            <a:r>
              <a:rPr lang="en-US" dirty="0" err="1">
                <a:solidFill>
                  <a:srgbClr val="00B050"/>
                </a:solidFill>
              </a:rPr>
              <a:t>Tassielli</a:t>
            </a:r>
            <a:r>
              <a:rPr lang="en-US" dirty="0">
                <a:solidFill>
                  <a:srgbClr val="00B050"/>
                </a:solidFill>
              </a:rPr>
              <a:t>, Convenor, INFN Lecce</a:t>
            </a:r>
          </a:p>
          <a:p>
            <a:pPr marL="0" indent="0">
              <a:buNone/>
            </a:pPr>
            <a:r>
              <a:rPr lang="en-US" dirty="0">
                <a:solidFill>
                  <a:schemeClr val="accent4">
                    <a:lumMod val="50000"/>
                  </a:schemeClr>
                </a:solidFill>
              </a:rPr>
              <a:t>David Brown, LBNL</a:t>
            </a:r>
          </a:p>
          <a:p>
            <a:pPr marL="0" indent="0">
              <a:buNone/>
            </a:pPr>
            <a:r>
              <a:rPr lang="en-US" dirty="0">
                <a:solidFill>
                  <a:schemeClr val="accent4">
                    <a:lumMod val="50000"/>
                  </a:schemeClr>
                </a:solidFill>
              </a:rPr>
              <a:t>Brendan Casey, FNAL</a:t>
            </a:r>
          </a:p>
          <a:p>
            <a:pPr marL="0" indent="0">
              <a:buNone/>
            </a:pPr>
            <a:r>
              <a:rPr lang="en-US" dirty="0" err="1">
                <a:solidFill>
                  <a:schemeClr val="accent4">
                    <a:lumMod val="50000"/>
                  </a:schemeClr>
                </a:solidFill>
              </a:rPr>
              <a:t>Manolis</a:t>
            </a:r>
            <a:r>
              <a:rPr lang="en-US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50000"/>
                  </a:schemeClr>
                </a:solidFill>
              </a:rPr>
              <a:t>Kargiantoulakis</a:t>
            </a:r>
            <a:r>
              <a:rPr lang="en-US" dirty="0">
                <a:solidFill>
                  <a:schemeClr val="accent4">
                    <a:lumMod val="50000"/>
                  </a:schemeClr>
                </a:solidFill>
              </a:rPr>
              <a:t>, FNAL</a:t>
            </a:r>
          </a:p>
          <a:p>
            <a:pPr marL="0" indent="0">
              <a:buNone/>
            </a:pPr>
            <a:r>
              <a:rPr lang="en-US" dirty="0">
                <a:solidFill>
                  <a:schemeClr val="accent4">
                    <a:lumMod val="50000"/>
                  </a:schemeClr>
                </a:solidFill>
              </a:rPr>
              <a:t>Mete </a:t>
            </a:r>
            <a:r>
              <a:rPr lang="en-US" dirty="0" err="1">
                <a:solidFill>
                  <a:schemeClr val="accent4">
                    <a:lumMod val="50000"/>
                  </a:schemeClr>
                </a:solidFill>
              </a:rPr>
              <a:t>Yucel</a:t>
            </a:r>
            <a:r>
              <a:rPr lang="en-US" dirty="0">
                <a:solidFill>
                  <a:schemeClr val="accent4">
                    <a:lumMod val="50000"/>
                  </a:schemeClr>
                </a:solidFill>
              </a:rPr>
              <a:t>, FNAL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F12E6A-459D-4305-BE02-67B2E7EFAC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12/9/2020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C1724D-EE4D-4CD1-AB12-85864B1532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F. Porter - Mu2e-II Workshop (vi) - Introduction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8A6A3A-A152-4D3F-8485-63AF7DD290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46182-FD2A-49FA-9D37-2828763E0D32}" type="slidenum">
              <a:rPr lang="en-US" smtClean="0"/>
              <a:t>7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BA4D663-B17C-46EB-8FB2-E9F99A213163}"/>
              </a:ext>
            </a:extLst>
          </p:cNvPr>
          <p:cNvSpPr txBox="1"/>
          <p:nvPr/>
        </p:nvSpPr>
        <p:spPr>
          <a:xfrm>
            <a:off x="1585321" y="5102244"/>
            <a:ext cx="839733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Tracker meetings every two weeks on Tuesdays 11AM CT</a:t>
            </a:r>
          </a:p>
          <a:p>
            <a:r>
              <a:rPr lang="en-US" sz="2000" dirty="0">
                <a:solidFill>
                  <a:srgbClr val="FF0000"/>
                </a:solidFill>
              </a:rPr>
              <a:t>Next meeting Jan 5, 2021</a:t>
            </a:r>
          </a:p>
        </p:txBody>
      </p:sp>
    </p:spTree>
    <p:extLst>
      <p:ext uri="{BB962C8B-B14F-4D97-AF65-F5344CB8AC3E}">
        <p14:creationId xmlns:p14="http://schemas.microsoft.com/office/powerpoint/2010/main" val="17637483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2849F3-D611-4F59-A065-7C5D6917EF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0070C0"/>
                </a:solidFill>
              </a:rPr>
              <a:t>Calorimeter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3950DD-9B0B-4E7E-8A06-1CBC2C2FAE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84424" y="1609992"/>
            <a:ext cx="9347345" cy="3908369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>
                <a:solidFill>
                  <a:srgbClr val="00B050"/>
                </a:solidFill>
              </a:rPr>
              <a:t>David Hitlin, Convenor, Caltech</a:t>
            </a:r>
          </a:p>
          <a:p>
            <a:pPr marL="0" indent="0">
              <a:buNone/>
            </a:pPr>
            <a:r>
              <a:rPr lang="en-US" dirty="0">
                <a:solidFill>
                  <a:srgbClr val="00B050"/>
                </a:solidFill>
              </a:rPr>
              <a:t>Luca </a:t>
            </a:r>
            <a:r>
              <a:rPr lang="en-US" dirty="0" err="1">
                <a:solidFill>
                  <a:srgbClr val="00B050"/>
                </a:solidFill>
              </a:rPr>
              <a:t>Morescalchi</a:t>
            </a:r>
            <a:r>
              <a:rPr lang="en-US" dirty="0">
                <a:solidFill>
                  <a:srgbClr val="00B050"/>
                </a:solidFill>
              </a:rPr>
              <a:t>, Convenor, INFN Pisa</a:t>
            </a:r>
          </a:p>
          <a:p>
            <a:pPr marL="0" indent="0">
              <a:buNone/>
            </a:pPr>
            <a:r>
              <a:rPr lang="en-US" dirty="0">
                <a:solidFill>
                  <a:srgbClr val="00B050"/>
                </a:solidFill>
              </a:rPr>
              <a:t>Ivano Sarra, Convenor, LNF</a:t>
            </a:r>
          </a:p>
          <a:p>
            <a:pPr marL="0" indent="0">
              <a:buNone/>
            </a:pPr>
            <a:r>
              <a:rPr lang="en-US" dirty="0">
                <a:solidFill>
                  <a:schemeClr val="accent4">
                    <a:lumMod val="50000"/>
                  </a:schemeClr>
                </a:solidFill>
              </a:rPr>
              <a:t>Leo Borrell, Bertrand Echenard, Dexu Lin, Sophie Middleton, James Oyang, Frank Porter, Liyuan Zhang, Renyuan Zhu, Caltech</a:t>
            </a:r>
          </a:p>
          <a:p>
            <a:pPr marL="0" indent="0">
              <a:buNone/>
            </a:pPr>
            <a:r>
              <a:rPr lang="en-US" dirty="0" err="1">
                <a:solidFill>
                  <a:schemeClr val="accent4">
                    <a:lumMod val="50000"/>
                  </a:schemeClr>
                </a:solidFill>
              </a:rPr>
              <a:t>Eleonara</a:t>
            </a:r>
            <a:r>
              <a:rPr lang="en-US" dirty="0">
                <a:solidFill>
                  <a:schemeClr val="accent4">
                    <a:lumMod val="50000"/>
                  </a:schemeClr>
                </a:solidFill>
              </a:rPr>
              <a:t> Diociaiuti, Raffaella Donghia, </a:t>
            </a:r>
            <a:r>
              <a:rPr lang="en-US" dirty="0"/>
              <a:t> </a:t>
            </a:r>
            <a:r>
              <a:rPr lang="en-US" dirty="0">
                <a:solidFill>
                  <a:schemeClr val="accent4">
                    <a:lumMod val="50000"/>
                  </a:schemeClr>
                </a:solidFill>
              </a:rPr>
              <a:t>Simona Giovannella, Fabio </a:t>
            </a:r>
            <a:r>
              <a:rPr lang="en-US" dirty="0" err="1">
                <a:solidFill>
                  <a:schemeClr val="accent4">
                    <a:lumMod val="50000"/>
                  </a:schemeClr>
                </a:solidFill>
              </a:rPr>
              <a:t>Happacher</a:t>
            </a:r>
            <a:r>
              <a:rPr lang="en-US" dirty="0">
                <a:solidFill>
                  <a:schemeClr val="accent4">
                    <a:lumMod val="50000"/>
                  </a:schemeClr>
                </a:solidFill>
              </a:rPr>
              <a:t>, Stefano Miscetti, LNF</a:t>
            </a:r>
          </a:p>
          <a:p>
            <a:pPr marL="0" indent="0">
              <a:buNone/>
            </a:pPr>
            <a:r>
              <a:rPr lang="en-US" dirty="0">
                <a:solidFill>
                  <a:schemeClr val="accent4">
                    <a:lumMod val="50000"/>
                  </a:schemeClr>
                </a:solidFill>
              </a:rPr>
              <a:t>Stefano Di Falco, Simone </a:t>
            </a:r>
            <a:r>
              <a:rPr lang="en-US" dirty="0" err="1">
                <a:solidFill>
                  <a:schemeClr val="accent4">
                    <a:lumMod val="50000"/>
                  </a:schemeClr>
                </a:solidFill>
              </a:rPr>
              <a:t>Donati</a:t>
            </a:r>
            <a:r>
              <a:rPr lang="en-US" dirty="0">
                <a:solidFill>
                  <a:schemeClr val="accent4">
                    <a:lumMod val="50000"/>
                  </a:schemeClr>
                </a:solidFill>
              </a:rPr>
              <a:t>, Antonio Gioiosa, Elena Pedreschi, Franco Spinella, INFN Pisa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F12E6A-459D-4305-BE02-67B2E7EFAC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12/9/2020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C1724D-EE4D-4CD1-AB12-85864B1532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F. Porter - Mu2e-II Workshop (vi) - Introduction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8A6A3A-A152-4D3F-8485-63AF7DD290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46182-FD2A-49FA-9D37-2828763E0D32}" type="slidenum">
              <a:rPr lang="en-US" smtClean="0"/>
              <a:t>8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C26E8EE-9C1E-41B6-9381-ACD77607A14E}"/>
              </a:ext>
            </a:extLst>
          </p:cNvPr>
          <p:cNvSpPr txBox="1"/>
          <p:nvPr/>
        </p:nvSpPr>
        <p:spPr>
          <a:xfrm>
            <a:off x="2835181" y="5695426"/>
            <a:ext cx="76019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Next calorimeter meeting Jan 12, 2021, 1000 CT</a:t>
            </a:r>
          </a:p>
        </p:txBody>
      </p:sp>
    </p:spTree>
    <p:extLst>
      <p:ext uri="{BB962C8B-B14F-4D97-AF65-F5344CB8AC3E}">
        <p14:creationId xmlns:p14="http://schemas.microsoft.com/office/powerpoint/2010/main" val="18114060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2849F3-D611-4F59-A065-7C5D6917EF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0070C0"/>
                </a:solidFill>
              </a:rPr>
              <a:t>Cosmic Ray Veto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F12E6A-459D-4305-BE02-67B2E7EFAC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12/9/2020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C1724D-EE4D-4CD1-AB12-85864B1532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F. Porter - Mu2e-II Workshop (vi) - Introduction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8A6A3A-A152-4D3F-8485-63AF7DD290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46182-FD2A-49FA-9D37-2828763E0D32}" type="slidenum">
              <a:rPr lang="en-US" smtClean="0"/>
              <a:t>9</a:t>
            </a:fld>
            <a:endParaRPr lang="en-US"/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1204B572-5AD0-449D-B7F1-3E8D16775625}"/>
              </a:ext>
            </a:extLst>
          </p:cNvPr>
          <p:cNvSpPr txBox="1">
            <a:spLocks/>
          </p:cNvSpPr>
          <p:nvPr/>
        </p:nvSpPr>
        <p:spPr>
          <a:xfrm>
            <a:off x="1361809" y="1343926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>
                <a:solidFill>
                  <a:srgbClr val="00B050"/>
                </a:solidFill>
              </a:rPr>
              <a:t>Craig Dukes, Convenor, </a:t>
            </a:r>
            <a:r>
              <a:rPr lang="en-US" dirty="0" err="1">
                <a:solidFill>
                  <a:srgbClr val="00B050"/>
                </a:solidFill>
              </a:rPr>
              <a:t>Uva</a:t>
            </a:r>
            <a:endParaRPr lang="en-US" dirty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en-US" dirty="0">
                <a:solidFill>
                  <a:srgbClr val="00B050"/>
                </a:solidFill>
              </a:rPr>
              <a:t>Yuri Oksuzian, Convenor, ANL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dirty="0">
                <a:solidFill>
                  <a:schemeClr val="accent4">
                    <a:lumMod val="50000"/>
                  </a:schemeClr>
                </a:solidFill>
              </a:rPr>
              <a:t>Karen Byrum, Simon </a:t>
            </a:r>
            <a:r>
              <a:rPr lang="en-US" dirty="0" err="1">
                <a:solidFill>
                  <a:schemeClr val="accent4">
                    <a:lumMod val="50000"/>
                  </a:schemeClr>
                </a:solidFill>
              </a:rPr>
              <a:t>Corrodi</a:t>
            </a:r>
            <a:r>
              <a:rPr lang="en-US" dirty="0">
                <a:solidFill>
                  <a:schemeClr val="accent4">
                    <a:lumMod val="50000"/>
                  </a:schemeClr>
                </a:solidFill>
              </a:rPr>
              <a:t>, Peter Winter, Lei Xia, ANL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dirty="0">
                <a:solidFill>
                  <a:schemeClr val="accent4">
                    <a:lumMod val="50000"/>
                  </a:schemeClr>
                </a:solidFill>
              </a:rPr>
              <a:t>Raymond Culbertson, Gary Drake, Anna </a:t>
            </a:r>
            <a:r>
              <a:rPr lang="en-US" dirty="0" err="1">
                <a:solidFill>
                  <a:schemeClr val="accent4">
                    <a:lumMod val="50000"/>
                  </a:schemeClr>
                </a:solidFill>
              </a:rPr>
              <a:t>Pla</a:t>
            </a:r>
            <a:r>
              <a:rPr lang="en-US" dirty="0">
                <a:solidFill>
                  <a:schemeClr val="accent4">
                    <a:lumMod val="50000"/>
                  </a:schemeClr>
                </a:solidFill>
              </a:rPr>
              <a:t>-Dalmau, Greg Rakness, FNAL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dirty="0" err="1">
                <a:solidFill>
                  <a:schemeClr val="accent4">
                    <a:lumMod val="50000"/>
                  </a:schemeClr>
                </a:solidFill>
              </a:rPr>
              <a:t>Akram</a:t>
            </a:r>
            <a:r>
              <a:rPr lang="en-US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50000"/>
                  </a:schemeClr>
                </a:solidFill>
              </a:rPr>
              <a:t>Artikov</a:t>
            </a:r>
            <a:r>
              <a:rPr lang="en-US" dirty="0">
                <a:solidFill>
                  <a:schemeClr val="accent4">
                    <a:lumMod val="50000"/>
                  </a:schemeClr>
                </a:solidFill>
              </a:rPr>
              <a:t>, Yuri </a:t>
            </a:r>
            <a:r>
              <a:rPr lang="en-US" dirty="0" err="1">
                <a:solidFill>
                  <a:schemeClr val="accent4">
                    <a:lumMod val="50000"/>
                  </a:schemeClr>
                </a:solidFill>
              </a:rPr>
              <a:t>Davydov</a:t>
            </a:r>
            <a:r>
              <a:rPr lang="en-US" dirty="0">
                <a:solidFill>
                  <a:schemeClr val="accent4">
                    <a:lumMod val="50000"/>
                  </a:schemeClr>
                </a:solidFill>
              </a:rPr>
              <a:t>, JINR, </a:t>
            </a:r>
            <a:r>
              <a:rPr lang="en-US" dirty="0" err="1">
                <a:solidFill>
                  <a:schemeClr val="accent4">
                    <a:lumMod val="50000"/>
                  </a:schemeClr>
                </a:solidFill>
              </a:rPr>
              <a:t>Dubna</a:t>
            </a:r>
            <a:endParaRPr lang="en-US" dirty="0">
              <a:solidFill>
                <a:schemeClr val="accent4">
                  <a:lumMod val="50000"/>
                </a:schemeClr>
              </a:solidFill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en-US" dirty="0">
                <a:solidFill>
                  <a:schemeClr val="accent4">
                    <a:lumMod val="50000"/>
                  </a:schemeClr>
                </a:solidFill>
              </a:rPr>
              <a:t>Timothy Bolton, Glenn Horton-Smith, </a:t>
            </a:r>
            <a:r>
              <a:rPr lang="en-US" dirty="0" err="1">
                <a:solidFill>
                  <a:schemeClr val="accent4">
                    <a:lumMod val="50000"/>
                  </a:schemeClr>
                </a:solidFill>
              </a:rPr>
              <a:t>Yurii</a:t>
            </a:r>
            <a:r>
              <a:rPr lang="en-US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50000"/>
                  </a:schemeClr>
                </a:solidFill>
              </a:rPr>
              <a:t>Maravin</a:t>
            </a:r>
            <a:r>
              <a:rPr lang="en-US" dirty="0">
                <a:solidFill>
                  <a:schemeClr val="accent4">
                    <a:lumMod val="50000"/>
                  </a:schemeClr>
                </a:solidFill>
              </a:rPr>
              <a:t>, </a:t>
            </a:r>
            <a:r>
              <a:rPr lang="en-US" dirty="0" err="1">
                <a:solidFill>
                  <a:schemeClr val="accent4">
                    <a:lumMod val="50000"/>
                  </a:schemeClr>
                </a:solidFill>
              </a:rPr>
              <a:t>Kres</a:t>
            </a:r>
            <a:r>
              <a:rPr lang="en-US" dirty="0">
                <a:solidFill>
                  <a:schemeClr val="accent4">
                    <a:lumMod val="50000"/>
                  </a:schemeClr>
                </a:solidFill>
              </a:rPr>
              <a:t> Neely, KSU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dirty="0">
                <a:solidFill>
                  <a:schemeClr val="accent4">
                    <a:lumMod val="50000"/>
                  </a:schemeClr>
                </a:solidFill>
              </a:rPr>
              <a:t>Gerald Blazey, Kurt Francis, Sergey </a:t>
            </a:r>
            <a:r>
              <a:rPr lang="en-US" dirty="0" err="1">
                <a:solidFill>
                  <a:schemeClr val="accent4">
                    <a:lumMod val="50000"/>
                  </a:schemeClr>
                </a:solidFill>
              </a:rPr>
              <a:t>Uzunyan</a:t>
            </a:r>
            <a:r>
              <a:rPr lang="en-US" dirty="0">
                <a:solidFill>
                  <a:schemeClr val="accent4">
                    <a:lumMod val="50000"/>
                  </a:schemeClr>
                </a:solidFill>
              </a:rPr>
              <a:t>, Vishnu </a:t>
            </a:r>
            <a:r>
              <a:rPr lang="en-US" dirty="0" err="1">
                <a:solidFill>
                  <a:schemeClr val="accent4">
                    <a:lumMod val="50000"/>
                  </a:schemeClr>
                </a:solidFill>
              </a:rPr>
              <a:t>Zutshi</a:t>
            </a:r>
            <a:r>
              <a:rPr lang="en-US" dirty="0">
                <a:solidFill>
                  <a:schemeClr val="accent4">
                    <a:lumMod val="50000"/>
                  </a:schemeClr>
                </a:solidFill>
              </a:rPr>
              <a:t>, NIU 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dirty="0">
                <a:solidFill>
                  <a:schemeClr val="accent4">
                    <a:lumMod val="50000"/>
                  </a:schemeClr>
                </a:solidFill>
              </a:rPr>
              <a:t>Merrill Jenkins, U South Alabama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dirty="0">
                <a:solidFill>
                  <a:schemeClr val="accent4">
                    <a:lumMod val="50000"/>
                  </a:schemeClr>
                </a:solidFill>
              </a:rPr>
              <a:t>Steven </a:t>
            </a:r>
            <a:r>
              <a:rPr lang="en-US" dirty="0" err="1">
                <a:solidFill>
                  <a:schemeClr val="accent4">
                    <a:lumMod val="50000"/>
                  </a:schemeClr>
                </a:solidFill>
              </a:rPr>
              <a:t>Boi</a:t>
            </a:r>
            <a:r>
              <a:rPr lang="en-US" dirty="0">
                <a:solidFill>
                  <a:schemeClr val="accent4">
                    <a:lumMod val="50000"/>
                  </a:schemeClr>
                </a:solidFill>
              </a:rPr>
              <a:t>, Ralf Ehrlich, Stephen </a:t>
            </a:r>
            <a:r>
              <a:rPr lang="en-US" dirty="0" err="1">
                <a:solidFill>
                  <a:schemeClr val="accent4">
                    <a:lumMod val="50000"/>
                  </a:schemeClr>
                </a:solidFill>
              </a:rPr>
              <a:t>Goadhouse</a:t>
            </a:r>
            <a:r>
              <a:rPr lang="en-US" dirty="0">
                <a:solidFill>
                  <a:schemeClr val="accent4">
                    <a:lumMod val="50000"/>
                  </a:schemeClr>
                </a:solidFill>
              </a:rPr>
              <a:t>, Craig Group, </a:t>
            </a:r>
            <a:r>
              <a:rPr lang="en-US" dirty="0" err="1">
                <a:solidFill>
                  <a:schemeClr val="accent4">
                    <a:lumMod val="50000"/>
                  </a:schemeClr>
                </a:solidFill>
              </a:rPr>
              <a:t>UVa</a:t>
            </a:r>
            <a:r>
              <a:rPr lang="en-US" dirty="0">
                <a:solidFill>
                  <a:schemeClr val="accent4">
                    <a:lumMod val="50000"/>
                  </a:schemeClr>
                </a:solidFill>
              </a:rPr>
              <a:t> 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AC19BE1-7F69-4735-A882-77DC47AF1CD1}"/>
              </a:ext>
            </a:extLst>
          </p:cNvPr>
          <p:cNvSpPr txBox="1"/>
          <p:nvPr/>
        </p:nvSpPr>
        <p:spPr>
          <a:xfrm>
            <a:off x="2483488" y="5756932"/>
            <a:ext cx="7593233" cy="67710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CRV workshop: Friday, December 11 (10-12 CT) (contact: Yuri Oksuzian)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04623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90183</TotalTime>
  <Words>1934</Words>
  <Application>Microsoft Office PowerPoint</Application>
  <PresentationFormat>Widescreen</PresentationFormat>
  <Paragraphs>363</Paragraphs>
  <Slides>22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22</vt:i4>
      </vt:variant>
    </vt:vector>
  </HeadingPairs>
  <TitlesOfParts>
    <vt:vector size="30" baseType="lpstr">
      <vt:lpstr>Arial</vt:lpstr>
      <vt:lpstr>Calibri</vt:lpstr>
      <vt:lpstr>Calibri Light</vt:lpstr>
      <vt:lpstr>Courier New</vt:lpstr>
      <vt:lpstr>Office Theme</vt:lpstr>
      <vt:lpstr>Office Theme</vt:lpstr>
      <vt:lpstr>Office Theme</vt:lpstr>
      <vt:lpstr>Office Theme</vt:lpstr>
      <vt:lpstr>PowerPoint Presentation</vt:lpstr>
      <vt:lpstr>Mu2e-II workshops</vt:lpstr>
      <vt:lpstr>PowerPoint Presentation</vt:lpstr>
      <vt:lpstr>Accelerator</vt:lpstr>
      <vt:lpstr>Radiation simulation and mitigation</vt:lpstr>
      <vt:lpstr>Theory</vt:lpstr>
      <vt:lpstr>Tracker</vt:lpstr>
      <vt:lpstr>Calorimeter</vt:lpstr>
      <vt:lpstr>Cosmic Ray Veto</vt:lpstr>
      <vt:lpstr>Trigger/DAQ</vt:lpstr>
      <vt:lpstr>Sensitivity estimates</vt:lpstr>
      <vt:lpstr>Production solenoid</vt:lpstr>
      <vt:lpstr>Contributed Paper</vt:lpstr>
      <vt:lpstr>Contributed Paper – Proposed Top Level Outline</vt:lpstr>
      <vt:lpstr>PowerPoint Presentation</vt:lpstr>
      <vt:lpstr>PowerPoint Presentation</vt:lpstr>
      <vt:lpstr>PowerPoint Presentation</vt:lpstr>
      <vt:lpstr>December 9 Mu2e-II workshop agenda</vt:lpstr>
      <vt:lpstr>Next Mu2e-II workshop:               Wednesday, January 27, 2021 </vt:lpstr>
      <vt:lpstr>Additional Material</vt:lpstr>
      <vt:lpstr>PowerPoint Presentation</vt:lpstr>
      <vt:lpstr>Calendar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Frank Porter</dc:creator>
  <cp:lastModifiedBy>Frank Porter</cp:lastModifiedBy>
  <cp:revision>414</cp:revision>
  <cp:lastPrinted>2020-10-26T22:14:42Z</cp:lastPrinted>
  <dcterms:created xsi:type="dcterms:W3CDTF">2020-06-18T01:49:09Z</dcterms:created>
  <dcterms:modified xsi:type="dcterms:W3CDTF">2020-12-08T21:37:55Z</dcterms:modified>
</cp:coreProperties>
</file>