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58" r:id="rId4"/>
    <p:sldId id="281" r:id="rId5"/>
    <p:sldId id="392" r:id="rId6"/>
    <p:sldId id="382" r:id="rId7"/>
    <p:sldId id="385" r:id="rId8"/>
    <p:sldId id="347" r:id="rId9"/>
    <p:sldId id="348" r:id="rId10"/>
    <p:sldId id="268" r:id="rId11"/>
    <p:sldId id="386" r:id="rId12"/>
    <p:sldId id="287" r:id="rId13"/>
    <p:sldId id="387" r:id="rId14"/>
    <p:sldId id="399" r:id="rId15"/>
    <p:sldId id="271" r:id="rId16"/>
    <p:sldId id="274" r:id="rId17"/>
    <p:sldId id="395" r:id="rId18"/>
    <p:sldId id="396" r:id="rId19"/>
    <p:sldId id="397" r:id="rId20"/>
    <p:sldId id="398" r:id="rId21"/>
    <p:sldId id="400" r:id="rId22"/>
    <p:sldId id="259" r:id="rId23"/>
    <p:sldId id="260" r:id="rId24"/>
    <p:sldId id="280" r:id="rId25"/>
    <p:sldId id="267" r:id="rId26"/>
    <p:sldId id="389" r:id="rId27"/>
    <p:sldId id="390" r:id="rId28"/>
    <p:sldId id="39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1" autoAdjust="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16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12/9/2020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12/9/2020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194190-86FA-43CB-AA03-77BC0BE96F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5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09-Dec-2020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Mu2e-II Workshop 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Production Solenoid for Mu2e-II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(2020 update)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Vadim Kashikhin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Mu2e-II Workshop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December 9, 2020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Thermosiphon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052" y="3432041"/>
            <a:ext cx="3315091" cy="268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Thermal bridges (TB) are the main elements of the heat extraction: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TB connection to the cooling system is an important design detail;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The cooling tubes are EB-welded to the plates of 5N Al;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TBs are TIG welded to the 5N plates;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This design minimizes the </a:t>
            </a:r>
            <a:r>
              <a:rPr lang="en-US" sz="1600" dirty="0">
                <a:latin typeface="Symbol" pitchFamily="18" charset="2"/>
              </a:rPr>
              <a:t>D</a:t>
            </a:r>
            <a:r>
              <a:rPr lang="en-US" sz="1600" dirty="0"/>
              <a:t>T between TB and </a:t>
            </a:r>
            <a:r>
              <a:rPr lang="en-US" sz="1600" dirty="0" err="1"/>
              <a:t>LHe</a:t>
            </a:r>
            <a:r>
              <a:rPr lang="en-US" sz="1600" dirty="0"/>
              <a:t>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0" y="971227"/>
            <a:ext cx="5503829" cy="5272620"/>
            <a:chOff x="0" y="971227"/>
            <a:chExt cx="5503829" cy="5272620"/>
          </a:xfrm>
        </p:grpSpPr>
        <p:pic>
          <p:nvPicPr>
            <p:cNvPr id="3074" name="Picture 2" descr="C:\Users\vadim\AppData\Local\Temp\F10007088_1\F10006281_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" t="1164" r="3471" b="1336"/>
            <a:stretch/>
          </p:blipFill>
          <p:spPr bwMode="auto">
            <a:xfrm>
              <a:off x="0" y="1507211"/>
              <a:ext cx="5503829" cy="459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27322" y="971227"/>
              <a:ext cx="1371600" cy="2769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2-phase He return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flipH="1">
              <a:off x="1682496" y="1248226"/>
              <a:ext cx="630626" cy="77010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451" y="1393956"/>
              <a:ext cx="957020" cy="2769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LHe</a:t>
              </a:r>
              <a:r>
                <a:rPr lang="en-US" sz="1200" b="1" dirty="0"/>
                <a:t> supply</a:t>
              </a:r>
            </a:p>
          </p:txBody>
        </p: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>
              <a:off x="546961" y="1670955"/>
              <a:ext cx="940753" cy="1315359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20650" y="5153186"/>
              <a:ext cx="1250950" cy="2769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Transition tubes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46125" y="4191000"/>
              <a:ext cx="168275" cy="96218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46125" y="4626246"/>
              <a:ext cx="1160167" cy="52694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906291" y="5966848"/>
              <a:ext cx="1270861" cy="2769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Supply manifold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174569" y="6044339"/>
              <a:ext cx="1033221" cy="7392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827201" y="1537213"/>
              <a:ext cx="1270861" cy="2769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Return manifold</a:t>
              </a:r>
            </a:p>
          </p:txBody>
        </p:sp>
        <p:cxnSp>
          <p:nvCxnSpPr>
            <p:cNvPr id="48" name="Straight Arrow Connector 47"/>
            <p:cNvCxnSpPr>
              <a:stCxn id="47" idx="2"/>
            </p:cNvCxnSpPr>
            <p:nvPr/>
          </p:nvCxnSpPr>
          <p:spPr>
            <a:xfrm>
              <a:off x="3462632" y="1814212"/>
              <a:ext cx="161717" cy="65300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B:\Project\Mu2e\Alternative\PS0\May2013 design\Shell_TB_3D_4.png">
            <a:extLst>
              <a:ext uri="{FF2B5EF4-FFF2-40B4-BE49-F238E27FC236}">
                <a16:creationId xmlns:a16="http://schemas.microsoft.com/office/drawing/2014/main" id="{A2DEF77F-4540-426A-A9AF-C8B5FE9C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7" t="1848" r="6505"/>
          <a:stretch>
            <a:fillRect/>
          </a:stretch>
        </p:blipFill>
        <p:spPr bwMode="auto">
          <a:xfrm>
            <a:off x="5398713" y="905153"/>
            <a:ext cx="3010951" cy="24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31CB3-5D6B-4F54-99D2-B737ED8B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901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analysis at T</a:t>
            </a:r>
            <a:r>
              <a:rPr lang="en-US" baseline="-25000" dirty="0"/>
              <a:t>0</a:t>
            </a:r>
            <a:r>
              <a:rPr lang="en-US" dirty="0"/>
              <a:t>=4.7 K: </a:t>
            </a:r>
            <a:r>
              <a:rPr lang="en-US" dirty="0" err="1"/>
              <a:t>static+dynamic</a:t>
            </a:r>
            <a:r>
              <a:rPr lang="en-US" dirty="0"/>
              <a:t> heat load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-803" r="10633" b="11884"/>
          <a:stretch>
            <a:fillRect/>
          </a:stretch>
        </p:blipFill>
        <p:spPr>
          <a:xfrm>
            <a:off x="76201" y="882261"/>
            <a:ext cx="4495800" cy="3589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E63F94-E1B7-4113-A107-7615553E3F9B}"/>
              </a:ext>
            </a:extLst>
          </p:cNvPr>
          <p:cNvSpPr txBox="1"/>
          <p:nvPr/>
        </p:nvSpPr>
        <p:spPr>
          <a:xfrm>
            <a:off x="228600" y="4687227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The peak </a:t>
            </a:r>
            <a:r>
              <a:rPr lang="en-US" sz="1800" dirty="0">
                <a:solidFill>
                  <a:srgbClr val="404040"/>
                </a:solidFill>
                <a:latin typeface="Symbol" panose="05050102010706020507" pitchFamily="18" charset="2"/>
              </a:rPr>
              <a:t>D</a:t>
            </a:r>
            <a:r>
              <a:rPr lang="en-US" sz="1800" dirty="0">
                <a:solidFill>
                  <a:srgbClr val="404040"/>
                </a:solidFill>
              </a:rPr>
              <a:t>T  in the coil due to the static heat load is 100 </a:t>
            </a:r>
            <a:r>
              <a:rPr lang="en-US" sz="1800" dirty="0" err="1">
                <a:solidFill>
                  <a:srgbClr val="404040"/>
                </a:solidFill>
              </a:rPr>
              <a:t>mK</a:t>
            </a:r>
            <a:r>
              <a:rPr lang="en-US" sz="1800" dirty="0">
                <a:solidFill>
                  <a:srgbClr val="40404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When the beam is turned on, the peak temperature goes up by 200 </a:t>
            </a:r>
            <a:r>
              <a:rPr lang="en-US" sz="1800" dirty="0" err="1">
                <a:solidFill>
                  <a:srgbClr val="404040"/>
                </a:solidFill>
              </a:rPr>
              <a:t>mK</a:t>
            </a:r>
            <a:r>
              <a:rPr lang="en-US" sz="1800" dirty="0">
                <a:solidFill>
                  <a:srgbClr val="40404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As the magnet gets irradiated and the RRR of Al drops to its minimally allowed value of 100, the temperature goes up by another 50 </a:t>
            </a:r>
            <a:r>
              <a:rPr lang="en-US" sz="1800" dirty="0" err="1">
                <a:solidFill>
                  <a:srgbClr val="404040"/>
                </a:solidFill>
              </a:rPr>
              <a:t>mK</a:t>
            </a:r>
            <a:r>
              <a:rPr lang="en-US" sz="1800" dirty="0">
                <a:solidFill>
                  <a:srgbClr val="40404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After that, the magnet is thermo-cycled to the room temperature to recover the RRR.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1620EA-239D-4DC1-91DC-3EF959A28FB9}"/>
              </a:ext>
            </a:extLst>
          </p:cNvPr>
          <p:cNvGrpSpPr/>
          <p:nvPr/>
        </p:nvGrpSpPr>
        <p:grpSpPr>
          <a:xfrm>
            <a:off x="4724400" y="1208980"/>
            <a:ext cx="4191000" cy="3276600"/>
            <a:chOff x="4724400" y="1150340"/>
            <a:chExt cx="4191000" cy="3276600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4724400" y="1150340"/>
              <a:ext cx="4191000" cy="3276600"/>
              <a:chOff x="4724400" y="2438400"/>
              <a:chExt cx="4191000" cy="32766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rcRect r="2010"/>
              <a:stretch>
                <a:fillRect/>
              </a:stretch>
            </p:blipFill>
            <p:spPr bwMode="auto">
              <a:xfrm>
                <a:off x="4724400" y="2438400"/>
                <a:ext cx="41910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7270274" y="4068286"/>
                <a:ext cx="1143000" cy="1588"/>
              </a:xfrm>
              <a:prstGeom prst="straightConnector1">
                <a:avLst/>
              </a:prstGeom>
              <a:ln w="19050">
                <a:solidFill>
                  <a:srgbClr val="D000E6"/>
                </a:solidFill>
                <a:prstDash val="lg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cxnSpLocks/>
              </p:cNvCxnSpPr>
              <p:nvPr/>
            </p:nvCxnSpPr>
            <p:spPr>
              <a:xfrm flipH="1" flipV="1">
                <a:off x="5901791" y="2955927"/>
                <a:ext cx="1946809" cy="446226"/>
              </a:xfrm>
              <a:prstGeom prst="straightConnector1">
                <a:avLst/>
              </a:prstGeom>
              <a:ln w="19050">
                <a:solidFill>
                  <a:srgbClr val="D000E6"/>
                </a:solidFill>
                <a:prstDash val="lg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7772400" y="4762500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825591" y="2746571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A7D1D5-BD72-4830-9201-A84A86774628}"/>
                </a:ext>
              </a:extLst>
            </p:cNvPr>
            <p:cNvCxnSpPr>
              <a:cxnSpLocks/>
            </p:cNvCxnSpPr>
            <p:nvPr/>
          </p:nvCxnSpPr>
          <p:spPr>
            <a:xfrm>
              <a:off x="5901791" y="1793791"/>
              <a:ext cx="1808430" cy="1635209"/>
            </a:xfrm>
            <a:prstGeom prst="straightConnector1">
              <a:avLst/>
            </a:prstGeom>
            <a:ln w="19050">
              <a:solidFill>
                <a:srgbClr val="D000E6"/>
              </a:solidFill>
              <a:prstDash val="lg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0232A4-63C2-44B2-A2F9-25527B268A13}"/>
                </a:ext>
              </a:extLst>
            </p:cNvPr>
            <p:cNvSpPr txBox="1"/>
            <p:nvPr/>
          </p:nvSpPr>
          <p:spPr>
            <a:xfrm rot="1844436">
              <a:off x="6411842" y="2219756"/>
              <a:ext cx="1335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</a:rPr>
                <a:t>Operating cycle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C98D6-2B5B-4780-A4D7-284CC0DD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56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2BF6-0EC7-4FA1-875B-932AB4C4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possible to use Mu2e-I PS for Mu2e-II?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6CB5F-B674-4E34-BDBF-DDA06A84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8F4B93E-AC38-432D-B327-CDEF3628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7718"/>
            <a:ext cx="8453638" cy="53397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If the thermal conductivities are constant, the temperature raise in the coil is proportional to the power density of the heat source times the insulation thickness.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For the Mu2e-I, the </a:t>
            </a:r>
            <a:r>
              <a:rPr lang="en-US" sz="1600" dirty="0">
                <a:latin typeface="Symbol" panose="05050102010706020507" pitchFamily="18" charset="2"/>
              </a:rPr>
              <a:t>D</a:t>
            </a:r>
            <a:r>
              <a:rPr lang="en-US" sz="1600" dirty="0"/>
              <a:t>T in the coil is 0.25 K. If the power density goes up by a factor of 10, the </a:t>
            </a:r>
            <a:r>
              <a:rPr lang="en-US" sz="1600" dirty="0">
                <a:latin typeface="Symbol" panose="05050102010706020507" pitchFamily="18" charset="2"/>
              </a:rPr>
              <a:t>D</a:t>
            </a:r>
            <a:r>
              <a:rPr lang="en-US" sz="1600" dirty="0"/>
              <a:t>T becomes 2.5 K.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The cable critical temperature is 6.6 K at the nominal operating current. The magnet quench temperature will be 6.6 K – 2.5 K = 4.1 K.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The magnet operating temperature shall be 4.1 K – 1.5 K = 2.6 K - pretty close to the lambda point (2.17 K) – may be difficult to stabilize at that temperature.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Also, the thermal conductivity of the insulation goes down by about a factor of 2 in the 5.1 K - 2.6 K range. Requires further reduction of the cooling temperature. The magnetic field may also have to be reduced to gain an additional thermal margin.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Using of the superfluid helium cooling at &lt;1.9 K seems to be the only viable option to preserve the operating margin of 1.5 K </a:t>
            </a:r>
            <a:r>
              <a:rPr lang="en-US" sz="1800" u="sng" dirty="0"/>
              <a:t>if the HRS is not replaced</a:t>
            </a:r>
            <a:r>
              <a:rPr lang="en-US" sz="1800" dirty="0"/>
              <a:t>. 	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The thermal margin may be traded for a higher operating temperature, up to 3.5 K. The risk is that the magnet may become unstable and quench. </a:t>
            </a:r>
          </a:p>
          <a:p>
            <a:pPr indent="-285750">
              <a:lnSpc>
                <a:spcPct val="110000"/>
              </a:lnSpc>
            </a:pPr>
            <a:r>
              <a:rPr lang="en-US" sz="1800" dirty="0"/>
              <a:t>Replacing the bronze HRS with tungsten will give a factor of ~2.5 reduction in the power density and dose (TBC with the radiation group).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May not be a viable option considering challenges with tungsten for Mu2e-I.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The magnet would still have to be sub-cooled and/or the operating margin reduced.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In either case, the (remaining) insulation lifetime will be substantially reduced.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CA29E-F4A5-4B3B-9680-A9413AF3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30E1E7-24E3-48C1-A9AA-78C7CFA3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67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BAED8-5D2E-45BF-B013-0DC2E0BA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0BA5-038F-43EF-B603-A32D277A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59962-BE19-4830-B8B7-DF7124F88074}"/>
              </a:ext>
            </a:extLst>
          </p:cNvPr>
          <p:cNvSpPr txBox="1">
            <a:spLocks/>
          </p:cNvSpPr>
          <p:nvPr/>
        </p:nvSpPr>
        <p:spPr bwMode="auto">
          <a:xfrm>
            <a:off x="806450" y="2989262"/>
            <a:ext cx="7526338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latin typeface="Helvetica" panose="020B0604020202020204" pitchFamily="34" charset="0"/>
                <a:ea typeface="Geneva" pitchFamily="121" charset="-128"/>
              </a:rPr>
              <a:t>Other technical solutions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0CE705-F1C3-4191-AE4C-B441A067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285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49EA-3F2A-4563-9B85-E660FF52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Cable-In-Conduit Conductor (CICC)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E51F-BF4C-4DC1-B919-EBA132A07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74" y="986332"/>
            <a:ext cx="6774300" cy="517774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>
                <a:ea typeface="MS PGothic" panose="020B0600070205080204" pitchFamily="34" charset="-128"/>
              </a:rPr>
              <a:t>Pros: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Direct cooling of superconductor by liquid helium – can tolerate large power dissipations;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Cable and magnet technology is relatively well developed and understood by the fusion community.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ea typeface="MS PGothic" panose="020B0600070205080204" pitchFamily="34" charset="-128"/>
              </a:rPr>
              <a:t>Cons: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Using of high-density materials (Cu for the stabilizer and SS for the conduit). Would triple the heat dissipations and the load on the cryo-system  comparing with the Al-stabilized conductors;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May have to use Nb</a:t>
            </a:r>
            <a:r>
              <a:rPr lang="en-US" sz="2900" baseline="-25000" dirty="0"/>
              <a:t>3</a:t>
            </a:r>
            <a:r>
              <a:rPr lang="en-US" sz="2900" dirty="0"/>
              <a:t>Sn (expensive and difficult to work with) instead of </a:t>
            </a:r>
            <a:r>
              <a:rPr lang="en-US" sz="2900" dirty="0" err="1"/>
              <a:t>NbTi</a:t>
            </a:r>
            <a:r>
              <a:rPr lang="en-US" sz="2900" dirty="0"/>
              <a:t> to cope with the higher thermal load;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Electrical conductivity of Cu permanently degrades under irradiation, while the electrical conductivity of Al completely recovers during a thermo-cycle;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Still uses organic insulation, which limits the radiation dose;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Very few capable cable and magnet vendors.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A5F17-B3F9-4C0A-9B49-5F7FBDDE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8EB24-6675-45C3-A77E-7ED21330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03"/>
          <a:stretch/>
        </p:blipFill>
        <p:spPr>
          <a:xfrm>
            <a:off x="7268901" y="1495414"/>
            <a:ext cx="1523251" cy="2189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865AAE-C168-4C0A-9D53-6D4CA445010C}"/>
              </a:ext>
            </a:extLst>
          </p:cNvPr>
          <p:cNvSpPr txBox="1"/>
          <p:nvPr/>
        </p:nvSpPr>
        <p:spPr>
          <a:xfrm>
            <a:off x="7215798" y="1185051"/>
            <a:ext cx="1928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ITER Central Solenoid cable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FB0C3B-A416-45A0-A04C-91B6B1AD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5F2FEAC-6044-4693-8A73-A78321AF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E1276-F3BB-4129-A4D3-EECEAE00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3"/>
          <a:stretch/>
        </p:blipFill>
        <p:spPr>
          <a:xfrm>
            <a:off x="7268902" y="3798195"/>
            <a:ext cx="1523251" cy="21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F25A2E-3DA7-48B8-BA75-B670E4D436E9}"/>
              </a:ext>
            </a:extLst>
          </p:cNvPr>
          <p:cNvGrpSpPr/>
          <p:nvPr/>
        </p:nvGrpSpPr>
        <p:grpSpPr>
          <a:xfrm>
            <a:off x="1976650" y="3362784"/>
            <a:ext cx="3698493" cy="2740114"/>
            <a:chOff x="2107224" y="3362784"/>
            <a:chExt cx="3698493" cy="27401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5DD6FA-1F75-4EAC-B590-1B406B049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391"/>
            <a:stretch/>
          </p:blipFill>
          <p:spPr>
            <a:xfrm>
              <a:off x="2107224" y="3362784"/>
              <a:ext cx="3698493" cy="274011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4C976-B078-4CCE-B3B4-EC10660A538B}"/>
                </a:ext>
              </a:extLst>
            </p:cNvPr>
            <p:cNvSpPr txBox="1"/>
            <p:nvPr/>
          </p:nvSpPr>
          <p:spPr>
            <a:xfrm>
              <a:off x="3866110" y="4350882"/>
              <a:ext cx="626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LHe</a:t>
              </a:r>
              <a:r>
                <a:rPr lang="en-US" sz="1200" b="1" dirty="0"/>
                <a:t> forced flow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C4A739-4CD2-4C6B-B0DA-76671EC2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Internally-cooled aluminum stabilized cable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86359-2567-444D-A146-9DD9562F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F3DDC-4AF8-48ED-B286-C0F0BF93CEF3}"/>
              </a:ext>
            </a:extLst>
          </p:cNvPr>
          <p:cNvSpPr txBox="1"/>
          <p:nvPr/>
        </p:nvSpPr>
        <p:spPr>
          <a:xfrm>
            <a:off x="60051" y="897143"/>
            <a:ext cx="251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Al-stabilized cable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A843-7410-40A9-99E3-757C9D7AF52E}"/>
              </a:ext>
            </a:extLst>
          </p:cNvPr>
          <p:cNvSpPr txBox="1"/>
          <p:nvPr/>
        </p:nvSpPr>
        <p:spPr>
          <a:xfrm>
            <a:off x="3465147" y="919785"/>
            <a:ext cx="496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CICC</a:t>
            </a:r>
            <a:r>
              <a:rPr lang="en-US" sz="2000" dirty="0"/>
              <a:t>                                                </a:t>
            </a:r>
            <a:r>
              <a:rPr lang="en-US" sz="2000" b="1" dirty="0">
                <a:solidFill>
                  <a:schemeClr val="accent3"/>
                </a:solidFill>
              </a:rPr>
              <a:t>OPGW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4B2A6-E36D-44C9-B620-1CA6619C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53" y="1503063"/>
            <a:ext cx="2026022" cy="144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61783-82A9-407C-8DB8-F852DBE73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65" b="30973"/>
          <a:stretch/>
        </p:blipFill>
        <p:spPr>
          <a:xfrm rot="5400000">
            <a:off x="-50416" y="2588885"/>
            <a:ext cx="2828184" cy="843083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83A00E-FB6F-4632-8145-3AF9E43E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575" y="4915259"/>
            <a:ext cx="3134276" cy="11481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one has ever made such a cable (but the Mu2e-I cable vendor was optimistic and willing to try).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859500F-39D3-4ED4-8573-0D1346759A28}"/>
              </a:ext>
            </a:extLst>
          </p:cNvPr>
          <p:cNvSpPr txBox="1">
            <a:spLocks/>
          </p:cNvSpPr>
          <p:nvPr/>
        </p:nvSpPr>
        <p:spPr>
          <a:xfrm>
            <a:off x="99596" y="4836720"/>
            <a:ext cx="2882382" cy="1445057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Pros: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Nearly direct cooling of superconductor by </a:t>
            </a:r>
            <a:r>
              <a:rPr lang="en-US" dirty="0" err="1"/>
              <a:t>LHe</a:t>
            </a:r>
            <a:r>
              <a:rPr lang="en-US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Low-density materials.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permanent degradation under irradiation.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80CE8DB-9E12-4E20-B733-A7F9D32178F7}"/>
              </a:ext>
            </a:extLst>
          </p:cNvPr>
          <p:cNvSpPr/>
          <p:nvPr/>
        </p:nvSpPr>
        <p:spPr>
          <a:xfrm rot="18252448">
            <a:off x="2575720" y="2868713"/>
            <a:ext cx="142502" cy="988142"/>
          </a:xfrm>
          <a:prstGeom prst="downArrow">
            <a:avLst>
              <a:gd name="adj1" fmla="val 50000"/>
              <a:gd name="adj2" fmla="val 117028"/>
            </a:avLst>
          </a:prstGeom>
          <a:solidFill>
            <a:srgbClr val="C00000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9D03FB2-D23D-42F9-BD14-82A5850D34A9}"/>
              </a:ext>
            </a:extLst>
          </p:cNvPr>
          <p:cNvSpPr/>
          <p:nvPr/>
        </p:nvSpPr>
        <p:spPr>
          <a:xfrm>
            <a:off x="4179513" y="3077649"/>
            <a:ext cx="142502" cy="442517"/>
          </a:xfrm>
          <a:prstGeom prst="downArrow">
            <a:avLst>
              <a:gd name="adj1" fmla="val 50000"/>
              <a:gd name="adj2" fmla="val 117028"/>
            </a:avLst>
          </a:prstGeom>
          <a:solidFill>
            <a:srgbClr val="C00000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81FB86-C12A-40F1-A7F3-74D70A23B2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3" t="14695"/>
          <a:stretch/>
        </p:blipFill>
        <p:spPr>
          <a:xfrm>
            <a:off x="6347659" y="2603024"/>
            <a:ext cx="2567487" cy="1991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4D115-7123-4B74-BA21-270FD76DB7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04" t="38408" r="23263"/>
          <a:stretch/>
        </p:blipFill>
        <p:spPr>
          <a:xfrm>
            <a:off x="6156227" y="1456920"/>
            <a:ext cx="2619531" cy="1246819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21AB1AF4-6B0D-4DA5-9522-C50DD8BB0849}"/>
              </a:ext>
            </a:extLst>
          </p:cNvPr>
          <p:cNvSpPr/>
          <p:nvPr/>
        </p:nvSpPr>
        <p:spPr>
          <a:xfrm rot="2740947">
            <a:off x="5692815" y="2690864"/>
            <a:ext cx="142502" cy="988142"/>
          </a:xfrm>
          <a:prstGeom prst="downArrow">
            <a:avLst>
              <a:gd name="adj1" fmla="val 50000"/>
              <a:gd name="adj2" fmla="val 117028"/>
            </a:avLst>
          </a:prstGeom>
          <a:solidFill>
            <a:srgbClr val="C00000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EBBCB-FC52-4AD2-9825-D7ED5ED3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9665E-0EB4-461A-B2EE-4FCE675C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543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EDA9-B3B5-4E88-84C5-53236127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coil at around room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4EE2-477F-4179-A6D4-4667BBA10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09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water-cooled copper coil can take space (and potentially replace) the HRS, thereby taking advantage of the otherwise unused (for magnetic purposes) volume.</a:t>
            </a:r>
          </a:p>
          <a:p>
            <a:pPr>
              <a:lnSpc>
                <a:spcPct val="120000"/>
              </a:lnSpc>
            </a:pPr>
            <a:r>
              <a:rPr lang="en-US" dirty="0"/>
              <a:t>Pros: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need for cryogenics, simple coil design, fabrication and operation;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upper limit on radiation power or dose;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Minimum R&amp;D is needed, mostly for inorganic insulations;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potential vendors;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One of the lowest-cost options to build.</a:t>
            </a:r>
          </a:p>
          <a:p>
            <a:pPr>
              <a:lnSpc>
                <a:spcPct val="120000"/>
              </a:lnSpc>
            </a:pPr>
            <a:r>
              <a:rPr lang="en-US" dirty="0"/>
              <a:t>Cons: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Needs a lot of electrical power – around 5 MW (~1/3 of the FNAL Main Injector power) to create the same field distribution as the Mu2e-I PS magnet;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Needs electrical substation and a high-voltage feed;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Needs water cooling infrastructure - a cooling tower or a pond.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3EF0-2A13-493D-A5AA-55ED28FF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0A7E-F3C3-4198-A1E4-94D41BB7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2DCAB-13C4-4DE2-BBA4-1F47AB15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0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813-5F84-4A4B-A5C5-57C433B0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Cryo-cooled resistive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77B2-F919-464D-9AC8-3A8F4BB1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resistive copper or aluminum coil cooled by LN</a:t>
            </a:r>
            <a:r>
              <a:rPr lang="en-US" baseline="-25000" dirty="0"/>
              <a:t>2</a:t>
            </a:r>
            <a:r>
              <a:rPr lang="en-US" dirty="0"/>
              <a:t> can take space (and potentially replace) the HRS, thereby taking advantage of the otherwise unused (for magnetic purposes) volume.</a:t>
            </a:r>
          </a:p>
          <a:p>
            <a:pPr>
              <a:lnSpc>
                <a:spcPct val="110000"/>
              </a:lnSpc>
            </a:pPr>
            <a:r>
              <a:rPr lang="en-US" dirty="0"/>
              <a:t>Pros: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room-temperature resistivities of copper and aluminum drop by factors of 6-10 at 77 K. The resistive power dissipations would drop by the same amounts, bringing it to under 1 MW.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Almost no upper limit on radiation power or dose;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Moderate R&amp;D is needed, mostly for inorganic insulation and aluminum/copper electrical properties under irradiation at LN</a:t>
            </a:r>
            <a:r>
              <a:rPr lang="en-US" baseline="-25000" dirty="0"/>
              <a:t>2</a:t>
            </a:r>
            <a:r>
              <a:rPr lang="en-US" dirty="0"/>
              <a:t> temperature;</a:t>
            </a:r>
          </a:p>
          <a:p>
            <a:pPr>
              <a:lnSpc>
                <a:spcPct val="110000"/>
              </a:lnSpc>
            </a:pPr>
            <a:r>
              <a:rPr lang="en-US" dirty="0"/>
              <a:t>Cons: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Needs a lot of LN</a:t>
            </a:r>
            <a:r>
              <a:rPr lang="en-US" baseline="-25000" dirty="0"/>
              <a:t>2</a:t>
            </a:r>
            <a:r>
              <a:rPr lang="en-US" dirty="0"/>
              <a:t> – around 20,000 liters/hour when the magnet is on;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Still needs a respectable electrical power and water cooling solutions.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44A4-75A9-4540-ABC1-244E0D8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CB66E-21BB-45AE-864C-8D12BF73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4A0D-1D44-4FE4-A5B9-76EA0AC6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5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0376-A67B-4CD1-A29D-5A84A72C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84A6-D428-4E1A-9EBA-A1AF8D0C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606"/>
            <a:ext cx="8672513" cy="51108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Possible candidate materials: REBCO, Bi-2212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May tolerate higher hear dissipations in the coils due to much higher critical temperatures than LTS;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May allow to operate at higher temperatures (e.g. in 30-50 K) range. Operation at LN</a:t>
            </a:r>
            <a:r>
              <a:rPr lang="en-US" baseline="-25000" dirty="0"/>
              <a:t>2</a:t>
            </a:r>
            <a:r>
              <a:rPr lang="en-US" dirty="0"/>
              <a:t> temperature would be a pretty big stretch for a 5 T magnet.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REBCO comes as a tape with a very high anisotropy of </a:t>
            </a:r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 vs. B. Can take advantage of the (order of magnitude) higher </a:t>
            </a:r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 in when B is parallel to the tape (applies to ~90% of the solenoid coil). Can use “no-insulation” technology to avoid degradation of insulation (the impact of radiation on superconductor and stabilizer would still apply).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EXTREMELY expensive, difficult to work with, unobtainable in sufficiently large quantities even for R&amp;D purposes, has many unresolved issues (e.g. quench detection and protection);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Needs a very extensive R&amp;D to determine if HTS option is feasible at all.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9A490-58D6-494D-B7C2-8D1989FB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A894-1C5A-424F-9F0E-4FAF3AEF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C6F2-CAE5-4B61-B0FA-93281A3F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8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51A4-89AA-4BD4-8BA5-DCA7B6AE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B9D2-6AA1-45D4-9B8B-ABE7A6D0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29" y="956839"/>
            <a:ext cx="8606742" cy="52896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Mu2e-I Production solenoid design has already been pushed to the limit of the conventional detector magnet technology.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only possibility of re-using this magnet at a higher radiation load is to lower the operating temperature;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Using of the Mu2e-I PS magnet “as is” at the Mu2e-II radiation load with or without the HRS upgrades is the lowest cost option. However, it comes with a high risk that the magnet may fail before Mu2e-II physics goals are achieved. </a:t>
            </a:r>
          </a:p>
          <a:p>
            <a:pPr>
              <a:lnSpc>
                <a:spcPct val="120000"/>
              </a:lnSpc>
            </a:pPr>
            <a:r>
              <a:rPr lang="en-US" dirty="0"/>
              <a:t>Any other option would require R&amp;D and prototyping before a technical feasibility can be assessed.</a:t>
            </a:r>
          </a:p>
          <a:p>
            <a:pPr>
              <a:lnSpc>
                <a:spcPct val="120000"/>
              </a:lnSpc>
            </a:pPr>
            <a:r>
              <a:rPr lang="en-US" dirty="0"/>
              <a:t>Different alternative technical solutions are possible for Mu2e-II Production Solenoid, ranging in complexity, cost and risk.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Resistive water-cooled or cryo-cooled magnets are the lowest capital cost options and require the least amount of R&amp;D. The caveat is a high operating cost.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Internally cooled cable-in-conduit and aluminum stabilized cables offer robust solutions and seems to have the optimum balance between capital and operating expenses.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HTS magnet options are the most expensive and least understood and would require substantial R&amp;D investments.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E3CD6-6980-4847-A0E2-73E0AB8A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5140-DCCC-41CF-AA5E-43D533C8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75A2-40DA-4E9E-AA0F-137CFE83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89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Production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dirty="0"/>
              <a:t>The Mu2e magnet system consists of three large superconducting solenoids. Production Solenoid (PS) is the first magnet in the chain, which collects and focuses </a:t>
            </a:r>
            <a:r>
              <a:rPr lang="en-GB" dirty="0" err="1"/>
              <a:t>pions</a:t>
            </a:r>
            <a:r>
              <a:rPr lang="en-GB" dirty="0"/>
              <a:t> and </a:t>
            </a:r>
            <a:r>
              <a:rPr lang="en-GB" dirty="0" err="1"/>
              <a:t>muons</a:t>
            </a:r>
            <a:r>
              <a:rPr lang="en-GB" dirty="0"/>
              <a:t> generated in interactions of an 8-GeV proton beam with a tilted high-Z target and directs them towards Transport Solenoid (TS).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dirty="0"/>
              <a:t>PS performs the following functions in the mu2e: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Maximizes </a:t>
            </a:r>
            <a:r>
              <a:rPr lang="en-US" dirty="0" err="1"/>
              <a:t>muon</a:t>
            </a:r>
            <a:r>
              <a:rPr lang="en-US" dirty="0"/>
              <a:t> yield by efficiently focusing secondary </a:t>
            </a:r>
            <a:r>
              <a:rPr lang="en-US" dirty="0" err="1"/>
              <a:t>pions</a:t>
            </a:r>
            <a:r>
              <a:rPr lang="en-US" dirty="0"/>
              <a:t> and subsequent secondary </a:t>
            </a:r>
            <a:r>
              <a:rPr lang="en-US" dirty="0" err="1"/>
              <a:t>muons</a:t>
            </a:r>
            <a:r>
              <a:rPr lang="en-US" dirty="0"/>
              <a:t> towards the Transport Solenoid (TS) system, in the momentum range to be stopped in the stopping target;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Provides a clear bore for beam line elements such as the primary production target and secondary particle Heat and Radiation Shield (HRS);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Allows the primary proton beam to be steered into primary target; allows outgoing proton beam to exit without striking PS magnet shield.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8951-F98A-47CC-BAFC-48194F34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268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BAED8-5D2E-45BF-B013-0DC2E0BA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0BA5-038F-43EF-B603-A32D277A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59962-BE19-4830-B8B7-DF7124F88074}"/>
              </a:ext>
            </a:extLst>
          </p:cNvPr>
          <p:cNvSpPr txBox="1">
            <a:spLocks/>
          </p:cNvSpPr>
          <p:nvPr/>
        </p:nvSpPr>
        <p:spPr bwMode="auto">
          <a:xfrm>
            <a:off x="806450" y="2989262"/>
            <a:ext cx="7526338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latin typeface="Helvetica" panose="020B0604020202020204" pitchFamily="34" charset="0"/>
                <a:ea typeface="Geneva" pitchFamily="121" charset="-128"/>
              </a:rPr>
              <a:t>Additional information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0CE705-F1C3-4191-AE4C-B441A067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862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requirements for Mu2e-I 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029200" cy="4953000"/>
          </a:xfrm>
        </p:spPr>
        <p:txBody>
          <a:bodyPr>
            <a:normAutofit fontScale="85000" lnSpcReduction="20000"/>
          </a:bodyPr>
          <a:lstStyle/>
          <a:p>
            <a:pPr lvl="0">
              <a:tabLst>
                <a:tab pos="169863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Magnetic: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Nominal peak field on the axis </a:t>
            </a:r>
            <a:r>
              <a:rPr lang="en-US" dirty="0">
                <a:solidFill>
                  <a:srgbClr val="C00000"/>
                </a:solidFill>
              </a:rPr>
              <a:t>4.6 T</a:t>
            </a:r>
            <a:r>
              <a:rPr lang="en-US" dirty="0"/>
              <a:t>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Maximum peak field on axis </a:t>
            </a:r>
            <a:r>
              <a:rPr lang="en-US" dirty="0">
                <a:solidFill>
                  <a:srgbClr val="C00000"/>
                </a:solidFill>
              </a:rPr>
              <a:t>5.0 T</a:t>
            </a:r>
            <a:r>
              <a:rPr lang="en-US" dirty="0"/>
              <a:t>; 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>
                <a:ea typeface="Calibri"/>
                <a:cs typeface="Times New Roman"/>
              </a:rPr>
              <a:t>Axial gradient </a:t>
            </a:r>
            <a:r>
              <a:rPr lang="en-US" dirty="0">
                <a:solidFill>
                  <a:srgbClr val="C00000"/>
                </a:solidFill>
                <a:ea typeface="Calibri"/>
                <a:cs typeface="Times New Roman"/>
              </a:rPr>
              <a:t>-1 T/m</a:t>
            </a:r>
            <a:r>
              <a:rPr lang="en-US" dirty="0">
                <a:ea typeface="Calibri"/>
                <a:cs typeface="Times New Roman"/>
              </a:rPr>
              <a:t>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>
                <a:ea typeface="Calibri"/>
                <a:cs typeface="Times New Roman"/>
              </a:rPr>
              <a:t>Gradient uniformity </a:t>
            </a:r>
            <a:r>
              <a:rPr lang="en-US" dirty="0">
                <a:solidFill>
                  <a:srgbClr val="C00000"/>
                </a:solidFill>
                <a:ea typeface="Calibri"/>
              </a:rPr>
              <a:t>±</a:t>
            </a:r>
            <a:r>
              <a:rPr lang="en-US" dirty="0">
                <a:solidFill>
                  <a:srgbClr val="C00000"/>
                </a:solidFill>
                <a:ea typeface="Calibri"/>
                <a:cs typeface="Times New Roman"/>
              </a:rPr>
              <a:t>5 %</a:t>
            </a:r>
            <a:r>
              <a:rPr lang="en-US" dirty="0">
                <a:ea typeface="Calibri"/>
                <a:cs typeface="Times New Roman"/>
              </a:rPr>
              <a:t>.</a:t>
            </a:r>
            <a:endParaRPr lang="en-US" dirty="0"/>
          </a:p>
          <a:p>
            <a:pPr lvl="0">
              <a:tabLst>
                <a:tab pos="169863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Electrical: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Operating margins: </a:t>
            </a:r>
            <a:r>
              <a:rPr lang="en-US" dirty="0">
                <a:solidFill>
                  <a:srgbClr val="C00000"/>
                </a:solidFill>
              </a:rPr>
              <a:t>≥ 30 % </a:t>
            </a:r>
            <a:r>
              <a:rPr lang="en-US" dirty="0"/>
              <a:t>in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≥ 1.5 K </a:t>
            </a:r>
            <a:r>
              <a:rPr lang="en-US" dirty="0"/>
              <a:t>in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Operating current </a:t>
            </a:r>
            <a:r>
              <a:rPr lang="en-US" dirty="0">
                <a:solidFill>
                  <a:srgbClr val="C00000"/>
                </a:solidFill>
              </a:rPr>
              <a:t>9÷10 kA</a:t>
            </a:r>
            <a:r>
              <a:rPr lang="en-US" dirty="0"/>
              <a:t>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Peak quench temperature </a:t>
            </a:r>
            <a:r>
              <a:rPr lang="en-US" dirty="0">
                <a:solidFill>
                  <a:srgbClr val="C00000"/>
                </a:solidFill>
              </a:rPr>
              <a:t>≤ 130 K</a:t>
            </a:r>
            <a:r>
              <a:rPr lang="en-US" dirty="0"/>
              <a:t>;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Voltage across terminals </a:t>
            </a:r>
            <a:r>
              <a:rPr lang="en-US" dirty="0">
                <a:solidFill>
                  <a:srgbClr val="C00000"/>
                </a:solidFill>
              </a:rPr>
              <a:t>≤ 600 V</a:t>
            </a:r>
            <a:r>
              <a:rPr lang="en-US" dirty="0"/>
              <a:t>.</a:t>
            </a:r>
          </a:p>
          <a:p>
            <a:pPr lvl="0">
              <a:tabLst>
                <a:tab pos="169863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Structural: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Withstand forces at all conditions while part of the system or stand-alone;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 err="1"/>
              <a:t>Cryostated</a:t>
            </a:r>
            <a:r>
              <a:rPr lang="en-US" dirty="0"/>
              <a:t> magnet weight </a:t>
            </a:r>
            <a:r>
              <a:rPr lang="en-US" dirty="0">
                <a:solidFill>
                  <a:srgbClr val="C00000"/>
                </a:solidFill>
              </a:rPr>
              <a:t>≤ 60 tons</a:t>
            </a:r>
            <a:r>
              <a:rPr lang="en-US" dirty="0"/>
              <a:t>;</a:t>
            </a:r>
          </a:p>
          <a:p>
            <a:pPr lvl="1">
              <a:tabLst>
                <a:tab pos="169863" algn="l"/>
              </a:tabLst>
              <a:defRPr/>
            </a:pPr>
            <a:r>
              <a:rPr lang="en-US" dirty="0"/>
              <a:t>Compliance with applicable structural codes.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0200" y="1219200"/>
            <a:ext cx="3581400" cy="3505200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ＭＳ Ｐゴシック" charset="0"/>
                <a:cs typeface="ＭＳ Ｐゴシック" charset="0"/>
              </a:rPr>
              <a:t>Cryogenic: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Helvetica"/>
              </a:rPr>
              <a:t>Cooling agent: </a:t>
            </a:r>
            <a:r>
              <a:rPr lang="en-US" sz="2200" dirty="0" err="1">
                <a:latin typeface="Helvetica"/>
              </a:rPr>
              <a:t>LHe</a:t>
            </a:r>
            <a:r>
              <a:rPr lang="en-US" sz="2200" dirty="0">
                <a:latin typeface="Helvetica"/>
              </a:rPr>
              <a:t> at </a:t>
            </a:r>
            <a:r>
              <a:rPr lang="en-US" sz="2200" dirty="0">
                <a:solidFill>
                  <a:srgbClr val="C00000"/>
                </a:solidFill>
                <a:latin typeface="Helvetica"/>
              </a:rPr>
              <a:t>4.7 K</a:t>
            </a:r>
            <a:r>
              <a:rPr lang="en-US" sz="2200" dirty="0">
                <a:latin typeface="Helvetica"/>
              </a:rPr>
              <a:t>;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Helvetica"/>
              </a:rPr>
              <a:t>Total heat flow to </a:t>
            </a:r>
            <a:r>
              <a:rPr lang="en-US" sz="2200" dirty="0" err="1">
                <a:latin typeface="Helvetica"/>
              </a:rPr>
              <a:t>LHe</a:t>
            </a:r>
            <a:r>
              <a:rPr lang="en-US" sz="2200" dirty="0">
                <a:latin typeface="Helvetica"/>
              </a:rPr>
              <a:t>      </a:t>
            </a:r>
            <a:r>
              <a:rPr lang="en-US" sz="2200" dirty="0">
                <a:solidFill>
                  <a:srgbClr val="C00000"/>
                </a:solidFill>
                <a:latin typeface="Helvetica"/>
              </a:rPr>
              <a:t>≤ 100 W</a:t>
            </a:r>
            <a:r>
              <a:rPr lang="en-US" sz="2200" dirty="0">
                <a:latin typeface="Helvetica"/>
              </a:rPr>
              <a:t>; 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Helvetica"/>
              </a:rPr>
              <a:t>Cryostat ID </a:t>
            </a:r>
            <a:r>
              <a:rPr lang="en-US" sz="2200" dirty="0">
                <a:solidFill>
                  <a:srgbClr val="C00000"/>
                </a:solidFill>
                <a:latin typeface="Helvetica"/>
              </a:rPr>
              <a:t>1.5 m</a:t>
            </a:r>
            <a:r>
              <a:rPr lang="en-US" sz="2200" dirty="0">
                <a:latin typeface="Helvetica"/>
              </a:rPr>
              <a:t>;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Helvetica"/>
              </a:rPr>
              <a:t>Conduction cooling.</a:t>
            </a:r>
          </a:p>
          <a:p>
            <a:pPr marL="342900" lvl="0" indent="-342900" defTabSz="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Helvetica"/>
                <a:ea typeface="ＭＳ Ｐゴシック" charset="0"/>
                <a:cs typeface="ＭＳ Ｐゴシック" charset="0"/>
              </a:rPr>
              <a:t>Radiation: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Absorbed dose </a:t>
            </a:r>
            <a:r>
              <a:rPr lang="en-US" sz="2200" dirty="0">
                <a:solidFill>
                  <a:srgbClr val="C00000"/>
                </a:solidFill>
                <a:latin typeface="Helvetica"/>
                <a:ea typeface="ＭＳ Ｐゴシック" charset="0"/>
              </a:rPr>
              <a:t>≤ 7 </a:t>
            </a:r>
            <a:r>
              <a:rPr lang="en-US" sz="2200" dirty="0" err="1">
                <a:solidFill>
                  <a:srgbClr val="C00000"/>
                </a:solidFill>
                <a:latin typeface="Helvetica"/>
                <a:ea typeface="ＭＳ Ｐゴシック" charset="0"/>
              </a:rPr>
              <a:t>MGy</a:t>
            </a:r>
            <a:r>
              <a:rPr lang="en-US" sz="2200" dirty="0">
                <a:solidFill>
                  <a:srgbClr val="C00000"/>
                </a:solidFill>
                <a:latin typeface="Helvetica"/>
                <a:ea typeface="ＭＳ Ｐゴシック" charset="0"/>
              </a:rPr>
              <a:t> </a:t>
            </a: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total;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Minimum </a:t>
            </a:r>
            <a:r>
              <a:rPr lang="en-US" sz="2200" dirty="0" err="1">
                <a:solidFill>
                  <a:srgbClr val="404040"/>
                </a:solidFill>
                <a:latin typeface="Helvetica"/>
                <a:ea typeface="ＭＳ Ｐゴシック" charset="0"/>
              </a:rPr>
              <a:t>RRR</a:t>
            </a: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 of Al stabilizer in the operating cycle </a:t>
            </a:r>
            <a:r>
              <a:rPr lang="en-US" sz="2200" dirty="0">
                <a:solidFill>
                  <a:srgbClr val="C00000"/>
                </a:solidFill>
                <a:latin typeface="Helvetica"/>
                <a:ea typeface="ＭＳ Ｐゴシック" charset="0"/>
              </a:rPr>
              <a:t>≥ 100</a:t>
            </a: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.</a:t>
            </a:r>
            <a:endParaRPr lang="en-US" sz="2000" dirty="0">
              <a:latin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E6565-A7E7-40B5-AAC0-4604434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852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Radiation environment of Mu2e-I PS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29200" y="4267830"/>
            <a:ext cx="3962400" cy="1905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It is expected that </a:t>
            </a:r>
            <a:r>
              <a:rPr lang="en-US" dirty="0" err="1"/>
              <a:t>RRR</a:t>
            </a:r>
            <a:r>
              <a:rPr lang="en-US" dirty="0"/>
              <a:t> will degrade after one year of operation as follows: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 RRR </a:t>
            </a:r>
            <a:r>
              <a:rPr lang="en-US" dirty="0">
                <a:solidFill>
                  <a:srgbClr val="C00000"/>
                </a:solidFill>
              </a:rPr>
              <a:t>500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 </a:t>
            </a:r>
            <a:r>
              <a:rPr lang="en-US" dirty="0">
                <a:solidFill>
                  <a:srgbClr val="C00000"/>
                </a:solidFill>
              </a:rPr>
              <a:t>100</a:t>
            </a:r>
            <a:r>
              <a:rPr lang="en-US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 </a:t>
            </a:r>
            <a:r>
              <a:rPr lang="en-US" dirty="0" err="1"/>
              <a:t>RRR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100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 5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dirty="0"/>
              <a:t>;</a:t>
            </a:r>
          </a:p>
          <a:p>
            <a:pPr>
              <a:lnSpc>
                <a:spcPct val="120000"/>
              </a:lnSpc>
            </a:pPr>
            <a:r>
              <a:rPr lang="en-US" dirty="0"/>
              <a:t>Once the critical degradation is detected, the magnet will be thermo-cycled to recover the resistivity.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3" name="Picture 12" descr="D:\Project\Papers\NAPAC\2013\Radiation impact\hrsca.png"/>
          <p:cNvPicPr>
            <a:picLocks noChangeAspect="1"/>
          </p:cNvPicPr>
          <p:nvPr/>
        </p:nvPicPr>
        <p:blipFill>
          <a:blip r:embed="rId2"/>
          <a:srcRect l="1980" r="-83" b="1669"/>
          <a:stretch>
            <a:fillRect/>
          </a:stretch>
        </p:blipFill>
        <p:spPr bwMode="auto">
          <a:xfrm>
            <a:off x="82270" y="1206410"/>
            <a:ext cx="46280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191" r="24402" b="7336"/>
          <a:stretch>
            <a:fillRect/>
          </a:stretch>
        </p:blipFill>
        <p:spPr bwMode="auto">
          <a:xfrm>
            <a:off x="228600" y="4509085"/>
            <a:ext cx="46634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055359"/>
            <a:ext cx="4343399" cy="29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0D84E-CBCD-4728-AA71-07DAB670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09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4836-0CBC-4255-A64E-248230B1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radiation on the magnet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96D4-1677-4C57-93F1-72FF1B4C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50D09-5368-4F60-97F6-54DF79C6380B}"/>
              </a:ext>
            </a:extLst>
          </p:cNvPr>
          <p:cNvGrpSpPr/>
          <p:nvPr/>
        </p:nvGrpSpPr>
        <p:grpSpPr>
          <a:xfrm>
            <a:off x="1371600" y="1093838"/>
            <a:ext cx="6248400" cy="4828171"/>
            <a:chOff x="1371600" y="1524000"/>
            <a:chExt cx="6248400" cy="4828171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F02D864-1534-4BDE-9BAB-E5AA7CA81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1600" y="1524000"/>
              <a:ext cx="6248400" cy="4828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CD7DB339-AEB1-43AE-BBF3-8731369F5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953" y="5134362"/>
              <a:ext cx="3191154" cy="846466"/>
              <a:chOff x="2066" y="7417"/>
              <a:chExt cx="5024" cy="1332"/>
            </a:xfrm>
          </p:grpSpPr>
          <p:cxnSp>
            <p:nvCxnSpPr>
              <p:cNvPr id="10" name="AutoShape 6">
                <a:extLst>
                  <a:ext uri="{FF2B5EF4-FFF2-40B4-BE49-F238E27FC236}">
                    <a16:creationId xmlns:a16="http://schemas.microsoft.com/office/drawing/2014/main" id="{0C982E07-5D4A-47A0-9CFD-4F0D8BF631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067" y="8748"/>
                <a:ext cx="5023" cy="1"/>
              </a:xfrm>
              <a:prstGeom prst="straightConnector1">
                <a:avLst/>
              </a:prstGeom>
              <a:noFill/>
              <a:ln w="22225">
                <a:solidFill>
                  <a:srgbClr val="D000E6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" name="AutoShape 7">
                <a:extLst>
                  <a:ext uri="{FF2B5EF4-FFF2-40B4-BE49-F238E27FC236}">
                    <a16:creationId xmlns:a16="http://schemas.microsoft.com/office/drawing/2014/main" id="{1EE7B201-0B54-44B2-948D-6B18A4BC40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280" y="7417"/>
                <a:ext cx="1" cy="1309"/>
              </a:xfrm>
              <a:prstGeom prst="straightConnector1">
                <a:avLst/>
              </a:prstGeom>
              <a:noFill/>
              <a:ln w="22225">
                <a:solidFill>
                  <a:srgbClr val="D000E6"/>
                </a:solidFill>
                <a:prstDash val="dash"/>
                <a:round/>
                <a:headEnd/>
                <a:tailEnd type="triangle" w="med" len="lg"/>
              </a:ln>
            </p:spPr>
          </p:cxnSp>
          <p:cxnSp>
            <p:nvCxnSpPr>
              <p:cNvPr id="12" name="AutoShape 8">
                <a:extLst>
                  <a:ext uri="{FF2B5EF4-FFF2-40B4-BE49-F238E27FC236}">
                    <a16:creationId xmlns:a16="http://schemas.microsoft.com/office/drawing/2014/main" id="{D8BC0BA5-1422-4D22-A0FE-A4A3604B1A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066" y="7427"/>
                <a:ext cx="1" cy="1309"/>
              </a:xfrm>
              <a:prstGeom prst="straightConnector1">
                <a:avLst/>
              </a:prstGeom>
              <a:noFill/>
              <a:ln w="22225">
                <a:solidFill>
                  <a:srgbClr val="D000E6"/>
                </a:solidFill>
                <a:prstDash val="dash"/>
                <a:round/>
                <a:headEnd/>
                <a:tailEnd type="triangle" w="med" len="lg"/>
              </a:ln>
            </p:spPr>
          </p:cxn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4B38A-C12D-4A17-8075-06F58D03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B299D-6B27-4606-A6BC-8B5E3D9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6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F4BF-5204-40F6-B87F-4387FD1A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AA79-5EEC-4723-8987-9873EA8E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71" y="1099303"/>
            <a:ext cx="4409237" cy="4866628"/>
          </a:xfrm>
        </p:spPr>
        <p:txBody>
          <a:bodyPr>
            <a:normAutofit/>
          </a:bodyPr>
          <a:lstStyle/>
          <a:p>
            <a:r>
              <a:rPr lang="en-US" sz="2000" dirty="0"/>
              <a:t>Thermal:</a:t>
            </a:r>
          </a:p>
          <a:p>
            <a:pPr lvl="1"/>
            <a:r>
              <a:rPr lang="en-US" sz="2000" dirty="0"/>
              <a:t>Heat deposition in the coil reduces the thermal margin.</a:t>
            </a:r>
          </a:p>
          <a:p>
            <a:pPr lvl="1"/>
            <a:r>
              <a:rPr lang="en-US" sz="2000" dirty="0"/>
              <a:t>The heat should be extracted from the coil to the cryogenic system.</a:t>
            </a:r>
          </a:p>
          <a:p>
            <a:r>
              <a:rPr lang="en-US" sz="2000" dirty="0"/>
              <a:t>Electrical:</a:t>
            </a:r>
          </a:p>
          <a:p>
            <a:pPr lvl="1"/>
            <a:r>
              <a:rPr lang="en-US" sz="2000" dirty="0"/>
              <a:t>Degradation of the stabilizer properties (RRR).</a:t>
            </a:r>
          </a:p>
          <a:p>
            <a:r>
              <a:rPr lang="en-US" sz="2000" dirty="0"/>
              <a:t>Structural/electrical:</a:t>
            </a:r>
          </a:p>
          <a:p>
            <a:pPr lvl="1"/>
            <a:r>
              <a:rPr lang="en-US" sz="2000" dirty="0"/>
              <a:t>Degradation of the organic insulating materials (epoxy).</a:t>
            </a:r>
          </a:p>
          <a:p>
            <a:pPr lvl="1"/>
            <a:r>
              <a:rPr lang="en-US" sz="2000" dirty="0"/>
              <a:t>Limit for conventional epoxies - 10 </a:t>
            </a:r>
            <a:r>
              <a:rPr lang="en-US" sz="2000" dirty="0" err="1"/>
              <a:t>MGy</a:t>
            </a:r>
            <a:r>
              <a:rPr lang="en-US" sz="20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819E-BD8A-4D83-B0CD-6659C366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A8DC62-6744-4A7F-B9A0-248729C0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1639" r="15410" b="8339"/>
          <a:stretch>
            <a:fillRect/>
          </a:stretch>
        </p:blipFill>
        <p:spPr bwMode="auto">
          <a:xfrm>
            <a:off x="4694083" y="4141097"/>
            <a:ext cx="2058220" cy="19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4F6DD-A930-4DEE-B5EC-1CD1CBCF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41" y="874551"/>
            <a:ext cx="3410090" cy="3157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FFFC24-62CC-4DB2-87CC-896588E00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749" y="4159772"/>
            <a:ext cx="2098985" cy="1956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0AAF1-B817-45F7-893C-059BF21689A9}"/>
              </a:ext>
            </a:extLst>
          </p:cNvPr>
          <p:cNvSpPr txBox="1"/>
          <p:nvPr/>
        </p:nvSpPr>
        <p:spPr>
          <a:xfrm>
            <a:off x="4874343" y="4644222"/>
            <a:ext cx="77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100% recovery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93A4E-B553-4557-B1A5-62B71DE20BDA}"/>
              </a:ext>
            </a:extLst>
          </p:cNvPr>
          <p:cNvSpPr txBox="1"/>
          <p:nvPr/>
        </p:nvSpPr>
        <p:spPr>
          <a:xfrm>
            <a:off x="7069395" y="4637335"/>
            <a:ext cx="77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85% recovery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B55E75-950F-4AA0-B778-E40DE3CD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8FCE51F-CF0C-49D5-9767-C0E6D675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904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6512-A0D9-4C23-9C79-FAD408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experiments at Kyoto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A492-B83D-491E-8A31-29FCE4A7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D5C5D-B7A8-43B2-8EB1-AA7BE7AF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06" y="864479"/>
            <a:ext cx="7059168" cy="5285537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FC0DC-1469-4500-9B58-AD8EBBE77FC7}"/>
              </a:ext>
            </a:extLst>
          </p:cNvPr>
          <p:cNvSpPr txBox="1"/>
          <p:nvPr/>
        </p:nvSpPr>
        <p:spPr>
          <a:xfrm>
            <a:off x="5646331" y="4411065"/>
            <a:ext cx="211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highlight>
                  <a:srgbClr val="FFFF00"/>
                </a:highlight>
              </a:rPr>
              <a:t>Presented by M. Yoshida at RESMM’14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2CE5F7-80D0-42B3-A8AA-514A0B04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EF16C-C62B-42F0-B112-DA963F11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216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8947-6F98-4D34-A7FC-5CA02261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damage to insulating materials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83DD-C982-410B-89CC-3684250D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6CF9-DC16-4871-988C-85CE00CA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96A58B-C50C-4567-9EC1-E06B8C972A10}"/>
              </a:ext>
            </a:extLst>
          </p:cNvPr>
          <p:cNvGrpSpPr/>
          <p:nvPr/>
        </p:nvGrpSpPr>
        <p:grpSpPr>
          <a:xfrm>
            <a:off x="82932" y="1493450"/>
            <a:ext cx="5144035" cy="3736918"/>
            <a:chOff x="82932" y="1493450"/>
            <a:chExt cx="5144035" cy="3736918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C6166B54-DC7B-40AA-8B86-8AF141BDA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2" y="1493450"/>
              <a:ext cx="5144035" cy="3736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63626C-32E4-43D4-9DAE-77846913D1B3}"/>
                </a:ext>
              </a:extLst>
            </p:cNvPr>
            <p:cNvSpPr txBox="1"/>
            <p:nvPr/>
          </p:nvSpPr>
          <p:spPr>
            <a:xfrm>
              <a:off x="2282628" y="3169536"/>
              <a:ext cx="2421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404040"/>
                  </a:solidFill>
                  <a:highlight>
                    <a:srgbClr val="FFFF00"/>
                  </a:highlight>
                </a:rPr>
                <a:t>Similar to the Mu2e resin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2EFE96-3448-4D20-8CF8-E44C029CB0DB}"/>
              </a:ext>
            </a:extLst>
          </p:cNvPr>
          <p:cNvGrpSpPr/>
          <p:nvPr/>
        </p:nvGrpSpPr>
        <p:grpSpPr>
          <a:xfrm>
            <a:off x="5317360" y="1916582"/>
            <a:ext cx="3759570" cy="3140233"/>
            <a:chOff x="5317360" y="1916582"/>
            <a:chExt cx="3759570" cy="31402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C978C6-3D3D-4AB2-8F56-22A15EA3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7360" y="1916582"/>
              <a:ext cx="3759570" cy="31402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34C46-FEF9-4BA6-B247-CCB2342FECEE}"/>
                </a:ext>
              </a:extLst>
            </p:cNvPr>
            <p:cNvSpPr/>
            <p:nvPr/>
          </p:nvSpPr>
          <p:spPr>
            <a:xfrm>
              <a:off x="6027624" y="3951633"/>
              <a:ext cx="10681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404040"/>
                  </a:solidFill>
                  <a:highlight>
                    <a:srgbClr val="FFFF00"/>
                  </a:highlight>
                </a:rPr>
                <a:t>Data from </a:t>
              </a:r>
            </a:p>
            <a:p>
              <a:r>
                <a:rPr lang="en-US" sz="1600" dirty="0">
                  <a:solidFill>
                    <a:srgbClr val="404040"/>
                  </a:solidFill>
                  <a:highlight>
                    <a:srgbClr val="FFFF00"/>
                  </a:highlight>
                </a:rPr>
                <a:t>Dick Reed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E77F2-9295-4CED-81D5-907F0A0E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782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0560-80C6-4742-894B-AF30752C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resin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B525B-8D07-4C57-9424-162BE7F8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2207-F7CF-4167-B75E-1F55EFA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1720C-B70F-4DDB-841C-6017CCA3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6" y="891727"/>
            <a:ext cx="7065151" cy="5276655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ECDB6-50E1-4587-BCCA-C5516A35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071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8853-75E6-46EB-822F-28711B18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scenarios for transitioning to Mu2e-II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834D-4B78-46C0-B946-7F9F88B8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987706"/>
            <a:ext cx="8378819" cy="52278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By the time of the Mu2e-II experiment, the Production Solenoid of the Mu2e-I may already consume a substantial fraction of its absorbed dose budget (i.e. 7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MGy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) and become activated.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Even though only one coil will see the peak radiation level, it may be difficult or impossible to perform the following tasks: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Remove or replace the HRS;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Transport the magnet to the vendor;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Disassemble the vacuum vessel and replace the coil(s).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Two most realistic scenarios: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Use the PS “as is” at the Mu2e-II radiation load with or without the HRS upgrade and with some upgrade of the cryo-system;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Rebuild the PS entirely (or substantially):</a:t>
            </a:r>
          </a:p>
          <a:p>
            <a:pPr lvl="2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Depending on the activation level, it may be possible to recycle the vacuum vessel, the thermo-shield and the cold mass supports, but the cold mass will likely have to be replaced.</a:t>
            </a:r>
          </a:p>
          <a:p>
            <a:pPr lvl="2">
              <a:lnSpc>
                <a:spcPct val="120000"/>
              </a:lnSpc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Since the new cable and coils will have to be fabricated, it makes sense to design them for the maximum expected radiation load.</a:t>
            </a:r>
          </a:p>
          <a:p>
            <a:pPr>
              <a:lnSpc>
                <a:spcPct val="120000"/>
              </a:lnSpc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F57A-1A79-4AD7-8428-AB8EA40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854D-020A-4C13-A33E-09B3194C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A86E26-211C-4E26-AD6F-6E0F0B0D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36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BAED8-5D2E-45BF-B013-0DC2E0BA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0BA5-038F-43EF-B603-A32D277A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59962-BE19-4830-B8B7-DF7124F88074}"/>
              </a:ext>
            </a:extLst>
          </p:cNvPr>
          <p:cNvSpPr txBox="1">
            <a:spLocks/>
          </p:cNvSpPr>
          <p:nvPr/>
        </p:nvSpPr>
        <p:spPr bwMode="auto">
          <a:xfrm>
            <a:off x="806450" y="2989262"/>
            <a:ext cx="7526338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dirty="0">
                <a:latin typeface="Helvetica" panose="020B0604020202020204" pitchFamily="34" charset="0"/>
                <a:ea typeface="Geneva" pitchFamily="121" charset="-128"/>
              </a:rPr>
              <a:t>Overview of the Mu2e-I Production Solenoid Design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0CE705-F1C3-4191-AE4C-B441A067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7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 descr="Q:\mu2e\Weekly magnet meetings\MSD mu2e meetings\PS_WG_meetings\2013\October 23\FISA photos\IMG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844800" cy="2133600"/>
          </a:xfrm>
          <a:prstGeom prst="rect">
            <a:avLst/>
          </a:prstGeom>
          <a:noFill/>
        </p:spPr>
      </p:pic>
      <p:pic>
        <p:nvPicPr>
          <p:cNvPr id="5123" name="Picture 3" descr="Q:\mu2e\Weekly magnet meetings\MSD mu2e meetings\PS_WG_meetings\2013\October 23\FISA photos\IMG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844800" cy="2133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63" t="4677" r="2536"/>
          <a:stretch/>
        </p:blipFill>
        <p:spPr>
          <a:xfrm>
            <a:off x="289560" y="2717621"/>
            <a:ext cx="5524500" cy="2464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6" b="33333"/>
          <a:stretch/>
        </p:blipFill>
        <p:spPr>
          <a:xfrm>
            <a:off x="133350" y="984752"/>
            <a:ext cx="5638286" cy="149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66" y="5421774"/>
            <a:ext cx="55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7 main cable unit lengths and 3 spares, sufficient to replace any coil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7C276-95B7-447E-80B8-0A73ACC0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631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719"/>
            <a:ext cx="8686800" cy="641739"/>
          </a:xfrm>
        </p:spPr>
        <p:txBody>
          <a:bodyPr/>
          <a:lstStyle/>
          <a:p>
            <a:r>
              <a:rPr lang="en-US" dirty="0"/>
              <a:t>Coils and insulation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413" y="3429000"/>
            <a:ext cx="3437818" cy="2687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Coil envelope: exact number of turns and dimensions are important;</a:t>
            </a:r>
          </a:p>
          <a:p>
            <a:pPr>
              <a:lnSpc>
                <a:spcPct val="120000"/>
              </a:lnSpc>
            </a:pPr>
            <a:r>
              <a:rPr lang="en-US" dirty="0"/>
              <a:t>Insulation: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Must contain 2 layers of polyimide in the cable and ground insulation per the design requirement.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Must not contain any voids (i.e. be impregnated with epoxy).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B:\Project\Mu2e\Alternative\PS0\May2013 design\Coil_dimensions.png"/>
          <p:cNvPicPr>
            <a:picLocks noChangeAspect="1"/>
          </p:cNvPicPr>
          <p:nvPr/>
        </p:nvPicPr>
        <p:blipFill>
          <a:blip r:embed="rId2"/>
          <a:srcRect t="33151" b="32329"/>
          <a:stretch>
            <a:fillRect/>
          </a:stretch>
        </p:blipFill>
        <p:spPr bwMode="auto">
          <a:xfrm>
            <a:off x="504825" y="990601"/>
            <a:ext cx="8248650" cy="22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/>
          <a:srcRect r="8395"/>
          <a:stretch/>
        </p:blipFill>
        <p:spPr bwMode="auto">
          <a:xfrm>
            <a:off x="151769" y="3665229"/>
            <a:ext cx="5313926" cy="21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1D625-75C7-4318-82DC-49A3FDFD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57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2450" y="5196128"/>
            <a:ext cx="8286750" cy="876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/>
              <a:t>The magnetic field profile is within the specification;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/>
              <a:t>Radiation shield (shown) made of high-resistivity bronze (magnetic permeability of ≤1.04) has a minor impact on the field quality.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rcRect t="4810" r="7478"/>
          <a:stretch>
            <a:fillRect/>
          </a:stretch>
        </p:blipFill>
        <p:spPr bwMode="auto">
          <a:xfrm>
            <a:off x="152400" y="1371600"/>
            <a:ext cx="4026477" cy="363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:\Project\Mu2e\Alternative\PS0\Dec2011 design\Magnetic\Bz(z)_2.png"/>
          <p:cNvPicPr/>
          <p:nvPr/>
        </p:nvPicPr>
        <p:blipFill>
          <a:blip r:embed="rId3" cstate="print"/>
          <a:srcRect b="1443"/>
          <a:stretch>
            <a:fillRect/>
          </a:stretch>
        </p:blipFill>
        <p:spPr bwMode="auto">
          <a:xfrm>
            <a:off x="4377690" y="1448906"/>
            <a:ext cx="469011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4E82-A135-464B-9E8E-923AE5D2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613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margins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5281101"/>
            <a:ext cx="8458200" cy="838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1.50 K thermal margin must be maintained during the nominal operation per the magnet requirements;</a:t>
            </a:r>
          </a:p>
          <a:p>
            <a:pPr>
              <a:lnSpc>
                <a:spcPct val="120000"/>
              </a:lnSpc>
            </a:pPr>
            <a:r>
              <a:rPr lang="en-US" dirty="0"/>
              <a:t>It defines the maximum allowed coil temperature of 5.10 K (at the nominal current).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09-Dec-2020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4944660" y="1227419"/>
            <a:ext cx="4114801" cy="3818218"/>
            <a:chOff x="4876799" y="2353982"/>
            <a:chExt cx="4114801" cy="3818218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/>
            <a:srcRect r="1818"/>
            <a:stretch>
              <a:fillRect/>
            </a:stretch>
          </p:blipFill>
          <p:spPr bwMode="auto">
            <a:xfrm>
              <a:off x="4876799" y="2353982"/>
              <a:ext cx="4114801" cy="381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rot="5400000" flipH="1" flipV="1">
              <a:off x="5386816" y="4140089"/>
              <a:ext cx="3323923" cy="2817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893958" y="4148855"/>
              <a:ext cx="3323923" cy="2817"/>
            </a:xfrm>
            <a:prstGeom prst="line">
              <a:avLst/>
            </a:prstGeom>
            <a:ln w="22225">
              <a:solidFill>
                <a:srgbClr val="D000E6"/>
              </a:solidFill>
              <a:prstDash val="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6146379" y="4790007"/>
              <a:ext cx="1447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Nominal current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583388" y="3237011"/>
              <a:ext cx="16002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D000E6"/>
                  </a:solidFill>
                </a:rPr>
                <a:t>Maximum current</a:t>
              </a: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60" y="998819"/>
            <a:ext cx="480894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2E874-4FBE-41B0-9716-C694192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08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49EA-3F2A-4563-9B85-E660FF52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“Conventional” cooling technology with advanced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A5F17-B3F9-4C0A-9B49-5F7FBDDE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09-Dec-2020</a:t>
            </a:r>
          </a:p>
        </p:txBody>
      </p:sp>
      <p:pic>
        <p:nvPicPr>
          <p:cNvPr id="23" name="Picture 2" descr="C:\Users\vadim\AppData\Local\Temp\F10007088_1\F10006281.png">
            <a:extLst>
              <a:ext uri="{FF2B5EF4-FFF2-40B4-BE49-F238E27FC236}">
                <a16:creationId xmlns:a16="http://schemas.microsoft.com/office/drawing/2014/main" id="{D7A7D521-38BD-4F11-B34A-3098082D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9" y="1184987"/>
            <a:ext cx="4952197" cy="40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E47BF7-69E8-45AB-8893-C9B53C68FFB7}"/>
              </a:ext>
            </a:extLst>
          </p:cNvPr>
          <p:cNvSpPr txBox="1"/>
          <p:nvPr/>
        </p:nvSpPr>
        <p:spPr>
          <a:xfrm>
            <a:off x="292672" y="5189968"/>
            <a:ext cx="4746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This design concept has already been pushed to the limit of what can be achieved using conventional technology. The Mu2e-II would likely require other technical solutions.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A4177-D6A3-4B98-9F6D-1321548C27E5}"/>
              </a:ext>
            </a:extLst>
          </p:cNvPr>
          <p:cNvSpPr txBox="1"/>
          <p:nvPr/>
        </p:nvSpPr>
        <p:spPr>
          <a:xfrm>
            <a:off x="5088195" y="4182000"/>
            <a:ext cx="3976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The radiation heat escapes from the coil in the radial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Because of that, the number of layers (i.e.  the number of thermal barriers in the radial direction) should be minimized.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Cable with a large aspect ratio that has to be wound in the “hard” way... which is literally hard to wind.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575623-816B-4262-BB54-BFCC6442807E}"/>
              </a:ext>
            </a:extLst>
          </p:cNvPr>
          <p:cNvGrpSpPr/>
          <p:nvPr/>
        </p:nvGrpSpPr>
        <p:grpSpPr>
          <a:xfrm>
            <a:off x="5276133" y="1230292"/>
            <a:ext cx="3424084" cy="2800935"/>
            <a:chOff x="5276133" y="1230292"/>
            <a:chExt cx="3424084" cy="2800935"/>
          </a:xfrm>
        </p:grpSpPr>
        <p:pic>
          <p:nvPicPr>
            <p:cNvPr id="21" name="Picture 20" descr="B:\Project\Mu2e\Alternative\PS0\May2013 design\CM_May2013_RT_7-Model.png">
              <a:extLst>
                <a:ext uri="{FF2B5EF4-FFF2-40B4-BE49-F238E27FC236}">
                  <a16:creationId xmlns:a16="http://schemas.microsoft.com/office/drawing/2014/main" id="{B4D0ED44-4FF0-4EE1-8A50-87D96F4BA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6133" y="1230292"/>
              <a:ext cx="3424084" cy="273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8B1830-98DE-46CA-9713-793FB1FFB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1850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FD8D555-C0B2-496D-9035-D41771BC4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6986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DAE2C7-857C-4546-BF33-0D0D2B8F7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831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EFDE86-7BFA-4225-BB3E-3A38F1C84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73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0CBCF5-86C0-461B-A215-433C1A0F2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0050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BF3DE0-2D20-4E3A-8F5B-724050799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6887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C00373-6767-4858-8D07-CD32A79C4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5238" y="2986549"/>
              <a:ext cx="0" cy="3465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0D2A39-F082-4CDE-9675-121596239C53}"/>
                </a:ext>
              </a:extLst>
            </p:cNvPr>
            <p:cNvCxnSpPr>
              <a:cxnSpLocks/>
            </p:cNvCxnSpPr>
            <p:nvPr/>
          </p:nvCxnSpPr>
          <p:spPr>
            <a:xfrm>
              <a:off x="6789173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BCA15E-B5BF-4313-A228-5C6FA17FF1EA}"/>
                </a:ext>
              </a:extLst>
            </p:cNvPr>
            <p:cNvCxnSpPr>
              <a:cxnSpLocks/>
            </p:cNvCxnSpPr>
            <p:nvPr/>
          </p:nvCxnSpPr>
          <p:spPr>
            <a:xfrm>
              <a:off x="7071850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12017B-5F2F-47CB-9956-662AA2CEF73F}"/>
                </a:ext>
              </a:extLst>
            </p:cNvPr>
            <p:cNvCxnSpPr>
              <a:cxnSpLocks/>
            </p:cNvCxnSpPr>
            <p:nvPr/>
          </p:nvCxnSpPr>
          <p:spPr>
            <a:xfrm>
              <a:off x="7374191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34A362-5F28-4EE3-8F7D-7072E175960F}"/>
                </a:ext>
              </a:extLst>
            </p:cNvPr>
            <p:cNvCxnSpPr>
              <a:cxnSpLocks/>
            </p:cNvCxnSpPr>
            <p:nvPr/>
          </p:nvCxnSpPr>
          <p:spPr>
            <a:xfrm>
              <a:off x="7639662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4EA1B80-9FE0-4C60-BA08-CB7129D00673}"/>
                </a:ext>
              </a:extLst>
            </p:cNvPr>
            <p:cNvCxnSpPr>
              <a:cxnSpLocks/>
            </p:cNvCxnSpPr>
            <p:nvPr/>
          </p:nvCxnSpPr>
          <p:spPr>
            <a:xfrm>
              <a:off x="7912507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737BE91-93D9-440A-92D1-9169C210FDCA}"/>
                </a:ext>
              </a:extLst>
            </p:cNvPr>
            <p:cNvCxnSpPr>
              <a:cxnSpLocks/>
            </p:cNvCxnSpPr>
            <p:nvPr/>
          </p:nvCxnSpPr>
          <p:spPr>
            <a:xfrm>
              <a:off x="8226887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25C8844-4F4C-4F7A-8221-57E162F94FA2}"/>
                </a:ext>
              </a:extLst>
            </p:cNvPr>
            <p:cNvCxnSpPr>
              <a:cxnSpLocks/>
            </p:cNvCxnSpPr>
            <p:nvPr/>
          </p:nvCxnSpPr>
          <p:spPr>
            <a:xfrm>
              <a:off x="8485238" y="3473245"/>
              <a:ext cx="0" cy="353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2DBD5F-3941-413C-97DB-3BA474885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6627" y="2809569"/>
              <a:ext cx="182640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CDDC0CB-4ABB-4213-B7E5-F763367A4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173" y="4031227"/>
              <a:ext cx="182640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4980FD-AB82-42FF-9744-E757F6AEB2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7008" y="1811595"/>
              <a:ext cx="0" cy="93898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9E77CC7-C119-46B2-9096-8F69349BF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0232" y="1811595"/>
              <a:ext cx="0" cy="201561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EB9D766-41F6-42B4-8FD3-FE4635845701}"/>
                </a:ext>
              </a:extLst>
            </p:cNvPr>
            <p:cNvCxnSpPr>
              <a:cxnSpLocks/>
            </p:cNvCxnSpPr>
            <p:nvPr/>
          </p:nvCxnSpPr>
          <p:spPr>
            <a:xfrm>
              <a:off x="6619635" y="1239080"/>
              <a:ext cx="101019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A51DB3D-AE30-480B-BEEB-4AFC9642760B}"/>
                </a:ext>
              </a:extLst>
            </p:cNvPr>
            <p:cNvCxnSpPr>
              <a:cxnSpLocks/>
            </p:cNvCxnSpPr>
            <p:nvPr/>
          </p:nvCxnSpPr>
          <p:spPr>
            <a:xfrm>
              <a:off x="6619635" y="1516842"/>
              <a:ext cx="50843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AA02F-C35C-490E-970F-458AEE0E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7B19F2-6A19-41F9-AF04-EEA2C360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Mu2e-II Workshop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500407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13228</TotalTime>
  <Words>2327</Words>
  <Application>Microsoft Office PowerPoint</Application>
  <PresentationFormat>On-screen Show (4:3)</PresentationFormat>
  <Paragraphs>260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FNAL_TemplateMac_060514</vt:lpstr>
      <vt:lpstr>Fermilab: Footer Only</vt:lpstr>
      <vt:lpstr>Production Solenoid for Mu2e-II (2020 update)</vt:lpstr>
      <vt:lpstr>Role of the Production Solenoid</vt:lpstr>
      <vt:lpstr>Possible scenarios for transitioning to Mu2e-II</vt:lpstr>
      <vt:lpstr>PowerPoint Presentation</vt:lpstr>
      <vt:lpstr>Cable</vt:lpstr>
      <vt:lpstr>Coils and insulation</vt:lpstr>
      <vt:lpstr>Magnetic field</vt:lpstr>
      <vt:lpstr>Operating margins</vt:lpstr>
      <vt:lpstr>“Conventional” cooling technology with advanced features</vt:lpstr>
      <vt:lpstr>Thermosiphon system</vt:lpstr>
      <vt:lpstr>Thermal analysis at T0=4.7 K: static+dynamic heat load</vt:lpstr>
      <vt:lpstr>Is it possible to use Mu2e-I PS for Mu2e-II?</vt:lpstr>
      <vt:lpstr>PowerPoint Presentation</vt:lpstr>
      <vt:lpstr>Cable-In-Conduit Conductor (CICC)</vt:lpstr>
      <vt:lpstr>Internally-cooled aluminum stabilized cable</vt:lpstr>
      <vt:lpstr>Resistive coil at around room temperature</vt:lpstr>
      <vt:lpstr>Cryo-cooled resistive coil</vt:lpstr>
      <vt:lpstr>HTS coil</vt:lpstr>
      <vt:lpstr>Summary</vt:lpstr>
      <vt:lpstr>PowerPoint Presentation</vt:lpstr>
      <vt:lpstr>General requirements for Mu2e-I PS</vt:lpstr>
      <vt:lpstr>Radiation environment of Mu2e-I PS </vt:lpstr>
      <vt:lpstr>Impact of radiation on the magnet performance</vt:lpstr>
      <vt:lpstr>Radiation effects</vt:lpstr>
      <vt:lpstr>Irradiation experiments at Kyoto University</vt:lpstr>
      <vt:lpstr>Radiation damage to insulating materials</vt:lpstr>
      <vt:lpstr>Advanced resin systems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Field Magnet design</dc:title>
  <dc:creator>Vadim Kashikhin x6546 12305N</dc:creator>
  <cp:lastModifiedBy>Vadim Kashikhin</cp:lastModifiedBy>
  <cp:revision>161</cp:revision>
  <cp:lastPrinted>2014-01-20T19:40:21Z</cp:lastPrinted>
  <dcterms:created xsi:type="dcterms:W3CDTF">2018-01-02T17:29:26Z</dcterms:created>
  <dcterms:modified xsi:type="dcterms:W3CDTF">2020-12-09T06:41:55Z</dcterms:modified>
</cp:coreProperties>
</file>