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06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4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0C67C-4A70-B246-BC85-8C3D3D5D3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6F1C2-BEA6-C247-9519-9A5157836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814FE-AE1F-DC4F-BF5B-EC48526E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32E14-0235-5D4E-BBAE-5C04C1698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390A1-0CC9-8D4A-BB9A-FB875E30F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B497A-F136-6B4F-8E3A-ED270B98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58D1D-9D2A-6A4F-818B-93B2CDF78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808BB-BAF7-AA40-8662-35725CCC8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E37AF-CBF1-6C42-82A2-B120BC74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D0D2F-BC21-8E49-8EFB-DC552C29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287498-A9E7-7146-962E-28264AC30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DDCAA-1BE2-484B-9C92-FF8E2A87B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99606-5356-2C4C-9513-2A6C47BAA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FDF54-72D4-6F4F-A569-8B3387DB2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1F5BB-121D-0640-9B8E-0044B2AD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5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0E8C0-902C-984D-9809-8596624AA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4A8C0-E1FD-714F-B61C-925325B41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4674B-9514-1A47-B1F2-5FBB98B7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9AA2-1F21-6A48-934D-0CF46EAC6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D871B-00B9-474C-A9F4-83334E82D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93B1A-135F-6242-8887-C029883E3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39B41-DD18-E549-BB96-F1593E1E0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46725-56C6-9F42-A1A0-5A6C6032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299F4-09A5-A844-A0E4-C15C3C597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8B27D-A138-2A4B-893F-9FD78BC2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4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D8E5-3A57-7F46-BE79-2FC055B44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2BC2-8FA9-8744-BAEF-4E3B4139DE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AB415-EE83-D148-991C-199F2F7A5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67C9C-6849-8C42-9591-C32ED6F97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697E6-BC3A-394D-A95A-43ABCB908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C0DD1-0542-E34D-B63E-476AC4FD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5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073AB-ED87-6D4B-B968-77530A4C9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CAB05-34D4-2641-9A31-38BF2CC66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2D2B9-99DA-7D44-800E-F9430EA6D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DA57CA-DC29-624D-8BED-112D77CE5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8E2C83-BC60-5A47-A39D-8B1D02D39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A2FA9-4AEE-8F48-A0A2-1CFF0C5F1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E11594-0448-A24D-881D-A8AAB34B6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CD4DE6-05B2-2D49-964B-BBAC771BE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5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78912-9C88-3349-B7DE-0A014008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097C8-DEBD-F94A-99EF-38288957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A28E4-31E4-BF47-8B58-84825297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86A03-B511-EE4C-93E8-1310B1207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0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5B8C9-8080-FB40-92FF-0F34FFEF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B2D0E-2D26-2A45-B17F-16672398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FE326-9E94-E546-A76E-CE57F5259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7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5183-45C6-A645-900A-635C1E98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415FE-AEA8-B04B-99DA-70842430C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714D9-7D95-5843-AA72-B2E57FC95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B890F-8B99-8549-BA81-B13C70CAE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29345-D39F-4B4F-8538-97B171A8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16D0C-0E30-6849-AB4F-62F3306E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4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7310E-5904-F14A-A318-2FBC4112B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28A4CC-7673-194E-AEB8-1E0DFE03A7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1A00E-4ADF-4C45-97D1-53820B543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71775C-25CD-6B44-B7A9-1DFC8A0D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BDD5E-5863-8F41-8A55-5BA3651D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1E506-0957-0B47-B554-19C10AE8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5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D1B8C9-B35A-1E46-8308-18529AA4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4458C-2F2B-F24E-8C7A-C4BB3AC0E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A75D-C93B-8146-8CE6-C4CAF38E7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F21F2-B46D-B24D-AF13-5EC2DD02565E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A8D9-56C8-DF4D-9096-569E31553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B920A-5623-5B46-B21E-47A79C298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AFBF7-A2CD-E943-BB19-FD48CBA7C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3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A686-BA5A-9D4D-9C2E-F463F97A6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Res Multi-Resolution Search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DBB52E-E5E0-CA4F-A9FB-EE9A7397C299}"/>
              </a:ext>
            </a:extLst>
          </p:cNvPr>
          <p:cNvSpPr txBox="1"/>
          <p:nvPr/>
        </p:nvSpPr>
        <p:spPr>
          <a:xfrm>
            <a:off x="710873" y="5131465"/>
            <a:ext cx="4768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Maxwellian: Isothermal galactic halo</a:t>
            </a:r>
          </a:p>
          <a:p>
            <a:r>
              <a:rPr lang="en-US" dirty="0"/>
              <a:t>Fine structure:  Cold flows of dark matter axions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E69EA6-B6DD-F048-BA2A-24180D2BBEDF}"/>
                  </a:ext>
                </a:extLst>
              </p:cNvPr>
              <p:cNvSpPr txBox="1"/>
              <p:nvPr/>
            </p:nvSpPr>
            <p:spPr>
              <a:xfrm>
                <a:off x="5606970" y="1690688"/>
                <a:ext cx="5746830" cy="4268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High resolution search for fine structure axion signals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Strategy is that cold flows may produce high power in a single or few narrow frequency bins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Signal width of fine structure is proportional to the velocity dispersion: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But what is the velocity dispersion? The caustic ring model makes predictions for flow velocities, but not the velocity dispersions:</a:t>
                </a:r>
              </a:p>
              <a:p>
                <a:pPr lvl="1"/>
                <a:r>
                  <a:rPr lang="en-US" i="1" dirty="0"/>
                  <a:t>“The ring widths depend in a complicated way on the velocity distribution of the infalling dark matter at last turnaround and are not predicted by the model.  They also need not be constant along the ring.” </a:t>
                </a:r>
              </a:p>
              <a:p>
                <a:pPr lvl="1" algn="r"/>
                <a:r>
                  <a:rPr lang="en-US" i="1" dirty="0"/>
                  <a:t>– </a:t>
                </a:r>
                <a:r>
                  <a:rPr lang="en-US" dirty="0"/>
                  <a:t>P. </a:t>
                </a:r>
                <a:r>
                  <a:rPr lang="en-US" dirty="0" err="1"/>
                  <a:t>Sikivie</a:t>
                </a:r>
                <a:r>
                  <a:rPr lang="en-US" dirty="0"/>
                  <a:t>, PLB, 2003.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BE69EA6-B6DD-F048-BA2A-24180D2BB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970" y="1690688"/>
                <a:ext cx="5746830" cy="4268476"/>
              </a:xfrm>
              <a:prstGeom prst="rect">
                <a:avLst/>
              </a:prstGeom>
              <a:blipFill>
                <a:blip r:embed="rId2"/>
                <a:stretch>
                  <a:fillRect l="-661" t="-296" r="-881" b="-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B2095B-A4CC-084D-995C-A70CAD4B7E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0873" y="1434035"/>
            <a:ext cx="4432627" cy="327485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36BA58-837F-924B-BADE-52AD81DE738E}"/>
              </a:ext>
            </a:extLst>
          </p:cNvPr>
          <p:cNvSpPr txBox="1"/>
          <p:nvPr/>
        </p:nvSpPr>
        <p:spPr>
          <a:xfrm>
            <a:off x="4826649" y="1552188"/>
            <a:ext cx="44417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Black" panose="020B0604020202020204" pitchFamily="34" charset="0"/>
                <a:cs typeface="Arial Black" panose="020B0604020202020204" pitchFamily="34" charset="0"/>
              </a:rPr>
              <a:t>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A97B40-54FD-0A4B-9930-36A26A00AD0E}"/>
              </a:ext>
            </a:extLst>
          </p:cNvPr>
          <p:cNvSpPr txBox="1"/>
          <p:nvPr/>
        </p:nvSpPr>
        <p:spPr>
          <a:xfrm>
            <a:off x="8975557" y="150744"/>
            <a:ext cx="2851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L. Duffy for ADMX High Res group</a:t>
            </a:r>
          </a:p>
          <a:p>
            <a:r>
              <a:rPr lang="en-US" sz="1400"/>
              <a:t>11/16/2020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243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C2B2A62-0256-3B4D-9E68-8D2122AC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65125"/>
            <a:ext cx="106680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Flow Velocity Dispersion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F1A03F-691F-B24E-A64D-DA42C7ACB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33040"/>
            <a:ext cx="3300046" cy="33000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52DAA1-6A7D-3A40-BBA3-0D5F5F57DA15}"/>
              </a:ext>
            </a:extLst>
          </p:cNvPr>
          <p:cNvSpPr txBox="1"/>
          <p:nvPr/>
        </p:nvSpPr>
        <p:spPr>
          <a:xfrm>
            <a:off x="838200" y="4767809"/>
            <a:ext cx="3405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IRAS 25 </a:t>
            </a:r>
            <a:r>
              <a:rPr lang="en-US" dirty="0" err="1"/>
              <a:t>μm</a:t>
            </a:r>
            <a:r>
              <a:rPr lang="en-US" dirty="0"/>
              <a:t> image, discussed at http://</a:t>
            </a:r>
            <a:r>
              <a:rPr lang="en-US" dirty="0" err="1"/>
              <a:t>www.phys.ufl.edu</a:t>
            </a:r>
            <a:r>
              <a:rPr lang="en-US" dirty="0"/>
              <a:t>/~</a:t>
            </a:r>
            <a:r>
              <a:rPr lang="en-US" dirty="0" err="1"/>
              <a:t>sikivie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8F1AE2-C18D-A54B-A591-933C0CB7F557}"/>
              </a:ext>
            </a:extLst>
          </p:cNvPr>
          <p:cNvCxnSpPr/>
          <p:nvPr/>
        </p:nvCxnSpPr>
        <p:spPr>
          <a:xfrm flipV="1">
            <a:off x="1582615" y="2790092"/>
            <a:ext cx="1594339" cy="175846"/>
          </a:xfrm>
          <a:prstGeom prst="straightConnector1">
            <a:avLst/>
          </a:prstGeom>
          <a:ln w="15875">
            <a:solidFill>
              <a:schemeClr val="bg1"/>
            </a:solidFill>
            <a:headEnd type="triangle" w="lg" len="med"/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4814CC3-3470-494D-B350-84919F9FC941}"/>
                  </a:ext>
                </a:extLst>
              </p:cNvPr>
              <p:cNvSpPr/>
              <p:nvPr/>
            </p:nvSpPr>
            <p:spPr>
              <a:xfrm>
                <a:off x="2132344" y="2605426"/>
                <a:ext cx="4948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4814CC3-3470-494D-B350-84919F9FC9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344" y="2605426"/>
                <a:ext cx="49487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8FBD89-4B82-634C-A5FE-45724487A012}"/>
                  </a:ext>
                </a:extLst>
              </p:cNvPr>
              <p:cNvSpPr txBox="1"/>
              <p:nvPr/>
            </p:nvSpPr>
            <p:spPr>
              <a:xfrm>
                <a:off x="4793483" y="1358931"/>
                <a:ext cx="6407917" cy="618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Flow velocity dispersion can be estimated from observation.  For caustic rings: 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With (</a:t>
                </a:r>
                <a:r>
                  <a:rPr lang="en-US" dirty="0" err="1"/>
                  <a:t>Sikivie</a:t>
                </a:r>
                <a:r>
                  <a:rPr lang="en-US" dirty="0"/>
                  <a:t>, PLB, 2003):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 = 180 kpc (ring location from galactic center)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&lt; 20 pc (extent of caustic ring)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≃</m:t>
                    </m:r>
                  </m:oMath>
                </a14:m>
                <a:r>
                  <a:rPr lang="en-US" dirty="0"/>
                  <a:t> 480 km/s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= 53 m/s -&gt;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US" dirty="0">
                    <a:highlight>
                      <a:srgbClr val="FFFF00"/>
                    </a:highlight>
                  </a:rPr>
                  <a:t>0.3 Hz </a:t>
                </a:r>
                <a:r>
                  <a:rPr lang="en-US" dirty="0"/>
                  <a:t>@ 1 GHz</a:t>
                </a:r>
              </a:p>
              <a:p>
                <a:endParaRPr lang="en-US" dirty="0"/>
              </a:p>
              <a:p>
                <a:r>
                  <a:rPr lang="en-US" dirty="0"/>
                  <a:t>Flows also possible from tidal stripping of satellite galaxies.</a:t>
                </a:r>
              </a:p>
              <a:p>
                <a:endParaRPr lang="en-US" dirty="0"/>
              </a:p>
              <a:p>
                <a:r>
                  <a:rPr lang="en-US" dirty="0"/>
                  <a:t>Run 1b high res search at resolution 10 </a:t>
                </a:r>
                <a:r>
                  <a:rPr lang="en-US" dirty="0" err="1"/>
                  <a:t>mHz</a:t>
                </a:r>
                <a:r>
                  <a:rPr lang="en-US" dirty="0"/>
                  <a:t> (see Ram’s talk).</a:t>
                </a:r>
              </a:p>
              <a:p>
                <a:endParaRPr lang="en-US" dirty="0"/>
              </a:p>
              <a:p>
                <a:r>
                  <a:rPr lang="en-US" dirty="0"/>
                  <a:t>Extension to multiple wider resolutions (1b discussing with Chelsea, Alex 1c future) allows different possible velocity dispersions, and maximize future discovery potential!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8FBD89-4B82-634C-A5FE-45724487A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483" y="1358931"/>
                <a:ext cx="6407917" cy="6186309"/>
              </a:xfrm>
              <a:prstGeom prst="rect">
                <a:avLst/>
              </a:prstGeom>
              <a:blipFill>
                <a:blip r:embed="rId4"/>
                <a:stretch>
                  <a:fillRect l="-791" t="-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5FE2D9-F074-FA41-9A74-FD18C4730441}"/>
                  </a:ext>
                </a:extLst>
              </p:cNvPr>
              <p:cNvSpPr txBox="1"/>
              <p:nvPr/>
            </p:nvSpPr>
            <p:spPr>
              <a:xfrm>
                <a:off x="7490315" y="1718990"/>
                <a:ext cx="1014252" cy="5247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≃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5FE2D9-F074-FA41-9A74-FD18C4730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315" y="1718990"/>
                <a:ext cx="1014252" cy="524759"/>
              </a:xfrm>
              <a:prstGeom prst="rect">
                <a:avLst/>
              </a:prstGeom>
              <a:blipFill>
                <a:blip r:embed="rId5"/>
                <a:stretch>
                  <a:fillRect l="-4938" t="-2381" r="-4938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52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6977</TotalTime>
  <Words>278</Words>
  <Application>Microsoft Macintosh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Cambria Math</vt:lpstr>
      <vt:lpstr>Office Theme</vt:lpstr>
      <vt:lpstr>High Res Multi-Resolution Search</vt:lpstr>
      <vt:lpstr>Flow Velocity Dispersion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ADMX High Resolution Search</dc:title>
  <dc:creator>Microsoft Office User</dc:creator>
  <cp:lastModifiedBy>Microsoft Office User</cp:lastModifiedBy>
  <cp:revision>23</cp:revision>
  <dcterms:created xsi:type="dcterms:W3CDTF">2020-08-09T22:27:22Z</dcterms:created>
  <dcterms:modified xsi:type="dcterms:W3CDTF">2020-11-16T23:05:02Z</dcterms:modified>
</cp:coreProperties>
</file>