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1858" r:id="rId4"/>
    <p:sldId id="259" r:id="rId5"/>
    <p:sldId id="260" r:id="rId6"/>
    <p:sldId id="262" r:id="rId7"/>
    <p:sldId id="261" r:id="rId8"/>
    <p:sldId id="1797" r:id="rId9"/>
    <p:sldId id="1801" r:id="rId10"/>
    <p:sldId id="1857" r:id="rId11"/>
    <p:sldId id="1802" r:id="rId12"/>
    <p:sldId id="1803" r:id="rId13"/>
    <p:sldId id="265" r:id="rId14"/>
    <p:sldId id="975" r:id="rId15"/>
    <p:sldId id="1809" r:id="rId16"/>
    <p:sldId id="1810" r:id="rId17"/>
    <p:sldId id="1813" r:id="rId18"/>
    <p:sldId id="1849" r:id="rId19"/>
    <p:sldId id="1812" r:id="rId20"/>
    <p:sldId id="264" r:id="rId21"/>
    <p:sldId id="961" r:id="rId22"/>
    <p:sldId id="1836" r:id="rId23"/>
    <p:sldId id="1853" r:id="rId24"/>
    <p:sldId id="266" r:id="rId25"/>
    <p:sldId id="1016" r:id="rId26"/>
    <p:sldId id="1008" r:id="rId27"/>
    <p:sldId id="1027" r:id="rId28"/>
    <p:sldId id="267" r:id="rId29"/>
    <p:sldId id="974" r:id="rId30"/>
    <p:sldId id="970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15"/>
    <p:restoredTop sz="92876"/>
  </p:normalViewPr>
  <p:slideViewPr>
    <p:cSldViewPr snapToGrid="0" snapToObjects="1">
      <p:cViewPr varScale="1">
        <p:scale>
          <a:sx n="122" d="100"/>
          <a:sy n="122" d="100"/>
        </p:scale>
        <p:origin x="13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63A1C-66C0-C24E-9BB5-E569B6B13D3A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497D7-8005-8C4A-8F3D-26882ECB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25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497D7-8005-8C4A-8F3D-26882ECB0C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00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497D7-8005-8C4A-8F3D-26882ECB0C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4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DF2F-EEC3-DE44-A125-18F6C333A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82A86-4DB2-C24F-96C2-CA8D2D232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2D28-38E1-8149-9926-1685D6538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F96DF-81FF-664A-ABFA-41BC02745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D6F40-A4DB-3340-80B2-3889F52B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2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3B5C-0BC5-1B48-9B80-B2B575CB8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0EFAB-F6A6-FE4A-8843-3FE96CE68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F4423-1D0C-BE41-B64C-6DB2806D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EB592-FA70-9D42-8260-0956070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73D6E-B7FD-AC4D-A791-47B84A02B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16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9FC938-D76D-EA45-BB5C-11D67FA1E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AA436-FB58-7B43-9934-E218654CA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91B86-B228-D248-97A0-54891C7D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AA129-56DE-2349-B2D6-16AD72D5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2CC31-07B0-9849-AB1E-E22BB8345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58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12/8/2020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NP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2420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DF9DC-4F00-804B-B7D3-4189749CC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70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BF5EF-C3C4-244C-A92E-8ED0FEAB7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5384"/>
            <a:ext cx="10515600" cy="518096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AE14F-BEAB-B84E-ADCB-CCB57ACC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D340F-F25A-A941-B5EB-4003AE55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20C6D-9080-104F-8152-C7858E2AB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4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2AE36-C271-754D-B4CA-4E7E25AC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D966B-014F-8A4F-BE00-BDDE4B593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82F83-636E-C940-BD15-2BD2EB9D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4645B-A503-7B4D-B8DC-7A7F8D73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70180-8D6A-704F-B1BE-71EBE9B4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5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AE1C-E1B9-7F41-8D52-5A1ECEA79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4514E-5218-7746-9244-4064A59F8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BD1C2-D73B-6748-9BCB-7EBC2B1A8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362C7-28D5-4A4F-A75F-5AE66D302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F2C3A-BCDA-1949-9A56-5F80837A2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95653-D80D-3941-BEFE-410D0E91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4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2A2DF-8974-1946-BB3B-D65AA7B4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4EB63-2B6E-6149-8C52-D03CFA636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11535-9365-CF42-BBAE-6A0AA79B0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F0714-A5B9-EE49-9C9B-BF79D8808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1B06B-7DC0-C749-96B2-56FE15F520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A94A85-D4CA-714C-9166-E651B4EF7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7124BD-F5EE-2E42-8952-13523598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52829-4777-0746-B03D-9CB6A1978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61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05F7-7207-FB47-B5BB-E80BF92A2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E20303-E154-6B46-A6E3-ED816F666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6CBCE-2326-BE4D-9E77-9B747B3C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1C708-5797-1F45-BA34-5FDC9924B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9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432D7A-54BA-6649-AE72-02C5D562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F72CAD-5978-A748-8AB7-F64961363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D0004-C05C-5F48-A80A-B626987A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02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AD13-FACF-D047-9178-BF580C5C6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DE38F-4C44-9142-9682-6F4760C21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D8DFD-7317-6949-B9E3-ED939B8D4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300515-A026-9A4D-B757-C1912DC93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DE58A-B60B-6341-AA8B-2C554610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19408-EB03-784F-847F-EA2A007D3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5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13EDA-F97F-BD42-AB2C-19913A554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F7CF99-EB25-2447-85B2-C089E65FA9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FA3F7-F3F9-9E46-910F-DBE8F381E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1D247-0261-8348-9B87-69727D002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441B9-6AD9-504A-9C6F-78BEE242E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6D579-9474-C542-91B4-716BC5F5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2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D126AB-2C50-384F-8692-F1AD170F5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1CFB5-FDF2-8D43-8DFD-3AFFC4676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5E347-5B62-D148-9B5A-C6553AD30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523A2-F142-8A40-AD4C-D893CBB49A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B3308-0EBD-0E49-9B4F-D8A84312D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9AC14-391C-E64F-849B-AD94F357C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4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46537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edms.cern.ch/document/2429382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135381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603FB-1E61-A14E-AEE8-4B9EB442A8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CERN Neutrino Platform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BD575E-5FEB-4247-9761-72142AF2B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5275"/>
            <a:ext cx="9144000" cy="1655762"/>
          </a:xfrm>
        </p:spPr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AF2 Accelerators for Neutrinos Town Hall</a:t>
            </a:r>
            <a:endParaRPr lang="en-US" dirty="0"/>
          </a:p>
          <a:p>
            <a:r>
              <a:rPr lang="en-US" dirty="0"/>
              <a:t>10 December 2020, </a:t>
            </a:r>
            <a:r>
              <a:rPr lang="en-US" dirty="0" err="1"/>
              <a:t>M.Nessi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3D150-49AB-7445-B8B7-66FF34170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50C0C-63EC-C844-B703-C0E76BCB4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14B40-D47A-9C4F-8881-5429E1C2B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53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43BDD-4A7A-5644-81F7-44BAA23F2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F0E73-819E-D74C-837C-89A7AA66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2A6053-3E32-9E46-9EE4-E31EF4EF4A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428" y="1278963"/>
            <a:ext cx="7647655" cy="39364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124434-33D4-EB4E-B841-FCE8698EAFA4}"/>
              </a:ext>
            </a:extLst>
          </p:cNvPr>
          <p:cNvSpPr txBox="1"/>
          <p:nvPr/>
        </p:nvSpPr>
        <p:spPr>
          <a:xfrm>
            <a:off x="1422838" y="5278520"/>
            <a:ext cx="4317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SBND : 200 T </a:t>
            </a:r>
            <a:r>
              <a:rPr lang="en-US" dirty="0" err="1"/>
              <a:t>LAr</a:t>
            </a:r>
            <a:r>
              <a:rPr lang="en-US" dirty="0"/>
              <a:t> membrane cryostat , warm vessel installed at FNAL in 2019, cold vessel will be installed in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B6ED55-C7DA-1D4A-8FBC-345BCD57CB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172" y="0"/>
            <a:ext cx="3685628" cy="27642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3724BD-53F2-8842-8DB8-79FC1AEFF3E7}"/>
              </a:ext>
            </a:extLst>
          </p:cNvPr>
          <p:cNvSpPr txBox="1"/>
          <p:nvPr/>
        </p:nvSpPr>
        <p:spPr>
          <a:xfrm>
            <a:off x="8312370" y="2798586"/>
            <a:ext cx="243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LAr</a:t>
            </a:r>
            <a:r>
              <a:rPr lang="en-US"/>
              <a:t> cryogenics installed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7C9D20-2791-9B41-B04A-411B52A1EB8E}"/>
              </a:ext>
            </a:extLst>
          </p:cNvPr>
          <p:cNvSpPr txBox="1"/>
          <p:nvPr/>
        </p:nvSpPr>
        <p:spPr>
          <a:xfrm>
            <a:off x="7148284" y="3983421"/>
            <a:ext cx="45817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Seen at the last prototype before LBNF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Many structural and design changes done form the original </a:t>
            </a:r>
            <a:r>
              <a:rPr lang="en-US" sz="2000" err="1"/>
              <a:t>protoDUNE</a:t>
            </a:r>
            <a:r>
              <a:rPr lang="en-US" sz="2000"/>
              <a:t> experience both in the warm and the cold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Excellent opportunity to prove the new design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32B0E-FEAF-CE42-99A0-54F795BA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10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F6F2D-5795-E947-8AF7-B6123125B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97" y="357671"/>
            <a:ext cx="6214241" cy="70167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SBN: SBND near detector</a:t>
            </a:r>
          </a:p>
        </p:txBody>
      </p:sp>
    </p:spTree>
    <p:extLst>
      <p:ext uri="{BB962C8B-B14F-4D97-AF65-F5344CB8AC3E}">
        <p14:creationId xmlns:p14="http://schemas.microsoft.com/office/powerpoint/2010/main" val="794711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2EDDD-00DA-1642-B4B1-17BE0951C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6E4C7-5954-324A-BF7E-20D698AE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7DA72-8ADD-5940-9270-82EC4042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90E0F-B197-D94F-81D7-4D354D1EB5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490" y="853282"/>
            <a:ext cx="12192000" cy="36940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566D16-E17D-0B4A-83CD-27B451A13D1D}"/>
              </a:ext>
            </a:extLst>
          </p:cNvPr>
          <p:cNvSpPr/>
          <p:nvPr/>
        </p:nvSpPr>
        <p:spPr>
          <a:xfrm>
            <a:off x="2926815" y="5987018"/>
            <a:ext cx="8460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4C97"/>
                </a:solidFill>
              </a:rPr>
              <a:t>- To shed light on the unification of nature’s forces (proton decay?)</a:t>
            </a:r>
            <a:endParaRPr lang="en-US" sz="2400" b="0" i="0" u="none" strike="noStrike">
              <a:solidFill>
                <a:srgbClr val="004C97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5B591B-EE98-A642-80FB-88B1789D0333}"/>
              </a:ext>
            </a:extLst>
          </p:cNvPr>
          <p:cNvSpPr/>
          <p:nvPr/>
        </p:nvSpPr>
        <p:spPr>
          <a:xfrm>
            <a:off x="2926815" y="5479187"/>
            <a:ext cx="6607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- To learn more about neutron stars and black holes</a:t>
            </a:r>
            <a:endParaRPr lang="en-US" sz="2400" b="0" i="0" u="none" strike="noStrike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39A90D-85D3-0747-B808-66D8385E30B7}"/>
              </a:ext>
            </a:extLst>
          </p:cNvPr>
          <p:cNvSpPr/>
          <p:nvPr/>
        </p:nvSpPr>
        <p:spPr>
          <a:xfrm>
            <a:off x="2926815" y="4971356"/>
            <a:ext cx="8252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4C97"/>
                </a:solidFill>
              </a:rPr>
              <a:t>- To search for the origin of matter (CP violation, </a:t>
            </a:r>
            <a:r>
              <a:rPr lang="en-US" sz="2400">
                <a:solidFill>
                  <a:srgbClr val="004C97"/>
                </a:solidFill>
                <a:latin typeface="Symbol" pitchFamily="2" charset="2"/>
              </a:rPr>
              <a:t>n</a:t>
            </a:r>
            <a:r>
              <a:rPr lang="en-US" sz="2400">
                <a:solidFill>
                  <a:srgbClr val="004C97"/>
                </a:solidFill>
              </a:rPr>
              <a:t> oscillations, …)</a:t>
            </a:r>
            <a:endParaRPr lang="en-US" sz="2400" b="0" i="0" u="none" strike="noStrike">
              <a:solidFill>
                <a:srgbClr val="004C97"/>
              </a:solidFill>
              <a:effectLst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68286-EEBD-EA47-BAF5-3A7830C23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911"/>
            <a:ext cx="10515600" cy="701675"/>
          </a:xfrm>
        </p:spPr>
        <p:txBody>
          <a:bodyPr/>
          <a:lstStyle/>
          <a:p>
            <a:r>
              <a:rPr lang="en-US"/>
              <a:t>LBNF/DUNE neutrino Long baseline</a:t>
            </a:r>
          </a:p>
        </p:txBody>
      </p:sp>
    </p:spTree>
    <p:extLst>
      <p:ext uri="{BB962C8B-B14F-4D97-AF65-F5344CB8AC3E}">
        <p14:creationId xmlns:p14="http://schemas.microsoft.com/office/powerpoint/2010/main" val="153681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0D26-B606-E842-94F4-09C9D1AE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07" y="-1887"/>
            <a:ext cx="11238186" cy="111805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ProtoDUNE</a:t>
            </a:r>
            <a:r>
              <a:rPr lang="en-US" b="1" dirty="0"/>
              <a:t> as the necessary step to demonstrate the feasibility of the </a:t>
            </a:r>
            <a:r>
              <a:rPr lang="en-US" b="1" dirty="0" err="1"/>
              <a:t>LAr</a:t>
            </a:r>
            <a:r>
              <a:rPr lang="en-US" b="1" dirty="0"/>
              <a:t> technology for large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8AE67-87A8-224C-A57B-AA21D6CD9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C7991-B063-974C-A460-24975640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7F72-5C57-7846-9654-83E40068F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12</a:t>
            </a:fld>
            <a:endParaRPr lang="en-US"/>
          </a:p>
        </p:txBody>
      </p:sp>
      <p:grpSp>
        <p:nvGrpSpPr>
          <p:cNvPr id="7" name="IMG_6934.jpeg">
            <a:extLst>
              <a:ext uri="{FF2B5EF4-FFF2-40B4-BE49-F238E27FC236}">
                <a16:creationId xmlns:a16="http://schemas.microsoft.com/office/drawing/2014/main" id="{5BA60FCC-1655-E044-95FE-A9D8B7B91F95}"/>
              </a:ext>
            </a:extLst>
          </p:cNvPr>
          <p:cNvGrpSpPr/>
          <p:nvPr/>
        </p:nvGrpSpPr>
        <p:grpSpPr>
          <a:xfrm>
            <a:off x="1473200" y="1188725"/>
            <a:ext cx="9245600" cy="4241800"/>
            <a:chOff x="0" y="0"/>
            <a:chExt cx="11684000" cy="5408667"/>
          </a:xfrm>
        </p:grpSpPr>
        <p:pic>
          <p:nvPicPr>
            <p:cNvPr id="8" name="IMG_6934.jpeg" descr="IMG_6934.jpeg">
              <a:extLst>
                <a:ext uri="{FF2B5EF4-FFF2-40B4-BE49-F238E27FC236}">
                  <a16:creationId xmlns:a16="http://schemas.microsoft.com/office/drawing/2014/main" id="{1D65DA4F-34F7-904E-9359-E87D4DAFF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11430000" cy="50784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IMG_6934.jpeg" descr="IMG_6934.jpeg">
              <a:extLst>
                <a:ext uri="{FF2B5EF4-FFF2-40B4-BE49-F238E27FC236}">
                  <a16:creationId xmlns:a16="http://schemas.microsoft.com/office/drawing/2014/main" id="{C87AC66F-0283-874C-97B7-57243A00600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1684000" cy="5408669"/>
            </a:xfrm>
            <a:prstGeom prst="rect">
              <a:avLst/>
            </a:prstGeom>
            <a:effectLst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EED2ACB-E282-B842-8577-99931C574987}"/>
              </a:ext>
            </a:extLst>
          </p:cNvPr>
          <p:cNvSpPr txBox="1"/>
          <p:nvPr/>
        </p:nvSpPr>
        <p:spPr>
          <a:xfrm>
            <a:off x="1689311" y="5500248"/>
            <a:ext cx="930451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Prototypes at the scale 1:20, with </a:t>
            </a:r>
            <a:r>
              <a:rPr lang="en-US" sz="2400" dirty="0">
                <a:solidFill>
                  <a:srgbClr val="FF0000"/>
                </a:solidFill>
              </a:rPr>
              <a:t>modules at the DUNE scale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Two technologies investigated (</a:t>
            </a:r>
            <a:r>
              <a:rPr lang="en-US" sz="2400" dirty="0" err="1"/>
              <a:t>LAr</a:t>
            </a:r>
            <a:r>
              <a:rPr lang="en-US" sz="2400" dirty="0"/>
              <a:t> single phase, </a:t>
            </a:r>
            <a:r>
              <a:rPr lang="en-US" sz="2400" dirty="0" err="1"/>
              <a:t>LAr</a:t>
            </a:r>
            <a:r>
              <a:rPr lang="en-US" sz="2400" dirty="0"/>
              <a:t> double phase)</a:t>
            </a:r>
          </a:p>
        </p:txBody>
      </p:sp>
    </p:spTree>
    <p:extLst>
      <p:ext uri="{BB962C8B-B14F-4D97-AF65-F5344CB8AC3E}">
        <p14:creationId xmlns:p14="http://schemas.microsoft.com/office/powerpoint/2010/main" val="3390011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A23F-A435-F04A-84CB-88474B73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427" y="363987"/>
            <a:ext cx="10515600" cy="701675"/>
          </a:xfrm>
        </p:spPr>
        <p:txBody>
          <a:bodyPr>
            <a:noAutofit/>
          </a:bodyPr>
          <a:lstStyle/>
          <a:p>
            <a:pPr algn="ctr"/>
            <a:r>
              <a:rPr lang="en-US" sz="6600" b="1"/>
              <a:t>NP04: </a:t>
            </a:r>
            <a:r>
              <a:rPr lang="en-US" sz="6600" b="1" err="1"/>
              <a:t>protoDUNE</a:t>
            </a:r>
            <a:r>
              <a:rPr lang="en-US" sz="6600" b="1"/>
              <a:t> SP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AB46D-5EB3-B04E-8FCB-C15F852F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A085DF-29AB-DE45-A65A-3323F60C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791EA3-6EDD-C34E-BFEE-B094830ADE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88" y="1399645"/>
            <a:ext cx="5119946" cy="51392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8AD38-734D-E043-8060-A314473B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637212-5A4A-0945-9F1F-1FEED851E6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256" y="1951008"/>
            <a:ext cx="5912688" cy="385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78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BDD31-C867-CE43-ABA2-D867273D7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F1E278-7226-CC47-849C-61771477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163C79-F0A2-9347-839E-79A87D0CA8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567" y="786068"/>
            <a:ext cx="6709433" cy="4330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E853F-E42C-8C44-835A-45F68AFCF094}"/>
              </a:ext>
            </a:extLst>
          </p:cNvPr>
          <p:cNvSpPr txBox="1"/>
          <p:nvPr/>
        </p:nvSpPr>
        <p:spPr>
          <a:xfrm>
            <a:off x="5048654" y="1168276"/>
            <a:ext cx="159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warm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BAB94-CAA4-F142-BF6E-0A1DA71603DD}"/>
              </a:ext>
            </a:extLst>
          </p:cNvPr>
          <p:cNvSpPr txBox="1"/>
          <p:nvPr/>
        </p:nvSpPr>
        <p:spPr>
          <a:xfrm>
            <a:off x="10611584" y="2885872"/>
            <a:ext cx="159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16C58A-3E2C-604A-884F-D215F9E266BC}"/>
              </a:ext>
            </a:extLst>
          </p:cNvPr>
          <p:cNvSpPr txBox="1"/>
          <p:nvPr/>
        </p:nvSpPr>
        <p:spPr>
          <a:xfrm>
            <a:off x="3305737" y="176664"/>
            <a:ext cx="856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LNG membrane cryostat concept and key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905EAD-270D-274C-97C1-EC0438B9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14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14C719-1FBE-BA49-A8DF-0CB7436221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299" y="977795"/>
            <a:ext cx="2602852" cy="2593413"/>
          </a:xfrm>
          <a:prstGeom prst="rect">
            <a:avLst/>
          </a:prstGeom>
        </p:spPr>
      </p:pic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C7171AA5-070D-8B44-91E0-C9002081B983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50" y="3953415"/>
            <a:ext cx="4723682" cy="290458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8976C3-A8B7-224D-8742-E556F29CD304}"/>
              </a:ext>
            </a:extLst>
          </p:cNvPr>
          <p:cNvSpPr txBox="1"/>
          <p:nvPr/>
        </p:nvSpPr>
        <p:spPr>
          <a:xfrm>
            <a:off x="5846322" y="5498325"/>
            <a:ext cx="3480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EHN1 hall constructed in 2016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First cryostat ready in Sep. 2017</a:t>
            </a:r>
          </a:p>
        </p:txBody>
      </p:sp>
    </p:spTree>
    <p:extLst>
      <p:ext uri="{BB962C8B-B14F-4D97-AF65-F5344CB8AC3E}">
        <p14:creationId xmlns:p14="http://schemas.microsoft.com/office/powerpoint/2010/main" val="3928374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BDD31-C867-CE43-ABA2-D867273D7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F1E278-7226-CC47-849C-61771477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CERN NP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42588-6585-D043-87EE-EEDF7CA0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152" y="-1060315"/>
            <a:ext cx="12304152" cy="766533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0C725-4C59-B44C-8DD4-195751995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CCB14-A0CD-1841-9876-735BA74BF33F}"/>
              </a:ext>
            </a:extLst>
          </p:cNvPr>
          <p:cNvSpPr txBox="1"/>
          <p:nvPr/>
        </p:nvSpPr>
        <p:spPr>
          <a:xfrm>
            <a:off x="3753853" y="949492"/>
            <a:ext cx="1549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854715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3" name="R5772_E15132_T1.png" descr="R5772_E15132_T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948735"/>
            <a:ext cx="9144000" cy="54076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6C1C53-E74D-1E42-8EDD-403C88CCBCF9}"/>
              </a:ext>
            </a:extLst>
          </p:cNvPr>
          <p:cNvSpPr txBox="1"/>
          <p:nvPr/>
        </p:nvSpPr>
        <p:spPr>
          <a:xfrm>
            <a:off x="211754" y="336885"/>
            <a:ext cx="11819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spectacular collection of events with an extensive variety of nuclear and particle processes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232147-BFAC-5A41-AE6D-F23C192F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AF2B1-E54D-1B47-878C-B09F28D06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21AFA-9C06-2145-9C4B-94FF94EBF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C70D70-1A15-0E43-8C6D-A1E28C5F7390}"/>
              </a:ext>
            </a:extLst>
          </p:cNvPr>
          <p:cNvSpPr txBox="1"/>
          <p:nvPr/>
        </p:nvSpPr>
        <p:spPr>
          <a:xfrm>
            <a:off x="0" y="2901455"/>
            <a:ext cx="32373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kept the detector on cosmic events for about 20 months, proving the stability of the system and its reliability</a:t>
            </a:r>
          </a:p>
          <a:p>
            <a:endParaRPr lang="en-US" sz="2400" dirty="0"/>
          </a:p>
          <a:p>
            <a:r>
              <a:rPr lang="en-US" sz="2400" dirty="0"/>
              <a:t>The vessel is now warm and empty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534E11-37BD-FB46-8D3D-3565432C865D}"/>
              </a:ext>
            </a:extLst>
          </p:cNvPr>
          <p:cNvSpPr txBox="1"/>
          <p:nvPr/>
        </p:nvSpPr>
        <p:spPr>
          <a:xfrm>
            <a:off x="211754" y="1233471"/>
            <a:ext cx="3237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~ 3 months of beam before LS2, large statistics collected</a:t>
            </a:r>
          </a:p>
        </p:txBody>
      </p:sp>
    </p:spTree>
    <p:extLst>
      <p:ext uri="{BB962C8B-B14F-4D97-AF65-F5344CB8AC3E}">
        <p14:creationId xmlns:p14="http://schemas.microsoft.com/office/powerpoint/2010/main" val="3426104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D225-D7B0-7740-A8CE-75A27578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725"/>
            <a:ext cx="12192000" cy="7016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NP04 as the baseline for the first DUNE far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6EA71-4362-524A-BE26-7D7CFA4C9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AE279-BABF-344A-B67B-ACF4A62C9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9A361-DCD8-A74F-A5A9-261EBBCE5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52035-26BE-AF47-B68F-058884C93C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1402"/>
            <a:ext cx="4752409" cy="2660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7B4BA1-ED04-6847-B30D-4295CD9C58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100" y="1347177"/>
            <a:ext cx="5508625" cy="2288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716FE-94AB-1E43-939D-C98FB07C3A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129" y="1347176"/>
            <a:ext cx="7512942" cy="50091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017655-2E83-7A49-95F6-356D20F062C4}"/>
              </a:ext>
            </a:extLst>
          </p:cNvPr>
          <p:cNvSpPr txBox="1"/>
          <p:nvPr/>
        </p:nvSpPr>
        <p:spPr>
          <a:xfrm>
            <a:off x="5791199" y="5728138"/>
            <a:ext cx="569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With the NP leading integration and engineering activities</a:t>
            </a:r>
          </a:p>
        </p:txBody>
      </p:sp>
    </p:spTree>
    <p:extLst>
      <p:ext uri="{BB962C8B-B14F-4D97-AF65-F5344CB8AC3E}">
        <p14:creationId xmlns:p14="http://schemas.microsoft.com/office/powerpoint/2010/main" val="1112278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D3D1C-A863-5F4C-9669-910543684B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2521BE-BB2D-9449-992A-71F973FCC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249" y="0"/>
            <a:ext cx="93141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574" y="36786"/>
            <a:ext cx="11057467" cy="548785"/>
          </a:xfrm>
        </p:spPr>
        <p:txBody>
          <a:bodyPr>
            <a:normAutofit/>
          </a:bodyPr>
          <a:lstStyle/>
          <a:p>
            <a:r>
              <a:rPr lang="en-US" sz="2400" b="0" dirty="0">
                <a:solidFill>
                  <a:schemeClr val="tx1"/>
                </a:solidFill>
                <a:latin typeface="+mn-lt"/>
              </a:rPr>
              <a:t>LBNF cryostat #1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1DC6B-44E2-314E-B23D-8A64DA14F3C7}"/>
              </a:ext>
            </a:extLst>
          </p:cNvPr>
          <p:cNvSpPr txBox="1"/>
          <p:nvPr/>
        </p:nvSpPr>
        <p:spPr>
          <a:xfrm>
            <a:off x="8313683" y="5633545"/>
            <a:ext cx="2890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Cryostat # 1 is a CERN in kind contribution to LBNF</a:t>
            </a:r>
          </a:p>
        </p:txBody>
      </p:sp>
    </p:spTree>
    <p:extLst>
      <p:ext uri="{BB962C8B-B14F-4D97-AF65-F5344CB8AC3E}">
        <p14:creationId xmlns:p14="http://schemas.microsoft.com/office/powerpoint/2010/main" val="4179509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3C8D5-A17F-3B46-BA5B-07853421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2F972-FC1E-1C4E-BF19-B5C80A36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7AA23-2BF1-414D-8F87-6594A3A8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81500C-94D3-924B-B44F-B44092716A33}"/>
              </a:ext>
            </a:extLst>
          </p:cNvPr>
          <p:cNvSpPr txBox="1">
            <a:spLocks/>
          </p:cNvSpPr>
          <p:nvPr/>
        </p:nvSpPr>
        <p:spPr>
          <a:xfrm>
            <a:off x="208430" y="3574378"/>
            <a:ext cx="105156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NEXT :  LBNF/DUNE schedule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503712-410F-4F49-B368-74CDFCE29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212725"/>
            <a:ext cx="3505200" cy="3871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BE3F6D-951D-024F-87A3-9D3D6BB04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0" y="212725"/>
            <a:ext cx="10515600" cy="701675"/>
          </a:xfrm>
        </p:spPr>
        <p:txBody>
          <a:bodyPr>
            <a:normAutofit/>
          </a:bodyPr>
          <a:lstStyle/>
          <a:p>
            <a:r>
              <a:rPr lang="en-US" dirty="0"/>
              <a:t>NEXT :  </a:t>
            </a:r>
            <a:r>
              <a:rPr lang="en-US" dirty="0" err="1"/>
              <a:t>protoDUNE</a:t>
            </a:r>
            <a:r>
              <a:rPr lang="en-US" dirty="0"/>
              <a:t> NP04 –  phase II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DD5CD9-F34A-8640-9438-1B7ABB9D7A72}"/>
              </a:ext>
            </a:extLst>
          </p:cNvPr>
          <p:cNvSpPr txBox="1">
            <a:spLocks/>
          </p:cNvSpPr>
          <p:nvPr/>
        </p:nvSpPr>
        <p:spPr>
          <a:xfrm>
            <a:off x="170330" y="4472341"/>
            <a:ext cx="12021670" cy="22491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LBNF has a new schedule: end of civil engineering for the far detector (caverns ready) March 2024, start Cryostat assembly April 2024</a:t>
            </a:r>
          </a:p>
          <a:p>
            <a:r>
              <a:rPr lang="en-US" i="1" dirty="0"/>
              <a:t>In 2021 we will start the LBNF cryostat procurement project at CERN</a:t>
            </a:r>
          </a:p>
          <a:p>
            <a:r>
              <a:rPr lang="en-US" i="1" dirty="0"/>
              <a:t>Discussions are now happening in Europe to secure a second cryostat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9B9FA-B346-9549-B00C-A06F2CE72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83" y="1137807"/>
            <a:ext cx="9166411" cy="224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Insert all final detector components (Module 0 concept)</a:t>
            </a:r>
          </a:p>
          <a:p>
            <a:r>
              <a:rPr lang="en-US" dirty="0"/>
              <a:t>Verify that all is fine and ready to move to mass production</a:t>
            </a:r>
          </a:p>
          <a:p>
            <a:r>
              <a:rPr lang="en-US" dirty="0"/>
              <a:t>Continue the investigations with beam (different polarity, cross section </a:t>
            </a:r>
            <a:r>
              <a:rPr lang="en-US" dirty="0" err="1"/>
              <a:t>mesurments</a:t>
            </a:r>
            <a:r>
              <a:rPr lang="en-US" dirty="0"/>
              <a:t>)</a:t>
            </a:r>
          </a:p>
          <a:p>
            <a:r>
              <a:rPr lang="en-US" dirty="0"/>
              <a:t>Period 2021-2023</a:t>
            </a:r>
          </a:p>
        </p:txBody>
      </p:sp>
    </p:spTree>
    <p:extLst>
      <p:ext uri="{BB962C8B-B14F-4D97-AF65-F5344CB8AC3E}">
        <p14:creationId xmlns:p14="http://schemas.microsoft.com/office/powerpoint/2010/main" val="704897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05B90-0AD2-E64E-89E4-C31AB0B0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history 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91002-31A1-8D41-961C-6D1B38318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2012 :  a CERN project was presented for a neutrino new short baseline at CERN (LOI presented in March 2013).</a:t>
            </a:r>
          </a:p>
          <a:p>
            <a:r>
              <a:rPr lang="en-US" dirty="0"/>
              <a:t>At the same time a European long baseline, pointing to Finland from CERN was under discussion.</a:t>
            </a:r>
          </a:p>
          <a:p>
            <a:r>
              <a:rPr lang="en-US" dirty="0"/>
              <a:t>In all these proposals, </a:t>
            </a:r>
            <a:r>
              <a:rPr lang="en-US" dirty="0" err="1"/>
              <a:t>LAr</a:t>
            </a:r>
            <a:r>
              <a:rPr lang="en-US" dirty="0"/>
              <a:t> TPCs technologies were among the main options.</a:t>
            </a:r>
          </a:p>
          <a:p>
            <a:r>
              <a:rPr lang="en-US" dirty="0"/>
              <a:t>2013 : the European strategy priorities put CERN neutrino among the 4 CERN priorities : “….. </a:t>
            </a:r>
            <a:r>
              <a:rPr lang="en-GB" b="1" i="1" dirty="0">
                <a:solidFill>
                  <a:srgbClr val="0070C0"/>
                </a:solidFill>
              </a:rPr>
              <a:t>pave the way</a:t>
            </a:r>
            <a:r>
              <a:rPr lang="en-GB" i="1" dirty="0">
                <a:solidFill>
                  <a:srgbClr val="0070C0"/>
                </a:solidFill>
              </a:rPr>
              <a:t> for a substantial European role in future long-baseline experiments. Europe should explore the possibility of major participation in leading long-baseline neutrino projects in the US and Japan.”</a:t>
            </a:r>
          </a:p>
          <a:p>
            <a:r>
              <a:rPr lang="en-GB" dirty="0"/>
              <a:t>June 2014 Paris APPEC meeting: we announced that CERN would stop any plan for a CERN based Neutrino beam, in favour of an active cooperation with the US and Japan programs. </a:t>
            </a:r>
          </a:p>
          <a:p>
            <a:endParaRPr lang="en-GB" i="1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BA0B5-4C52-C547-A6AB-CB85E938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14C0A-4F64-3E4F-918B-85240FFEF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30B6A-C23D-A54E-BE61-481C4BF5D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07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A23F-A435-F04A-84CB-88474B73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854" y="271850"/>
            <a:ext cx="7403087" cy="1075060"/>
          </a:xfrm>
        </p:spPr>
        <p:txBody>
          <a:bodyPr>
            <a:noAutofit/>
          </a:bodyPr>
          <a:lstStyle/>
          <a:p>
            <a:r>
              <a:rPr lang="en-US" sz="6600" b="1" dirty="0"/>
              <a:t>NP02: </a:t>
            </a:r>
            <a:r>
              <a:rPr lang="en-US" sz="6600" b="1" dirty="0" err="1"/>
              <a:t>protoDUNE</a:t>
            </a:r>
            <a:r>
              <a:rPr lang="en-US" sz="6600" b="1" dirty="0"/>
              <a:t> DP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AB46D-5EB3-B04E-8FCB-C15F852F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EB8A2-022B-3D4F-A7E9-EBF1FE239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3B01EA-7307-F241-9485-2835E419DA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492" y="1613688"/>
            <a:ext cx="4551349" cy="447588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5A845-0CC9-4548-AA3A-AE7EAA818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105F0-D0A0-2648-BB5B-0546E07BE8F3}"/>
              </a:ext>
            </a:extLst>
          </p:cNvPr>
          <p:cNvSpPr txBox="1"/>
          <p:nvPr/>
        </p:nvSpPr>
        <p:spPr>
          <a:xfrm>
            <a:off x="4060966" y="1420050"/>
            <a:ext cx="193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DP= Dual Phase</a:t>
            </a:r>
          </a:p>
        </p:txBody>
      </p:sp>
      <p:pic>
        <p:nvPicPr>
          <p:cNvPr id="9" name="Picture 8" descr="201902-023_01.jpg">
            <a:extLst>
              <a:ext uri="{FF2B5EF4-FFF2-40B4-BE49-F238E27FC236}">
                <a16:creationId xmlns:a16="http://schemas.microsoft.com/office/drawing/2014/main" id="{1C657A01-DA9C-4D45-B5EE-7E885A668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774" y="0"/>
            <a:ext cx="4971316" cy="331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4F41CB-FD8B-734A-A160-5AD867D050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096" y="3395122"/>
            <a:ext cx="2143643" cy="1609993"/>
          </a:xfrm>
          <a:prstGeom prst="rect">
            <a:avLst/>
          </a:prstGeom>
        </p:spPr>
      </p:pic>
      <p:pic>
        <p:nvPicPr>
          <p:cNvPr id="11" name="Picture 10" descr="IMG_7461.jpeg">
            <a:extLst>
              <a:ext uri="{FF2B5EF4-FFF2-40B4-BE49-F238E27FC236}">
                <a16:creationId xmlns:a16="http://schemas.microsoft.com/office/drawing/2014/main" id="{B4348459-EE1A-BB45-AEC1-7B015191D5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60" y="3404675"/>
            <a:ext cx="2170690" cy="1628018"/>
          </a:xfrm>
          <a:prstGeom prst="rect">
            <a:avLst/>
          </a:prstGeom>
        </p:spPr>
      </p:pic>
      <p:pic>
        <p:nvPicPr>
          <p:cNvPr id="13" name="Picture 12" descr="Screen Shot 2018-04-05 at 11.59.49.png">
            <a:extLst>
              <a:ext uri="{FF2B5EF4-FFF2-40B4-BE49-F238E27FC236}">
                <a16:creationId xmlns:a16="http://schemas.microsoft.com/office/drawing/2014/main" id="{5E6DFDDD-0C34-174C-8F2D-ACBF1C9584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372" y="5103935"/>
            <a:ext cx="2608610" cy="17540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F18355-D2DF-2A47-95D9-A91E590C02B7}"/>
              </a:ext>
            </a:extLst>
          </p:cNvPr>
          <p:cNvSpPr txBox="1"/>
          <p:nvPr/>
        </p:nvSpPr>
        <p:spPr>
          <a:xfrm>
            <a:off x="8013502" y="6075144"/>
            <a:ext cx="119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LEMs + anodes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E13E80-E476-A441-BD5C-13A5190C0D5D}"/>
              </a:ext>
            </a:extLst>
          </p:cNvPr>
          <p:cNvSpPr txBox="1"/>
          <p:nvPr/>
        </p:nvSpPr>
        <p:spPr>
          <a:xfrm>
            <a:off x="7514" y="2435179"/>
            <a:ext cx="2648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i="1" dirty="0">
                <a:solidFill>
                  <a:srgbClr val="0070C0"/>
                </a:solidFill>
              </a:rPr>
              <a:t>Simple layout</a:t>
            </a:r>
          </a:p>
          <a:p>
            <a:pPr marL="285750" indent="-285750">
              <a:buFontTx/>
              <a:buChar char="-"/>
            </a:pPr>
            <a:r>
              <a:rPr lang="en-US" sz="2000" i="1" dirty="0">
                <a:solidFill>
                  <a:srgbClr val="0070C0"/>
                </a:solidFill>
              </a:rPr>
              <a:t>No dead material in the drift region</a:t>
            </a:r>
          </a:p>
          <a:p>
            <a:pPr marL="285750" indent="-285750">
              <a:buFontTx/>
              <a:buChar char="-"/>
            </a:pPr>
            <a:r>
              <a:rPr lang="en-US" sz="2000" i="1" dirty="0">
                <a:solidFill>
                  <a:srgbClr val="0070C0"/>
                </a:solidFill>
              </a:rPr>
              <a:t>Signal amplification</a:t>
            </a:r>
          </a:p>
          <a:p>
            <a:pPr marL="285750" indent="-285750">
              <a:buFontTx/>
              <a:buChar char="-"/>
            </a:pPr>
            <a:r>
              <a:rPr lang="en-US" sz="2000" i="1" dirty="0">
                <a:solidFill>
                  <a:srgbClr val="0070C0"/>
                </a:solidFill>
              </a:rPr>
              <a:t>Electronics not in liquid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DD533-8223-8B4B-9B22-168D5DCA2586}"/>
              </a:ext>
            </a:extLst>
          </p:cNvPr>
          <p:cNvSpPr txBox="1"/>
          <p:nvPr/>
        </p:nvSpPr>
        <p:spPr>
          <a:xfrm>
            <a:off x="8939048" y="835572"/>
            <a:ext cx="744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CRP</a:t>
            </a:r>
          </a:p>
        </p:txBody>
      </p:sp>
    </p:spTree>
    <p:extLst>
      <p:ext uri="{BB962C8B-B14F-4D97-AF65-F5344CB8AC3E}">
        <p14:creationId xmlns:p14="http://schemas.microsoft.com/office/powerpoint/2010/main" val="2327031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B4724-82FA-5144-8077-D559AFD1D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9474"/>
            <a:ext cx="10515600" cy="718300"/>
          </a:xfrm>
        </p:spPr>
        <p:txBody>
          <a:bodyPr>
            <a:normAutofit fontScale="90000"/>
          </a:bodyPr>
          <a:lstStyle/>
          <a:p>
            <a:br>
              <a:rPr lang="en-US"/>
            </a:br>
            <a:r>
              <a:rPr lang="en-US"/>
              <a:t>NP02 : </a:t>
            </a:r>
            <a:r>
              <a:rPr lang="en-US" err="1"/>
              <a:t>protoDUNE</a:t>
            </a:r>
            <a:r>
              <a:rPr lang="en-US"/>
              <a:t> DP</a:t>
            </a:r>
            <a:br>
              <a:rPr lang="en-US"/>
            </a:b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416EC-9186-924E-BC81-AD1E04C26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706C4-714D-BB45-BD7A-139F51B084CE}"/>
              </a:ext>
            </a:extLst>
          </p:cNvPr>
          <p:cNvSpPr txBox="1"/>
          <p:nvPr/>
        </p:nvSpPr>
        <p:spPr>
          <a:xfrm>
            <a:off x="65007" y="999585"/>
            <a:ext cx="7535919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Steps : Double Phase large prototype in EHN1</a:t>
            </a:r>
          </a:p>
          <a:p>
            <a:endParaRPr lang="en-US" dirty="0"/>
          </a:p>
          <a:p>
            <a:pPr marL="1257300" lvl="2" indent="-342900">
              <a:buFont typeface="Wingdings" pitchFamily="2" charset="2"/>
              <a:buChar char="ü"/>
            </a:pPr>
            <a:r>
              <a:rPr lang="en-US" dirty="0"/>
              <a:t>Construct the </a:t>
            </a:r>
            <a:r>
              <a:rPr lang="en-US" dirty="0" err="1"/>
              <a:t>LAr</a:t>
            </a:r>
            <a:r>
              <a:rPr lang="en-US" dirty="0"/>
              <a:t> membrane cryostat (760 T of Argon)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dirty="0"/>
              <a:t>Construct a clean room in front of the cryostat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dirty="0"/>
              <a:t>Assemble the active readout components (CRP) in the ICARUS (b185) cleanroom (CEA, Lyon, LAPP, CERN)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dirty="0"/>
              <a:t>Construct and operate a cold box for testing all CRPs in b182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dirty="0"/>
              <a:t>Assemble the cathode (EHN1) and the field cage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dirty="0"/>
              <a:t>Bring all components to the EHN1 clean room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dirty="0"/>
              <a:t>Assemble and test the field cage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dirty="0"/>
              <a:t>Install 4 CRPs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dirty="0"/>
              <a:t>Install the bottom PMTs (prepared in Spain) 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dirty="0"/>
              <a:t>Install the cathode plane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dirty="0"/>
              <a:t>Install the </a:t>
            </a:r>
            <a:r>
              <a:rPr lang="en-US" dirty="0" err="1"/>
              <a:t>LAr</a:t>
            </a:r>
            <a:r>
              <a:rPr lang="en-US" dirty="0"/>
              <a:t> cryogenics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dirty="0"/>
              <a:t>Clean the inside of the cryostat and detector, close the cryostat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dirty="0"/>
              <a:t>Cooldown and fill with </a:t>
            </a:r>
            <a:r>
              <a:rPr lang="en-US" dirty="0" err="1"/>
              <a:t>LAr</a:t>
            </a:r>
            <a:endParaRPr lang="en-US" dirty="0"/>
          </a:p>
          <a:p>
            <a:pPr marL="1257300" lvl="2" indent="-342900">
              <a:buFont typeface="Wingdings" pitchFamily="2" charset="2"/>
              <a:buChar char="ü"/>
            </a:pPr>
            <a:r>
              <a:rPr lang="en-US" dirty="0"/>
              <a:t>Commission and debug the detector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04E54EF-059A-C94B-8DC9-E67BBC4C7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6328E3-60AA-6B44-AA46-C300DF8B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01" y="4343351"/>
            <a:ext cx="2743200" cy="365125"/>
          </a:xfrm>
        </p:spPr>
        <p:txBody>
          <a:bodyPr/>
          <a:lstStyle/>
          <a:p>
            <a:fld id="{B209AC14-391C-E64F-849B-AD94F357CFCA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35316E-094F-544B-AD57-77233C349B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58660" y="-42923"/>
            <a:ext cx="2708476" cy="2794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747569-F73D-A744-85A2-2FB91DB61BC8}"/>
              </a:ext>
            </a:extLst>
          </p:cNvPr>
          <p:cNvSpPr txBox="1"/>
          <p:nvPr/>
        </p:nvSpPr>
        <p:spPr>
          <a:xfrm>
            <a:off x="10307262" y="702926"/>
            <a:ext cx="139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7FE6F-5A54-7049-A9A2-F71F212A53F8}"/>
              </a:ext>
            </a:extLst>
          </p:cNvPr>
          <p:cNvSpPr txBox="1"/>
          <p:nvPr/>
        </p:nvSpPr>
        <p:spPr>
          <a:xfrm>
            <a:off x="9502815" y="4324332"/>
            <a:ext cx="209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Cold tests July 2018 </a:t>
            </a:r>
          </a:p>
        </p:txBody>
      </p:sp>
      <p:pic>
        <p:nvPicPr>
          <p:cNvPr id="14" name="Picture 13" descr="IMG_7785.jpeg">
            <a:extLst>
              <a:ext uri="{FF2B5EF4-FFF2-40B4-BE49-F238E27FC236}">
                <a16:creationId xmlns:a16="http://schemas.microsoft.com/office/drawing/2014/main" id="{1DF594C9-593A-714C-AF12-C745BA3B70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602" y="2887951"/>
            <a:ext cx="3200400" cy="18951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4A9957-F1ED-2349-AC25-BDFD01549538}"/>
              </a:ext>
            </a:extLst>
          </p:cNvPr>
          <p:cNvSpPr txBox="1"/>
          <p:nvPr/>
        </p:nvSpPr>
        <p:spPr>
          <a:xfrm>
            <a:off x="9004390" y="4136065"/>
            <a:ext cx="209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Closing April 2019 </a:t>
            </a:r>
          </a:p>
        </p:txBody>
      </p:sp>
      <p:pic>
        <p:nvPicPr>
          <p:cNvPr id="16" name="Image 3">
            <a:extLst>
              <a:ext uri="{FF2B5EF4-FFF2-40B4-BE49-F238E27FC236}">
                <a16:creationId xmlns:a16="http://schemas.microsoft.com/office/drawing/2014/main" id="{4C986001-C76B-3848-9EEF-3DB0448E51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320" y="4881931"/>
            <a:ext cx="3567155" cy="19228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E26BA8-4EB5-CE42-A212-843F962D6E96}"/>
              </a:ext>
            </a:extLst>
          </p:cNvPr>
          <p:cNvSpPr txBox="1"/>
          <p:nvPr/>
        </p:nvSpPr>
        <p:spPr>
          <a:xfrm>
            <a:off x="3862680" y="5973874"/>
            <a:ext cx="429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Good results, but stability not proven</a:t>
            </a:r>
          </a:p>
        </p:txBody>
      </p:sp>
    </p:spTree>
    <p:extLst>
      <p:ext uri="{BB962C8B-B14F-4D97-AF65-F5344CB8AC3E}">
        <p14:creationId xmlns:p14="http://schemas.microsoft.com/office/powerpoint/2010/main" val="2674294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3C8D5-A17F-3B46-BA5B-07853421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2F972-FC1E-1C4E-BF19-B5C80A36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7AA23-2BF1-414D-8F87-6594A3A8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BE3F6D-951D-024F-87A3-9D3D6BB04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0" y="212725"/>
            <a:ext cx="10515600" cy="701675"/>
          </a:xfrm>
        </p:spPr>
        <p:txBody>
          <a:bodyPr>
            <a:normAutofit fontScale="90000"/>
          </a:bodyPr>
          <a:lstStyle/>
          <a:p>
            <a:r>
              <a:rPr lang="en-US"/>
              <a:t>NEXT :  Developing a new concept based on DP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9B9FA-B346-9549-B00C-A06F2CE72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83" y="1137806"/>
            <a:ext cx="6734247" cy="5218543"/>
          </a:xfrm>
        </p:spPr>
        <p:txBody>
          <a:bodyPr>
            <a:normAutofit/>
          </a:bodyPr>
          <a:lstStyle/>
          <a:p>
            <a:r>
              <a:rPr lang="en-US" i="1" dirty="0"/>
              <a:t>Main idea: keep all what was done for NP02, but the LEMs (signal amplification)</a:t>
            </a:r>
          </a:p>
          <a:p>
            <a:r>
              <a:rPr lang="en-US" i="1" dirty="0"/>
              <a:t>Profit from the excellent electronic noise, move to a single phase system, all immersed, to avoid sparks and instabilities</a:t>
            </a:r>
          </a:p>
          <a:p>
            <a:r>
              <a:rPr lang="en-US" i="1" dirty="0"/>
              <a:t>First small scale R&amp;D successfully done, full DUNE detector proposal being prepared</a:t>
            </a:r>
          </a:p>
          <a:p>
            <a:r>
              <a:rPr lang="en-US" i="1" dirty="0"/>
              <a:t>Possibility to have a full demonstrator on the existing cold box very fast (mid 2021)</a:t>
            </a:r>
          </a:p>
          <a:p>
            <a:r>
              <a:rPr lang="en-US" i="1" dirty="0"/>
              <a:t>A </a:t>
            </a:r>
            <a:r>
              <a:rPr lang="en-US" i="1" dirty="0" err="1"/>
              <a:t>ProtoDUNE</a:t>
            </a:r>
            <a:r>
              <a:rPr lang="en-US" i="1" dirty="0"/>
              <a:t>-II will then be eventually considered as a Module-0</a:t>
            </a:r>
          </a:p>
          <a:p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5C9944-9296-6E4F-94C7-5D391B90B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834" y="914399"/>
            <a:ext cx="4880102" cy="5822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A3CA6E-28BB-3B46-9062-E17E115F1980}"/>
              </a:ext>
            </a:extLst>
          </p:cNvPr>
          <p:cNvSpPr txBox="1"/>
          <p:nvPr/>
        </p:nvSpPr>
        <p:spPr>
          <a:xfrm>
            <a:off x="7107637" y="1426464"/>
            <a:ext cx="82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Liquid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4CFDAC4-661D-2D4C-8267-1CAE7A53E531}"/>
              </a:ext>
            </a:extLst>
          </p:cNvPr>
          <p:cNvCxnSpPr/>
          <p:nvPr/>
        </p:nvCxnSpPr>
        <p:spPr>
          <a:xfrm flipH="1" flipV="1">
            <a:off x="10058400" y="4067503"/>
            <a:ext cx="627530" cy="840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470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35A07-9BCD-1942-8B9D-1C88C0244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We have extensive proposal: </a:t>
            </a: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https://edms.cern.ch/document/2429382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E266E-AACA-6240-AEE2-CF11057FE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FAC3D-2C83-F04A-A2DE-493B40976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263D1-6675-E54E-B8FB-5D7EAE1A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CF886E-D681-734D-8DB4-6BEDC3087FBA}"/>
              </a:ext>
            </a:extLst>
          </p:cNvPr>
          <p:cNvGrpSpPr/>
          <p:nvPr/>
        </p:nvGrpSpPr>
        <p:grpSpPr>
          <a:xfrm>
            <a:off x="838200" y="972848"/>
            <a:ext cx="9653772" cy="5885152"/>
            <a:chOff x="-49385" y="688207"/>
            <a:chExt cx="11308563" cy="60513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BE8733-9A83-EB4B-BF6A-DF3A359F9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378" y="688207"/>
              <a:ext cx="11099800" cy="42926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5B7404-5009-F245-9A28-D67A82BE3514}"/>
                </a:ext>
              </a:extLst>
            </p:cNvPr>
            <p:cNvSpPr txBox="1"/>
            <p:nvPr/>
          </p:nvSpPr>
          <p:spPr>
            <a:xfrm>
              <a:off x="0" y="806792"/>
              <a:ext cx="4069722" cy="734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CRP= 3x3.375 m</a:t>
              </a:r>
              <a:r>
                <a:rPr lang="en-US" baseline="300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2</a:t>
              </a:r>
              <a:r>
                <a: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readout units (anode)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248386-594D-2141-830E-CC33C5006F6D}"/>
                </a:ext>
              </a:extLst>
            </p:cNvPr>
            <p:cNvSpPr txBox="1"/>
            <p:nvPr/>
          </p:nvSpPr>
          <p:spPr>
            <a:xfrm>
              <a:off x="9719242" y="2249924"/>
              <a:ext cx="1377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Drift ~6.5m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B4BE027-49B0-1049-BF64-AFDFA109FE0A}"/>
                </a:ext>
              </a:extLst>
            </p:cNvPr>
            <p:cNvCxnSpPr>
              <a:cxnSpLocks/>
            </p:cNvCxnSpPr>
            <p:nvPr/>
          </p:nvCxnSpPr>
          <p:spPr>
            <a:xfrm>
              <a:off x="10893174" y="1275550"/>
              <a:ext cx="0" cy="171699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2BA895-3483-274D-9679-E012F1B61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9385" y="4750677"/>
              <a:ext cx="7143868" cy="198884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67BDBB-D693-424F-9299-83AFE44E7876}"/>
              </a:ext>
            </a:extLst>
          </p:cNvPr>
          <p:cNvSpPr/>
          <p:nvPr/>
        </p:nvSpPr>
        <p:spPr>
          <a:xfrm>
            <a:off x="7657813" y="5306109"/>
            <a:ext cx="2769999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160 CRP units (80 on top, 80 on the bottom)</a:t>
            </a:r>
          </a:p>
          <a:p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Drift active volumes 2*5’265 m</a:t>
            </a:r>
            <a:r>
              <a:rPr lang="en-US" sz="14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 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 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LAr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14.74 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Ktons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69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A23F-A435-F04A-84CB-88474B73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8044"/>
            <a:ext cx="10515600" cy="1655313"/>
          </a:xfrm>
        </p:spPr>
        <p:txBody>
          <a:bodyPr>
            <a:noAutofit/>
          </a:bodyPr>
          <a:lstStyle/>
          <a:p>
            <a:r>
              <a:rPr lang="en-US" sz="6600" b="1"/>
              <a:t>			NP05  : Baby Mind</a:t>
            </a:r>
            <a:br>
              <a:rPr lang="en-US" sz="6600" b="1"/>
            </a:br>
            <a:r>
              <a:rPr lang="en-US" sz="6600" b="1"/>
              <a:t>			NP07  : ND280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AB46D-5EB3-B04E-8FCB-C15F852F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57232-295E-2D40-81C2-BFFFFE5B3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91E86-E73C-6C42-936D-32499593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1B207-2FF5-424E-818B-FACAD13821F5}"/>
              </a:ext>
            </a:extLst>
          </p:cNvPr>
          <p:cNvSpPr txBox="1"/>
          <p:nvPr/>
        </p:nvSpPr>
        <p:spPr>
          <a:xfrm>
            <a:off x="1690778" y="3514165"/>
            <a:ext cx="26093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Contribution to the  Japanese program:  T2K Near detectors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031829-34ED-6648-9474-C5F3D0ED96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312" y="2336576"/>
            <a:ext cx="6360175" cy="40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86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403" y="-133693"/>
            <a:ext cx="8229600" cy="1036474"/>
          </a:xfrm>
        </p:spPr>
        <p:txBody>
          <a:bodyPr>
            <a:normAutofit/>
          </a:bodyPr>
          <a:lstStyle/>
          <a:p>
            <a:r>
              <a:rPr lang="en-US" sz="3500"/>
              <a:t>WAGASCI/Baby Mind muon detector</a:t>
            </a:r>
            <a:endParaRPr lang="en-US" sz="4700" b="1" i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353" y="692365"/>
            <a:ext cx="4961647" cy="3310207"/>
          </a:xfrm>
          <a:prstGeom prst="rect">
            <a:avLst/>
          </a:prstGeom>
        </p:spPr>
      </p:pic>
      <p:pic>
        <p:nvPicPr>
          <p:cNvPr id="6" name="Picture 5" descr="Screen Shot 2018-10-22 at 06.01.2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990" y="4671914"/>
            <a:ext cx="2617180" cy="1928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2035" y="3986884"/>
            <a:ext cx="506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Assembled and tested in the SPS test beam in 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86170" y="5019496"/>
            <a:ext cx="1811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Transported and reassembled at  J-Parc in February 2018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12D82-5F41-B849-805A-1DF03F6A1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8035D20-CECB-4846-9514-9C5B15DB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8A8408D-29DB-F74F-8F28-68F39F1B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Screen Shot 2018-10-22 at 05.42.18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262" y="914769"/>
            <a:ext cx="4532538" cy="57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36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A23F-A435-F04A-84CB-88474B73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7530"/>
            <a:ext cx="12090400" cy="701675"/>
          </a:xfrm>
        </p:spPr>
        <p:txBody>
          <a:bodyPr>
            <a:noAutofit/>
          </a:bodyPr>
          <a:lstStyle/>
          <a:p>
            <a:pPr algn="ctr"/>
            <a:r>
              <a:rPr lang="en-US" sz="6600" b="1"/>
              <a:t>NP07: T2K upgraded near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AB46D-5EB3-B04E-8FCB-C15F852F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51821-AF19-8946-A344-89B6F30C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9931A9-2177-BB4A-BBE4-7D3F30E0DE67}"/>
              </a:ext>
            </a:extLst>
          </p:cNvPr>
          <p:cNvSpPr txBox="1"/>
          <p:nvPr/>
        </p:nvSpPr>
        <p:spPr>
          <a:xfrm>
            <a:off x="340403" y="1253492"/>
            <a:ext cx="11137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Support to the test beam activities (TPC with micromegas readout and the </a:t>
            </a:r>
            <a:r>
              <a:rPr lang="en-US" sz="2000" dirty="0" err="1"/>
              <a:t>SuperFGD</a:t>
            </a:r>
            <a:r>
              <a:rPr lang="en-US" sz="2000" dirty="0"/>
              <a:t> tracker)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new laboratory at EHN1 for the assembly and test work, new technical proposal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MOU under signature for the final detector, it will be operational in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B3312-9FBE-164C-AAE8-DF2E9245C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AFD0B8-8DBE-134A-A534-E8FE2B31D939}"/>
              </a:ext>
            </a:extLst>
          </p:cNvPr>
          <p:cNvSpPr/>
          <p:nvPr/>
        </p:nvSpPr>
        <p:spPr>
          <a:xfrm>
            <a:off x="216529" y="2813095"/>
            <a:ext cx="42103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NimbusRomNo9L"/>
              </a:rPr>
              <a:t>It includes a fiducial mass of a few tons and highly efficient 4</a:t>
            </a:r>
            <a:r>
              <a:rPr lang="el-GR">
                <a:latin typeface="StandardSymL"/>
              </a:rPr>
              <a:t>π </a:t>
            </a:r>
            <a:r>
              <a:rPr lang="en-US">
                <a:latin typeface="NimbusRomNo9L"/>
              </a:rPr>
              <a:t>tracking for low energy </a:t>
            </a:r>
            <a:r>
              <a:rPr lang="el-GR">
                <a:latin typeface="StandardSymL"/>
              </a:rPr>
              <a:t>π</a:t>
            </a:r>
            <a:r>
              <a:rPr lang="en-US">
                <a:latin typeface="NimbusRomNo9L"/>
              </a:rPr>
              <a:t>s and protons to determine event topology, with proton-pion identification. Furthermore, good timing determination (at the 0.5 ns level) that can be used to distinguish inward going background events from outward going neutrino interactions. </a:t>
            </a:r>
            <a:endParaRPr lang="en-US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64C747-7096-544F-AD7F-93D51966D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218" y="2685633"/>
            <a:ext cx="6258078" cy="34099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F6C863B-3A78-5444-A4E9-52D76C76240F}"/>
              </a:ext>
            </a:extLst>
          </p:cNvPr>
          <p:cNvSpPr/>
          <p:nvPr/>
        </p:nvSpPr>
        <p:spPr>
          <a:xfrm>
            <a:off x="6096000" y="5368783"/>
            <a:ext cx="3193143" cy="9579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E18961-0C25-774C-9E47-75CD299FC0DA}"/>
              </a:ext>
            </a:extLst>
          </p:cNvPr>
          <p:cNvSpPr txBox="1"/>
          <p:nvPr/>
        </p:nvSpPr>
        <p:spPr>
          <a:xfrm>
            <a:off x="7623628" y="594719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new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1BDC9D-38B3-8043-9D06-9AF8D734CE09}"/>
              </a:ext>
            </a:extLst>
          </p:cNvPr>
          <p:cNvSpPr/>
          <p:nvPr/>
        </p:nvSpPr>
        <p:spPr>
          <a:xfrm>
            <a:off x="533400" y="5706994"/>
            <a:ext cx="5375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NimbusRomNo9L"/>
              </a:rPr>
              <a:t>HA-TPC =High Angle TPCs read by a micromegas system</a:t>
            </a:r>
            <a:endParaRPr lang="en-US">
              <a:solidFill>
                <a:srgbClr val="FF0000"/>
              </a:solidFill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102FAB-C206-DB41-913C-EEB643A433BA}"/>
              </a:ext>
            </a:extLst>
          </p:cNvPr>
          <p:cNvSpPr/>
          <p:nvPr/>
        </p:nvSpPr>
        <p:spPr>
          <a:xfrm>
            <a:off x="533400" y="60020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err="1">
                <a:solidFill>
                  <a:srgbClr val="FF0000"/>
                </a:solidFill>
                <a:latin typeface="NimbusRomNo9L"/>
              </a:rPr>
              <a:t>SuperFGD</a:t>
            </a:r>
            <a:r>
              <a:rPr lang="en-US">
                <a:solidFill>
                  <a:srgbClr val="FF0000"/>
                </a:solidFill>
                <a:latin typeface="NimbusRomNo9L"/>
              </a:rPr>
              <a:t> = many optically independent 1 cm scintillator cubes </a:t>
            </a:r>
            <a:endParaRPr lang="en-US">
              <a:solidFill>
                <a:srgbClr val="FF0000"/>
              </a:solidFill>
              <a:effectLst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86AFDA-A86B-3D4B-AAD8-018B9D5D8E4E}"/>
              </a:ext>
            </a:extLst>
          </p:cNvPr>
          <p:cNvSpPr/>
          <p:nvPr/>
        </p:nvSpPr>
        <p:spPr>
          <a:xfrm>
            <a:off x="8897257" y="2734307"/>
            <a:ext cx="3193143" cy="22989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447E35-BABA-E349-92DA-B08BC766F137}"/>
              </a:ext>
            </a:extLst>
          </p:cNvPr>
          <p:cNvSpPr txBox="1"/>
          <p:nvPr/>
        </p:nvSpPr>
        <p:spPr>
          <a:xfrm>
            <a:off x="9856430" y="2384867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existing</a:t>
            </a:r>
          </a:p>
        </p:txBody>
      </p:sp>
    </p:spTree>
    <p:extLst>
      <p:ext uri="{BB962C8B-B14F-4D97-AF65-F5344CB8AC3E}">
        <p14:creationId xmlns:p14="http://schemas.microsoft.com/office/powerpoint/2010/main" val="1209130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A5589-92D9-8B4C-801B-7CF153B87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DarkSide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3AE05-396A-1240-BBA9-2029B2345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3794051"/>
            <a:ext cx="5152638" cy="2271396"/>
          </a:xfrm>
        </p:spPr>
        <p:txBody>
          <a:bodyPr>
            <a:normAutofit/>
          </a:bodyPr>
          <a:lstStyle/>
          <a:p>
            <a:r>
              <a:rPr lang="en-US" sz="2400" dirty="0"/>
              <a:t>A CERN-INFN collaboration agreement on the subject signed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838D-C3B5-C145-AC25-3D5A9BC83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FFB2B-1DD7-7445-8EB1-30AA588A8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pic>
        <p:nvPicPr>
          <p:cNvPr id="7" name="Picture 6" descr="G:\Experiments\CENF\NP0X\Pictures\DS-20k_integrated_internal_zoom.png">
            <a:extLst>
              <a:ext uri="{FF2B5EF4-FFF2-40B4-BE49-F238E27FC236}">
                <a16:creationId xmlns:a16="http://schemas.microsoft.com/office/drawing/2014/main" id="{D573ADAA-BFC4-6449-8056-9FFCF929104B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222" y="3276600"/>
            <a:ext cx="6520477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BAB4A8-08A2-5A4F-8B83-C534B4680AAB}"/>
              </a:ext>
            </a:extLst>
          </p:cNvPr>
          <p:cNvSpPr txBox="1">
            <a:spLocks/>
          </p:cNvSpPr>
          <p:nvPr/>
        </p:nvSpPr>
        <p:spPr>
          <a:xfrm>
            <a:off x="277585" y="1327785"/>
            <a:ext cx="10390415" cy="2657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New concept based on the NP04  cryostat</a:t>
            </a:r>
          </a:p>
          <a:p>
            <a:r>
              <a:rPr lang="en-US" sz="2400"/>
              <a:t>The central TPC with primordial Argon 40 (no 39) is immerged in the large </a:t>
            </a:r>
            <a:r>
              <a:rPr lang="en-US" sz="2400" err="1"/>
              <a:t>LAr</a:t>
            </a:r>
            <a:r>
              <a:rPr lang="en-US" sz="2400"/>
              <a:t> bath. Internal TPC cryostat and material removed. Goal : a background free DM experiment!</a:t>
            </a:r>
          </a:p>
          <a:p>
            <a:r>
              <a:rPr lang="en-US" sz="2400"/>
              <a:t>With INFN personnel at CERN the entire engineering concept has been worked out and is ready for implementation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30EC54-E519-4246-AA9B-3E0D8E5C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05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A23F-A435-F04A-84CB-88474B73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87" y="354843"/>
            <a:ext cx="10515600" cy="701675"/>
          </a:xfrm>
        </p:spPr>
        <p:txBody>
          <a:bodyPr>
            <a:noAutofit/>
          </a:bodyPr>
          <a:lstStyle/>
          <a:p>
            <a:pPr algn="ctr"/>
            <a:r>
              <a:rPr lang="en-US" sz="6600" b="1"/>
              <a:t>NP03: PLAFOND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AB46D-5EB3-B04E-8FCB-C15F852F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51821-AF19-8946-A344-89B6F30C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EE639-FB05-3547-9220-967DC7EE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CFA3F-E0B5-5141-82A6-F1EE3ADAE9C2}"/>
              </a:ext>
            </a:extLst>
          </p:cNvPr>
          <p:cNvSpPr txBox="1"/>
          <p:nvPr/>
        </p:nvSpPr>
        <p:spPr>
          <a:xfrm>
            <a:off x="479834" y="1621780"/>
            <a:ext cx="117121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PLAFOND</a:t>
            </a:r>
          </a:p>
          <a:p>
            <a:endParaRPr lang="en-US" sz="2400"/>
          </a:p>
          <a:p>
            <a:pPr marL="342900" indent="-342900">
              <a:buFont typeface="Wingdings" pitchFamily="2" charset="2"/>
              <a:buChar char="ü"/>
            </a:pPr>
            <a:r>
              <a:rPr lang="en-US" sz="2400"/>
              <a:t>as first step before proposing a new experiment or a change on an existing one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/>
              <a:t>as informal way to try out new ideas, to develop new concepts and alternatives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/>
              <a:t>as a first entry point to Neutrino or non accelerator based fundamental research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/>
              <a:t>as a way to initiate collaborations and explore synergies with new research partners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/>
              <a:t>for young scientists as a first pragmatic approach to our methods and technologies. A place to learn basic tools and instruments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5ADF2-F3C5-FB43-ABCA-C60938B67E15}"/>
              </a:ext>
            </a:extLst>
          </p:cNvPr>
          <p:cNvSpPr txBox="1"/>
          <p:nvPr/>
        </p:nvSpPr>
        <p:spPr>
          <a:xfrm>
            <a:off x="735387" y="5462005"/>
            <a:ext cx="10924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 Very successful R&amp;D program for the benefit of the entire community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6464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BDD31-C867-CE43-ABA2-D867273D7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5F0F135-5E56-0C49-9966-299BFD38FAEE}"/>
              </a:ext>
            </a:extLst>
          </p:cNvPr>
          <p:cNvSpPr txBox="1">
            <a:spLocks/>
          </p:cNvSpPr>
          <p:nvPr/>
        </p:nvSpPr>
        <p:spPr bwMode="auto">
          <a:xfrm>
            <a:off x="193141" y="13037"/>
            <a:ext cx="9089679" cy="49341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CH" sz="1400" b="1"/>
              <a:t>Short baseline at CERN, LOI</a:t>
            </a:r>
            <a:r>
              <a:rPr lang="en-US" sz="1400" b="1" dirty="0"/>
              <a:t>’s</a:t>
            </a:r>
            <a:endParaRPr lang="en-CH" sz="1400" b="1"/>
          </a:p>
          <a:p>
            <a:pPr marL="285750" indent="-285750"/>
            <a:r>
              <a:rPr lang="en-CH" sz="1400" b="1"/>
              <a:t>DUNE cryostats</a:t>
            </a:r>
          </a:p>
          <a:p>
            <a:pPr marL="742950" lvl="1" indent="-285750"/>
            <a:r>
              <a:rPr lang="en-CH" sz="1200"/>
              <a:t>LBNF cryostat design and engineering</a:t>
            </a:r>
          </a:p>
          <a:p>
            <a:pPr marL="742950" lvl="1" indent="-285750"/>
            <a:r>
              <a:rPr lang="en-US" sz="1200" dirty="0"/>
              <a:t>V</a:t>
            </a:r>
            <a:r>
              <a:rPr lang="en-CH" sz="1200"/>
              <a:t>irtual reality </a:t>
            </a:r>
            <a:r>
              <a:rPr lang="en-US" sz="1200" dirty="0"/>
              <a:t>development for the </a:t>
            </a:r>
            <a:r>
              <a:rPr lang="en-CH" sz="1200"/>
              <a:t>DUNE</a:t>
            </a:r>
            <a:r>
              <a:rPr lang="en-US" sz="1200" dirty="0"/>
              <a:t> far detector</a:t>
            </a:r>
            <a:endParaRPr lang="en-CH" sz="1200"/>
          </a:p>
          <a:p>
            <a:pPr marL="285750" indent="-285750"/>
            <a:r>
              <a:rPr lang="en-CH" sz="1400" b="1"/>
              <a:t>Fundam</a:t>
            </a:r>
            <a:r>
              <a:rPr lang="en-US" sz="1400" b="1" dirty="0"/>
              <a:t>e</a:t>
            </a:r>
            <a:r>
              <a:rPr lang="en-CH" sz="1400" b="1"/>
              <a:t>ntal R&amp;D on LAr properties</a:t>
            </a:r>
          </a:p>
          <a:p>
            <a:pPr marL="742950" lvl="1" indent="-285750"/>
            <a:r>
              <a:rPr lang="en-CH" sz="1200"/>
              <a:t>LAr purification system R&amp;D</a:t>
            </a:r>
            <a:r>
              <a:rPr lang="en-US" sz="1200" dirty="0"/>
              <a:t> (new approach)</a:t>
            </a:r>
            <a:endParaRPr lang="en-CH" sz="1200"/>
          </a:p>
          <a:p>
            <a:pPr marL="742950" lvl="1" indent="-285750"/>
            <a:r>
              <a:rPr lang="en-US" sz="1200" dirty="0"/>
              <a:t>UV </a:t>
            </a:r>
            <a:r>
              <a:rPr lang="en-CH" sz="1200"/>
              <a:t>Light propagation velocity in LAr R&amp;D</a:t>
            </a:r>
          </a:p>
          <a:p>
            <a:pPr marL="742950" lvl="1" indent="-285750"/>
            <a:r>
              <a:rPr lang="en-CH" sz="1200"/>
              <a:t>Studies of liquid argon scintillation light properties with </a:t>
            </a:r>
            <a:r>
              <a:rPr lang="en-US" sz="1200" dirty="0"/>
              <a:t>radioactive </a:t>
            </a:r>
            <a:r>
              <a:rPr lang="en-CH" sz="1200"/>
              <a:t>sources</a:t>
            </a:r>
            <a:r>
              <a:rPr lang="en-US" sz="1200" dirty="0"/>
              <a:t> and cosmic rays</a:t>
            </a:r>
            <a:endParaRPr lang="en-CH" sz="1200"/>
          </a:p>
          <a:p>
            <a:pPr marL="285750" indent="-285750"/>
            <a:r>
              <a:rPr lang="en-CH" sz="1400" b="1"/>
              <a:t>ICARUS</a:t>
            </a:r>
          </a:p>
          <a:p>
            <a:pPr marL="742950" lvl="1" indent="-285750"/>
            <a:r>
              <a:rPr lang="en-CH" sz="1200"/>
              <a:t>ICARUS readout and DAQ test and qualification</a:t>
            </a:r>
          </a:p>
          <a:p>
            <a:pPr marL="742950" lvl="1" indent="-285750"/>
            <a:r>
              <a:rPr lang="en-CH" sz="1200"/>
              <a:t>Tests and development of the ICARUS T600 scintillation light detection and trigger systems</a:t>
            </a:r>
          </a:p>
          <a:p>
            <a:pPr marL="742950" lvl="1" indent="-285750"/>
            <a:r>
              <a:rPr lang="en-CH" sz="1200"/>
              <a:t>Test and characterization of Hamamatsu PMT for ICARUS: timing, linearity and saturation</a:t>
            </a:r>
          </a:p>
          <a:p>
            <a:pPr marL="742950" lvl="1" indent="-285750"/>
            <a:r>
              <a:rPr lang="en-CH" sz="1200"/>
              <a:t>Studies of direct SiPM’s performance as a future alternative for PMTs with alternative readout methods.</a:t>
            </a:r>
          </a:p>
          <a:p>
            <a:pPr marL="742950" lvl="1" indent="-285750"/>
            <a:r>
              <a:rPr lang="en-CH" sz="1200"/>
              <a:t>Test and qualification of LAr-TPC read-out with BNL cold analogue end and ICARUS warm digitizers/DAQ</a:t>
            </a:r>
          </a:p>
          <a:p>
            <a:pPr marL="285750" indent="-285750"/>
            <a:r>
              <a:rPr lang="en-CH" sz="1400" b="1"/>
              <a:t>DUNE/ProtoDUNE</a:t>
            </a:r>
          </a:p>
          <a:p>
            <a:pPr marL="742950" lvl="1" indent="-285750"/>
            <a:r>
              <a:rPr lang="en-CH" sz="1200"/>
              <a:t>Aluminum modular field cage R&amp;D for ProtoDUNE SP and DP</a:t>
            </a:r>
          </a:p>
          <a:p>
            <a:pPr marL="742950" lvl="1" indent="-285750"/>
            <a:r>
              <a:rPr lang="en-CH" sz="1200"/>
              <a:t>R&amp;D on UV reflector</a:t>
            </a:r>
            <a:r>
              <a:rPr lang="en-US" sz="1200" dirty="0"/>
              <a:t>( with WLS) </a:t>
            </a:r>
            <a:r>
              <a:rPr lang="en-CH" sz="1200"/>
              <a:t> foils on cathode in LAr and related Electric field uniformity map</a:t>
            </a:r>
          </a:p>
          <a:p>
            <a:pPr marL="742950" lvl="1" indent="-285750"/>
            <a:r>
              <a:rPr lang="en-CH" sz="1200"/>
              <a:t>HV system qualification (feedthough, </a:t>
            </a:r>
            <a:r>
              <a:rPr lang="en-US" sz="1200" dirty="0"/>
              <a:t>power </a:t>
            </a:r>
            <a:r>
              <a:rPr lang="en-CH" sz="1200"/>
              <a:t>supplier, </a:t>
            </a:r>
            <a:r>
              <a:rPr lang="en-US" sz="1200" dirty="0"/>
              <a:t>ripple suppression filters</a:t>
            </a:r>
            <a:r>
              <a:rPr lang="en-CH" sz="1200"/>
              <a:t>)</a:t>
            </a:r>
          </a:p>
          <a:p>
            <a:pPr marL="742950" lvl="1" indent="-285750"/>
            <a:r>
              <a:rPr lang="en-CH" sz="1200"/>
              <a:t>LAr doping tests and qualification with Xenon and Xe-N2</a:t>
            </a:r>
            <a:endParaRPr lang="en-US" sz="1200" dirty="0"/>
          </a:p>
          <a:p>
            <a:pPr marL="742950" lvl="1" indent="-285750"/>
            <a:r>
              <a:rPr lang="en-US" sz="1200" dirty="0"/>
              <a:t>Alternative solutions to classical WLS  ….. PEN?</a:t>
            </a:r>
            <a:endParaRPr lang="en-CH" sz="120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B2253CE-E4FE-A44B-A79B-73F3B79D54F5}"/>
              </a:ext>
            </a:extLst>
          </p:cNvPr>
          <p:cNvSpPr txBox="1">
            <a:spLocks/>
          </p:cNvSpPr>
          <p:nvPr/>
        </p:nvSpPr>
        <p:spPr bwMode="auto">
          <a:xfrm>
            <a:off x="5844766" y="4490519"/>
            <a:ext cx="9089679" cy="23674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CH" sz="1400" b="1"/>
              <a:t>Dark M</a:t>
            </a:r>
            <a:r>
              <a:rPr lang="en-GB" sz="1400" b="1"/>
              <a:t>a</a:t>
            </a:r>
            <a:r>
              <a:rPr lang="en-CH" sz="1400" b="1"/>
              <a:t>tter search</a:t>
            </a:r>
          </a:p>
          <a:p>
            <a:pPr marL="742950" lvl="1" indent="-285750"/>
            <a:r>
              <a:rPr lang="en-CH" sz="1200"/>
              <a:t>Test </a:t>
            </a:r>
            <a:r>
              <a:rPr lang="en-US" sz="1200"/>
              <a:t>and qualification </a:t>
            </a:r>
            <a:r>
              <a:rPr lang="en-CH" sz="1200"/>
              <a:t>of Dual phase </a:t>
            </a:r>
            <a:r>
              <a:rPr lang="en-US" sz="1200"/>
              <a:t>detection in </a:t>
            </a:r>
            <a:r>
              <a:rPr lang="en-US" sz="1200" err="1"/>
              <a:t>LAr</a:t>
            </a:r>
            <a:r>
              <a:rPr lang="en-US" sz="1200"/>
              <a:t> for extremely low energy events </a:t>
            </a:r>
            <a:endParaRPr lang="en-CH" sz="1200"/>
          </a:p>
          <a:p>
            <a:pPr marL="742950" lvl="1" indent="-285750"/>
            <a:r>
              <a:rPr lang="en-US" sz="1200" err="1"/>
              <a:t>LAr</a:t>
            </a:r>
            <a:r>
              <a:rPr lang="en-US" sz="1200"/>
              <a:t> Doping </a:t>
            </a:r>
            <a:r>
              <a:rPr lang="en-CH" sz="1200"/>
              <a:t>ternary mixture Xe-CH4 for active shielng in Dark Matter experiments</a:t>
            </a:r>
          </a:p>
          <a:p>
            <a:pPr marL="285750" indent="-285750"/>
            <a:r>
              <a:rPr lang="en-CH" sz="1400" b="1"/>
              <a:t>Future developments for LAr detector</a:t>
            </a:r>
          </a:p>
          <a:p>
            <a:pPr marL="742950" lvl="1" indent="-285750"/>
            <a:r>
              <a:rPr lang="en-CH" sz="1200"/>
              <a:t>Vertical drift TPC readout and concept with perforated anode PCB replacing wires</a:t>
            </a:r>
          </a:p>
          <a:p>
            <a:pPr marL="742950" lvl="1" indent="-285750"/>
            <a:r>
              <a:rPr lang="en-CH" sz="1200"/>
              <a:t>SIPM in LAr on HV substrate with powering </a:t>
            </a:r>
            <a:r>
              <a:rPr lang="en-US" sz="1200"/>
              <a:t>over fiber </a:t>
            </a:r>
            <a:r>
              <a:rPr lang="en-CH" sz="1200"/>
              <a:t>and </a:t>
            </a:r>
            <a:r>
              <a:rPr lang="en-US" sz="1200"/>
              <a:t>optical </a:t>
            </a:r>
            <a:r>
              <a:rPr lang="en-CH" sz="1200"/>
              <a:t>rea</a:t>
            </a:r>
            <a:r>
              <a:rPr lang="en-US" sz="1200"/>
              <a:t>d</a:t>
            </a:r>
            <a:r>
              <a:rPr lang="en-CH" sz="1200"/>
              <a:t>-</a:t>
            </a:r>
            <a:r>
              <a:rPr lang="en-US" sz="1200" err="1"/>
              <a:t>ou</a:t>
            </a:r>
            <a:r>
              <a:rPr lang="en-CH" sz="1200"/>
              <a:t>t</a:t>
            </a:r>
          </a:p>
          <a:p>
            <a:pPr marL="285750" indent="-285750"/>
            <a:r>
              <a:rPr lang="en-US" sz="1400" b="1"/>
              <a:t>Other R&amp;D </a:t>
            </a:r>
          </a:p>
          <a:p>
            <a:pPr marL="742950" lvl="1" indent="-285750"/>
            <a:r>
              <a:rPr lang="en-US" sz="1200" err="1"/>
              <a:t>superFDG</a:t>
            </a:r>
            <a:r>
              <a:rPr lang="en-US" sz="1200"/>
              <a:t>  for T2K near detector and </a:t>
            </a:r>
            <a:r>
              <a:rPr lang="en-CH" sz="1200"/>
              <a:t>ND280upgrade </a:t>
            </a:r>
          </a:p>
          <a:p>
            <a:pPr marL="742950" lvl="1" indent="-285750"/>
            <a:r>
              <a:rPr lang="en-CH" sz="1200"/>
              <a:t>Silicon pixel</a:t>
            </a:r>
            <a:r>
              <a:rPr lang="en-US" sz="1200"/>
              <a:t>s</a:t>
            </a:r>
            <a:r>
              <a:rPr lang="en-CH" sz="1200"/>
              <a:t> for photon detection, fast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345E0-2C76-1543-B4F6-BB0E49B999AF}"/>
              </a:ext>
            </a:extLst>
          </p:cNvPr>
          <p:cNvSpPr txBox="1"/>
          <p:nvPr/>
        </p:nvSpPr>
        <p:spPr>
          <a:xfrm>
            <a:off x="7731659" y="896293"/>
            <a:ext cx="3920151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In general project lasting 2-3 months,</a:t>
            </a:r>
          </a:p>
          <a:p>
            <a:r>
              <a:rPr lang="en-US" i="1">
                <a:solidFill>
                  <a:srgbClr val="0070C0"/>
                </a:solidFill>
              </a:rPr>
              <a:t>making use of the existing infrastructure, a cryogenic laboratory, some minimal technical and engineering support …</a:t>
            </a:r>
          </a:p>
          <a:p>
            <a:endParaRPr lang="en-US" i="1">
              <a:solidFill>
                <a:srgbClr val="0070C0"/>
              </a:solidFill>
            </a:endParaRPr>
          </a:p>
          <a:p>
            <a:r>
              <a:rPr lang="en-US" i="1">
                <a:solidFill>
                  <a:srgbClr val="0070C0"/>
                </a:solidFill>
              </a:rPr>
              <a:t>…. and an healthy and informal proactive collaborative approach …..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DB3EF5-3D07-754D-A932-A892A95C8E52}"/>
              </a:ext>
            </a:extLst>
          </p:cNvPr>
          <p:cNvSpPr txBox="1"/>
          <p:nvPr/>
        </p:nvSpPr>
        <p:spPr>
          <a:xfrm>
            <a:off x="996634" y="5249731"/>
            <a:ext cx="392015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Most of this is now part of the existing research program!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08A344E-2EB7-404F-B869-648CAF668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895889-3954-8C4E-807A-0ED988C2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7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2D37F-C3BA-A044-8C49-7958CD4D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CERN Neutrino Platform (NP) mandate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72A59-621F-FF45-B33A-647E5F60B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AD19F-F85A-4442-A7B1-535D48DE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3FF63-5398-7049-AD35-CA0A5E77C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30F6FC-5F17-D248-BFA1-DFC50A8F4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55" y="1540510"/>
            <a:ext cx="10515600" cy="5180965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Assist the various groups in their R&amp;D phase (detectors and components) in the short and medium term and give coherence to a fragmented European Neutrino Community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Provide to the </a:t>
            </a:r>
            <a:r>
              <a:rPr lang="en-US" sz="2600" dirty="0">
                <a:latin typeface="Symbol" pitchFamily="2" charset="2"/>
                <a:cs typeface="Calibri" panose="020F0502020204030204" pitchFamily="34" charset="0"/>
              </a:rPr>
              <a:t>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community a test beam infrastructure (charged particles)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Bring R&amp;D at the level of technology demonstrators in view of major technical decisions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Continue R&amp;D on </a:t>
            </a:r>
            <a:r>
              <a:rPr lang="en-US" sz="2600" dirty="0">
                <a:latin typeface="Symbol" pitchFamily="2" charset="2"/>
                <a:cs typeface="Calibri" panose="020F0502020204030204" pitchFamily="34" charset="0"/>
              </a:rPr>
              <a:t>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beam, as a possible base for further collaborations 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Support the short baseline activities (infrastructure &amp; detectors)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Support the long baseline activities (infrastructure &amp; detectors)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71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A0204-BE2E-3D45-A6BD-07D772277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45" y="0"/>
            <a:ext cx="10515600" cy="701675"/>
          </a:xfrm>
        </p:spPr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20F85-C7C4-194A-87B8-0A5842D0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C0235-25F6-204E-98CF-6386ACB10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A5855-DB3A-C44F-84B1-CBCE0D5DC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30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0295C-62BD-204E-B5FB-4B1EFA2A6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38" y="1448654"/>
            <a:ext cx="11022724" cy="590333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dirty="0"/>
              <a:t>Very intense level of activities over a period of 6 years</a:t>
            </a:r>
          </a:p>
          <a:p>
            <a:r>
              <a:rPr lang="en-US" sz="2400" dirty="0"/>
              <a:t>Most of the activities are R&amp;D, with all the risks associated (technical, financial and scientific)</a:t>
            </a:r>
          </a:p>
          <a:p>
            <a:r>
              <a:rPr lang="en-US" sz="2400" dirty="0"/>
              <a:t>CERN focused on membrane cryostat technologies (7 constructed, 3-4 in the pipeline). Our contribution to this industrial technology is today well visible also outside our field</a:t>
            </a:r>
          </a:p>
          <a:p>
            <a:r>
              <a:rPr lang="en-US" sz="2400" dirty="0"/>
              <a:t>The path chosen after the 2013 European Strategy update has been confirmed in the 2020 update</a:t>
            </a:r>
          </a:p>
          <a:p>
            <a:r>
              <a:rPr lang="en-US" sz="2400" dirty="0"/>
              <a:t>The NP continues to serve the community in their path towards the next generation of </a:t>
            </a:r>
            <a:r>
              <a:rPr lang="en-US" sz="2400" dirty="0">
                <a:latin typeface="Symbol" pitchFamily="2" charset="2"/>
              </a:rPr>
              <a:t>n</a:t>
            </a:r>
            <a:r>
              <a:rPr lang="en-US" sz="2400" dirty="0"/>
              <a:t> physics</a:t>
            </a:r>
          </a:p>
          <a:p>
            <a:r>
              <a:rPr lang="en-US" sz="2400" dirty="0"/>
              <a:t>LBNF/DUNE and SBN, today also exist because of the NP fundamental contribution and delivery success</a:t>
            </a:r>
          </a:p>
        </p:txBody>
      </p:sp>
    </p:spTree>
    <p:extLst>
      <p:ext uri="{BB962C8B-B14F-4D97-AF65-F5344CB8AC3E}">
        <p14:creationId xmlns:p14="http://schemas.microsoft.com/office/powerpoint/2010/main" val="1783058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b="1" dirty="0"/>
              <a:t>The Neutrino Platform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6693"/>
            <a:ext cx="9804401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It seems to be effective</a:t>
            </a:r>
          </a:p>
          <a:p>
            <a:r>
              <a:rPr lang="en-US" i="1" dirty="0"/>
              <a:t>It gives access to external users (not necessary already at CERN) of CERN infrastructure and specific technical knowhow</a:t>
            </a:r>
          </a:p>
          <a:p>
            <a:r>
              <a:rPr lang="en-US" dirty="0">
                <a:solidFill>
                  <a:srgbClr val="002060"/>
                </a:solidFill>
              </a:rPr>
              <a:t>An effective way to bring in new ideas on fundamental research not directly related to the LHC program</a:t>
            </a:r>
          </a:p>
          <a:p>
            <a:r>
              <a:rPr lang="en-US" i="1" dirty="0"/>
              <a:t>A way to start new collaborations and bring in CERN as a collaborating partner (outside CERN)</a:t>
            </a:r>
          </a:p>
          <a:p>
            <a:r>
              <a:rPr lang="en-US" dirty="0">
                <a:solidFill>
                  <a:srgbClr val="002060"/>
                </a:solidFill>
              </a:rPr>
              <a:t>It might extend to other fields of fundamental science in an effective way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43A70-5DAB-4C48-AD6E-6424F1A48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8910C-74CA-9449-AD9E-969BD63F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DE5A61-6B8B-D246-997A-0CF3CF2A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4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D3CFE-9B4D-D249-8859-0C985DB2F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MOU frame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AF7C9-D1A7-784C-8E57-35E75F93E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pic>
        <p:nvPicPr>
          <p:cNvPr id="6" name="Picture 5" descr="Screen Shot 2014-04-02 at 18.00.18.png">
            <a:extLst>
              <a:ext uri="{FF2B5EF4-FFF2-40B4-BE49-F238E27FC236}">
                <a16:creationId xmlns:a16="http://schemas.microsoft.com/office/drawing/2014/main" id="{0053F4B0-C334-EC42-83E2-FDA0E9F2B0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44" y="1090748"/>
            <a:ext cx="4002478" cy="56019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5F85CC-85BB-B84A-AEBF-32A4FF164E66}"/>
              </a:ext>
            </a:extLst>
          </p:cNvPr>
          <p:cNvSpPr/>
          <p:nvPr/>
        </p:nvSpPr>
        <p:spPr>
          <a:xfrm>
            <a:off x="3717917" y="374497"/>
            <a:ext cx="4556186" cy="378131"/>
          </a:xfrm>
          <a:prstGeom prst="rect">
            <a:avLst/>
          </a:prstGeom>
        </p:spPr>
        <p:txBody>
          <a:bodyPr wrap="square" lIns="100154" tIns="50077" rIns="100154" bIns="50077">
            <a:spAutoFit/>
          </a:bodyPr>
          <a:lstStyle/>
          <a:p>
            <a:r>
              <a:rPr lang="fr-FR" b="1" u="sng">
                <a:hlinkClick r:id="rId3"/>
              </a:rPr>
              <a:t>https://edms.cern.ch/document/1353815</a:t>
            </a:r>
            <a:r>
              <a:rPr lang="en-US">
                <a:hlinkClick r:id="rId3"/>
              </a:rPr>
              <a:t>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674CA9-9D3E-6144-8872-4AF8AF309572}"/>
              </a:ext>
            </a:extLst>
          </p:cNvPr>
          <p:cNvSpPr txBox="1"/>
          <p:nvPr/>
        </p:nvSpPr>
        <p:spPr>
          <a:xfrm>
            <a:off x="3982039" y="1830482"/>
            <a:ext cx="2272764" cy="3609785"/>
          </a:xfrm>
          <a:prstGeom prst="rect">
            <a:avLst/>
          </a:prstGeom>
          <a:solidFill>
            <a:srgbClr val="FFF6CD"/>
          </a:solidFill>
        </p:spPr>
        <p:txBody>
          <a:bodyPr wrap="square" lIns="100154" tIns="50077" rIns="100154" bIns="50077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STEPS:</a:t>
            </a:r>
          </a:p>
          <a:p>
            <a:endParaRPr lang="en-US">
              <a:solidFill>
                <a:srgbClr val="FF0000"/>
              </a:solidFill>
            </a:endParaRPr>
          </a:p>
          <a:p>
            <a:pPr marL="312982" indent="-312982">
              <a:buFontTx/>
              <a:buChar char="-"/>
            </a:pPr>
            <a:r>
              <a:rPr lang="en-US" sz="1600">
                <a:solidFill>
                  <a:srgbClr val="FF0000"/>
                </a:solidFill>
              </a:rPr>
              <a:t>Present to the CERN SPSC a LOI or an expression of interest</a:t>
            </a:r>
          </a:p>
          <a:p>
            <a:pPr marL="312982" indent="-312982">
              <a:buFontTx/>
              <a:buChar char="-"/>
            </a:pPr>
            <a:r>
              <a:rPr lang="en-US" sz="1600">
                <a:solidFill>
                  <a:srgbClr val="FF0000"/>
                </a:solidFill>
              </a:rPr>
              <a:t>When approved by CERN RB prepare an MOU </a:t>
            </a:r>
          </a:p>
          <a:p>
            <a:pPr marL="312982" indent="-312982">
              <a:buFontTx/>
              <a:buChar char="-"/>
            </a:pPr>
            <a:r>
              <a:rPr lang="en-US" sz="1600">
                <a:solidFill>
                  <a:srgbClr val="FF0000"/>
                </a:solidFill>
              </a:rPr>
              <a:t>Then a CERN experiment is created (</a:t>
            </a:r>
            <a:r>
              <a:rPr lang="en-US" sz="1600" err="1">
                <a:solidFill>
                  <a:srgbClr val="FF0000"/>
                </a:solidFill>
              </a:rPr>
              <a:t>NPxx</a:t>
            </a:r>
            <a:r>
              <a:rPr lang="en-US" sz="1600">
                <a:solidFill>
                  <a:srgbClr val="FF0000"/>
                </a:solidFill>
              </a:rPr>
              <a:t>, …), with all privileges and requirements</a:t>
            </a:r>
          </a:p>
        </p:txBody>
      </p:sp>
      <p:pic>
        <p:nvPicPr>
          <p:cNvPr id="12" name="Picture 11" descr="Screen Shot 2014-04-02 at 18.06.16.png">
            <a:extLst>
              <a:ext uri="{FF2B5EF4-FFF2-40B4-BE49-F238E27FC236}">
                <a16:creationId xmlns:a16="http://schemas.microsoft.com/office/drawing/2014/main" id="{1A22E725-32B6-744D-898A-D76474BFA6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803" y="1090748"/>
            <a:ext cx="4043976" cy="2501250"/>
          </a:xfrm>
          <a:prstGeom prst="rect">
            <a:avLst/>
          </a:prstGeom>
        </p:spPr>
      </p:pic>
      <p:pic>
        <p:nvPicPr>
          <p:cNvPr id="13" name="Picture 12" descr="Screen Shot 2014-04-02 at 18.06.03.png">
            <a:extLst>
              <a:ext uri="{FF2B5EF4-FFF2-40B4-BE49-F238E27FC236}">
                <a16:creationId xmlns:a16="http://schemas.microsoft.com/office/drawing/2014/main" id="{24948FDD-2985-EC45-9D13-D21E48F6CF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630" y="3735547"/>
            <a:ext cx="3533570" cy="22071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8FE96D-6C30-4E46-80B1-84183B573960}"/>
              </a:ext>
            </a:extLst>
          </p:cNvPr>
          <p:cNvSpPr txBox="1"/>
          <p:nvPr/>
        </p:nvSpPr>
        <p:spPr>
          <a:xfrm>
            <a:off x="9067160" y="1267866"/>
            <a:ext cx="71461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NP01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4E7F76-B9D3-B047-851F-F17E156C2C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259" y="2403114"/>
            <a:ext cx="2274049" cy="3037153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03B918E-C1CD-5149-88F0-CBF1159EC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3E8CBF-746C-4741-8831-FE999EBAC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2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8EE05-E2CD-C943-8BB2-3B6668D4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 status of NP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8CEC2-E300-AD4A-97D4-7813A4CE9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7 MOUs signed: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/>
              <a:t>NP01: ICARUS overhauling + FNAL activities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/>
              <a:t>NP02: R&amp;D on a double phase </a:t>
            </a:r>
            <a:r>
              <a:rPr lang="en-US" dirty="0" err="1"/>
              <a:t>LAr</a:t>
            </a:r>
            <a:r>
              <a:rPr lang="en-US" dirty="0"/>
              <a:t> TPC technology (including </a:t>
            </a:r>
            <a:r>
              <a:rPr lang="en-US" dirty="0" err="1"/>
              <a:t>protoDUNE</a:t>
            </a:r>
            <a:r>
              <a:rPr lang="en-US" dirty="0"/>
              <a:t> DP) 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/>
              <a:t>NP03: generic R&amp;D on neutrino detectors and facilities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/>
              <a:t>NP04: R&amp;D on a single phase  </a:t>
            </a:r>
            <a:r>
              <a:rPr lang="en-US" dirty="0" err="1"/>
              <a:t>LAr</a:t>
            </a:r>
            <a:r>
              <a:rPr lang="en-US" dirty="0"/>
              <a:t> TPC technology (</a:t>
            </a:r>
            <a:r>
              <a:rPr lang="en-US" dirty="0" err="1"/>
              <a:t>protoDUNE</a:t>
            </a:r>
            <a:r>
              <a:rPr lang="en-US" dirty="0"/>
              <a:t> SP)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/>
              <a:t>NP05: Baby Mind muon spectrometer for a T2K near detector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/>
              <a:t>NP06: ENUBET, R&amp;D  on a neutrino beta beam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/>
              <a:t>NP07: ND280, a new T2K Near Detector</a:t>
            </a:r>
          </a:p>
          <a:p>
            <a:r>
              <a:rPr lang="en-US" dirty="0"/>
              <a:t>Cooperation agreements</a:t>
            </a:r>
          </a:p>
          <a:p>
            <a:pPr lvl="2"/>
            <a:r>
              <a:rPr lang="en-US" dirty="0"/>
              <a:t>CERN participation in the USA LBNF/DUNE project</a:t>
            </a:r>
          </a:p>
          <a:p>
            <a:pPr lvl="2"/>
            <a:r>
              <a:rPr lang="en-US" dirty="0"/>
              <a:t>CERN delivery in kind to USA of the first large LBNF cryostat</a:t>
            </a:r>
          </a:p>
          <a:p>
            <a:pPr lvl="2"/>
            <a:r>
              <a:rPr lang="en-US" dirty="0"/>
              <a:t>CERN participation in the FNAL short baseline Neutrino program (ICARUS+SBND)</a:t>
            </a:r>
          </a:p>
          <a:p>
            <a:pPr lvl="2"/>
            <a:r>
              <a:rPr lang="en-US" dirty="0"/>
              <a:t>CERN technical participation in the </a:t>
            </a:r>
            <a:r>
              <a:rPr lang="en-US" dirty="0" err="1"/>
              <a:t>DarkSide</a:t>
            </a:r>
            <a:r>
              <a:rPr lang="en-US" dirty="0"/>
              <a:t> project at LNGS</a:t>
            </a:r>
          </a:p>
          <a:p>
            <a:r>
              <a:rPr lang="en-US" dirty="0"/>
              <a:t>Other activities</a:t>
            </a:r>
          </a:p>
          <a:p>
            <a:pPr lvl="2"/>
            <a:r>
              <a:rPr lang="en-US" dirty="0"/>
              <a:t>NP participation in the CERN FASER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22230-984A-2F46-8EE8-B680E708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54B8-D6C4-3043-833C-47D9D427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2FBA1-2814-4D4F-8128-761A2B6F7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19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A09B3-DD3F-9942-B534-BBA71F73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04B24C-8BC7-5140-B847-499AD1AC81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778" y="858398"/>
            <a:ext cx="7469505" cy="5999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E2D71A-1B65-A942-BDAD-F0699CF24C29}"/>
              </a:ext>
            </a:extLst>
          </p:cNvPr>
          <p:cNvSpPr txBox="1"/>
          <p:nvPr/>
        </p:nvSpPr>
        <p:spPr>
          <a:xfrm>
            <a:off x="838200" y="277106"/>
            <a:ext cx="3275463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Institutes         157</a:t>
            </a:r>
          </a:p>
          <a:p>
            <a:endParaRPr lang="en-US" sz="2400" b="1" dirty="0"/>
          </a:p>
          <a:p>
            <a:r>
              <a:rPr lang="en-US" sz="2400" b="1" dirty="0"/>
              <a:t>Collaborators  858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76922D-C975-A84F-9EBD-CF67B0297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32B46-46C0-3F4E-94E3-E2F4E717F8E2}"/>
              </a:ext>
            </a:extLst>
          </p:cNvPr>
          <p:cNvSpPr txBox="1"/>
          <p:nvPr/>
        </p:nvSpPr>
        <p:spPr>
          <a:xfrm>
            <a:off x="4620126" y="163629"/>
            <a:ext cx="647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NP Platform serves the community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E7BD6-42C6-3C4B-B53F-05F3D3FC0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</p:spTree>
    <p:extLst>
      <p:ext uri="{BB962C8B-B14F-4D97-AF65-F5344CB8AC3E}">
        <p14:creationId xmlns:p14="http://schemas.microsoft.com/office/powerpoint/2010/main" val="801437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B4724-82FA-5144-8077-D559AFD1D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NP01 : the ICARUS new detector at the SBN FNAL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416EC-9186-924E-BC81-AD1E04C26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706C4-714D-BB45-BD7A-139F51B084CE}"/>
              </a:ext>
            </a:extLst>
          </p:cNvPr>
          <p:cNvSpPr txBox="1"/>
          <p:nvPr/>
        </p:nvSpPr>
        <p:spPr>
          <a:xfrm>
            <a:off x="0" y="1368266"/>
            <a:ext cx="983434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Steps :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sz="2400"/>
              <a:t>Bring the 2 ICARUS active detectors from LNGS to CERN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sz="2400"/>
              <a:t>Construct new cryostats (cold and warm)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sz="2400"/>
              <a:t>Reshape ICARUS in a new clean room at CERN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sz="2400"/>
              <a:t>Insert the 2 ICARUS detectors in their new cold cryostats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sz="2400"/>
              <a:t>Bring the two cold cryostats to FNAL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sz="2400"/>
              <a:t>Assemble there a new large warm cryostat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sz="2400"/>
              <a:t>Insert the two new cold vessels, close the warm structure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sz="2400"/>
              <a:t>Procure and install the necessary </a:t>
            </a:r>
            <a:r>
              <a:rPr lang="en-US" sz="2400" err="1"/>
              <a:t>LAr</a:t>
            </a:r>
            <a:r>
              <a:rPr lang="en-US" sz="2400"/>
              <a:t> cryogenics system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sz="2400"/>
              <a:t>Provide a large muon tagger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sz="2400"/>
              <a:t>Participate in the cool down and filling phase, qualify the cryostat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sz="2400"/>
              <a:t>Participate in the commissioning and physics exploitation</a:t>
            </a:r>
          </a:p>
          <a:p>
            <a:pPr marL="1257300" lvl="2" indent="-342900">
              <a:buFont typeface="Wingdings" pitchFamily="2" charset="2"/>
              <a:buChar char="ü"/>
            </a:pPr>
            <a:endParaRPr lang="en-US" sz="2400"/>
          </a:p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04E54EF-059A-C94B-8DC9-E67BBC4C7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CBD07-A5E1-DA41-B2C3-AA337AB77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 descr="Screen Shot 2017-06-11 at 06.08.47.png">
            <a:extLst>
              <a:ext uri="{FF2B5EF4-FFF2-40B4-BE49-F238E27FC236}">
                <a16:creationId xmlns:a16="http://schemas.microsoft.com/office/drawing/2014/main" id="{D9C82E05-D7E2-764F-8FA3-41C53C84C5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630" y="2688992"/>
            <a:ext cx="1803997" cy="1892765"/>
          </a:xfrm>
          <a:prstGeom prst="rect">
            <a:avLst/>
          </a:prstGeom>
        </p:spPr>
      </p:pic>
      <p:pic>
        <p:nvPicPr>
          <p:cNvPr id="9" name="Picture 2" descr="C:\Users\Alberto\Pictures\20141111_084734.jpg">
            <a:extLst>
              <a:ext uri="{FF2B5EF4-FFF2-40B4-BE49-F238E27FC236}">
                <a16:creationId xmlns:a16="http://schemas.microsoft.com/office/drawing/2014/main" id="{C6E8CA52-A7EB-6041-B3C6-9E82409A7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7430" y="1108144"/>
            <a:ext cx="2117833" cy="13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creen Shot 2017-06-11 at 06.06.16.png">
            <a:extLst>
              <a:ext uri="{FF2B5EF4-FFF2-40B4-BE49-F238E27FC236}">
                <a16:creationId xmlns:a16="http://schemas.microsoft.com/office/drawing/2014/main" id="{7A6B06D6-9E7C-B94A-B621-B9A9D49CA2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9803" y="4810450"/>
            <a:ext cx="2130006" cy="16450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C6CB6C-FE4D-954F-A4E2-06F6AA0B0AE8}"/>
              </a:ext>
            </a:extLst>
          </p:cNvPr>
          <p:cNvSpPr txBox="1"/>
          <p:nvPr/>
        </p:nvSpPr>
        <p:spPr>
          <a:xfrm>
            <a:off x="6753339" y="1001037"/>
            <a:ext cx="222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CERN &amp; INFN</a:t>
            </a:r>
          </a:p>
        </p:txBody>
      </p:sp>
    </p:spTree>
    <p:extLst>
      <p:ext uri="{BB962C8B-B14F-4D97-AF65-F5344CB8AC3E}">
        <p14:creationId xmlns:p14="http://schemas.microsoft.com/office/powerpoint/2010/main" val="1532869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4F0D-DF33-624C-B81E-8C2DB4BB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ICARUS at FNAL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E2968-AF86-5248-9FCA-62F48AE48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ABFEA-534E-AB47-A8E0-419885D78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B610E-28AF-CF49-ABCA-A585BADB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59E75-ACB9-5B40-8D2E-109DE142D5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400"/>
            <a:ext cx="4552269" cy="2600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08868D-997A-C64F-8D7D-DDD8FA3764BD}"/>
              </a:ext>
            </a:extLst>
          </p:cNvPr>
          <p:cNvSpPr txBox="1"/>
          <p:nvPr/>
        </p:nvSpPr>
        <p:spPr>
          <a:xfrm>
            <a:off x="927992" y="3515011"/>
            <a:ext cx="311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Leaving CERN 12 June 2017</a:t>
            </a:r>
          </a:p>
        </p:txBody>
      </p:sp>
      <p:pic>
        <p:nvPicPr>
          <p:cNvPr id="9" name="Picture 8" descr="Screen Shot 2018-10-05 at 05.34.50.png">
            <a:extLst>
              <a:ext uri="{FF2B5EF4-FFF2-40B4-BE49-F238E27FC236}">
                <a16:creationId xmlns:a16="http://schemas.microsoft.com/office/drawing/2014/main" id="{BE4ACE6E-8619-6948-A53E-AFA7CD1D1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726" y="4082408"/>
            <a:ext cx="5744674" cy="2775592"/>
          </a:xfrm>
          <a:prstGeom prst="rect">
            <a:avLst/>
          </a:prstGeom>
        </p:spPr>
      </p:pic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92961434-837E-A541-941C-399DF7B436AD}"/>
              </a:ext>
            </a:extLst>
          </p:cNvPr>
          <p:cNvSpPr txBox="1">
            <a:spLocks/>
          </p:cNvSpPr>
          <p:nvPr/>
        </p:nvSpPr>
        <p:spPr>
          <a:xfrm>
            <a:off x="7200170" y="7270750"/>
            <a:ext cx="3299766" cy="2787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CERN NP</a:t>
            </a:r>
          </a:p>
        </p:txBody>
      </p:sp>
      <p:pic>
        <p:nvPicPr>
          <p:cNvPr id="11" name="Picture 10" descr="IMG_3714.jpg">
            <a:extLst>
              <a:ext uri="{FF2B5EF4-FFF2-40B4-BE49-F238E27FC236}">
                <a16:creationId xmlns:a16="http://schemas.microsoft.com/office/drawing/2014/main" id="{E9DE38C2-3F1A-B247-9B37-86694AE0CF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835" y="914400"/>
            <a:ext cx="3379530" cy="29592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763A6F-C75C-764D-B402-0F2D67745AAE}"/>
              </a:ext>
            </a:extLst>
          </p:cNvPr>
          <p:cNvSpPr txBox="1"/>
          <p:nvPr/>
        </p:nvSpPr>
        <p:spPr>
          <a:xfrm>
            <a:off x="5084833" y="1394606"/>
            <a:ext cx="1741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Warm cryostat construction at FNAL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FA736-41B0-974D-9657-EEA642F27EDC}"/>
              </a:ext>
            </a:extLst>
          </p:cNvPr>
          <p:cNvSpPr txBox="1"/>
          <p:nvPr/>
        </p:nvSpPr>
        <p:spPr>
          <a:xfrm>
            <a:off x="8358612" y="4752666"/>
            <a:ext cx="2441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Positioning of the two ICARUS modules (cold cryostats) in final position in a new building at FNAL</a:t>
            </a:r>
          </a:p>
        </p:txBody>
      </p:sp>
    </p:spTree>
    <p:extLst>
      <p:ext uri="{BB962C8B-B14F-4D97-AF65-F5344CB8AC3E}">
        <p14:creationId xmlns:p14="http://schemas.microsoft.com/office/powerpoint/2010/main" val="295710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4F0D-DF33-624C-B81E-8C2DB4BB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	ICARUS filled with </a:t>
            </a:r>
            <a:r>
              <a:rPr lang="en-US" err="1"/>
              <a:t>LAr</a:t>
            </a:r>
            <a:r>
              <a:rPr lang="en-US"/>
              <a:t> and ready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E2968-AF86-5248-9FCA-62F48AE48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ABFEA-534E-AB47-A8E0-419885D78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 NP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B610E-28AF-CF49-ABCA-A585BADB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C14-391C-E64F-849B-AD94F357CFCA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C64FCA-810D-1247-AA8E-D019AB5DE1C4}"/>
              </a:ext>
            </a:extLst>
          </p:cNvPr>
          <p:cNvSpPr/>
          <p:nvPr/>
        </p:nvSpPr>
        <p:spPr>
          <a:xfrm>
            <a:off x="6185909" y="1093371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rgbClr val="505050"/>
                </a:solidFill>
              </a:rPr>
              <a:t>Started on Feb 13th, 2020 by breaking the vacuum in the two main cold vessels.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rgbClr val="50504E"/>
                </a:solidFill>
              </a:rPr>
              <a:t>Cooldown started on Feb 14th by injecting liquid nitrogen in the cold shields.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rgbClr val="50504E"/>
                </a:solidFill>
              </a:rPr>
              <a:t>4 days duration, maximum temperature gradient on the TPC chambers 35 K.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rgbClr val="50504E"/>
                </a:solidFill>
              </a:rPr>
              <a:t>Gas recirculation units activated on Feb 18th for purification of </a:t>
            </a:r>
            <a:r>
              <a:rPr lang="en-US" sz="1600" dirty="0" err="1">
                <a:solidFill>
                  <a:srgbClr val="50504E"/>
                </a:solidFill>
              </a:rPr>
              <a:t>Ar</a:t>
            </a:r>
            <a:r>
              <a:rPr lang="en-US" sz="1600" dirty="0">
                <a:solidFill>
                  <a:srgbClr val="50504E"/>
                </a:solidFill>
              </a:rPr>
              <a:t> gas before filling.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rgbClr val="50504E"/>
                </a:solidFill>
              </a:rPr>
              <a:t>Filling started on Feb 24th, interrupted at around 50% to regenerate the filters, and stopped again when the liquid reached 6 cm below the nominal level to perform the final pressure test of the two cold vessels.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rgbClr val="50504E"/>
                </a:solidFill>
              </a:rPr>
              <a:t>Filling completed on April 19th.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rgbClr val="50504E"/>
                </a:solidFill>
              </a:rPr>
              <a:t>Liquid recirculation started on April 21st, at 1.85 m3/h in the West cryostat and 2.25 m3/h in the East.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rgbClr val="50504E"/>
                </a:solidFill>
              </a:rPr>
              <a:t>Cryogenic stabilization completed around end of May. Steady performance since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rgbClr val="50504E"/>
                </a:solidFill>
              </a:rPr>
              <a:t>Cryostat works perfectly and it has been qualified for operation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rgbClr val="50504E"/>
                </a:solidFill>
              </a:rPr>
              <a:t>Common effort of </a:t>
            </a:r>
            <a:r>
              <a:rPr lang="en-US" sz="1600" b="1" dirty="0">
                <a:solidFill>
                  <a:srgbClr val="FF0000"/>
                </a:solidFill>
              </a:rPr>
              <a:t>CERN/</a:t>
            </a:r>
            <a:r>
              <a:rPr lang="en-US" sz="1600" b="1" dirty="0" err="1">
                <a:solidFill>
                  <a:srgbClr val="FF0000"/>
                </a:solidFill>
              </a:rPr>
              <a:t>Fermilab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50504E"/>
                </a:solidFill>
              </a:rPr>
              <a:t>teams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solidFill>
                <a:srgbClr val="50504E"/>
              </a:solidFill>
              <a:effectLst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rgbClr val="50504E"/>
                </a:solidFill>
              </a:rPr>
              <a:t>ICARUS is not in the exploitation phase</a:t>
            </a:r>
            <a:endParaRPr lang="en-US" sz="1600" dirty="0">
              <a:solidFill>
                <a:srgbClr val="50504E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4328C-5E53-944C-9245-CB3AA87557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4765"/>
            <a:ext cx="6206926" cy="4645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B8162-1FB6-A440-A339-8A3F023F9F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5"/>
            <a:ext cx="2461774" cy="1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44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32507</TotalTime>
  <Words>2471</Words>
  <Application>Microsoft Macintosh PowerPoint</Application>
  <PresentationFormat>Widescreen</PresentationFormat>
  <Paragraphs>328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Helvetica</vt:lpstr>
      <vt:lpstr>Helvetica Neue</vt:lpstr>
      <vt:lpstr>Lucida Grande</vt:lpstr>
      <vt:lpstr>NimbusRomNo9L</vt:lpstr>
      <vt:lpstr>StandardSymL</vt:lpstr>
      <vt:lpstr>Symbol</vt:lpstr>
      <vt:lpstr>Wingdings</vt:lpstr>
      <vt:lpstr>Office Theme</vt:lpstr>
      <vt:lpstr>The CERN Neutrino Platform</vt:lpstr>
      <vt:lpstr>Some history ……</vt:lpstr>
      <vt:lpstr>The CERN Neutrino Platform (NP) mandate</vt:lpstr>
      <vt:lpstr>MOU frame</vt:lpstr>
      <vt:lpstr>Present status of NP activities</vt:lpstr>
      <vt:lpstr>PowerPoint Presentation</vt:lpstr>
      <vt:lpstr>NP01 : the ICARUS new detector at the SBN FNAL</vt:lpstr>
      <vt:lpstr>ICARUS at FNAL</vt:lpstr>
      <vt:lpstr> ICARUS filled with LAr and ready</vt:lpstr>
      <vt:lpstr>SBN: SBND near detector</vt:lpstr>
      <vt:lpstr>LBNF/DUNE neutrino Long baseline</vt:lpstr>
      <vt:lpstr>ProtoDUNE as the necessary step to demonstrate the feasibility of the LAr technology for large detectors</vt:lpstr>
      <vt:lpstr>NP04: protoDUNE SP</vt:lpstr>
      <vt:lpstr>PowerPoint Presentation</vt:lpstr>
      <vt:lpstr>PowerPoint Presentation</vt:lpstr>
      <vt:lpstr>PowerPoint Presentation</vt:lpstr>
      <vt:lpstr>NP04 as the baseline for the first DUNE far detector</vt:lpstr>
      <vt:lpstr>LBNF cryostat #1</vt:lpstr>
      <vt:lpstr>NEXT :  protoDUNE NP04 –  phase II</vt:lpstr>
      <vt:lpstr>NP02: protoDUNE DP</vt:lpstr>
      <vt:lpstr> NP02 : protoDUNE DP </vt:lpstr>
      <vt:lpstr>NEXT :  Developing a new concept based on DP</vt:lpstr>
      <vt:lpstr>We have extensive proposal: https://edms.cern.ch/document/2429382 </vt:lpstr>
      <vt:lpstr>   NP05  : Baby Mind    NP07  : ND280</vt:lpstr>
      <vt:lpstr>WAGASCI/Baby Mind muon detector</vt:lpstr>
      <vt:lpstr>NP07: T2K upgraded near detector</vt:lpstr>
      <vt:lpstr>DarkSide</vt:lpstr>
      <vt:lpstr>NP03: PLAFOND</vt:lpstr>
      <vt:lpstr>PowerPoint Presentation</vt:lpstr>
      <vt:lpstr>Summary</vt:lpstr>
      <vt:lpstr>The Neutrino Platform concept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Neutrino Platform at CERN, status</dc:title>
  <dc:creator>Marzio Nessi</dc:creator>
  <cp:lastModifiedBy>Marzio Nessi</cp:lastModifiedBy>
  <cp:revision>291</cp:revision>
  <dcterms:created xsi:type="dcterms:W3CDTF">2020-08-17T04:45:54Z</dcterms:created>
  <dcterms:modified xsi:type="dcterms:W3CDTF">2020-12-10T03:18:46Z</dcterms:modified>
</cp:coreProperties>
</file>