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304" r:id="rId8"/>
    <p:sldId id="260" r:id="rId9"/>
    <p:sldId id="261" r:id="rId10"/>
    <p:sldId id="262" r:id="rId11"/>
    <p:sldId id="303" r:id="rId12"/>
    <p:sldId id="263" r:id="rId13"/>
    <p:sldId id="264" r:id="rId1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5253" autoAdjust="0"/>
  </p:normalViewPr>
  <p:slideViewPr>
    <p:cSldViewPr snapToGrid="0">
      <p:cViewPr varScale="1">
        <p:scale>
          <a:sx n="62" d="100"/>
          <a:sy n="62" d="100"/>
        </p:scale>
        <p:origin x="78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2376F9C-4DDA-4CEA-AE70-CEC7C4F36614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fld id="{2ADE7E3D-30E9-4902-9585-D90FC1520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5B7658-3ACF-4CB5-B819-FC3982010A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880110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684EED9-8A64-4D38-9FAE-F7B1BFB10D1E}" type="datetimeFigureOut">
              <a:rPr lang="en-US"/>
              <a:pPr>
                <a:defRPr/>
              </a:pPr>
              <a:t>12/10/2020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FE2A98-6156-4B31-A985-F9E4867EC4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1DC9F9-16B7-4D9A-93DB-BA85A01A4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00C3F-F4C1-40B2-BDB3-D4E9B08A4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0" y="8801100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fld id="{D7BD7E3D-A18D-40D8-A26E-5E4AC3975B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90000"/>
      </a:lnSpc>
      <a:spcBef>
        <a:spcPts val="3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lnSpc>
        <a:spcPct val="90000"/>
      </a:lnSpc>
      <a:spcBef>
        <a:spcPts val="3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lnSpc>
        <a:spcPct val="90000"/>
      </a:lnSpc>
      <a:spcBef>
        <a:spcPts val="3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lnSpc>
        <a:spcPct val="90000"/>
      </a:lnSpc>
      <a:spcBef>
        <a:spcPts val="3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lnSpc>
        <a:spcPct val="90000"/>
      </a:lnSpc>
      <a:spcBef>
        <a:spcPts val="3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gap between sophisticated modeling tools and demonstrated success in their application. </a:t>
            </a:r>
          </a:p>
          <a:p>
            <a:r>
              <a:rPr lang="en-US" dirty="0"/>
              <a:t>Operators rely on empirical tuning and intuition;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D7E3D-A18D-40D8-A26E-5E4AC3975B6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28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downstream losses resulting from dynamics at injector.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D7E3D-A18D-40D8-A26E-5E4AC3975B6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92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 ties to Neutron source community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D7E3D-A18D-40D8-A26E-5E4AC3975B6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01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test-stand angle or modeling/benchmarking 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BD7E3D-A18D-40D8-A26E-5E4AC3975B6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72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IMPACT simulations; distributions simulated starting at plasma boundary of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392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B359E2-31B2-45FB-8BD4-839B53CC71F2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F5323-951C-4246-A3C3-C7BE05F85A72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47695DBF-8C54-4D0C-8504-75139E631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74738"/>
            <a:ext cx="113347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id="{6967D22B-B566-4C43-A623-92CE13383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343525"/>
            <a:ext cx="5384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AC99DDC6-5D71-403B-BF4E-4DA1E7222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5ADBA58D-F137-4383-BF4A-34C0EBC1E85E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/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30069437-FF1B-4857-B117-8E4FE3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5410200"/>
            <a:ext cx="16033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795BDC-879F-4532-A890-670ABBB95ACB}"/>
              </a:ext>
            </a:extLst>
          </p:cNvPr>
          <p:cNvSpPr/>
          <p:nvPr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89FAEE-A147-4C08-9D25-AE1AB02E8082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49878-C685-4411-B05E-AE1E225207B9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280205E-5E31-4919-A86E-3E628C2015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86D874FF-DD2C-4B31-879D-81B625977DDD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6F924690-8A32-4C32-B455-C86966D88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21BC92C6-BB35-4010-874E-4677596AC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0D4906F8-84C2-48B8-B3DE-811D4FD9B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FCD4052-6183-43A6-87B1-8F51F28EE06A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5486040 w 3388"/>
              <a:gd name="T1" fmla="*/ 0 h 3815"/>
              <a:gd name="T2" fmla="*/ 5486040 w 3388"/>
              <a:gd name="T3" fmla="*/ 5304838 h 3815"/>
              <a:gd name="T4" fmla="*/ 0 w 3388"/>
              <a:gd name="T5" fmla="*/ 5304838 h 3815"/>
              <a:gd name="T6" fmla="*/ 0 w 3388"/>
              <a:gd name="T7" fmla="*/ 6858000 h 3815"/>
              <a:gd name="T8" fmla="*/ 6096000 w 3388"/>
              <a:gd name="T9" fmla="*/ 6858000 h 3815"/>
              <a:gd name="T10" fmla="*/ 6096000 w 3388"/>
              <a:gd name="T11" fmla="*/ 5337196 h 3815"/>
              <a:gd name="T12" fmla="*/ 6096000 w 3388"/>
              <a:gd name="T13" fmla="*/ 5304838 h 3815"/>
              <a:gd name="T14" fmla="*/ 6096000 w 3388"/>
              <a:gd name="T15" fmla="*/ 0 h 3815"/>
              <a:gd name="T16" fmla="*/ 5486040 w 3388"/>
              <a:gd name="T17" fmla="*/ 0 h 38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244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7431DC-CC69-4128-B5F2-8E58AD80469F}"/>
              </a:ext>
            </a:extLst>
          </p:cNvPr>
          <p:cNvSpPr/>
          <p:nvPr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DD710F-00DD-42E8-9FB6-8AEB596F6B0D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AF8D2C-4CFC-4AA2-8CC7-C60B0B686E45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C79632-D1B0-4334-B48C-6BC07E28547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124801C3-376B-40AF-BD82-862DD2D313B6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DC1DA070-DB0F-49C0-89B9-C0DE3E5C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04397419-8508-4277-A6AD-0933541CFD49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5486040 w 3388"/>
              <a:gd name="T1" fmla="*/ 0 h 3815"/>
              <a:gd name="T2" fmla="*/ 5486040 w 3388"/>
              <a:gd name="T3" fmla="*/ 5304838 h 3815"/>
              <a:gd name="T4" fmla="*/ 0 w 3388"/>
              <a:gd name="T5" fmla="*/ 5304838 h 3815"/>
              <a:gd name="T6" fmla="*/ 0 w 3388"/>
              <a:gd name="T7" fmla="*/ 6858000 h 3815"/>
              <a:gd name="T8" fmla="*/ 6096000 w 3388"/>
              <a:gd name="T9" fmla="*/ 6858000 h 3815"/>
              <a:gd name="T10" fmla="*/ 6096000 w 3388"/>
              <a:gd name="T11" fmla="*/ 5337196 h 3815"/>
              <a:gd name="T12" fmla="*/ 6096000 w 3388"/>
              <a:gd name="T13" fmla="*/ 5304838 h 3815"/>
              <a:gd name="T14" fmla="*/ 6096000 w 3388"/>
              <a:gd name="T15" fmla="*/ 0 h 3815"/>
              <a:gd name="T16" fmla="*/ 5486040 w 3388"/>
              <a:gd name="T17" fmla="*/ 0 h 38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>
            <a:noAutofit/>
          </a:bodyPr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995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43CE5F-4193-4436-A290-15D441F80FC9}"/>
              </a:ext>
            </a:extLst>
          </p:cNvPr>
          <p:cNvSpPr/>
          <p:nvPr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E88C2-037F-4ADC-BB76-3117F5DA30E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1A629-7444-4D8A-BCEC-C9E7D7DBCD5D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FF9BFE-5D69-42F1-BD3C-8283F9ECB5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CD05BBE3-9E29-45D8-8F6C-EB8AA1162796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1FF1FB68-644F-4F5A-8F27-8D2BF8CC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C32923EA-28F1-4028-AAB9-7ECC9466F8D9}"/>
              </a:ext>
            </a:extLst>
          </p:cNvPr>
          <p:cNvSpPr>
            <a:spLocks/>
          </p:cNvSpPr>
          <p:nvPr/>
        </p:nvSpPr>
        <p:spPr bwMode="auto">
          <a:xfrm>
            <a:off x="4121150" y="0"/>
            <a:ext cx="8070850" cy="6858000"/>
          </a:xfrm>
          <a:custGeom>
            <a:avLst/>
            <a:gdLst>
              <a:gd name="T0" fmla="*/ 7462005 w 4490"/>
              <a:gd name="T1" fmla="*/ 0 h 3815"/>
              <a:gd name="T2" fmla="*/ 7462005 w 4490"/>
              <a:gd name="T3" fmla="*/ 5304837 h 3815"/>
              <a:gd name="T4" fmla="*/ 0 w 4490"/>
              <a:gd name="T5" fmla="*/ 5304837 h 3815"/>
              <a:gd name="T6" fmla="*/ 0 w 4490"/>
              <a:gd name="T7" fmla="*/ 6857998 h 3815"/>
              <a:gd name="T8" fmla="*/ 8071405 w 4490"/>
              <a:gd name="T9" fmla="*/ 6857998 h 3815"/>
              <a:gd name="T10" fmla="*/ 8071405 w 4490"/>
              <a:gd name="T11" fmla="*/ 5337194 h 3815"/>
              <a:gd name="T12" fmla="*/ 8071405 w 4490"/>
              <a:gd name="T13" fmla="*/ 5304837 h 3815"/>
              <a:gd name="T14" fmla="*/ 8071405 w 4490"/>
              <a:gd name="T15" fmla="*/ 0 h 3815"/>
              <a:gd name="T16" fmla="*/ 7462005 w 4490"/>
              <a:gd name="T17" fmla="*/ 0 h 3815"/>
              <a:gd name="T18" fmla="*/ 7462005 w 4490"/>
              <a:gd name="T19" fmla="*/ 0 h 38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170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6">
            <a:extLst>
              <a:ext uri="{FF2B5EF4-FFF2-40B4-BE49-F238E27FC236}">
                <a16:creationId xmlns:a16="http://schemas.microsoft.com/office/drawing/2014/main" id="{0EF12DD5-5E6D-4BA3-BFAF-84CB8BD5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477000"/>
            <a:ext cx="3860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9168FB82-B05B-4548-906B-EDA453EFD3F5}"/>
              </a:ext>
            </a:extLst>
          </p:cNvPr>
          <p:cNvSpPr>
            <a:spLocks/>
          </p:cNvSpPr>
          <p:nvPr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5559425 w 3884"/>
              <a:gd name="T1" fmla="*/ 0 h 4320"/>
              <a:gd name="T2" fmla="*/ 5559425 w 3884"/>
              <a:gd name="T3" fmla="*/ 6346825 h 4320"/>
              <a:gd name="T4" fmla="*/ 0 w 3884"/>
              <a:gd name="T5" fmla="*/ 6346825 h 4320"/>
              <a:gd name="T6" fmla="*/ 0 w 3884"/>
              <a:gd name="T7" fmla="*/ 6858000 h 4320"/>
              <a:gd name="T8" fmla="*/ 5559425 w 3884"/>
              <a:gd name="T9" fmla="*/ 6858000 h 4320"/>
              <a:gd name="T10" fmla="*/ 6165850 w 3884"/>
              <a:gd name="T11" fmla="*/ 6858000 h 4320"/>
              <a:gd name="T12" fmla="*/ 6165850 w 3884"/>
              <a:gd name="T13" fmla="*/ 6346825 h 4320"/>
              <a:gd name="T14" fmla="*/ 6165850 w 3884"/>
              <a:gd name="T15" fmla="*/ 0 h 4320"/>
              <a:gd name="T16" fmla="*/ 5559425 w 3884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D0B7-C5B5-4D6D-9007-A9EF94BF0ECA}"/>
              </a:ext>
            </a:extLst>
          </p:cNvPr>
          <p:cNvSpPr/>
          <p:nvPr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85072A-D097-4490-9E8F-71707D63DE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3DB8F714-16EB-4CCD-94F3-6FEEC1C76C66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4746B2CE-79F1-4523-9D3F-40E80B96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453188"/>
            <a:ext cx="162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4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3FED39-DE83-4078-9300-CD603771166B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621C044-6551-4311-B8C8-CB886EE9CF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619EFC84-3B3B-42B7-80EB-D4F4770D4126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56">
            <a:extLst>
              <a:ext uri="{FF2B5EF4-FFF2-40B4-BE49-F238E27FC236}">
                <a16:creationId xmlns:a16="http://schemas.microsoft.com/office/drawing/2014/main" id="{2393A6F2-436B-43C2-A03B-9A9AE4E6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83363"/>
            <a:ext cx="386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37369649-C358-47D6-86FA-53BE38A25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453188"/>
            <a:ext cx="162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643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extLst>
              <a:ext uri="{FF2B5EF4-FFF2-40B4-BE49-F238E27FC236}">
                <a16:creationId xmlns:a16="http://schemas.microsoft.com/office/drawing/2014/main" id="{8E628D0F-AF09-45BA-AAE9-0A1D41040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2"/>
          <a:stretch>
            <a:fillRect/>
          </a:stretch>
        </p:blipFill>
        <p:spPr bwMode="auto">
          <a:xfrm>
            <a:off x="6096000" y="1079500"/>
            <a:ext cx="5535613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0794F6-A577-422D-B970-DC466E995A98}"/>
              </a:ext>
            </a:extLst>
          </p:cNvPr>
          <p:cNvSpPr/>
          <p:nvPr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286E1-9731-4278-8927-64ACA5862CA0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7FB1B-B1DF-4B9C-92E3-1E5DC2F7BB74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D61E0ACD-D9FF-44DD-AE65-8815F9B1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C9F29CD2-6A09-472D-A855-4CD543E12252}"/>
              </a:ext>
            </a:extLst>
          </p:cNvPr>
          <p:cNvSpPr>
            <a:spLocks/>
          </p:cNvSpPr>
          <p:nvPr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5486040 w 3388"/>
              <a:gd name="T1" fmla="*/ 0 h 3815"/>
              <a:gd name="T2" fmla="*/ 5486040 w 3388"/>
              <a:gd name="T3" fmla="*/ 5304838 h 3815"/>
              <a:gd name="T4" fmla="*/ 0 w 3388"/>
              <a:gd name="T5" fmla="*/ 5304838 h 3815"/>
              <a:gd name="T6" fmla="*/ 0 w 3388"/>
              <a:gd name="T7" fmla="*/ 6858000 h 3815"/>
              <a:gd name="T8" fmla="*/ 6096000 w 3388"/>
              <a:gd name="T9" fmla="*/ 6858000 h 3815"/>
              <a:gd name="T10" fmla="*/ 6096000 w 3388"/>
              <a:gd name="T11" fmla="*/ 5337196 h 3815"/>
              <a:gd name="T12" fmla="*/ 6096000 w 3388"/>
              <a:gd name="T13" fmla="*/ 5304838 h 3815"/>
              <a:gd name="T14" fmla="*/ 6096000 w 3388"/>
              <a:gd name="T15" fmla="*/ 0 h 3815"/>
              <a:gd name="T16" fmla="*/ 5486040 w 3388"/>
              <a:gd name="T17" fmla="*/ 0 h 38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924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823A32-7E74-46C2-BF44-D45748401501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4FF129-8B14-4562-B67B-FFF564CDDB6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6949A5B5-B73A-4F63-ADF8-1D45D83C777B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63CB4459-1CCA-45D8-B2C5-37F06EC1D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83363"/>
            <a:ext cx="386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4A99E5DD-5C62-4AC0-A768-A05A1666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453188"/>
            <a:ext cx="162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5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4E187D-5EBE-4AEC-A3A4-ADFAF87EC57B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0F114CF-9B5D-435A-BA96-EC70CF7A27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D021D593-8104-4CCB-BAE0-AD06849A2387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56">
            <a:extLst>
              <a:ext uri="{FF2B5EF4-FFF2-40B4-BE49-F238E27FC236}">
                <a16:creationId xmlns:a16="http://schemas.microsoft.com/office/drawing/2014/main" id="{3D70FBEF-5AA4-4FF5-B2D8-303B8445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83363"/>
            <a:ext cx="386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5BBFA16F-9FF3-45CB-8CC3-C02F8D68B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453188"/>
            <a:ext cx="162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8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3824F2-84EE-46AC-9588-C8465650F445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93986C6-DD0F-496E-BFC1-13CF8E9A95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6EF289B0-8EFB-423A-903C-C2E53BBE1454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256">
            <a:extLst>
              <a:ext uri="{FF2B5EF4-FFF2-40B4-BE49-F238E27FC236}">
                <a16:creationId xmlns:a16="http://schemas.microsoft.com/office/drawing/2014/main" id="{D1F4A82A-5604-40E2-9739-A0A6175D8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83363"/>
            <a:ext cx="386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2" name="Picture 14">
            <a:extLst>
              <a:ext uri="{FF2B5EF4-FFF2-40B4-BE49-F238E27FC236}">
                <a16:creationId xmlns:a16="http://schemas.microsoft.com/office/drawing/2014/main" id="{2BA23870-9CC8-4ACB-BD47-ACC790A5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453188"/>
            <a:ext cx="162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639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727283-658D-4E93-B1B1-BF1638B9A9DA}"/>
              </a:ext>
            </a:extLst>
          </p:cNvPr>
          <p:cNvSpPr/>
          <p:nvPr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6426BD-74D2-41DA-B436-A66A9DD68577}"/>
              </a:ext>
            </a:extLst>
          </p:cNvPr>
          <p:cNvSpPr/>
          <p:nvPr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C3C9C2-9084-40A6-94E6-D5C71EDFD25A}"/>
              </a:ext>
            </a:extLst>
          </p:cNvPr>
          <p:cNvSpPr/>
          <p:nvPr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51FF01-B655-4D45-92CE-031EFB2BF338}"/>
              </a:ext>
            </a:extLst>
          </p:cNvPr>
          <p:cNvSpPr/>
          <p:nvPr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914F3-CE57-4E42-AFB0-BB9AAD721F71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E333C-5382-493B-9FF9-AAD22E85B66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C0A631-9141-4746-8F1D-776B6886D1ED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AB306E4-5608-4713-B10E-E0F8FD4F0A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6199F2E6-6997-4E04-BDB8-CB596EC82978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15341AF1-B931-4BF6-A9B0-5A888F267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256">
            <a:extLst>
              <a:ext uri="{FF2B5EF4-FFF2-40B4-BE49-F238E27FC236}">
                <a16:creationId xmlns:a16="http://schemas.microsoft.com/office/drawing/2014/main" id="{541D8F9F-85F0-4000-AF5E-A7A3C7182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46850"/>
            <a:ext cx="3860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4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426E46-5540-4F28-A2EA-55244310F236}"/>
              </a:ext>
            </a:extLst>
          </p:cNvPr>
          <p:cNvSpPr/>
          <p:nvPr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C77CD-1393-43B8-AF54-8904B233C086}"/>
              </a:ext>
            </a:extLst>
          </p:cNvPr>
          <p:cNvSpPr/>
          <p:nvPr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E62ABA-7C30-4852-8842-CDEE3DFC266B}"/>
              </a:ext>
            </a:extLst>
          </p:cNvPr>
          <p:cNvSpPr/>
          <p:nvPr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20210E-050F-4056-9606-ECC5384C2C89}"/>
              </a:ext>
            </a:extLst>
          </p:cNvPr>
          <p:cNvSpPr/>
          <p:nvPr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E5ADE9-29FC-45C0-942E-61676D395F7B}"/>
              </a:ext>
            </a:extLst>
          </p:cNvPr>
          <p:cNvSpPr/>
          <p:nvPr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DEFA07-75C4-4AF6-BFE2-B9402DB1E158}"/>
              </a:ext>
            </a:extLst>
          </p:cNvPr>
          <p:cNvSpPr/>
          <p:nvPr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C5B1D9-C89B-47DC-AD7E-CA8442E57A65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4DBD5C-923C-44B5-94A2-2FD606EBF7D3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A76D6C-3D40-4EE6-98BC-5999BBDB2BBD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D87E90BB-105E-47D2-B837-DE00223E2AF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3851809A-45B1-4D69-B74D-0F1BADA9A4CC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1">
            <a:extLst>
              <a:ext uri="{FF2B5EF4-FFF2-40B4-BE49-F238E27FC236}">
                <a16:creationId xmlns:a16="http://schemas.microsoft.com/office/drawing/2014/main" id="{9FA7A536-ABC2-43FB-B9F0-370ECF68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60D6F481-1083-468B-B03F-DBB17FBE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46850"/>
            <a:ext cx="3860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8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0435B5-EC36-426D-AD78-26B09E2095DD}"/>
              </a:ext>
            </a:extLst>
          </p:cNvPr>
          <p:cNvSpPr/>
          <p:nvPr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EC4471-A6A3-4887-8D3A-66570EAACCD1}"/>
              </a:ext>
            </a:extLst>
          </p:cNvPr>
          <p:cNvSpPr/>
          <p:nvPr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988B-DCE8-4E2F-9182-9E575545316D}"/>
              </a:ext>
            </a:extLst>
          </p:cNvPr>
          <p:cNvSpPr/>
          <p:nvPr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3F9F2C-2C53-44E4-89B2-BF7F73D1577C}"/>
              </a:ext>
            </a:extLst>
          </p:cNvPr>
          <p:cNvSpPr/>
          <p:nvPr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B253A0-53BE-47F1-B955-4488C3A32528}"/>
              </a:ext>
            </a:extLst>
          </p:cNvPr>
          <p:cNvSpPr/>
          <p:nvPr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60077-BC66-452C-8887-7668BA20077B}"/>
              </a:ext>
            </a:extLst>
          </p:cNvPr>
          <p:cNvSpPr/>
          <p:nvPr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C91694-EBF5-4D63-832B-DFAABF435C10}"/>
              </a:ext>
            </a:extLst>
          </p:cNvPr>
          <p:cNvSpPr/>
          <p:nvPr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2509E1-ECC2-4589-92E5-636C7F769DD3}"/>
              </a:ext>
            </a:extLst>
          </p:cNvPr>
          <p:cNvSpPr/>
          <p:nvPr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350B09-BD78-40BA-AE49-1964D6C9535F}"/>
              </a:ext>
            </a:extLst>
          </p:cNvPr>
          <p:cNvSpPr/>
          <p:nvPr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72DC13-477E-421F-8E49-A164D03F6598}"/>
              </a:ext>
            </a:extLst>
          </p:cNvPr>
          <p:cNvSpPr/>
          <p:nvPr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95C363-653F-4C2B-97C3-95E7BBA7FFC7}"/>
              </a:ext>
            </a:extLst>
          </p:cNvPr>
          <p:cNvSpPr/>
          <p:nvPr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FDD00E9D-4970-4AF0-A0D0-8DAA2D4015D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0EECE7CF-886E-4975-8FB5-1161A980DB69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23">
            <a:extLst>
              <a:ext uri="{FF2B5EF4-FFF2-40B4-BE49-F238E27FC236}">
                <a16:creationId xmlns:a16="http://schemas.microsoft.com/office/drawing/2014/main" id="{2D0E5A65-AA3F-4092-9B4C-595E24E6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455613"/>
            <a:ext cx="10890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288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>
            <a:extLst>
              <a:ext uri="{FF2B5EF4-FFF2-40B4-BE49-F238E27FC236}">
                <a16:creationId xmlns:a16="http://schemas.microsoft.com/office/drawing/2014/main" id="{8E4348C1-4D0D-4900-9923-2F515A7CD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453188"/>
            <a:ext cx="1625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B11FE82-60D1-414B-B766-F79336099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274638"/>
            <a:ext cx="11430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A0B075A-0DDA-42D7-8CD6-F865B6008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0850" y="1649413"/>
            <a:ext cx="11420475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0F6783B0-792D-4901-B845-C1DA53FCCA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26225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BB41FCC3-4570-4041-B175-3665024A1D15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3" name="Rectangle 6">
            <a:extLst>
              <a:ext uri="{FF2B5EF4-FFF2-40B4-BE49-F238E27FC236}">
                <a16:creationId xmlns:a16="http://schemas.microsoft.com/office/drawing/2014/main" id="{1C3D468F-B1DF-45FC-96E0-3C90004298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4763" y="6616700"/>
            <a:ext cx="2809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3038"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3038"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fld id="{E881A0EE-E9CD-416A-A7F9-32767AFBA868}" type="slidenum">
              <a:rPr lang="en-US" altLang="en-US" sz="900">
                <a:latin typeface="Century Gothic" panose="020B0502020202020204" pitchFamily="34" charset="0"/>
                <a:cs typeface="Times New Roman" panose="02020603050405020304" pitchFamily="18" charset="0"/>
              </a:rPr>
              <a:pPr algn="ctr" eaLnBrk="1" hangingPunct="1">
                <a:lnSpc>
                  <a:spcPct val="90000"/>
                </a:lnSpc>
              </a:pPr>
              <a:t>‹#›</a:t>
            </a:fld>
            <a:endParaRPr lang="en-US" altLang="en-US" sz="90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4" name="Rectangle 256">
            <a:extLst>
              <a:ext uri="{FF2B5EF4-FFF2-40B4-BE49-F238E27FC236}">
                <a16:creationId xmlns:a16="http://schemas.microsoft.com/office/drawing/2014/main" id="{ECC00CAD-62BE-46EA-951D-0A0248219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0525" y="6583363"/>
            <a:ext cx="3860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>
                <a:solidFill>
                  <a:srgbClr val="BFBFBF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»"/>
        <a:defRPr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17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8D6A0C7-2317-47AA-9599-EBC508EAB9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8625" y="1389063"/>
            <a:ext cx="8678863" cy="977900"/>
          </a:xfrm>
        </p:spPr>
        <p:txBody>
          <a:bodyPr/>
          <a:lstStyle/>
          <a:p>
            <a:r>
              <a:rPr lang="en-US" dirty="0"/>
              <a:t>Loss prediction through modeling of high dynamic range beam distributions</a:t>
            </a:r>
            <a:endParaRPr lang="en-US" altLang="en-US" dirty="0"/>
          </a:p>
        </p:txBody>
      </p:sp>
      <p:sp>
        <p:nvSpPr>
          <p:cNvPr id="17411" name="Subtitle 4">
            <a:extLst>
              <a:ext uri="{FF2B5EF4-FFF2-40B4-BE49-F238E27FC236}">
                <a16:creationId xmlns:a16="http://schemas.microsoft.com/office/drawing/2014/main" id="{ACAB1F55-B277-4FC4-A8A4-A0B910FC84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7675" y="3013075"/>
            <a:ext cx="5440363" cy="2028825"/>
          </a:xfrm>
        </p:spPr>
        <p:txBody>
          <a:bodyPr/>
          <a:lstStyle/>
          <a:p>
            <a:r>
              <a:rPr lang="en-US" dirty="0"/>
              <a:t>Kiersten Ruisard, Alexander Aleksandrov, Sarah Cousineau, Oak Ridge National Laboratory</a:t>
            </a:r>
          </a:p>
          <a:p>
            <a:r>
              <a:rPr lang="en-US" altLang="en-US" dirty="0"/>
              <a:t>Snowmass21 AF2 Town Hall Workshop</a:t>
            </a:r>
          </a:p>
          <a:p>
            <a:r>
              <a:rPr lang="en-US" altLang="en-US" dirty="0"/>
              <a:t>12/10/2020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CE33-D175-4B01-95FA-40D62A7E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strategy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AA0A66-45BF-415A-A65E-73CA4DFCC52C}"/>
                  </a:ext>
                </a:extLst>
              </p:cNvPr>
              <p:cNvSpPr txBox="1"/>
              <p:nvPr/>
            </p:nvSpPr>
            <p:spPr>
              <a:xfrm>
                <a:off x="4709645" y="7299473"/>
                <a:ext cx="6059383" cy="108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dirty="0">
                    <a:latin typeface="+mj-lt"/>
                  </a:rPr>
                  <a:t>Curse of dimensionality: Resolution and dynamic range are challenges!</a:t>
                </a:r>
              </a:p>
              <a:p>
                <a:pPr algn="l">
                  <a:lnSpc>
                    <a:spcPct val="90000"/>
                  </a:lnSpc>
                </a:pPr>
                <a:r>
                  <a:rPr lang="en-US" b="0" dirty="0">
                    <a:latin typeface="+mn-lt"/>
                  </a:rPr>
                  <a:t>1 out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latin typeface="+mj-lt"/>
                  </a:rPr>
                  <a:t>particles </a:t>
                </a:r>
                <a:r>
                  <a:rPr lang="en-US" dirty="0">
                    <a:latin typeface="+mn-lt"/>
                  </a:rPr>
                  <a:t>will reach Faraday cup when measuring the core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AA0A66-45BF-415A-A65E-73CA4DFC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45" y="7299473"/>
                <a:ext cx="6059383" cy="1089529"/>
              </a:xfrm>
              <a:prstGeom prst="rect">
                <a:avLst/>
              </a:prstGeom>
              <a:blipFill>
                <a:blip r:embed="rId2"/>
                <a:stretch>
                  <a:fillRect l="-905" t="-5587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A28E7428-B7E1-4375-84AB-DF31AA10B2F9}"/>
              </a:ext>
            </a:extLst>
          </p:cNvPr>
          <p:cNvGrpSpPr/>
          <p:nvPr/>
        </p:nvGrpSpPr>
        <p:grpSpPr>
          <a:xfrm>
            <a:off x="500897" y="1271570"/>
            <a:ext cx="7118809" cy="4608105"/>
            <a:chOff x="3712609" y="1257268"/>
            <a:chExt cx="5119786" cy="33141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42AB7A-2111-4F5E-BDC1-6116DFBFCDA4}"/>
                </a:ext>
              </a:extLst>
            </p:cNvPr>
            <p:cNvGrpSpPr/>
            <p:nvPr/>
          </p:nvGrpSpPr>
          <p:grpSpPr>
            <a:xfrm>
              <a:off x="3997900" y="1257268"/>
              <a:ext cx="4834495" cy="3314110"/>
              <a:chOff x="25398" y="493633"/>
              <a:chExt cx="9144001" cy="5669280"/>
            </a:xfrm>
          </p:grpSpPr>
          <p:pic>
            <p:nvPicPr>
              <p:cNvPr id="4" name="Picture 2" descr="C:\PTC\TempFiles\PICTURES\mebt_emittance_scanner-FULL_3.tif">
                <a:extLst>
                  <a:ext uri="{FF2B5EF4-FFF2-40B4-BE49-F238E27FC236}">
                    <a16:creationId xmlns:a16="http://schemas.microsoft.com/office/drawing/2014/main" id="{C7F1E1F7-CC34-4A0F-AB63-4D3AD5150F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476"/>
              <a:stretch/>
            </p:blipFill>
            <p:spPr bwMode="auto">
              <a:xfrm>
                <a:off x="25398" y="493633"/>
                <a:ext cx="9144001" cy="5669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F7D8CC2-8286-479D-9EFD-94CB897AF389}"/>
                  </a:ext>
                </a:extLst>
              </p:cNvPr>
              <p:cNvSpPr txBox="1"/>
              <p:nvPr/>
            </p:nvSpPr>
            <p:spPr>
              <a:xfrm>
                <a:off x="1310737" y="1224477"/>
                <a:ext cx="1219200" cy="29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SLIT_X_1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BEEC17-D62C-4482-BB97-903CE6914D68}"/>
                  </a:ext>
                </a:extLst>
              </p:cNvPr>
              <p:cNvSpPr txBox="1"/>
              <p:nvPr/>
            </p:nvSpPr>
            <p:spPr>
              <a:xfrm>
                <a:off x="152399" y="1224477"/>
                <a:ext cx="1219200" cy="29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SLIT_Y_1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12555D-E5BF-4460-8349-A88C8DCB3699}"/>
                  </a:ext>
                </a:extLst>
              </p:cNvPr>
              <p:cNvSpPr txBox="1"/>
              <p:nvPr/>
            </p:nvSpPr>
            <p:spPr>
              <a:xfrm>
                <a:off x="3069857" y="945545"/>
                <a:ext cx="1219200" cy="29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SLIT_X_2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820F0D-24F3-4768-A624-96A9A3EEE8FE}"/>
                  </a:ext>
                </a:extLst>
              </p:cNvPr>
              <p:cNvSpPr txBox="1"/>
              <p:nvPr/>
            </p:nvSpPr>
            <p:spPr>
              <a:xfrm>
                <a:off x="1943149" y="945545"/>
                <a:ext cx="1219200" cy="29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SLIT_Y_2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9BA0222-ED76-4786-90C9-A6F8348A7466}"/>
                  </a:ext>
                </a:extLst>
              </p:cNvPr>
              <p:cNvCxnSpPr/>
              <p:nvPr/>
            </p:nvCxnSpPr>
            <p:spPr>
              <a:xfrm>
                <a:off x="1601144" y="1433227"/>
                <a:ext cx="209738" cy="31651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CD3D766-A68E-47C9-89A9-A3F66BB35A8F}"/>
                  </a:ext>
                </a:extLst>
              </p:cNvPr>
              <p:cNvCxnSpPr/>
              <p:nvPr/>
            </p:nvCxnSpPr>
            <p:spPr>
              <a:xfrm>
                <a:off x="990600" y="1475134"/>
                <a:ext cx="0" cy="40245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D8ABA0-3121-4752-9C8F-890299522574}"/>
                  </a:ext>
                </a:extLst>
              </p:cNvPr>
              <p:cNvSpPr txBox="1"/>
              <p:nvPr/>
            </p:nvSpPr>
            <p:spPr>
              <a:xfrm rot="21243651">
                <a:off x="1330365" y="1913914"/>
                <a:ext cx="1906257" cy="47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solidFill>
                      <a:srgbClr val="0070C0"/>
                    </a:solidFill>
                  </a:rPr>
                  <a:t>dx</a:t>
                </a:r>
                <a:r>
                  <a:rPr lang="en-US" sz="1050" b="1" dirty="0">
                    <a:solidFill>
                      <a:srgbClr val="0070C0"/>
                    </a:solidFill>
                    <a:sym typeface="Symbol"/>
                  </a:rPr>
                  <a:t>dy</a:t>
                </a:r>
                <a:endParaRPr lang="en-US" sz="1050" b="1" dirty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solidFill>
                      <a:srgbClr val="0070C0"/>
                    </a:solidFill>
                  </a:rPr>
                  <a:t>BEAMLET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C40B22-2DC0-4FCF-B527-4EC88CF56F2D}"/>
                  </a:ext>
                </a:extLst>
              </p:cNvPr>
              <p:cNvSpPr txBox="1"/>
              <p:nvPr/>
            </p:nvSpPr>
            <p:spPr>
              <a:xfrm rot="21279443">
                <a:off x="3409678" y="1630301"/>
                <a:ext cx="1750310" cy="47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solidFill>
                      <a:srgbClr val="0070C0"/>
                    </a:solidFill>
                  </a:rPr>
                  <a:t>dx</a:t>
                </a:r>
                <a:r>
                  <a:rPr lang="en-US" sz="1050" b="1" dirty="0">
                    <a:solidFill>
                      <a:srgbClr val="0070C0"/>
                    </a:solidFill>
                    <a:sym typeface="Symbol"/>
                  </a:rPr>
                  <a:t>dydx´dy´</a:t>
                </a:r>
                <a:endParaRPr lang="en-US" sz="1050" b="1" dirty="0">
                  <a:solidFill>
                    <a:srgbClr val="0070C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en-US" sz="1050" b="1" dirty="0">
                    <a:solidFill>
                      <a:srgbClr val="0070C0"/>
                    </a:solidFill>
                  </a:rPr>
                  <a:t>BEAMLET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5EFAD50-248D-4356-9D46-46C0D374025C}"/>
                  </a:ext>
                </a:extLst>
              </p:cNvPr>
              <p:cNvCxnSpPr/>
              <p:nvPr/>
            </p:nvCxnSpPr>
            <p:spPr>
              <a:xfrm flipV="1">
                <a:off x="55739" y="2252247"/>
                <a:ext cx="390879" cy="7966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8CA6C12-44BD-4DF6-8652-A492E52FCAFF}"/>
                  </a:ext>
                </a:extLst>
              </p:cNvPr>
              <p:cNvCxnSpPr/>
              <p:nvPr/>
            </p:nvCxnSpPr>
            <p:spPr>
              <a:xfrm>
                <a:off x="3403395" y="1154561"/>
                <a:ext cx="209738" cy="31651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B0C84F7-7FB4-4B16-84C6-3134733DE432}"/>
                  </a:ext>
                </a:extLst>
              </p:cNvPr>
              <p:cNvCxnSpPr/>
              <p:nvPr/>
            </p:nvCxnSpPr>
            <p:spPr>
              <a:xfrm>
                <a:off x="2835081" y="1189028"/>
                <a:ext cx="0" cy="402455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E47F8F3-74B6-45FE-BA98-BE36118B3B51}"/>
                  </a:ext>
                </a:extLst>
              </p:cNvPr>
              <p:cNvCxnSpPr/>
              <p:nvPr/>
            </p:nvCxnSpPr>
            <p:spPr>
              <a:xfrm flipV="1">
                <a:off x="7010400" y="1983580"/>
                <a:ext cx="381000" cy="38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E1C20FF-F012-483A-A967-077646C12CB3}"/>
                  </a:ext>
                </a:extLst>
              </p:cNvPr>
              <p:cNvSpPr txBox="1"/>
              <p:nvPr/>
            </p:nvSpPr>
            <p:spPr>
              <a:xfrm>
                <a:off x="7772400" y="4038600"/>
                <a:ext cx="1219200" cy="29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SLIT_X_4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674F0C-ADA3-4DA3-823C-CBAF509CC290}"/>
                  </a:ext>
                </a:extLst>
              </p:cNvPr>
              <p:cNvSpPr txBox="1"/>
              <p:nvPr/>
            </p:nvSpPr>
            <p:spPr>
              <a:xfrm>
                <a:off x="5522833" y="2527563"/>
                <a:ext cx="1219200" cy="292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SLIT_X_3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804F54-BB48-49A7-A02A-42C59536682A}"/>
                  </a:ext>
                </a:extLst>
              </p:cNvPr>
              <p:cNvSpPr txBox="1"/>
              <p:nvPr/>
            </p:nvSpPr>
            <p:spPr>
              <a:xfrm>
                <a:off x="7620001" y="2895600"/>
                <a:ext cx="1219200" cy="47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RF deflector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404D13-5617-44EC-9B46-5B91869166E1}"/>
                  </a:ext>
                </a:extLst>
              </p:cNvPr>
              <p:cNvSpPr txBox="1"/>
              <p:nvPr/>
            </p:nvSpPr>
            <p:spPr>
              <a:xfrm>
                <a:off x="6351816" y="648295"/>
                <a:ext cx="1805645" cy="47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BENDING MAGNET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E3BE6ED-7FEF-4994-B79E-3239684B0200}"/>
                  </a:ext>
                </a:extLst>
              </p:cNvPr>
              <p:cNvCxnSpPr/>
              <p:nvPr/>
            </p:nvCxnSpPr>
            <p:spPr>
              <a:xfrm flipV="1">
                <a:off x="7315200" y="4688680"/>
                <a:ext cx="381000" cy="3810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 descr="A picture containing sky, LEGO&#10;&#10;Description automatically generated">
              <a:extLst>
                <a:ext uri="{FF2B5EF4-FFF2-40B4-BE49-F238E27FC236}">
                  <a16:creationId xmlns:a16="http://schemas.microsoft.com/office/drawing/2014/main" id="{1AEA2583-1DE0-426F-9B5F-6D84AD85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6848" y="3138179"/>
              <a:ext cx="3625872" cy="1433199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FECC01-E54C-40AC-A210-44EFA5CC86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3152" y="3422315"/>
              <a:ext cx="1008916" cy="508906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919AC9-40AA-4704-9199-8D8929A68466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>
              <a:off x="5789202" y="2102607"/>
              <a:ext cx="690111" cy="1420432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8C80BA7-DDB0-4061-B3CC-53B839C69862}"/>
                </a:ext>
              </a:extLst>
            </p:cNvPr>
            <p:cNvCxnSpPr>
              <a:cxnSpLocks/>
            </p:cNvCxnSpPr>
            <p:nvPr/>
          </p:nvCxnSpPr>
          <p:spPr>
            <a:xfrm>
              <a:off x="4916614" y="2446249"/>
              <a:ext cx="1223600" cy="1086445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D09A09-71E2-4878-BF2B-D2F09D3A390E}"/>
                </a:ext>
              </a:extLst>
            </p:cNvPr>
            <p:cNvSpPr/>
            <p:nvPr/>
          </p:nvSpPr>
          <p:spPr>
            <a:xfrm>
              <a:off x="3712609" y="3947202"/>
              <a:ext cx="2675548" cy="603875"/>
            </a:xfrm>
            <a:prstGeom prst="rect">
              <a:avLst/>
            </a:prstGeom>
            <a:solidFill>
              <a:srgbClr val="BBB8AD"/>
            </a:solidFill>
            <a:ln w="38100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F775144-61D6-4020-808D-EBE158BC6016}"/>
                </a:ext>
              </a:extLst>
            </p:cNvPr>
            <p:cNvSpPr/>
            <p:nvPr/>
          </p:nvSpPr>
          <p:spPr>
            <a:xfrm>
              <a:off x="6028622" y="3249060"/>
              <a:ext cx="1148080" cy="1135921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BB37E6-7A46-477B-B2BF-EBB050E2F3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91211" y="4212992"/>
              <a:ext cx="1892835" cy="71120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45963F-A680-42D9-BC70-F735697C0770}"/>
                </a:ext>
              </a:extLst>
            </p:cNvPr>
            <p:cNvSpPr txBox="1"/>
            <p:nvPr/>
          </p:nvSpPr>
          <p:spPr>
            <a:xfrm>
              <a:off x="4177178" y="3923653"/>
              <a:ext cx="2735509" cy="624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 dirty="0">
                  <a:latin typeface="+mn-lt"/>
                </a:rPr>
                <a:t>Plane of measurement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15F35BF-5AD5-4137-99F5-DC61FD043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2295" y="3709564"/>
              <a:ext cx="455664" cy="349322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36A708-F0DA-496D-920F-C3FF1D77A778}"/>
              </a:ext>
            </a:extLst>
          </p:cNvPr>
          <p:cNvGrpSpPr/>
          <p:nvPr/>
        </p:nvGrpSpPr>
        <p:grpSpPr>
          <a:xfrm>
            <a:off x="7769522" y="1273174"/>
            <a:ext cx="4340221" cy="1860878"/>
            <a:chOff x="945531" y="1705328"/>
            <a:chExt cx="4555920" cy="168498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F3679C0-05E8-40C0-9515-6F50F4D28C3A}"/>
                </a:ext>
              </a:extLst>
            </p:cNvPr>
            <p:cNvGrpSpPr/>
            <p:nvPr/>
          </p:nvGrpSpPr>
          <p:grpSpPr>
            <a:xfrm>
              <a:off x="945531" y="1705328"/>
              <a:ext cx="4555920" cy="1684983"/>
              <a:chOff x="1830160" y="2040047"/>
              <a:chExt cx="4886059" cy="1889225"/>
            </a:xfrm>
          </p:grpSpPr>
          <p:pic>
            <p:nvPicPr>
              <p:cNvPr id="46" name="Picture 2">
                <a:extLst>
                  <a:ext uri="{FF2B5EF4-FFF2-40B4-BE49-F238E27FC236}">
                    <a16:creationId xmlns:a16="http://schemas.microsoft.com/office/drawing/2014/main" id="{54C81151-067C-4FE6-A9DB-8C5865CFFB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59" t="20509" r="3536" b="36133"/>
              <a:stretch/>
            </p:blipFill>
            <p:spPr bwMode="auto">
              <a:xfrm>
                <a:off x="1830160" y="2040047"/>
                <a:ext cx="4731225" cy="1889225"/>
              </a:xfrm>
              <a:prstGeom prst="rect">
                <a:avLst/>
              </a:prstGeom>
              <a:noFill/>
              <a:ln w="38100"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015A8F2-A4D5-4795-AE4F-FD00CE6E9785}"/>
                  </a:ext>
                </a:extLst>
              </p:cNvPr>
              <p:cNvCxnSpPr/>
              <p:nvPr/>
            </p:nvCxnSpPr>
            <p:spPr>
              <a:xfrm>
                <a:off x="3048000" y="3321627"/>
                <a:ext cx="14676" cy="5452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80E28F98-B029-4EAC-A4A2-A39F80CA40F8}"/>
                  </a:ext>
                </a:extLst>
              </p:cNvPr>
              <p:cNvCxnSpPr/>
              <p:nvPr/>
            </p:nvCxnSpPr>
            <p:spPr>
              <a:xfrm>
                <a:off x="4876800" y="3124200"/>
                <a:ext cx="14676" cy="5452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E865598-000E-4821-9FB4-5FAAED6E62FF}"/>
                  </a:ext>
                </a:extLst>
              </p:cNvPr>
              <p:cNvSpPr txBox="1"/>
              <p:nvPr/>
            </p:nvSpPr>
            <p:spPr>
              <a:xfrm rot="21137890">
                <a:off x="2083166" y="2540901"/>
                <a:ext cx="1056641" cy="2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4A40EF3-9D90-4E2B-962D-F20732C01CD3}"/>
                  </a:ext>
                </a:extLst>
              </p:cNvPr>
              <p:cNvSpPr txBox="1"/>
              <p:nvPr/>
            </p:nvSpPr>
            <p:spPr>
              <a:xfrm rot="21137890">
                <a:off x="3986409" y="2341548"/>
                <a:ext cx="1056641" cy="2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8FEE9C1-7A58-4BAC-928C-EF6E847555BD}"/>
                  </a:ext>
                </a:extLst>
              </p:cNvPr>
              <p:cNvSpPr txBox="1"/>
              <p:nvPr/>
            </p:nvSpPr>
            <p:spPr>
              <a:xfrm rot="21113029">
                <a:off x="5659578" y="3557406"/>
                <a:ext cx="1056641" cy="35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/>
                  <a:t>FARADAY CUP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D5D0EF-76BF-4C44-8F18-42C04CECF561}"/>
                </a:ext>
              </a:extLst>
            </p:cNvPr>
            <p:cNvSpPr txBox="1"/>
            <p:nvPr/>
          </p:nvSpPr>
          <p:spPr>
            <a:xfrm rot="21132636">
              <a:off x="1046952" y="2597889"/>
              <a:ext cx="690203" cy="19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/>
                <a:t>BEAM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9A7E2A5-5645-4A15-A84A-40B56C6A0047}"/>
                </a:ext>
              </a:extLst>
            </p:cNvPr>
            <p:cNvCxnSpPr/>
            <p:nvPr/>
          </p:nvCxnSpPr>
          <p:spPr>
            <a:xfrm flipV="1">
              <a:off x="1168709" y="2930529"/>
              <a:ext cx="505861" cy="7080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642CD0A-74BC-46FE-A6D5-63E712E856AA}"/>
                </a:ext>
              </a:extLst>
            </p:cNvPr>
            <p:cNvCxnSpPr/>
            <p:nvPr/>
          </p:nvCxnSpPr>
          <p:spPr>
            <a:xfrm flipV="1">
              <a:off x="1981200" y="2743201"/>
              <a:ext cx="1600200" cy="27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18D759-B6BD-46F0-8E68-B7913772BE59}"/>
                </a:ext>
              </a:extLst>
            </p:cNvPr>
            <p:cNvCxnSpPr/>
            <p:nvPr/>
          </p:nvCxnSpPr>
          <p:spPr>
            <a:xfrm flipV="1">
              <a:off x="3697786" y="2606572"/>
              <a:ext cx="1026614" cy="136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4B2B475-A21F-4168-B16F-E675ADAEDDC9}"/>
                </a:ext>
              </a:extLst>
            </p:cNvPr>
            <p:cNvCxnSpPr/>
            <p:nvPr/>
          </p:nvCxnSpPr>
          <p:spPr>
            <a:xfrm flipV="1">
              <a:off x="1752600" y="2209800"/>
              <a:ext cx="16764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2EFD5-F360-4251-9E29-0BB0A346320D}"/>
                </a:ext>
              </a:extLst>
            </p:cNvPr>
            <p:cNvSpPr txBox="1"/>
            <p:nvPr/>
          </p:nvSpPr>
          <p:spPr>
            <a:xfrm rot="21137890">
              <a:off x="2091263" y="2108522"/>
              <a:ext cx="985245" cy="20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b="1" dirty="0"/>
                <a:t>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4D7753-D323-4E9B-9D8E-D7FF7886BB2D}"/>
                </a:ext>
              </a:extLst>
            </p:cNvPr>
            <p:cNvSpPr txBox="1"/>
            <p:nvPr/>
          </p:nvSpPr>
          <p:spPr>
            <a:xfrm rot="16200000">
              <a:off x="3624090" y="2784097"/>
              <a:ext cx="609600" cy="34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714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0209A77-DDF7-468B-8816-EBBE788DA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0213" y="274638"/>
            <a:ext cx="11430000" cy="535531"/>
          </a:xfrm>
        </p:spPr>
        <p:txBody>
          <a:bodyPr/>
          <a:lstStyle/>
          <a:p>
            <a:r>
              <a:rPr lang="en-US" altLang="en-US" dirty="0"/>
              <a:t>Summary of concept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2CC5FFD-AA5A-4B33-821F-16363077FB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7675" y="1654175"/>
            <a:ext cx="11430000" cy="4048125"/>
          </a:xfrm>
        </p:spPr>
        <p:txBody>
          <a:bodyPr/>
          <a:lstStyle/>
          <a:p>
            <a:r>
              <a:rPr lang="en-US" altLang="en-US" dirty="0"/>
              <a:t>Neutrino facilities are driven by high-intensity proton beams</a:t>
            </a:r>
          </a:p>
          <a:p>
            <a:r>
              <a:rPr lang="en-US" altLang="en-US" dirty="0"/>
              <a:t>Better predictive models for high-intensity beam evolution are needed</a:t>
            </a:r>
          </a:p>
          <a:p>
            <a:pPr lvl="1"/>
            <a:r>
              <a:rPr lang="en-US" altLang="en-US" b="1" dirty="0"/>
              <a:t>Beam loss</a:t>
            </a:r>
            <a:r>
              <a:rPr lang="en-US" altLang="en-US" dirty="0"/>
              <a:t>, halo growth, profile shaping</a:t>
            </a:r>
          </a:p>
          <a:p>
            <a:pPr lvl="1"/>
            <a:r>
              <a:rPr lang="en-US" altLang="en-US" dirty="0"/>
              <a:t>Modern PIC should support loss-inclusive modeling</a:t>
            </a:r>
          </a:p>
          <a:p>
            <a:pPr lvl="1"/>
            <a:r>
              <a:rPr lang="en-US" altLang="en-US" dirty="0"/>
              <a:t>To date, no demonstration of accuracy at loss level</a:t>
            </a:r>
          </a:p>
          <a:p>
            <a:r>
              <a:rPr altLang="en-US" dirty="0"/>
              <a:t>Test stands can support advanced diagnostics and extensive beam time not available in production accelerators</a:t>
            </a:r>
          </a:p>
          <a:p>
            <a:pPr lvl="1"/>
            <a:r>
              <a:rPr lang="en-US" altLang="en-US" dirty="0"/>
              <a:t>High dynamic range and fully-correlated 6D phase spaces</a:t>
            </a:r>
          </a:p>
          <a:p>
            <a:pPr lvl="1"/>
            <a:endParaRPr altLang="en-US" dirty="0"/>
          </a:p>
          <a:p>
            <a:endParaRPr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7F1F-EAD6-4B9F-89A4-1336A1F6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4947303" cy="535531"/>
          </a:xfrm>
        </p:spPr>
        <p:txBody>
          <a:bodyPr/>
          <a:lstStyle/>
          <a:p>
            <a:r>
              <a:rPr lang="en-US" dirty="0"/>
              <a:t>Investment at ORNL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1087-EE20-464D-ADE7-42CF6E7B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6170"/>
            <a:ext cx="5161044" cy="4667552"/>
          </a:xfrm>
        </p:spPr>
        <p:txBody>
          <a:bodyPr/>
          <a:lstStyle/>
          <a:p>
            <a:r>
              <a:rPr lang="en-US" dirty="0"/>
              <a:t>SNS Beam Test Facility</a:t>
            </a:r>
          </a:p>
          <a:p>
            <a:pPr lvl="1"/>
            <a:r>
              <a:rPr lang="en-US" dirty="0"/>
              <a:t>model of SNS injector with beamline extension</a:t>
            </a:r>
          </a:p>
          <a:p>
            <a:pPr lvl="1"/>
            <a:r>
              <a:rPr lang="en-US" dirty="0"/>
              <a:t>2.5 MeV, 40 mA H- </a:t>
            </a:r>
          </a:p>
          <a:p>
            <a:r>
              <a:rPr lang="en-US" dirty="0"/>
              <a:t>High dimensional measurement</a:t>
            </a:r>
          </a:p>
          <a:p>
            <a:pPr lvl="1"/>
            <a:r>
              <a:rPr lang="en-US" dirty="0"/>
              <a:t>Full 6D phase space</a:t>
            </a:r>
          </a:p>
          <a:p>
            <a:r>
              <a:rPr lang="en-US" dirty="0"/>
              <a:t>High dynamic range measurement</a:t>
            </a:r>
          </a:p>
          <a:p>
            <a:pPr lvl="1"/>
            <a:r>
              <a:rPr lang="en-US" dirty="0"/>
              <a:t>capable of measuring to loss-threshold (1 ppm)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30070E-1075-42F0-A9CA-0FC19FA33D50}"/>
              </a:ext>
            </a:extLst>
          </p:cNvPr>
          <p:cNvGrpSpPr/>
          <p:nvPr/>
        </p:nvGrpSpPr>
        <p:grpSpPr>
          <a:xfrm>
            <a:off x="5798002" y="115567"/>
            <a:ext cx="5964231" cy="2746903"/>
            <a:chOff x="5798002" y="115567"/>
            <a:chExt cx="5964231" cy="27469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F50298-50B5-4CBC-8725-AC22CCA7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9800" y="557939"/>
              <a:ext cx="5832433" cy="230453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B7AD9-4790-478E-9962-06CC83695018}"/>
                </a:ext>
              </a:extLst>
            </p:cNvPr>
            <p:cNvSpPr txBox="1"/>
            <p:nvPr/>
          </p:nvSpPr>
          <p:spPr>
            <a:xfrm>
              <a:off x="5798002" y="115567"/>
              <a:ext cx="3031435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H- ion source + LEBT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EA77E5-E4A5-4837-A64A-B8CB404C2897}"/>
                </a:ext>
              </a:extLst>
            </p:cNvPr>
            <p:cNvSpPr txBox="1"/>
            <p:nvPr/>
          </p:nvSpPr>
          <p:spPr>
            <a:xfrm>
              <a:off x="8829437" y="115567"/>
              <a:ext cx="1036807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RFQ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19387A3-C335-45ED-8805-FA62132ACE1D}"/>
                </a:ext>
              </a:extLst>
            </p:cNvPr>
            <p:cNvCxnSpPr>
              <a:cxnSpLocks/>
            </p:cNvCxnSpPr>
            <p:nvPr/>
          </p:nvCxnSpPr>
          <p:spPr>
            <a:xfrm>
              <a:off x="6351104" y="388299"/>
              <a:ext cx="99392" cy="327318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6A5508-369A-4EDA-8F2F-C375D81B9B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1574" y="436646"/>
              <a:ext cx="503583" cy="492391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B770C5-D455-4A60-ABC3-6820BBCCCA48}"/>
              </a:ext>
            </a:extLst>
          </p:cNvPr>
          <p:cNvGrpSpPr/>
          <p:nvPr/>
        </p:nvGrpSpPr>
        <p:grpSpPr>
          <a:xfrm>
            <a:off x="6601190" y="3429000"/>
            <a:ext cx="4340221" cy="1860878"/>
            <a:chOff x="945531" y="1705328"/>
            <a:chExt cx="4555920" cy="168498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4B9268-EBF8-442E-AE32-45DA4E779BFF}"/>
                </a:ext>
              </a:extLst>
            </p:cNvPr>
            <p:cNvGrpSpPr/>
            <p:nvPr/>
          </p:nvGrpSpPr>
          <p:grpSpPr>
            <a:xfrm>
              <a:off x="945531" y="1705328"/>
              <a:ext cx="4555920" cy="1684983"/>
              <a:chOff x="1830160" y="2040047"/>
              <a:chExt cx="4886059" cy="1889225"/>
            </a:xfrm>
          </p:grpSpPr>
          <p:pic>
            <p:nvPicPr>
              <p:cNvPr id="35" name="Picture 2">
                <a:extLst>
                  <a:ext uri="{FF2B5EF4-FFF2-40B4-BE49-F238E27FC236}">
                    <a16:creationId xmlns:a16="http://schemas.microsoft.com/office/drawing/2014/main" id="{928EC37D-CA49-4FC4-BFC5-6D78906650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59" t="20509" r="3536" b="36133"/>
              <a:stretch/>
            </p:blipFill>
            <p:spPr bwMode="auto">
              <a:xfrm>
                <a:off x="1830160" y="2040047"/>
                <a:ext cx="4731225" cy="1889225"/>
              </a:xfrm>
              <a:prstGeom prst="rect">
                <a:avLst/>
              </a:prstGeom>
              <a:noFill/>
              <a:ln w="38100"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30887F65-1F85-4950-ABCA-A46304711DB7}"/>
                  </a:ext>
                </a:extLst>
              </p:cNvPr>
              <p:cNvCxnSpPr/>
              <p:nvPr/>
            </p:nvCxnSpPr>
            <p:spPr>
              <a:xfrm>
                <a:off x="3048000" y="3321627"/>
                <a:ext cx="14676" cy="5452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7DD1173C-1433-4E0D-A1E5-A3F84D4374F4}"/>
                  </a:ext>
                </a:extLst>
              </p:cNvPr>
              <p:cNvCxnSpPr/>
              <p:nvPr/>
            </p:nvCxnSpPr>
            <p:spPr>
              <a:xfrm>
                <a:off x="4876800" y="3124200"/>
                <a:ext cx="14676" cy="545236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86C5F-F13A-41EE-B349-CB8DA7B2BD36}"/>
                  </a:ext>
                </a:extLst>
              </p:cNvPr>
              <p:cNvSpPr txBox="1"/>
              <p:nvPr/>
            </p:nvSpPr>
            <p:spPr>
              <a:xfrm rot="21137890">
                <a:off x="2083166" y="2540901"/>
                <a:ext cx="1056641" cy="2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70810A-CFE4-44D1-AB5A-E2E7F35D2C88}"/>
                  </a:ext>
                </a:extLst>
              </p:cNvPr>
              <p:cNvSpPr txBox="1"/>
              <p:nvPr/>
            </p:nvSpPr>
            <p:spPr>
              <a:xfrm rot="21137890">
                <a:off x="3986409" y="2341548"/>
                <a:ext cx="1056641" cy="22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50" b="1" dirty="0"/>
                  <a:t>SLIT_2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288B17-DB15-4D00-BDAA-222B29BE4975}"/>
                  </a:ext>
                </a:extLst>
              </p:cNvPr>
              <p:cNvSpPr txBox="1"/>
              <p:nvPr/>
            </p:nvSpPr>
            <p:spPr>
              <a:xfrm rot="21113029">
                <a:off x="5659578" y="3557406"/>
                <a:ext cx="1056641" cy="35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b="1" dirty="0"/>
                  <a:t>FARADAY CUP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470D76-64D4-400B-80E4-144BFB968F47}"/>
                </a:ext>
              </a:extLst>
            </p:cNvPr>
            <p:cNvSpPr txBox="1"/>
            <p:nvPr/>
          </p:nvSpPr>
          <p:spPr>
            <a:xfrm rot="21132636">
              <a:off x="1046952" y="2597889"/>
              <a:ext cx="690203" cy="196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b="1" dirty="0"/>
                <a:t>BEAM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C3B1BB0-8DF2-4B3F-902C-2F6D2F9035F6}"/>
                </a:ext>
              </a:extLst>
            </p:cNvPr>
            <p:cNvCxnSpPr/>
            <p:nvPr/>
          </p:nvCxnSpPr>
          <p:spPr>
            <a:xfrm flipV="1">
              <a:off x="1168709" y="2930529"/>
              <a:ext cx="505861" cy="7080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8017282-5426-445A-9499-865F9A835FD9}"/>
                </a:ext>
              </a:extLst>
            </p:cNvPr>
            <p:cNvCxnSpPr/>
            <p:nvPr/>
          </p:nvCxnSpPr>
          <p:spPr>
            <a:xfrm flipV="1">
              <a:off x="1981200" y="2743201"/>
              <a:ext cx="1600200" cy="2732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2A09B43-8E26-42E6-9039-E173D2CA3ADE}"/>
                </a:ext>
              </a:extLst>
            </p:cNvPr>
            <p:cNvCxnSpPr/>
            <p:nvPr/>
          </p:nvCxnSpPr>
          <p:spPr>
            <a:xfrm flipV="1">
              <a:off x="3697786" y="2606572"/>
              <a:ext cx="1026614" cy="136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22969B1-07DF-4BDE-8BC3-924D89735159}"/>
                </a:ext>
              </a:extLst>
            </p:cNvPr>
            <p:cNvCxnSpPr/>
            <p:nvPr/>
          </p:nvCxnSpPr>
          <p:spPr>
            <a:xfrm flipV="1">
              <a:off x="1752600" y="2209800"/>
              <a:ext cx="1676400" cy="2286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D5BB41-67DB-4A0F-AB6D-9E10ACF9F69E}"/>
                </a:ext>
              </a:extLst>
            </p:cNvPr>
            <p:cNvSpPr txBox="1"/>
            <p:nvPr/>
          </p:nvSpPr>
          <p:spPr>
            <a:xfrm rot="21137890">
              <a:off x="2091263" y="2108522"/>
              <a:ext cx="985245" cy="20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b="1" dirty="0"/>
                <a:t>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0E0765-7186-4678-B904-390C7B8852E6}"/>
                </a:ext>
              </a:extLst>
            </p:cNvPr>
            <p:cNvSpPr txBox="1"/>
            <p:nvPr/>
          </p:nvSpPr>
          <p:spPr>
            <a:xfrm rot="16200000">
              <a:off x="3624090" y="2784097"/>
              <a:ext cx="609600" cy="34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95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7F1F-EAD6-4B9F-89A4-1336A1F6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5491774" cy="535531"/>
          </a:xfrm>
        </p:spPr>
        <p:txBody>
          <a:bodyPr/>
          <a:lstStyle/>
          <a:p>
            <a:r>
              <a:rPr lang="en-US" dirty="0"/>
              <a:t>What we’ve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61087-EE20-464D-ADE7-42CF6E7B0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377116"/>
            <a:ext cx="5491775" cy="4667552"/>
          </a:xfrm>
        </p:spPr>
        <p:txBody>
          <a:bodyPr/>
          <a:lstStyle/>
          <a:p>
            <a:r>
              <a:rPr lang="en-US" dirty="0"/>
              <a:t>Longitudinal hollowing in beam core</a:t>
            </a:r>
          </a:p>
          <a:p>
            <a:pPr lvl="1"/>
            <a:r>
              <a:rPr lang="en-US" dirty="0"/>
              <a:t>Signature of nonlinear space charge</a:t>
            </a:r>
          </a:p>
          <a:p>
            <a:pPr lvl="1"/>
            <a:r>
              <a:rPr lang="en-US" dirty="0"/>
              <a:t>Reproduced in RFQ simulation</a:t>
            </a:r>
          </a:p>
          <a:p>
            <a:pPr lvl="1"/>
            <a:r>
              <a:rPr lang="en-US" dirty="0"/>
              <a:t>May influence downstream evolution</a:t>
            </a:r>
          </a:p>
          <a:p>
            <a:r>
              <a:rPr lang="en-US" dirty="0"/>
              <a:t>High dynamic range measurement</a:t>
            </a:r>
          </a:p>
          <a:p>
            <a:pPr lvl="1"/>
            <a:r>
              <a:rPr lang="en-US" dirty="0"/>
              <a:t>Very little halo out of RFQ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3DE7189-66A7-48ED-A073-D3693BFE04C1}"/>
              </a:ext>
            </a:extLst>
          </p:cNvPr>
          <p:cNvGrpSpPr/>
          <p:nvPr/>
        </p:nvGrpSpPr>
        <p:grpSpPr>
          <a:xfrm>
            <a:off x="5727974" y="500085"/>
            <a:ext cx="4888014" cy="2462057"/>
            <a:chOff x="4862273" y="3063834"/>
            <a:chExt cx="4888014" cy="24620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93DEFF-3580-44F7-A7EE-EC2CBA86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4759" y="3308789"/>
              <a:ext cx="3046815" cy="2217102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751E91A-442B-402D-B555-42FFD6FFE591}"/>
                </a:ext>
              </a:extLst>
            </p:cNvPr>
            <p:cNvCxnSpPr/>
            <p:nvPr/>
          </p:nvCxnSpPr>
          <p:spPr>
            <a:xfrm>
              <a:off x="8368748" y="3597965"/>
              <a:ext cx="0" cy="685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12A43DF-96AB-4258-9D39-DF3571233854}"/>
                </a:ext>
              </a:extLst>
            </p:cNvPr>
            <p:cNvSpPr txBox="1"/>
            <p:nvPr/>
          </p:nvSpPr>
          <p:spPr>
            <a:xfrm>
              <a:off x="8160027" y="4309969"/>
              <a:ext cx="1590260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Increasing 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core:edge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ratio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D03F1D-F665-4389-A306-8AD34E7F19AE}"/>
                </a:ext>
              </a:extLst>
            </p:cNvPr>
            <p:cNvSpPr txBox="1"/>
            <p:nvPr/>
          </p:nvSpPr>
          <p:spPr>
            <a:xfrm>
              <a:off x="4862273" y="3063834"/>
              <a:ext cx="4131786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 dimensional measurement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D59189-82BB-470A-9CA2-2E1E1B5EBEC8}"/>
              </a:ext>
            </a:extLst>
          </p:cNvPr>
          <p:cNvGrpSpPr/>
          <p:nvPr/>
        </p:nvGrpSpPr>
        <p:grpSpPr>
          <a:xfrm>
            <a:off x="5921541" y="3805070"/>
            <a:ext cx="3938219" cy="2485384"/>
            <a:chOff x="8774265" y="3054264"/>
            <a:chExt cx="3938219" cy="2485384"/>
          </a:xfrm>
        </p:grpSpPr>
        <p:pic>
          <p:nvPicPr>
            <p:cNvPr id="20482" name="Picture 2">
              <a:extLst>
                <a:ext uri="{FF2B5EF4-FFF2-40B4-BE49-F238E27FC236}">
                  <a16:creationId xmlns:a16="http://schemas.microsoft.com/office/drawing/2014/main" id="{9473CF57-26C6-458E-BF4A-FD130E5F4E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55"/>
            <a:stretch/>
          </p:blipFill>
          <p:spPr bwMode="auto">
            <a:xfrm>
              <a:off x="9189834" y="3386998"/>
              <a:ext cx="2688618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C3C33-4FD0-4200-AEEB-4F1EB73F29C1}"/>
                </a:ext>
              </a:extLst>
            </p:cNvPr>
            <p:cNvSpPr txBox="1"/>
            <p:nvPr/>
          </p:nvSpPr>
          <p:spPr>
            <a:xfrm>
              <a:off x="8774265" y="3054264"/>
              <a:ext cx="3938219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High dynamic range measurement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4DB2BC7-B482-425F-B7D0-E65F7721C52A}"/>
              </a:ext>
            </a:extLst>
          </p:cNvPr>
          <p:cNvSpPr/>
          <p:nvPr/>
        </p:nvSpPr>
        <p:spPr>
          <a:xfrm>
            <a:off x="6675333" y="2895678"/>
            <a:ext cx="29126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10.1088/1748-0221/15/07/P07025</a:t>
            </a:r>
          </a:p>
          <a:p>
            <a:r>
              <a:rPr lang="en-US" sz="1100" dirty="0"/>
              <a:t>10.1103/PhysRevLett.121.064804</a:t>
            </a:r>
          </a:p>
          <a:p>
            <a:r>
              <a:rPr lang="en-US" sz="1100" dirty="0"/>
              <a:t>10.1103/PhysRevAccelBeams.23.124201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65D55B-58D1-4016-AC2A-EE064E359243}"/>
              </a:ext>
            </a:extLst>
          </p:cNvPr>
          <p:cNvSpPr/>
          <p:nvPr/>
        </p:nvSpPr>
        <p:spPr>
          <a:xfrm>
            <a:off x="6675333" y="6316658"/>
            <a:ext cx="19720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10.1016/j.nima.2020.164829</a:t>
            </a:r>
          </a:p>
        </p:txBody>
      </p:sp>
    </p:spTree>
    <p:extLst>
      <p:ext uri="{BB962C8B-B14F-4D97-AF65-F5344CB8AC3E}">
        <p14:creationId xmlns:p14="http://schemas.microsoft.com/office/powerpoint/2010/main" val="42040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1689-6596-4521-8C87-F452CA1A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GARD Grand challenge #1 (beam intensity): How do we increase beam intensities by orders of magnitude?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9D678-0A52-44F3-B7D2-4B4753A6F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04477"/>
            <a:ext cx="11430000" cy="40477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Demonstrate ability to predict beam evolution including lost particles</a:t>
            </a:r>
          </a:p>
          <a:p>
            <a:r>
              <a:rPr lang="en-US" dirty="0"/>
              <a:t>Investment in test stand analogs for high-power accelerators</a:t>
            </a:r>
          </a:p>
          <a:p>
            <a:pPr lvl="1"/>
            <a:r>
              <a:rPr lang="en-US" dirty="0"/>
              <a:t>Advanced phase space diagnostics </a:t>
            </a:r>
          </a:p>
          <a:p>
            <a:pPr lvl="1"/>
            <a:r>
              <a:rPr lang="en-US" dirty="0"/>
              <a:t>Research staff for in-depth test-stand studies</a:t>
            </a:r>
          </a:p>
          <a:p>
            <a:pPr lvl="1"/>
            <a:r>
              <a:rPr lang="en-US" dirty="0"/>
              <a:t>Platform for benchmarking and model improvement</a:t>
            </a:r>
          </a:p>
          <a:p>
            <a:r>
              <a:rPr lang="en-US" dirty="0"/>
              <a:t>Collaboration for benchmarking of PIC codes</a:t>
            </a:r>
          </a:p>
          <a:p>
            <a:r>
              <a:rPr lang="en-US" dirty="0"/>
              <a:t>Computing resources for large-scale PIC simulation </a:t>
            </a:r>
          </a:p>
        </p:txBody>
      </p:sp>
    </p:spTree>
    <p:extLst>
      <p:ext uri="{BB962C8B-B14F-4D97-AF65-F5344CB8AC3E}">
        <p14:creationId xmlns:p14="http://schemas.microsoft.com/office/powerpoint/2010/main" val="254314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C750D-1434-47C2-A057-171C654F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Involvement in Snowmass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46F0B-C2AE-4743-8643-1501D676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405111"/>
            <a:ext cx="11430000" cy="4047778"/>
          </a:xfrm>
        </p:spPr>
        <p:txBody>
          <a:bodyPr/>
          <a:lstStyle/>
          <a:p>
            <a:r>
              <a:rPr lang="en-US" dirty="0"/>
              <a:t>LOI submitted to AF1+AF2</a:t>
            </a:r>
          </a:p>
          <a:p>
            <a:r>
              <a:rPr lang="en-US" dirty="0"/>
              <a:t>Concept presented at joint </a:t>
            </a:r>
            <a:r>
              <a:rPr lang="en-US" dirty="0" err="1"/>
              <a:t>CompF</a:t>
            </a:r>
            <a:r>
              <a:rPr lang="en-US" dirty="0"/>
              <a:t>/AF interest group</a:t>
            </a:r>
          </a:p>
          <a:p>
            <a:pPr lvl="1"/>
            <a:r>
              <a:rPr lang="en-US" dirty="0"/>
              <a:t>Highlighting need for benchmarking studies</a:t>
            </a:r>
          </a:p>
          <a:p>
            <a:r>
              <a:rPr lang="en-US" dirty="0"/>
              <a:t>Potential AF2 white paper contribution, preferably with co-authors</a:t>
            </a:r>
          </a:p>
        </p:txBody>
      </p:sp>
    </p:spTree>
    <p:extLst>
      <p:ext uri="{BB962C8B-B14F-4D97-AF65-F5344CB8AC3E}">
        <p14:creationId xmlns:p14="http://schemas.microsoft.com/office/powerpoint/2010/main" val="84862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4840-2BEA-4751-9ED0-1A39B35B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535531"/>
          </a:xfrm>
        </p:spPr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69FB2-CBE2-4E27-AD81-F74B29BAFD5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8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2AA1-7A6E-40BF-8816-0F78864C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dirty="0"/>
              <a:t>BTF follows footsteps of earlier attempts to benchmark 3D bunch evolution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1CD5C-3ACC-473E-A9A5-49240B292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3" y="2476442"/>
            <a:ext cx="4992058" cy="1490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451276-D214-42B2-9734-00C7A5D9D4EE}"/>
              </a:ext>
            </a:extLst>
          </p:cNvPr>
          <p:cNvSpPr txBox="1"/>
          <p:nvPr/>
        </p:nvSpPr>
        <p:spPr>
          <a:xfrm>
            <a:off x="850118" y="4116426"/>
            <a:ext cx="1100964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>
                <a:latin typeface="+mj-lt"/>
              </a:rPr>
              <a:t>Qiang</a:t>
            </a:r>
            <a:r>
              <a:rPr lang="en-US" sz="1400" dirty="0">
                <a:latin typeface="+mj-lt"/>
              </a:rPr>
              <a:t>, J., </a:t>
            </a:r>
            <a:r>
              <a:rPr lang="en-US" sz="1400" dirty="0" err="1">
                <a:latin typeface="+mj-lt"/>
              </a:rPr>
              <a:t>Colestock</a:t>
            </a:r>
            <a:r>
              <a:rPr lang="en-US" sz="1400" dirty="0">
                <a:latin typeface="+mj-lt"/>
              </a:rPr>
              <a:t>, P. L., </a:t>
            </a:r>
            <a:r>
              <a:rPr lang="en-US" sz="1400" dirty="0" err="1">
                <a:latin typeface="+mj-lt"/>
              </a:rPr>
              <a:t>Gilpatrick</a:t>
            </a:r>
            <a:r>
              <a:rPr lang="en-US" sz="1400" dirty="0">
                <a:latin typeface="+mj-lt"/>
              </a:rPr>
              <a:t>, D., Smith, H. V., </a:t>
            </a:r>
            <a:r>
              <a:rPr lang="en-US" sz="1400" dirty="0" err="1">
                <a:latin typeface="+mj-lt"/>
              </a:rPr>
              <a:t>Wangler</a:t>
            </a:r>
            <a:r>
              <a:rPr lang="en-US" sz="1400" dirty="0">
                <a:latin typeface="+mj-lt"/>
              </a:rPr>
              <a:t>, T. P., &amp; Schulze, M. E. (2002). Macroparticle simulation studies of a proton beam halo experiment. </a:t>
            </a:r>
            <a:r>
              <a:rPr lang="en-US" sz="1400" i="1" dirty="0">
                <a:latin typeface="+mj-lt"/>
              </a:rPr>
              <a:t>Phys Rev ST-AB</a:t>
            </a:r>
            <a:r>
              <a:rPr lang="en-US" sz="1400" dirty="0">
                <a:latin typeface="+mj-lt"/>
              </a:rPr>
              <a:t>, </a:t>
            </a:r>
            <a:r>
              <a:rPr lang="en-US" sz="1400" i="1" dirty="0">
                <a:latin typeface="+mj-lt"/>
              </a:rPr>
              <a:t>5</a:t>
            </a:r>
            <a:r>
              <a:rPr lang="en-US" sz="1400" dirty="0">
                <a:latin typeface="+mj-lt"/>
              </a:rPr>
              <a:t>(12), 35–47.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825ED6-B2B1-4553-BF57-1D37E2F36E5B}"/>
              </a:ext>
            </a:extLst>
          </p:cNvPr>
          <p:cNvGrpSpPr/>
          <p:nvPr/>
        </p:nvGrpSpPr>
        <p:grpSpPr>
          <a:xfrm>
            <a:off x="8436763" y="1211776"/>
            <a:ext cx="3755237" cy="2783461"/>
            <a:chOff x="6468615" y="947167"/>
            <a:chExt cx="2567279" cy="19029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91980E-8FB1-41E7-9CDF-587481E80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8615" y="1130560"/>
              <a:ext cx="2567279" cy="171952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70FBAD-CD6C-4388-A2E6-0D8AC90C7930}"/>
                </a:ext>
              </a:extLst>
            </p:cNvPr>
            <p:cNvSpPr txBox="1"/>
            <p:nvPr/>
          </p:nvSpPr>
          <p:spPr>
            <a:xfrm>
              <a:off x="7189445" y="947167"/>
              <a:ext cx="175384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mismatched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05E914-0731-4AEB-94C0-576BE176BB57}"/>
              </a:ext>
            </a:extLst>
          </p:cNvPr>
          <p:cNvGrpSpPr/>
          <p:nvPr/>
        </p:nvGrpSpPr>
        <p:grpSpPr>
          <a:xfrm>
            <a:off x="5871366" y="1255893"/>
            <a:ext cx="3169920" cy="2761491"/>
            <a:chOff x="8983577" y="952756"/>
            <a:chExt cx="2167125" cy="18879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43BBAB-5813-454A-98C3-D74D1DD91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3577" y="1084924"/>
              <a:ext cx="1753841" cy="175573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A1662E-5285-4FF1-848D-17A4E2F4B3A9}"/>
                </a:ext>
              </a:extLst>
            </p:cNvPr>
            <p:cNvSpPr txBox="1"/>
            <p:nvPr/>
          </p:nvSpPr>
          <p:spPr>
            <a:xfrm>
              <a:off x="9396861" y="952756"/>
              <a:ext cx="175384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dirty="0">
                  <a:solidFill>
                    <a:srgbClr val="FF0000"/>
                  </a:solidFill>
                  <a:latin typeface="+mn-lt"/>
                </a:rPr>
                <a:t>matched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538F446-6EBD-48B2-8CB6-1A624058824D}"/>
              </a:ext>
            </a:extLst>
          </p:cNvPr>
          <p:cNvSpPr txBox="1"/>
          <p:nvPr/>
        </p:nvSpPr>
        <p:spPr>
          <a:xfrm>
            <a:off x="850118" y="4788537"/>
            <a:ext cx="10363314" cy="840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Simulations of high-intensity ion front-ends cannot reproduce tails/halo.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latin typeface="+mn-lt"/>
              </a:rPr>
              <a:t>Hypothesis: Limited knowledge of initial distribution to blame for discrepancies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74AB9-5DF4-4C5D-9B3E-D894460E5603}"/>
              </a:ext>
            </a:extLst>
          </p:cNvPr>
          <p:cNvSpPr txBox="1"/>
          <p:nvPr/>
        </p:nvSpPr>
        <p:spPr>
          <a:xfrm>
            <a:off x="850118" y="1715091"/>
            <a:ext cx="505518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LEDA @ LANL: extensive simulations aimed at benchmarking halo evolution measurements </a:t>
            </a:r>
          </a:p>
        </p:txBody>
      </p:sp>
    </p:spTree>
    <p:extLst>
      <p:ext uri="{BB962C8B-B14F-4D97-AF65-F5344CB8AC3E}">
        <p14:creationId xmlns:p14="http://schemas.microsoft.com/office/powerpoint/2010/main" val="3558717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C0285-D979-4ECB-BBD2-ED084D45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core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D0727A29-2963-4CE3-8797-98E1A277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35" y="3573365"/>
            <a:ext cx="9769643" cy="2951441"/>
          </a:xfrm>
          <a:prstGeom prst="rect">
            <a:avLst/>
          </a:prstGeom>
        </p:spPr>
      </p:pic>
      <p:pic>
        <p:nvPicPr>
          <p:cNvPr id="6" name="Picture 5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14719B4B-8EAD-4DBD-9A1D-44E93889D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910" y="333194"/>
            <a:ext cx="3496003" cy="32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270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C.TAC 16x9 template.r2  -  Read-Only" id="{F9645E0E-519C-43C7-878E-26F43C3106A8}" vid="{8D8480AD-07CC-454C-B448-7B8EB1BD4485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69E615-8CBC-4924-B74C-284390F37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8e4deb0-de08-4adb-aafc-d8ff0254417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ORNL16x9template</Template>
  <TotalTime>745</TotalTime>
  <Words>567</Words>
  <Application>Microsoft Office PowerPoint</Application>
  <PresentationFormat>Widescreen</PresentationFormat>
  <Paragraphs>96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Cambria Math</vt:lpstr>
      <vt:lpstr>Century Gothic</vt:lpstr>
      <vt:lpstr>ORNL</vt:lpstr>
      <vt:lpstr>Loss prediction through modeling of high dynamic range beam distributions</vt:lpstr>
      <vt:lpstr>Summary of concept</vt:lpstr>
      <vt:lpstr>Investment at ORNL</vt:lpstr>
      <vt:lpstr>What we’ve learned</vt:lpstr>
      <vt:lpstr>GARD Grand challenge #1 (beam intensity): How do we increase beam intensities by orders of magnitude? </vt:lpstr>
      <vt:lpstr>Involvement in Snowmass</vt:lpstr>
      <vt:lpstr>Extras</vt:lpstr>
      <vt:lpstr>BTF follows footsteps of earlier attempts to benchmark 3D bunch evolution</vt:lpstr>
      <vt:lpstr>Beam core</vt:lpstr>
      <vt:lpstr>Measurement strategy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prediction through modeling of high dynamic range beam distributions</dc:title>
  <dc:subject/>
  <dc:creator>Ruisard, Kiersten</dc:creator>
  <cp:keywords/>
  <dc:description/>
  <cp:lastModifiedBy>Ruisard, Kiersten</cp:lastModifiedBy>
  <cp:revision>23</cp:revision>
  <dcterms:created xsi:type="dcterms:W3CDTF">2020-12-09T16:58:45Z</dcterms:created>
  <dcterms:modified xsi:type="dcterms:W3CDTF">2020-12-10T16:11:14Z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17300</vt:r8>
  </property>
  <property fmtid="{D5CDD505-2E9C-101B-9397-08002B2CF9AE}" pid="4" name="GUID">
    <vt:lpwstr>bb69fda7-5db3-433c-83c0-81aabe30515a</vt:lpwstr>
  </property>
</Properties>
</file>