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1429" r:id="rId3"/>
    <p:sldId id="1468" r:id="rId4"/>
    <p:sldId id="1469" r:id="rId5"/>
    <p:sldId id="324" r:id="rId6"/>
    <p:sldId id="258" r:id="rId7"/>
    <p:sldId id="1467" r:id="rId8"/>
    <p:sldId id="257" r:id="rId9"/>
    <p:sldId id="1458" r:id="rId10"/>
    <p:sldId id="1465" r:id="rId11"/>
    <p:sldId id="1460" r:id="rId12"/>
    <p:sldId id="1470" r:id="rId13"/>
    <p:sldId id="1443" r:id="rId14"/>
    <p:sldId id="1474" r:id="rId15"/>
    <p:sldId id="1471" r:id="rId16"/>
    <p:sldId id="1472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CD5B5"/>
    <a:srgbClr val="00FFFF"/>
    <a:srgbClr val="FF8000"/>
    <a:srgbClr val="00FF00"/>
    <a:srgbClr val="FFF5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5266" autoAdjust="0"/>
    <p:restoredTop sz="50000" autoAdjust="0"/>
  </p:normalViewPr>
  <p:slideViewPr>
    <p:cSldViewPr snapToGrid="0" snapToObjects="1">
      <p:cViewPr varScale="1">
        <p:scale>
          <a:sx n="304" d="100"/>
          <a:sy n="304" d="100"/>
        </p:scale>
        <p:origin x="1072" y="2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12/10/20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12/10/20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5F4822-EFA3-7248-B959-89E50D05E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9210"/>
            <a:ext cx="9144000" cy="5201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solidFill>
            <a:srgbClr val="FFFF00"/>
          </a:solidFill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809657"/>
            <a:ext cx="2853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K. Long, </a:t>
            </a:r>
            <a:fld id="{B19FB069-7A70-CF49-A3CF-C9513262B04A}" type="datetime3">
              <a:rPr lang="en-GB" b="1" smtClean="0">
                <a:solidFill>
                  <a:schemeClr val="bg1"/>
                </a:solidFill>
              </a:rPr>
              <a:t>10 December, 2020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image0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3708" cy="359893"/>
          </a:xfrm>
          <a:prstGeom prst="rect">
            <a:avLst/>
          </a:prstGeom>
        </p:spPr>
      </p:pic>
      <p:pic>
        <p:nvPicPr>
          <p:cNvPr id="11" name="Picture 10" descr="2473_web_1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302" y="0"/>
            <a:ext cx="1636697" cy="35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4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4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75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1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5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33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5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35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2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90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63098"/>
            <a:ext cx="9144000" cy="4580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930092"/>
            <a:ext cx="2133600" cy="213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b="1" kern="1200">
          <a:solidFill>
            <a:srgbClr val="FFF50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FF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FF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00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FF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4114798"/>
            <a:ext cx="6400800" cy="1121690"/>
          </a:xfrm>
          <a:noFill/>
        </p:spPr>
        <p:txBody>
          <a:bodyPr/>
          <a:lstStyle/>
          <a:p>
            <a:pPr algn="r"/>
            <a:r>
              <a:rPr lang="en-US" dirty="0">
                <a:solidFill>
                  <a:srgbClr val="00FFFF"/>
                </a:solidFill>
              </a:rPr>
              <a:t> a unique facility for neutrino physics and muon-collider test bed</a:t>
            </a:r>
          </a:p>
        </p:txBody>
      </p:sp>
    </p:spTree>
    <p:extLst>
      <p:ext uri="{BB962C8B-B14F-4D97-AF65-F5344CB8AC3E}">
        <p14:creationId xmlns:p14="http://schemas.microsoft.com/office/powerpoint/2010/main" val="2218974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78F1FC-820F-9944-A9C7-818FD74CF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nuSTORM</a:t>
            </a:r>
            <a:r>
              <a:rPr lang="en-US" sz="3200" dirty="0"/>
              <a:t> as part of the muon collider </a:t>
            </a:r>
            <a:r>
              <a:rPr lang="en-US" sz="3200" dirty="0" err="1"/>
              <a:t>programme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C39FDE-F203-D14C-9941-150193A14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58571"/>
            <a:ext cx="9144000" cy="328492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Development of </a:t>
            </a:r>
            <a:br>
              <a:rPr lang="en-US" dirty="0"/>
            </a:br>
            <a:r>
              <a:rPr lang="en-US" dirty="0"/>
              <a:t>muon collider requires:</a:t>
            </a:r>
          </a:p>
          <a:p>
            <a:pPr lvl="1"/>
            <a:r>
              <a:rPr lang="en-US" dirty="0"/>
              <a:t>Technology demonstrator(s) and R&amp;D test bed(s)</a:t>
            </a:r>
          </a:p>
          <a:p>
            <a:endParaRPr lang="en-US" dirty="0"/>
          </a:p>
          <a:p>
            <a:r>
              <a:rPr lang="en-US" dirty="0" err="1"/>
              <a:t>nuSTORM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Is the first in the required series of demonstrators; and</a:t>
            </a:r>
          </a:p>
          <a:p>
            <a:pPr lvl="1"/>
            <a:r>
              <a:rPr lang="en-US" dirty="0"/>
              <a:t>Delivers important </a:t>
            </a:r>
            <a:r>
              <a:rPr lang="en-US" i="1" dirty="0"/>
              <a:t>physics</a:t>
            </a:r>
            <a:r>
              <a:rPr lang="en-US" dirty="0"/>
              <a:t> measurements too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28B6F9-D12A-F34F-A2DB-FB6FCC12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88F2FD-3FE9-294A-B9F3-F6EEC4891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108" y="563098"/>
            <a:ext cx="4704848" cy="177318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E327EB-81AD-D847-B032-A788732CE5C4}"/>
              </a:ext>
            </a:extLst>
          </p:cNvPr>
          <p:cNvSpPr/>
          <p:nvPr/>
        </p:nvSpPr>
        <p:spPr>
          <a:xfrm>
            <a:off x="4468368" y="1676400"/>
            <a:ext cx="4584204" cy="615696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4E35E2-6F78-0746-A23A-E4923BBDBB62}"/>
              </a:ext>
            </a:extLst>
          </p:cNvPr>
          <p:cNvSpPr txBox="1"/>
          <p:nvPr/>
        </p:nvSpPr>
        <p:spPr>
          <a:xfrm>
            <a:off x="1342142" y="745269"/>
            <a:ext cx="2962922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European Strategy for Particle Physics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250616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78F1FC-820F-9944-A9C7-818FD74CF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C39FDE-F203-D14C-9941-150193A14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27166"/>
            <a:ext cx="9144000" cy="4416334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nuSTORM</a:t>
            </a:r>
            <a:r>
              <a:rPr lang="en-US" dirty="0"/>
              <a:t> will be a unique facility:</a:t>
            </a:r>
          </a:p>
          <a:p>
            <a:pPr lvl="1"/>
            <a:r>
              <a:rPr lang="en-US" dirty="0"/>
              <a:t>%-level </a:t>
            </a:r>
            <a:r>
              <a:rPr lang="en-US" i="1" dirty="0"/>
              <a:t>electron </a:t>
            </a:r>
            <a:r>
              <a:rPr lang="en-US" dirty="0"/>
              <a:t>and muon neutrino cross-sections</a:t>
            </a:r>
          </a:p>
          <a:p>
            <a:pPr lvl="1"/>
            <a:r>
              <a:rPr lang="en-US" dirty="0"/>
              <a:t>Exquisitely sensitive sterile neutrino searches</a:t>
            </a:r>
          </a:p>
          <a:p>
            <a:pPr lvl="1"/>
            <a:r>
              <a:rPr lang="en-US" dirty="0"/>
              <a:t>Serve 6D cooling experiment &amp; muon accelerator test bed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3"/>
            <a:endParaRPr lang="en-US" dirty="0"/>
          </a:p>
          <a:p>
            <a:r>
              <a:rPr lang="en-US" dirty="0"/>
              <a:t>Feasibility of executing </a:t>
            </a:r>
            <a:r>
              <a:rPr lang="en-US" dirty="0" err="1"/>
              <a:t>nuSTORM</a:t>
            </a:r>
            <a:r>
              <a:rPr lang="en-US" dirty="0"/>
              <a:t> at CERN:</a:t>
            </a:r>
          </a:p>
          <a:p>
            <a:pPr lvl="1"/>
            <a:r>
              <a:rPr lang="en-US" dirty="0"/>
              <a:t>Established through Physics Beyond Colliders study</a:t>
            </a:r>
          </a:p>
          <a:p>
            <a:pPr lvl="2"/>
            <a:endParaRPr lang="en-US" dirty="0"/>
          </a:p>
          <a:p>
            <a:r>
              <a:rPr lang="en-US" dirty="0" err="1"/>
              <a:t>nuSTORM</a:t>
            </a:r>
            <a:r>
              <a:rPr lang="en-US" dirty="0"/>
              <a:t>: a step towards the muon collider:</a:t>
            </a:r>
          </a:p>
          <a:p>
            <a:pPr lvl="1"/>
            <a:r>
              <a:rPr lang="en-US" dirty="0"/>
              <a:t>Proof-of-principle and test bed for stored muons for particle physics</a:t>
            </a:r>
          </a:p>
          <a:p>
            <a:pPr lvl="1"/>
            <a:r>
              <a:rPr lang="en-US" dirty="0"/>
              <a:t>Ionization cooling:</a:t>
            </a:r>
          </a:p>
          <a:p>
            <a:pPr lvl="2"/>
            <a:r>
              <a:rPr lang="en-US" dirty="0"/>
              <a:t>Experimental demonstration of 6D ionization cooling</a:t>
            </a:r>
          </a:p>
          <a:p>
            <a:pPr lvl="3"/>
            <a:r>
              <a:rPr lang="en-US" dirty="0"/>
              <a:t>Required in </a:t>
            </a:r>
            <a:r>
              <a:rPr lang="en-US" i="1" dirty="0"/>
              <a:t>p</a:t>
            </a:r>
            <a:r>
              <a:rPr lang="en-US" dirty="0"/>
              <a:t>-driven neutrino factory and muon collider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28B6F9-D12A-F34F-A2DB-FB6FCC12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1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2B7F7-B21B-5246-A14B-3B7BEC9E0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9AE97-454E-2C4B-ACA2-5D7076904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4" y="0"/>
            <a:ext cx="91574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94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78F1FC-820F-9944-A9C7-818FD74CF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nuSTORM</a:t>
            </a:r>
            <a:r>
              <a:rPr lang="en-US" dirty="0"/>
              <a:t> as muon-collider test bed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C39FDE-F203-D14C-9941-150193A14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49904"/>
            <a:ext cx="9144000" cy="44935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R&amp;D that could be supported by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nuSTORM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 facility:</a:t>
            </a:r>
          </a:p>
          <a:p>
            <a:r>
              <a:rPr lang="en-US" dirty="0"/>
              <a:t>Target and capture</a:t>
            </a:r>
          </a:p>
          <a:p>
            <a:r>
              <a:rPr lang="en-US" dirty="0"/>
              <a:t>Large-aperture ring</a:t>
            </a:r>
          </a:p>
          <a:p>
            <a:pPr lvl="1"/>
            <a:r>
              <a:rPr lang="en-US" dirty="0"/>
              <a:t>Demonstrator for, e.g.:</a:t>
            </a:r>
          </a:p>
          <a:p>
            <a:pPr lvl="2"/>
            <a:r>
              <a:rPr lang="en-US" dirty="0"/>
              <a:t>LEMMA accumulator ring, muon acceleration ring, …</a:t>
            </a:r>
          </a:p>
          <a:p>
            <a:r>
              <a:rPr lang="en-US" dirty="0"/>
              <a:t>6D cooling experiment to follow MICE</a:t>
            </a:r>
          </a:p>
          <a:p>
            <a:r>
              <a:rPr lang="en-US" dirty="0"/>
              <a:t>Storage-ring instrumentation:</a:t>
            </a:r>
          </a:p>
          <a:p>
            <a:pPr lvl="1"/>
            <a:r>
              <a:rPr lang="en-US" dirty="0"/>
              <a:t>Luminosity, polarization, energy spectrum, 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28B6F9-D12A-F34F-A2DB-FB6FCC12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6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78F1FC-820F-9944-A9C7-818FD74CF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Moving forward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C39FDE-F203-D14C-9941-150193A14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25642"/>
            <a:ext cx="9144000" cy="451785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Building activities to address three threads (pillars):</a:t>
            </a:r>
          </a:p>
          <a:p>
            <a:pPr lvl="1"/>
            <a:r>
              <a:rPr lang="en-US" dirty="0"/>
              <a:t>Physics:</a:t>
            </a:r>
          </a:p>
          <a:p>
            <a:pPr lvl="2"/>
            <a:r>
              <a:rPr lang="en-US" dirty="0"/>
              <a:t>Cross section</a:t>
            </a:r>
          </a:p>
          <a:p>
            <a:pPr lvl="2"/>
            <a:r>
              <a:rPr lang="en-US" dirty="0"/>
              <a:t>BSM:</a:t>
            </a:r>
          </a:p>
          <a:p>
            <a:pPr lvl="3"/>
            <a:r>
              <a:rPr lang="en-US" dirty="0"/>
              <a:t>Sterile, but more broadly</a:t>
            </a:r>
          </a:p>
          <a:p>
            <a:pPr lvl="1"/>
            <a:r>
              <a:rPr lang="en-US" dirty="0"/>
              <a:t>Detectors:</a:t>
            </a:r>
          </a:p>
          <a:p>
            <a:pPr lvl="2"/>
            <a:r>
              <a:rPr lang="en-US" dirty="0"/>
              <a:t>Cross section and BSM</a:t>
            </a:r>
          </a:p>
          <a:p>
            <a:pPr lvl="3"/>
            <a:r>
              <a:rPr lang="en-US" dirty="0"/>
              <a:t>Common requirement: exclusive final state detection</a:t>
            </a:r>
          </a:p>
          <a:p>
            <a:pPr lvl="1"/>
            <a:r>
              <a:rPr lang="en-US" dirty="0"/>
              <a:t>Accelerator:</a:t>
            </a:r>
          </a:p>
          <a:p>
            <a:pPr lvl="2"/>
            <a:r>
              <a:rPr lang="en-US" dirty="0" err="1"/>
              <a:t>nuSTORM</a:t>
            </a:r>
            <a:r>
              <a:rPr lang="en-US" dirty="0"/>
              <a:t> from SPS to beam dump</a:t>
            </a:r>
          </a:p>
          <a:p>
            <a:pPr lvl="2"/>
            <a:r>
              <a:rPr lang="en-US" dirty="0"/>
              <a:t>Muon collider test bed and technology demonstrator</a:t>
            </a:r>
          </a:p>
          <a:p>
            <a:endParaRPr lang="en-US" dirty="0"/>
          </a:p>
          <a:p>
            <a:r>
              <a:rPr lang="en-US" dirty="0"/>
              <a:t>Now planning an IPPP workshop:</a:t>
            </a:r>
          </a:p>
          <a:p>
            <a:pPr lvl="1"/>
            <a:r>
              <a:rPr lang="en-US" dirty="0"/>
              <a:t>Physics with high-brightness muon beams:</a:t>
            </a:r>
          </a:p>
          <a:p>
            <a:pPr lvl="2"/>
            <a:r>
              <a:rPr lang="en-US" dirty="0"/>
              <a:t>Afternoons of 11/12 February 2021 … to be announced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28B6F9-D12A-F34F-A2DB-FB6FCC12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2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67508F-F8DB-7541-8DE5-999F7E7B5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8AF66F-2A47-E34F-A4A6-EBCDD994BB31}"/>
              </a:ext>
            </a:extLst>
          </p:cNvPr>
          <p:cNvSpPr txBox="1"/>
          <p:nvPr/>
        </p:nvSpPr>
        <p:spPr>
          <a:xfrm>
            <a:off x="2849525" y="208474"/>
            <a:ext cx="3255956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https://</a:t>
            </a:r>
            <a:r>
              <a:rPr lang="en-US" b="1" dirty="0" err="1">
                <a:solidFill>
                  <a:schemeClr val="bg1"/>
                </a:solidFill>
              </a:rPr>
              <a:t>www.nustorm.org</a:t>
            </a:r>
            <a:r>
              <a:rPr lang="en-US" b="1" dirty="0">
                <a:solidFill>
                  <a:schemeClr val="bg1"/>
                </a:solidFill>
              </a:rPr>
              <a:t>/trac/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D0F9E18-FB63-7946-AB80-1B013A8B0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822519"/>
            <a:ext cx="9022080" cy="364476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43390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376B3-86F1-7742-A80C-158F251C4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47041A9-38D5-2549-872D-374BFD81A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06" y="0"/>
            <a:ext cx="8471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63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Neutrinos from stored muons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10669" y="2821114"/>
            <a:ext cx="5081451" cy="2322385"/>
          </a:xfrm>
        </p:spPr>
        <p:txBody>
          <a:bodyPr>
            <a:normAutofit fontScale="92500"/>
          </a:bodyPr>
          <a:lstStyle/>
          <a:p>
            <a:r>
              <a:rPr lang="en-US" dirty="0"/>
              <a:t>Scientific objectives: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%-level (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i="1" dirty="0" err="1"/>
              <a:t>N</a:t>
            </a:r>
            <a:r>
              <a:rPr lang="en-US" dirty="0"/>
              <a:t>) cross sections</a:t>
            </a:r>
          </a:p>
          <a:p>
            <a:pPr lvl="2"/>
            <a:r>
              <a:rPr lang="en-US" dirty="0"/>
              <a:t>Double differential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Sterile-neutrino/BSM search</a:t>
            </a:r>
          </a:p>
          <a:p>
            <a:pPr lvl="2"/>
            <a:r>
              <a:rPr lang="en-US" dirty="0"/>
              <a:t>Beyond </a:t>
            </a:r>
            <a:r>
              <a:rPr lang="en-US" dirty="0" err="1"/>
              <a:t>Fermilab</a:t>
            </a:r>
            <a:r>
              <a:rPr lang="en-US" dirty="0"/>
              <a:t> SBN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57435" y="2965719"/>
            <a:ext cx="3879822" cy="2029688"/>
          </a:xfrm>
          <a:prstGeom prst="rect">
            <a:avLst/>
          </a:prstGeom>
          <a:ln w="12700" cmpd="sng">
            <a:solidFill>
              <a:srgbClr val="FF0000"/>
            </a:solidFill>
          </a:ln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Precise neutrino flux:</a:t>
            </a:r>
          </a:p>
          <a:p>
            <a:pPr lvl="1"/>
            <a:r>
              <a:rPr lang="en-US" dirty="0" err="1"/>
              <a:t>Normalisation</a:t>
            </a:r>
            <a:r>
              <a:rPr lang="en-US" dirty="0"/>
              <a:t>: &lt; 1%</a:t>
            </a:r>
          </a:p>
          <a:p>
            <a:pPr lvl="1"/>
            <a:r>
              <a:rPr lang="en-US" dirty="0"/>
              <a:t>Energy (and </a:t>
            </a:r>
            <a:r>
              <a:rPr lang="en-US" dirty="0" err="1"/>
              <a:t>flavour</a:t>
            </a:r>
            <a:r>
              <a:rPr lang="en-US" dirty="0"/>
              <a:t>) precise</a:t>
            </a:r>
          </a:p>
          <a:p>
            <a:pPr lvl="3"/>
            <a:endParaRPr lang="en-US" dirty="0"/>
          </a:p>
          <a:p>
            <a:r>
              <a:rPr lang="en-US" dirty="0">
                <a:latin typeface="Symbol" pitchFamily="2" charset="2"/>
              </a:rPr>
              <a:t>p ⇢ m </a:t>
            </a:r>
            <a:r>
              <a:rPr lang="en-US" dirty="0">
                <a:ea typeface="Wingdings"/>
                <a:cs typeface="Wingdings"/>
                <a:sym typeface="Wingdings"/>
              </a:rPr>
              <a:t>injection pass:</a:t>
            </a:r>
          </a:p>
          <a:p>
            <a:pPr lvl="1"/>
            <a:r>
              <a:rPr lang="en-US" dirty="0"/>
              <a:t>“Flash” of muon neutrinos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3291EC-00B3-A044-BAE3-A2191BCA5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0" y="535115"/>
            <a:ext cx="7175500" cy="2286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001" y="620524"/>
            <a:ext cx="1963681" cy="831677"/>
          </a:xfrm>
          <a:prstGeom prst="rect">
            <a:avLst/>
          </a:prstGeom>
          <a:ln w="28575" cmpd="sng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00112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78F1FC-820F-9944-A9C7-818FD74CF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opportunity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C39FDE-F203-D14C-9941-150193A14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27166"/>
            <a:ext cx="9144000" cy="4416334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nuSTORM</a:t>
            </a:r>
            <a:r>
              <a:rPr lang="en-US" dirty="0"/>
              <a:t> will be a unique facility:</a:t>
            </a:r>
          </a:p>
          <a:p>
            <a:pPr lvl="1"/>
            <a:r>
              <a:rPr lang="en-US" dirty="0"/>
              <a:t>%-level </a:t>
            </a:r>
            <a:r>
              <a:rPr lang="en-US" i="1" dirty="0"/>
              <a:t>electron </a:t>
            </a:r>
            <a:r>
              <a:rPr lang="en-US" dirty="0"/>
              <a:t>and muon neutrino cross-sections</a:t>
            </a:r>
          </a:p>
          <a:p>
            <a:pPr lvl="1"/>
            <a:r>
              <a:rPr lang="en-US" dirty="0"/>
              <a:t>Exquisitely sensitive sterile neutrino searches</a:t>
            </a:r>
          </a:p>
          <a:p>
            <a:pPr lvl="1"/>
            <a:r>
              <a:rPr lang="en-US" dirty="0"/>
              <a:t>Muon collider demonstrator and technology test bed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3"/>
            <a:endParaRPr lang="en-US" dirty="0"/>
          </a:p>
          <a:p>
            <a:r>
              <a:rPr lang="en-US" dirty="0"/>
              <a:t>Feasibility of executing </a:t>
            </a:r>
            <a:r>
              <a:rPr lang="en-US" dirty="0" err="1"/>
              <a:t>nuSTORM</a:t>
            </a:r>
            <a:r>
              <a:rPr lang="en-US" dirty="0"/>
              <a:t> at CERN:</a:t>
            </a:r>
          </a:p>
          <a:p>
            <a:pPr lvl="1"/>
            <a:r>
              <a:rPr lang="en-US" dirty="0"/>
              <a:t>Established through Physics Beyond Colliders study</a:t>
            </a:r>
          </a:p>
          <a:p>
            <a:pPr lvl="2"/>
            <a:endParaRPr lang="en-US" dirty="0"/>
          </a:p>
          <a:p>
            <a:r>
              <a:rPr lang="en-US" dirty="0" err="1"/>
              <a:t>nuSTORM</a:t>
            </a:r>
            <a:r>
              <a:rPr lang="en-US" dirty="0"/>
              <a:t>: a step towards the muon collider:</a:t>
            </a:r>
          </a:p>
          <a:p>
            <a:pPr lvl="1"/>
            <a:r>
              <a:rPr lang="en-US" dirty="0"/>
              <a:t>Proof-of-principle and test bed for stored muons for particle physics</a:t>
            </a:r>
          </a:p>
          <a:p>
            <a:pPr lvl="1"/>
            <a:r>
              <a:rPr lang="en-US" dirty="0"/>
              <a:t>Ionization cooling:</a:t>
            </a:r>
          </a:p>
          <a:p>
            <a:pPr lvl="2"/>
            <a:r>
              <a:rPr lang="en-US" dirty="0"/>
              <a:t>Experimental demonstration of 6D ionization cooling</a:t>
            </a:r>
          </a:p>
          <a:p>
            <a:pPr lvl="3"/>
            <a:r>
              <a:rPr lang="en-US" dirty="0"/>
              <a:t>Required in </a:t>
            </a:r>
            <a:r>
              <a:rPr lang="en-US" i="1" dirty="0"/>
              <a:t>p</a:t>
            </a:r>
            <a:r>
              <a:rPr lang="en-US" dirty="0"/>
              <a:t>-driven neutrino factory and muon collider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28B6F9-D12A-F34F-A2DB-FB6FCC12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8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08D57ED-42F8-494D-A3BD-6253107F1EAD}"/>
              </a:ext>
            </a:extLst>
          </p:cNvPr>
          <p:cNvSpPr/>
          <p:nvPr/>
        </p:nvSpPr>
        <p:spPr>
          <a:xfrm>
            <a:off x="7241822" y="2266475"/>
            <a:ext cx="1619956" cy="2832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Search for </a:t>
            </a:r>
            <a:r>
              <a:rPr lang="en-US" dirty="0" err="1"/>
              <a:t>CPiV</a:t>
            </a:r>
            <a:r>
              <a:rPr lang="en-US" dirty="0"/>
              <a:t> in </a:t>
            </a:r>
            <a:r>
              <a:rPr lang="en-US" dirty="0" err="1"/>
              <a:t>lbl</a:t>
            </a:r>
            <a:r>
              <a:rPr lang="en-US" dirty="0"/>
              <a:t> oscillations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73786"/>
            <a:ext cx="9144000" cy="167994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In search for </a:t>
            </a:r>
            <a:r>
              <a:rPr lang="en-US" dirty="0" err="1"/>
              <a:t>CPiV</a:t>
            </a:r>
            <a:r>
              <a:rPr lang="en-US" dirty="0"/>
              <a:t> in </a:t>
            </a:r>
            <a:r>
              <a:rPr lang="en-US" dirty="0" err="1"/>
              <a:t>lbl</a:t>
            </a:r>
            <a:r>
              <a:rPr lang="en-US" dirty="0"/>
              <a:t> experiments …</a:t>
            </a:r>
          </a:p>
          <a:p>
            <a:pPr marL="219075" indent="-233363"/>
            <a:r>
              <a:rPr lang="en-US" dirty="0"/>
              <a:t>Lack of knowledge of cross-sections leads to:</a:t>
            </a:r>
          </a:p>
          <a:p>
            <a:pPr marL="619125" lvl="1" indent="-233363"/>
            <a:r>
              <a:rPr lang="en-US" dirty="0"/>
              <a:t>Systematic uncertainties; and </a:t>
            </a:r>
          </a:p>
          <a:p>
            <a:pPr marL="619125" lvl="1" indent="-233363"/>
            <a:r>
              <a:rPr lang="en-US" dirty="0"/>
              <a:t>Biases; pernicious if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 </a:t>
            </a:r>
            <a:r>
              <a:rPr lang="en-US" dirty="0"/>
              <a:t>and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 </a:t>
            </a:r>
            <a:r>
              <a:rPr lang="en-US" dirty="0"/>
              <a:t>differ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</a:t>
            </a:fld>
            <a:endParaRPr lang="en-US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051193" y="1908383"/>
            <a:ext cx="16556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741FC86A-4CBE-844C-BC96-2986B9AF4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84"/>
          <a:stretch/>
        </p:blipFill>
        <p:spPr>
          <a:xfrm>
            <a:off x="678872" y="2266475"/>
            <a:ext cx="7592292" cy="2832664"/>
          </a:xfrm>
          <a:prstGeom prst="rect">
            <a:avLst/>
          </a:prstGeom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9528D8-B64A-C240-8E3F-9BAD9A21A795}"/>
              </a:ext>
            </a:extLst>
          </p:cNvPr>
          <p:cNvCxnSpPr/>
          <p:nvPr/>
        </p:nvCxnSpPr>
        <p:spPr>
          <a:xfrm>
            <a:off x="6728184" y="3127027"/>
            <a:ext cx="0" cy="13716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756FD6-CF93-4345-941D-5692AF681B42}"/>
              </a:ext>
            </a:extLst>
          </p:cNvPr>
          <p:cNvCxnSpPr/>
          <p:nvPr/>
        </p:nvCxnSpPr>
        <p:spPr>
          <a:xfrm flipV="1">
            <a:off x="7292622" y="3226715"/>
            <a:ext cx="1490134" cy="279735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39B2C0-4D31-E643-8290-2A002962BD04}"/>
              </a:ext>
            </a:extLst>
          </p:cNvPr>
          <p:cNvCxnSpPr/>
          <p:nvPr/>
        </p:nvCxnSpPr>
        <p:spPr>
          <a:xfrm>
            <a:off x="7490178" y="3273778"/>
            <a:ext cx="1292578" cy="0"/>
          </a:xfrm>
          <a:prstGeom prst="line">
            <a:avLst/>
          </a:prstGeom>
          <a:ln>
            <a:solidFill>
              <a:srgbClr val="0070C0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076237-DF76-6E48-8A3D-61F8B6E19EF0}"/>
              </a:ext>
            </a:extLst>
          </p:cNvPr>
          <p:cNvCxnSpPr/>
          <p:nvPr/>
        </p:nvCxnSpPr>
        <p:spPr>
          <a:xfrm>
            <a:off x="8534406" y="3127027"/>
            <a:ext cx="0" cy="13716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E6CEFAE-1BBD-E24B-BF27-FB8E79EE4FEC}"/>
              </a:ext>
            </a:extLst>
          </p:cNvPr>
          <p:cNvSpPr txBox="1"/>
          <p:nvPr/>
        </p:nvSpPr>
        <p:spPr>
          <a:xfrm>
            <a:off x="8334524" y="447646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0933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Specification: energy range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3098"/>
            <a:ext cx="4457936" cy="458040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Guidance from:</a:t>
            </a:r>
          </a:p>
          <a:p>
            <a:pPr lvl="1"/>
            <a:r>
              <a:rPr lang="en-US" dirty="0"/>
              <a:t>Models: </a:t>
            </a:r>
          </a:p>
          <a:p>
            <a:pPr lvl="2"/>
            <a:r>
              <a:rPr lang="en-US" dirty="0"/>
              <a:t>Region of overlap</a:t>
            </a:r>
            <a:br>
              <a:rPr lang="en-US" dirty="0"/>
            </a:br>
            <a:r>
              <a:rPr lang="en-US" dirty="0"/>
              <a:t>0.5—8 GeV</a:t>
            </a:r>
          </a:p>
          <a:p>
            <a:pPr lvl="1"/>
            <a:r>
              <a:rPr lang="en-US" dirty="0"/>
              <a:t>DUNE/Hyper-K far detector spectra:</a:t>
            </a:r>
          </a:p>
          <a:p>
            <a:pPr lvl="2"/>
            <a:r>
              <a:rPr lang="en-US" dirty="0"/>
              <a:t>0.3—6 GeV</a:t>
            </a:r>
          </a:p>
          <a:p>
            <a:pPr lvl="4"/>
            <a:endParaRPr lang="en-US" dirty="0"/>
          </a:p>
          <a:p>
            <a:r>
              <a:rPr lang="en-US" dirty="0"/>
              <a:t>Cross sections depend on:</a:t>
            </a:r>
          </a:p>
          <a:p>
            <a:pPr lvl="1"/>
            <a:r>
              <a:rPr lang="en-US" i="1" dirty="0"/>
              <a:t>Q</a:t>
            </a:r>
            <a:r>
              <a:rPr lang="en-US" baseline="30000" dirty="0"/>
              <a:t>2</a:t>
            </a:r>
            <a:r>
              <a:rPr lang="en-US" dirty="0"/>
              <a:t> and </a:t>
            </a:r>
            <a:r>
              <a:rPr lang="en-US" i="1" dirty="0"/>
              <a:t>W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Assume (or specify) a detector capable of:</a:t>
            </a:r>
          </a:p>
          <a:p>
            <a:pPr lvl="3"/>
            <a:r>
              <a:rPr lang="en-US" dirty="0"/>
              <a:t>Measuring exclusive final states</a:t>
            </a:r>
          </a:p>
          <a:p>
            <a:pPr lvl="3"/>
            <a:r>
              <a:rPr lang="en-US" dirty="0"/>
              <a:t>Reconstructing </a:t>
            </a:r>
            <a:r>
              <a:rPr lang="en-US" i="1" dirty="0"/>
              <a:t>Q</a:t>
            </a:r>
            <a:r>
              <a:rPr lang="en-US" baseline="30000" dirty="0"/>
              <a:t>2</a:t>
            </a:r>
            <a:r>
              <a:rPr lang="en-US" dirty="0"/>
              <a:t> and </a:t>
            </a:r>
            <a:r>
              <a:rPr lang="en-US" i="1" dirty="0"/>
              <a:t>W</a:t>
            </a:r>
          </a:p>
          <a:p>
            <a:pPr lvl="2"/>
            <a:r>
              <a:rPr lang="en-US" dirty="0"/>
              <a:t>→ </a:t>
            </a:r>
            <a:r>
              <a:rPr lang="en-US" i="1" dirty="0" err="1"/>
              <a:t>E</a:t>
            </a:r>
            <a:r>
              <a:rPr lang="en-US" baseline="-25000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/>
              <a:t> &lt; 6 GeV</a:t>
            </a:r>
          </a:p>
          <a:p>
            <a:pPr lvl="4"/>
            <a:endParaRPr lang="en-US" dirty="0"/>
          </a:p>
          <a:p>
            <a:r>
              <a:rPr lang="en-US" dirty="0"/>
              <a:t>So, stored muon energy range: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028" y="672023"/>
            <a:ext cx="4974372" cy="1810912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4426132" y="2638137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DUNE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34253" y="2837397"/>
            <a:ext cx="782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Hyper-K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2032" y="4498489"/>
            <a:ext cx="2252540" cy="523220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1 &lt; </a:t>
            </a:r>
            <a:r>
              <a:rPr lang="en-US" sz="2800" b="1" i="1" dirty="0" err="1">
                <a:solidFill>
                  <a:schemeClr val="bg1"/>
                </a:solidFill>
              </a:rPr>
              <a:t>E</a:t>
            </a:r>
            <a:r>
              <a:rPr lang="en-US" sz="2800" b="1" baseline="-25000" dirty="0" err="1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800" b="1" dirty="0">
                <a:solidFill>
                  <a:schemeClr val="bg1"/>
                </a:solidFill>
              </a:rPr>
              <a:t> &lt; 6 GeV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0B6EEF8-5C6E-2445-AA95-A4BE40F5B22B}"/>
              </a:ext>
            </a:extLst>
          </p:cNvPr>
          <p:cNvGrpSpPr/>
          <p:nvPr/>
        </p:nvGrpSpPr>
        <p:grpSpPr>
          <a:xfrm>
            <a:off x="4426133" y="2580308"/>
            <a:ext cx="4661430" cy="1700501"/>
            <a:chOff x="4459871" y="2580308"/>
            <a:chExt cx="4627691" cy="16881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922"/>
            <a:stretch/>
          </p:blipFill>
          <p:spPr>
            <a:xfrm>
              <a:off x="6683375" y="2588913"/>
              <a:ext cx="2404187" cy="167958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9DB48E9-9A2C-DD49-8BA1-12A4EE601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56" t="2077" r="4049"/>
            <a:stretch/>
          </p:blipFill>
          <p:spPr>
            <a:xfrm>
              <a:off x="4459871" y="2580308"/>
              <a:ext cx="1668614" cy="1688193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70EFBFC-E30A-2146-AEF4-5B48161A04F8}"/>
              </a:ext>
            </a:extLst>
          </p:cNvPr>
          <p:cNvSpPr txBox="1"/>
          <p:nvPr/>
        </p:nvSpPr>
        <p:spPr>
          <a:xfrm>
            <a:off x="8185052" y="2914538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HyperK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5335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03A46F1-CB0E-4F4D-8304-4C43B1988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FA6862F-75A7-8642-86FC-296C186C0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68916"/>
            <a:ext cx="9144000" cy="2274584"/>
          </a:xfrm>
        </p:spPr>
        <p:txBody>
          <a:bodyPr/>
          <a:lstStyle/>
          <a:p>
            <a:r>
              <a:rPr lang="en-US" dirty="0"/>
              <a:t>Extraction from SPS through existing tunnel</a:t>
            </a:r>
          </a:p>
          <a:p>
            <a:r>
              <a:rPr lang="en-US" dirty="0"/>
              <a:t>Siting of storage ring:</a:t>
            </a:r>
          </a:p>
          <a:p>
            <a:pPr lvl="1"/>
            <a:r>
              <a:rPr lang="en-US" dirty="0"/>
              <a:t>Allows measurements to be made ‘</a:t>
            </a:r>
            <a:r>
              <a:rPr lang="en-US"/>
              <a:t>on or off </a:t>
            </a:r>
            <a:r>
              <a:rPr lang="en-US" dirty="0"/>
              <a:t>axis’</a:t>
            </a:r>
          </a:p>
          <a:p>
            <a:pPr lvl="1"/>
            <a:r>
              <a:rPr lang="en-US" dirty="0"/>
              <a:t>Preserves sterile-neutrino search option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6779E-F560-AA47-81D9-39CEA7739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54C8F2-370D-814D-9678-2ACAAB1D7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45" y="759678"/>
            <a:ext cx="8898110" cy="210923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8FA188-F8D5-CA41-86B9-4E6F72EEA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996" y="795364"/>
            <a:ext cx="4264639" cy="90592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34625F-E4B2-294A-9171-D2D1301E0DF8}"/>
              </a:ext>
            </a:extLst>
          </p:cNvPr>
          <p:cNvSpPr txBox="1"/>
          <p:nvPr/>
        </p:nvSpPr>
        <p:spPr>
          <a:xfrm>
            <a:off x="0" y="-8803"/>
            <a:ext cx="1366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CERN-PBC-2019-003</a:t>
            </a:r>
          </a:p>
        </p:txBody>
      </p:sp>
    </p:spTree>
    <p:extLst>
      <p:ext uri="{BB962C8B-B14F-4D97-AF65-F5344CB8AC3E}">
        <p14:creationId xmlns:p14="http://schemas.microsoft.com/office/powerpoint/2010/main" val="615454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FD562C1-25ED-E24C-80C3-FD08831CE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050" y="0"/>
            <a:ext cx="9392100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72E51-8E91-C04D-BAD6-509CD4A65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25DDC8D-2CA5-864E-957B-6D3A5FB5F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00" y="618745"/>
            <a:ext cx="3469469" cy="447615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86A1EDC-FEE9-C94D-91C4-FC1F0D966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547" y="30478"/>
            <a:ext cx="5158951" cy="320475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97AEA46-3C6F-AC40-8C2E-19F4C589F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671" y="2115799"/>
            <a:ext cx="5158951" cy="299722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BBAB4F-2F2C-D542-9C63-13C4DC6F42EE}"/>
              </a:ext>
            </a:extLst>
          </p:cNvPr>
          <p:cNvSpPr txBox="1"/>
          <p:nvPr/>
        </p:nvSpPr>
        <p:spPr>
          <a:xfrm>
            <a:off x="-124050" y="0"/>
            <a:ext cx="1017185" cy="659219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lIns="90000" rtlCol="0">
            <a:noAutofit/>
          </a:bodyPr>
          <a:lstStyle/>
          <a:p>
            <a:pPr>
              <a:tabLst>
                <a:tab pos="1239838" algn="r"/>
              </a:tabLst>
            </a:pPr>
            <a:r>
              <a:rPr lang="en-US" sz="900" dirty="0">
                <a:solidFill>
                  <a:srgbClr val="FFFF00"/>
                </a:solidFill>
              </a:rPr>
              <a:t>Americas:	40</a:t>
            </a:r>
          </a:p>
          <a:p>
            <a:pPr>
              <a:tabLst>
                <a:tab pos="1239838" algn="r"/>
              </a:tabLst>
            </a:pPr>
            <a:r>
              <a:rPr lang="en-US" sz="900" dirty="0">
                <a:solidFill>
                  <a:srgbClr val="FFFF00"/>
                </a:solidFill>
              </a:rPr>
              <a:t>Asia:	8</a:t>
            </a:r>
          </a:p>
          <a:p>
            <a:pPr>
              <a:tabLst>
                <a:tab pos="1239838" algn="r"/>
              </a:tabLst>
            </a:pPr>
            <a:r>
              <a:rPr lang="en-US" sz="900" dirty="0">
                <a:solidFill>
                  <a:srgbClr val="FFFF00"/>
                </a:solidFill>
              </a:rPr>
              <a:t>Europe:	90</a:t>
            </a:r>
          </a:p>
          <a:p>
            <a:pPr>
              <a:tabLst>
                <a:tab pos="1239838" algn="r"/>
              </a:tabLst>
            </a:pPr>
            <a:r>
              <a:rPr lang="en-US" sz="1000" b="1" i="1" dirty="0">
                <a:solidFill>
                  <a:srgbClr val="FFC000"/>
                </a:solidFill>
              </a:rPr>
              <a:t>Total:	138</a:t>
            </a:r>
          </a:p>
        </p:txBody>
      </p:sp>
    </p:spTree>
    <p:extLst>
      <p:ext uri="{BB962C8B-B14F-4D97-AF65-F5344CB8AC3E}">
        <p14:creationId xmlns:p14="http://schemas.microsoft.com/office/powerpoint/2010/main" val="92831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58991D-F48B-774D-85DD-71AA1805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D640A4-621E-1B4E-A77E-071A798355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827315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271A1D44-1D58-FC4B-82C0-5DD680C0C746}"/>
              </a:ext>
            </a:extLst>
          </p:cNvPr>
          <p:cNvSpPr txBox="1">
            <a:spLocks/>
          </p:cNvSpPr>
          <p:nvPr/>
        </p:nvSpPr>
        <p:spPr>
          <a:xfrm>
            <a:off x="7010400" y="4930092"/>
            <a:ext cx="2133600" cy="213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DC3ABC-92C2-B748-ABF3-8546144348B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EB179E-5DFB-DA48-92A7-7FE165034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9" r="4941" b="17300"/>
          <a:stretch/>
        </p:blipFill>
        <p:spPr>
          <a:xfrm>
            <a:off x="222069" y="982084"/>
            <a:ext cx="5455920" cy="105029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DD0055-7826-8B49-B90C-4B6065C818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3" r="4869" b="18719"/>
          <a:stretch/>
        </p:blipFill>
        <p:spPr>
          <a:xfrm>
            <a:off x="3537858" y="1996904"/>
            <a:ext cx="5455920" cy="8909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696754-D2A1-0C43-9E90-6D62C88B524C}"/>
              </a:ext>
            </a:extLst>
          </p:cNvPr>
          <p:cNvSpPr txBox="1"/>
          <p:nvPr/>
        </p:nvSpPr>
        <p:spPr>
          <a:xfrm>
            <a:off x="217715" y="2036728"/>
            <a:ext cx="2962922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</a:rPr>
              <a:t>High-priority future initiatives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167B3B-12C6-7845-A080-CF20FC653D1C}"/>
              </a:ext>
            </a:extLst>
          </p:cNvPr>
          <p:cNvSpPr txBox="1"/>
          <p:nvPr/>
        </p:nvSpPr>
        <p:spPr>
          <a:xfrm>
            <a:off x="6039396" y="2892218"/>
            <a:ext cx="2962922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</a:rPr>
              <a:t>Other essential scientific</a:t>
            </a:r>
          </a:p>
          <a:p>
            <a:pPr algn="r"/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</a:rPr>
              <a:t>activities for particle physics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FB54817-370D-8C4A-96C1-020F4AC86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15" y="2844707"/>
            <a:ext cx="3010215" cy="225661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329897-7B74-B14B-ADD0-2B3EF5B03034}"/>
              </a:ext>
            </a:extLst>
          </p:cNvPr>
          <p:cNvSpPr txBox="1"/>
          <p:nvPr/>
        </p:nvSpPr>
        <p:spPr>
          <a:xfrm rot="16200000">
            <a:off x="-1155471" y="3794375"/>
            <a:ext cx="2516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Andrea </a:t>
            </a:r>
            <a:r>
              <a:rPr lang="en-US" sz="1400" b="1" dirty="0" err="1">
                <a:solidFill>
                  <a:schemeClr val="bg1"/>
                </a:solidFill>
              </a:rPr>
              <a:t>Longhin</a:t>
            </a:r>
            <a:r>
              <a:rPr lang="en-US" sz="1400" b="1" dirty="0">
                <a:solidFill>
                  <a:schemeClr val="bg1"/>
                </a:solidFill>
              </a:rPr>
              <a:t>, Neutrino 2020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2B3794-DF3D-6543-ACB6-8DF123E4645B}"/>
              </a:ext>
            </a:extLst>
          </p:cNvPr>
          <p:cNvSpPr txBox="1"/>
          <p:nvPr/>
        </p:nvSpPr>
        <p:spPr>
          <a:xfrm>
            <a:off x="3294118" y="3762494"/>
            <a:ext cx="2555764" cy="13388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</a:rPr>
              <a:t>Opportunity …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   Exploit synergies: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      Articulate the need</a:t>
            </a:r>
          </a:p>
          <a:p>
            <a:endParaRPr lang="en-US" sz="11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   Common requirement: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       Advanced neutrino detector</a:t>
            </a:r>
          </a:p>
        </p:txBody>
      </p:sp>
    </p:spTree>
    <p:extLst>
      <p:ext uri="{BB962C8B-B14F-4D97-AF65-F5344CB8AC3E}">
        <p14:creationId xmlns:p14="http://schemas.microsoft.com/office/powerpoint/2010/main" val="423632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36552-5303-F148-977B-DB3E8D26C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Muon collider: benefit and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B5D4B-DE74-6648-939B-E361FA408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11" y="3526036"/>
            <a:ext cx="4790156" cy="1562318"/>
          </a:xfrm>
          <a:ln>
            <a:solidFill>
              <a:schemeClr val="bg1"/>
            </a:solidFill>
          </a:ln>
        </p:spPr>
        <p:txBody>
          <a:bodyPr>
            <a:normAutofit fontScale="47500" lnSpcReduction="20000"/>
          </a:bodyPr>
          <a:lstStyle/>
          <a:p>
            <a:pPr marL="134938" indent="-134938"/>
            <a:r>
              <a:rPr lang="en-US" dirty="0"/>
              <a:t>Benefit:</a:t>
            </a:r>
          </a:p>
          <a:p>
            <a:pPr marL="222250" lvl="1" indent="-117475"/>
            <a:r>
              <a:rPr lang="en-US" dirty="0"/>
              <a:t>Fundamental fermion:</a:t>
            </a:r>
          </a:p>
          <a:p>
            <a:pPr marL="314325" lvl="2" indent="-100013"/>
            <a:r>
              <a:rPr lang="en-US" dirty="0" err="1"/>
              <a:t>Cf</a:t>
            </a:r>
            <a:r>
              <a:rPr lang="en-US" dirty="0"/>
              <a:t> </a:t>
            </a:r>
            <a:r>
              <a:rPr lang="en-US" i="1" dirty="0"/>
              <a:t>pp</a:t>
            </a:r>
            <a:r>
              <a:rPr lang="en-US" dirty="0"/>
              <a:t> beam energy available in collision</a:t>
            </a:r>
          </a:p>
          <a:p>
            <a:pPr marL="134938" indent="-134938"/>
            <a:r>
              <a:rPr lang="en-US" dirty="0"/>
              <a:t>Options:</a:t>
            </a:r>
          </a:p>
          <a:p>
            <a:pPr marL="222250" lvl="1" indent="-117475"/>
            <a:r>
              <a:rPr lang="en-US" dirty="0"/>
              <a:t>Proton driven (MAP); positron driven (LEMMA)</a:t>
            </a:r>
          </a:p>
          <a:p>
            <a:pPr marL="134938" indent="-134938"/>
            <a:r>
              <a:rPr lang="en-US" dirty="0"/>
              <a:t>Personal conviction:</a:t>
            </a:r>
          </a:p>
          <a:p>
            <a:pPr marL="222250" lvl="1" indent="-117475"/>
            <a:r>
              <a:rPr lang="en-US" dirty="0" err="1"/>
              <a:t>Programme</a:t>
            </a:r>
            <a:r>
              <a:rPr lang="en-US" dirty="0"/>
              <a:t> requires demonstrators of increasing complexity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6160B-7746-CF40-A92B-846EF6D96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A5CCD8-26F3-9C44-8390-ECF82729E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299" y="674776"/>
            <a:ext cx="3260297" cy="25193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E98B8-A4A8-634B-8FA9-9DE43BEB05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516001" y="674776"/>
            <a:ext cx="4576708" cy="277180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611DA1-0F65-F04A-AE0F-E9E42CFF1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299" y="3168917"/>
            <a:ext cx="3260297" cy="194581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69667561"/>
      </p:ext>
    </p:extLst>
  </p:cSld>
  <p:clrMapOvr>
    <a:masterClrMapping/>
  </p:clrMapOvr>
</p:sld>
</file>

<file path=ppt/theme/theme1.xml><?xml version="1.0" encoding="utf-8"?>
<a:theme xmlns:a="http://schemas.openxmlformats.org/drawingml/2006/main" name="KL-standard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tandard black 16x9.potx" id="{B00691A5-6736-4A40-A506-BCCA88E10DDA}" vid="{EA44A36C-4EB7-2C4A-B9CA-1DB21219A9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KL-standard-black</Template>
  <TotalTime>396</TotalTime>
  <Words>644</Words>
  <Application>Microsoft Macintosh PowerPoint</Application>
  <PresentationFormat>On-screen Show (16:9)</PresentationFormat>
  <Paragraphs>144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Symbol</vt:lpstr>
      <vt:lpstr>KL-standard-black</vt:lpstr>
      <vt:lpstr>PowerPoint Presentation</vt:lpstr>
      <vt:lpstr>Neutrinos from stored muons</vt:lpstr>
      <vt:lpstr>The opportunity</vt:lpstr>
      <vt:lpstr>Search for CPiV in lbl oscillations</vt:lpstr>
      <vt:lpstr>Specification: energy range</vt:lpstr>
      <vt:lpstr>Overview</vt:lpstr>
      <vt:lpstr>PowerPoint Presentation</vt:lpstr>
      <vt:lpstr>PowerPoint Presentation</vt:lpstr>
      <vt:lpstr>Muon collider: benefit and options</vt:lpstr>
      <vt:lpstr>nuSTORM as part of the muon collider programme</vt:lpstr>
      <vt:lpstr>Conclusions</vt:lpstr>
      <vt:lpstr>PowerPoint Presentation</vt:lpstr>
      <vt:lpstr>nuSTORM as muon-collider test bed</vt:lpstr>
      <vt:lpstr>Moving forward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 Long</dc:creator>
  <cp:lastModifiedBy>Kenneth Long</cp:lastModifiedBy>
  <cp:revision>22</cp:revision>
  <dcterms:created xsi:type="dcterms:W3CDTF">2020-07-23T10:51:59Z</dcterms:created>
  <dcterms:modified xsi:type="dcterms:W3CDTF">2020-12-10T15:48:33Z</dcterms:modified>
</cp:coreProperties>
</file>