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63" r:id="rId3"/>
    <p:sldId id="331" r:id="rId4"/>
    <p:sldId id="332" r:id="rId5"/>
    <p:sldId id="333" r:id="rId6"/>
    <p:sldId id="334" r:id="rId7"/>
    <p:sldId id="335" r:id="rId8"/>
    <p:sldId id="340" r:id="rId9"/>
    <p:sldId id="338" r:id="rId10"/>
    <p:sldId id="339" r:id="rId11"/>
    <p:sldId id="336" r:id="rId1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5D490"/>
    <a:srgbClr val="7ECA78"/>
    <a:srgbClr val="FFFF99"/>
    <a:srgbClr val="F79646"/>
    <a:srgbClr val="4F81BD"/>
    <a:srgbClr val="C0504D"/>
    <a:srgbClr val="004C97"/>
    <a:srgbClr val="00B5E2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464" autoAdjust="0"/>
  </p:normalViewPr>
  <p:slideViewPr>
    <p:cSldViewPr snapToGrid="0" snapToObjects="1">
      <p:cViewPr varScale="1">
        <p:scale>
          <a:sx n="73" d="100"/>
          <a:sy n="73" d="100"/>
        </p:scale>
        <p:origin x="810" y="7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D16E7-CE9B-4092-9F25-6B927D5A3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013" y="2690949"/>
            <a:ext cx="5819134" cy="2831041"/>
          </a:xfrm>
          <a:prstGeom prst="rect">
            <a:avLst/>
          </a:prstGeom>
        </p:spPr>
      </p:pic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Decay Region Construction and Operation Geometry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Beam Interface Working Group</a:t>
            </a:r>
          </a:p>
          <a:p>
            <a:r>
              <a:rPr lang="en-US" dirty="0">
                <a:latin typeface="Helvetica" charset="0"/>
              </a:rPr>
              <a:t>Jonathan Lewis</a:t>
            </a:r>
          </a:p>
          <a:p>
            <a:r>
              <a:rPr lang="en-US" dirty="0">
                <a:latin typeface="Helvetica" charset="0"/>
              </a:rPr>
              <a:t>19 November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A98B54-E86F-4E3E-9433-155CD4FBB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0" t="28247" r="16778" b="17467"/>
          <a:stretch/>
        </p:blipFill>
        <p:spPr>
          <a:xfrm>
            <a:off x="539722" y="1086760"/>
            <a:ext cx="8064556" cy="199559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758CB7A-226F-4902-8E54-D54C919BEE56}"/>
              </a:ext>
            </a:extLst>
          </p:cNvPr>
          <p:cNvGrpSpPr/>
          <p:nvPr/>
        </p:nvGrpSpPr>
        <p:grpSpPr>
          <a:xfrm>
            <a:off x="1873139" y="2262858"/>
            <a:ext cx="525462" cy="200373"/>
            <a:chOff x="1890767" y="2691389"/>
            <a:chExt cx="525462" cy="20037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BEEC3D-6121-4F8A-860D-EA711C23112D}"/>
                </a:ext>
              </a:extLst>
            </p:cNvPr>
            <p:cNvCxnSpPr/>
            <p:nvPr/>
          </p:nvCxnSpPr>
          <p:spPr>
            <a:xfrm flipV="1">
              <a:off x="1890767" y="2691389"/>
              <a:ext cx="525462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53F898-EA87-4DEC-8AC3-6924FBE39C64}"/>
                </a:ext>
              </a:extLst>
            </p:cNvPr>
            <p:cNvCxnSpPr/>
            <p:nvPr/>
          </p:nvCxnSpPr>
          <p:spPr>
            <a:xfrm flipV="1">
              <a:off x="1890767" y="2839374"/>
              <a:ext cx="525462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85F414-E7BD-4750-A78D-24A0B733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Decay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A7287-C28A-4513-A3CA-90DD7913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F1E47-9B68-4CF5-BE0A-D53042C7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1A945-BCEB-415D-9559-36B0A162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F78BDB-A572-4515-9A10-97C9649EF296}"/>
              </a:ext>
            </a:extLst>
          </p:cNvPr>
          <p:cNvSpPr/>
          <p:nvPr/>
        </p:nvSpPr>
        <p:spPr>
          <a:xfrm flipV="1">
            <a:off x="822214" y="2582643"/>
            <a:ext cx="2233739" cy="241612"/>
          </a:xfrm>
          <a:prstGeom prst="triangle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994E15-9ACB-4488-8B69-58A6E62E03FE}"/>
              </a:ext>
            </a:extLst>
          </p:cNvPr>
          <p:cNvGrpSpPr/>
          <p:nvPr/>
        </p:nvGrpSpPr>
        <p:grpSpPr>
          <a:xfrm>
            <a:off x="797123" y="2362294"/>
            <a:ext cx="550554" cy="210435"/>
            <a:chOff x="814751" y="2790825"/>
            <a:chExt cx="550554" cy="21043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2B9004-79AD-4F87-8E83-8ADCDFA808AA}"/>
                </a:ext>
              </a:extLst>
            </p:cNvPr>
            <p:cNvCxnSpPr/>
            <p:nvPr/>
          </p:nvCxnSpPr>
          <p:spPr>
            <a:xfrm flipV="1">
              <a:off x="839843" y="2790825"/>
              <a:ext cx="525462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C818FC-8E44-43C2-A6C8-0D8ACBEEB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751" y="2948872"/>
              <a:ext cx="550554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5E15B9-E1BB-44FB-A43C-4D8F9C0E8556}"/>
              </a:ext>
            </a:extLst>
          </p:cNvPr>
          <p:cNvGrpSpPr/>
          <p:nvPr/>
        </p:nvGrpSpPr>
        <p:grpSpPr>
          <a:xfrm>
            <a:off x="1347677" y="2309906"/>
            <a:ext cx="525462" cy="210435"/>
            <a:chOff x="1365305" y="2738437"/>
            <a:chExt cx="525462" cy="21043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663FFF-1DCF-4763-879D-2D8DAB4F835F}"/>
                </a:ext>
              </a:extLst>
            </p:cNvPr>
            <p:cNvCxnSpPr/>
            <p:nvPr/>
          </p:nvCxnSpPr>
          <p:spPr>
            <a:xfrm flipV="1">
              <a:off x="1365305" y="2738437"/>
              <a:ext cx="525462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BB5C91-51DB-456D-A52E-C0F4B1EFCB2C}"/>
                </a:ext>
              </a:extLst>
            </p:cNvPr>
            <p:cNvCxnSpPr/>
            <p:nvPr/>
          </p:nvCxnSpPr>
          <p:spPr>
            <a:xfrm flipV="1">
              <a:off x="1365305" y="2896484"/>
              <a:ext cx="525462" cy="523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11DC1B-EC4C-4C3F-A87B-F893874F3E42}"/>
              </a:ext>
            </a:extLst>
          </p:cNvPr>
          <p:cNvGrpSpPr/>
          <p:nvPr/>
        </p:nvGrpSpPr>
        <p:grpSpPr>
          <a:xfrm>
            <a:off x="834275" y="2541186"/>
            <a:ext cx="2932059" cy="55408"/>
            <a:chOff x="839842" y="2961039"/>
            <a:chExt cx="2932059" cy="55408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BD0A1B9-3DAF-4ACB-BBF9-CEB76020151C}"/>
                </a:ext>
              </a:extLst>
            </p:cNvPr>
            <p:cNvSpPr/>
            <p:nvPr/>
          </p:nvSpPr>
          <p:spPr>
            <a:xfrm flipV="1">
              <a:off x="3143251" y="2964059"/>
              <a:ext cx="628650" cy="52388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602AEA-8733-4BD5-BE8B-0005293A65A2}"/>
                </a:ext>
              </a:extLst>
            </p:cNvPr>
            <p:cNvSpPr/>
            <p:nvPr/>
          </p:nvSpPr>
          <p:spPr>
            <a:xfrm>
              <a:off x="839842" y="2961039"/>
              <a:ext cx="2303408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112ADA-C47A-4E85-ACA5-8158714DE40D}"/>
              </a:ext>
            </a:extLst>
          </p:cNvPr>
          <p:cNvGrpSpPr/>
          <p:nvPr/>
        </p:nvGrpSpPr>
        <p:grpSpPr>
          <a:xfrm>
            <a:off x="834275" y="2476594"/>
            <a:ext cx="3396248" cy="71470"/>
            <a:chOff x="851903" y="2905125"/>
            <a:chExt cx="3396248" cy="7147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04CE86D-DF2B-464C-BAA6-813C5AE4C354}"/>
                </a:ext>
              </a:extLst>
            </p:cNvPr>
            <p:cNvSpPr/>
            <p:nvPr/>
          </p:nvSpPr>
          <p:spPr>
            <a:xfrm flipV="1">
              <a:off x="3619501" y="2905125"/>
              <a:ext cx="628650" cy="7147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07F9D5-BD99-4697-A099-38164561E361}"/>
                </a:ext>
              </a:extLst>
            </p:cNvPr>
            <p:cNvSpPr/>
            <p:nvPr/>
          </p:nvSpPr>
          <p:spPr>
            <a:xfrm>
              <a:off x="851903" y="2905125"/>
              <a:ext cx="2804749" cy="620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9F0E6933-E6BE-47C1-9743-EB2FFABD14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9722" y="3243706"/>
            <a:ext cx="8293100" cy="2841182"/>
          </a:xfrm>
        </p:spPr>
        <p:txBody>
          <a:bodyPr/>
          <a:lstStyle/>
          <a:p>
            <a:r>
              <a:rPr lang="en-US" dirty="0"/>
              <a:t>Build in sections</a:t>
            </a:r>
          </a:p>
          <a:p>
            <a:pPr lvl="1"/>
            <a:r>
              <a:rPr lang="en-US" dirty="0"/>
              <a:t>Concrete set in a series of 5-foot lifts</a:t>
            </a:r>
          </a:p>
          <a:p>
            <a:pPr lvl="1"/>
            <a:r>
              <a:rPr lang="en-US" dirty="0"/>
              <a:t>Add sections of pipe as you go along</a:t>
            </a:r>
          </a:p>
          <a:p>
            <a:pPr lvl="1"/>
            <a:r>
              <a:rPr lang="en-US" dirty="0"/>
              <a:t>Pipe set with typical construction tolerances: ~1/4 inch</a:t>
            </a:r>
          </a:p>
          <a:p>
            <a:r>
              <a:rPr lang="en-US" dirty="0"/>
              <a:t>Add outer structure</a:t>
            </a:r>
          </a:p>
          <a:p>
            <a:r>
              <a:rPr lang="en-US" dirty="0"/>
              <a:t>Fill in excavation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D971-04A8-43BB-BB10-CAACAC96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055A-A484-4E20-937A-28351808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584AF-9027-4801-97CE-C47C850A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A4B75-76FC-419B-BE7F-2FB419F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9DD20-3C31-4792-A715-1B67654EE1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238250"/>
            <a:ext cx="8464731" cy="4846638"/>
          </a:xfrm>
        </p:spPr>
        <p:txBody>
          <a:bodyPr/>
          <a:lstStyle/>
          <a:p>
            <a:r>
              <a:rPr lang="en-US" dirty="0"/>
              <a:t>The project has adopted the “box in a box” design</a:t>
            </a:r>
          </a:p>
          <a:p>
            <a:pPr lvl="1"/>
            <a:r>
              <a:rPr lang="en-US" dirty="0"/>
              <a:t>Decay vessel shielding is contained within an outer concrete structure</a:t>
            </a:r>
          </a:p>
          <a:p>
            <a:pPr lvl="2"/>
            <a:r>
              <a:rPr lang="en-US" dirty="0"/>
              <a:t>Barrier to water ex- and infiltration</a:t>
            </a:r>
          </a:p>
          <a:p>
            <a:pPr lvl="2"/>
            <a:r>
              <a:rPr lang="en-US" dirty="0"/>
              <a:t>Allows for inspection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0B7CC-9B12-45BC-AFEC-F1A08A48A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2099" y="2533370"/>
            <a:ext cx="3374587" cy="3405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F9FB2-486B-480C-ACD2-681A7FE19D98}"/>
              </a:ext>
            </a:extLst>
          </p:cNvPr>
          <p:cNvSpPr txBox="1"/>
          <p:nvPr/>
        </p:nvSpPr>
        <p:spPr>
          <a:xfrm>
            <a:off x="1525809" y="3651080"/>
            <a:ext cx="298267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Nitrogen Gas Cooling 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B0ADE-9772-43B6-BF77-F44A77EAD6F5}"/>
              </a:ext>
            </a:extLst>
          </p:cNvPr>
          <p:cNvSpPr txBox="1"/>
          <p:nvPr/>
        </p:nvSpPr>
        <p:spPr>
          <a:xfrm>
            <a:off x="2447109" y="4519749"/>
            <a:ext cx="169501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Nitrogen Return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27DA32-2B87-4BBA-8EF6-E46EA8A807B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508485" y="3835746"/>
            <a:ext cx="2057778" cy="50983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D1BC49-4A12-4883-8E46-CF9D67843B5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142125" y="4632960"/>
            <a:ext cx="2380595" cy="7145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0DAA-68BE-4050-88D7-AA458C08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893"/>
            <a:ext cx="8293100" cy="569268"/>
          </a:xfrm>
        </p:spPr>
        <p:txBody>
          <a:bodyPr/>
          <a:lstStyle/>
          <a:p>
            <a:r>
              <a:rPr lang="en-US" dirty="0"/>
              <a:t>Thermal Expansion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1821B-501A-4523-9460-6DAAC7AA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E5917-A1BA-432F-9AED-EECDFBFF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0478E-B6DA-4BE7-BC80-05E2DC55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7BD59-E49A-4DE9-B342-4374BB4681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761178"/>
            <a:ext cx="5717177" cy="2027464"/>
          </a:xfrm>
        </p:spPr>
        <p:txBody>
          <a:bodyPr/>
          <a:lstStyle/>
          <a:p>
            <a:r>
              <a:rPr lang="en-US" sz="2000" dirty="0"/>
              <a:t>Energy Deposition results used in thermal FEA</a:t>
            </a:r>
          </a:p>
          <a:p>
            <a:pPr lvl="1"/>
            <a:r>
              <a:rPr lang="en-US" sz="1800" dirty="0"/>
              <a:t>Temperature 60C for 2.4MW operation</a:t>
            </a:r>
          </a:p>
          <a:p>
            <a:pPr lvl="1"/>
            <a:r>
              <a:rPr lang="en-US" sz="1800" dirty="0"/>
              <a:t>Shows expansion of 5-8cm along 200m length</a:t>
            </a:r>
          </a:p>
          <a:p>
            <a:pPr lvl="1"/>
            <a:r>
              <a:rPr lang="en-US" sz="1800" dirty="0"/>
              <a:t>Single cooling return pipe causes lateral distortion</a:t>
            </a:r>
          </a:p>
          <a:p>
            <a:pPr lvl="2"/>
            <a:r>
              <a:rPr lang="en-US" sz="1600" dirty="0"/>
              <a:t>Will revert to design left-right symmetry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707A8-C4DD-4E98-AEC7-48F953B7E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91"/>
          <a:stretch/>
        </p:blipFill>
        <p:spPr>
          <a:xfrm>
            <a:off x="6172671" y="626360"/>
            <a:ext cx="2971329" cy="216228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9DC251-3FB7-4664-992D-B11983A6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457199" y="3264376"/>
            <a:ext cx="6021977" cy="242891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42E493-42D5-4F15-A01A-0BF4DE640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3809" r="76698" b="55833"/>
          <a:stretch/>
        </p:blipFill>
        <p:spPr>
          <a:xfrm>
            <a:off x="6394135" y="3417091"/>
            <a:ext cx="936788" cy="1044643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B5768E9-BE59-4FDD-98C6-08CE836A0B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r="35810"/>
          <a:stretch/>
        </p:blipFill>
        <p:spPr>
          <a:xfrm>
            <a:off x="7282409" y="2691989"/>
            <a:ext cx="1672790" cy="35394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E4441-99B5-43C4-BFC0-1A129B36F974}"/>
              </a:ext>
            </a:extLst>
          </p:cNvPr>
          <p:cNvCxnSpPr/>
          <p:nvPr/>
        </p:nvCxnSpPr>
        <p:spPr>
          <a:xfrm>
            <a:off x="6858000" y="3069771"/>
            <a:ext cx="22860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5FD3B-163E-4B95-88A5-3685445C8B5F}"/>
              </a:ext>
            </a:extLst>
          </p:cNvPr>
          <p:cNvCxnSpPr>
            <a:cxnSpLocks/>
          </p:cNvCxnSpPr>
          <p:nvPr/>
        </p:nvCxnSpPr>
        <p:spPr>
          <a:xfrm flipH="1">
            <a:off x="6762206" y="3101109"/>
            <a:ext cx="22860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5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E70B-DF66-499B-8A58-FC91DB36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44"/>
            <a:ext cx="8293100" cy="569268"/>
          </a:xfrm>
        </p:spPr>
        <p:txBody>
          <a:bodyPr/>
          <a:lstStyle/>
          <a:p>
            <a:r>
              <a:rPr lang="en-US" dirty="0"/>
              <a:t>Construction Features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06137-A9B0-4AEC-9F4A-C6999BAC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0670D-CE5F-4F28-B835-1BC4D5EB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D4E01-CBCA-4AB9-82BA-82991C35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76A1-8C23-415B-B11C-CC4EF4FB56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665713"/>
            <a:ext cx="8293100" cy="1128253"/>
          </a:xfrm>
        </p:spPr>
        <p:txBody>
          <a:bodyPr/>
          <a:lstStyle/>
          <a:p>
            <a:r>
              <a:rPr lang="en-US" sz="2000" dirty="0"/>
              <a:t>Structure is locked to base slab at top</a:t>
            </a:r>
          </a:p>
          <a:p>
            <a:pPr lvl="1"/>
            <a:r>
              <a:rPr lang="en-US" sz="1800" dirty="0"/>
              <a:t>Expansion is toward absorber hall</a:t>
            </a:r>
          </a:p>
          <a:p>
            <a:pPr lvl="1"/>
            <a:r>
              <a:rPr lang="en-US" sz="1800" dirty="0"/>
              <a:t>Avoids displacement of target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67648-A95C-4FE4-90E9-0A724D9D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152536" y="2025089"/>
            <a:ext cx="8868247" cy="246853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800DE6C6-C3FF-4370-B5C0-CF189758986B}"/>
              </a:ext>
            </a:extLst>
          </p:cNvPr>
          <p:cNvSpPr/>
          <p:nvPr/>
        </p:nvSpPr>
        <p:spPr>
          <a:xfrm rot="15868757">
            <a:off x="6168562" y="1810153"/>
            <a:ext cx="226423" cy="2197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5891331-A457-4BAC-9DB1-B7E74CD5C3DA}"/>
              </a:ext>
            </a:extLst>
          </p:cNvPr>
          <p:cNvSpPr/>
          <p:nvPr/>
        </p:nvSpPr>
        <p:spPr>
          <a:xfrm rot="15868757">
            <a:off x="3188004" y="1327623"/>
            <a:ext cx="229647" cy="374452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11710-CDFA-4F23-AE36-3A483C011422}"/>
              </a:ext>
            </a:extLst>
          </p:cNvPr>
          <p:cNvSpPr txBox="1"/>
          <p:nvPr/>
        </p:nvSpPr>
        <p:spPr>
          <a:xfrm>
            <a:off x="5177450" y="2274519"/>
            <a:ext cx="2173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Locked to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478A1-C4FE-4A51-9972-4886C8646A28}"/>
              </a:ext>
            </a:extLst>
          </p:cNvPr>
          <p:cNvSpPr txBox="1"/>
          <p:nvPr/>
        </p:nvSpPr>
        <p:spPr>
          <a:xfrm>
            <a:off x="2370692" y="2643851"/>
            <a:ext cx="2016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Sliding on base slab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A28FC-D465-4F33-8A66-CD3ADC6C6B2C}"/>
              </a:ext>
            </a:extLst>
          </p:cNvPr>
          <p:cNvSpPr txBox="1"/>
          <p:nvPr/>
        </p:nvSpPr>
        <p:spPr>
          <a:xfrm>
            <a:off x="5503818" y="4304199"/>
            <a:ext cx="20813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Slab on piers that rest on bedrock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53AC6-AF7B-417A-B1B8-2E1BA44D7C18}"/>
              </a:ext>
            </a:extLst>
          </p:cNvPr>
          <p:cNvSpPr txBox="1"/>
          <p:nvPr/>
        </p:nvSpPr>
        <p:spPr>
          <a:xfrm>
            <a:off x="2919186" y="4135584"/>
            <a:ext cx="1684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Slab on bedrock</a:t>
            </a:r>
          </a:p>
        </p:txBody>
      </p:sp>
    </p:spTree>
    <p:extLst>
      <p:ext uri="{BB962C8B-B14F-4D97-AF65-F5344CB8AC3E}">
        <p14:creationId xmlns:p14="http://schemas.microsoft.com/office/powerpoint/2010/main" val="67797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C225-49D2-4754-B112-71D0DFB5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Moves with Decay Pipe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FBBED-A25F-4B9C-8A64-459202E5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E8A45-39B4-4701-9EDC-4A4AFE8C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587E4-BC1A-4F80-B6E1-61B3A206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D7704-E696-46A4-8E04-75EFB9E4FB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889907"/>
            <a:ext cx="8293100" cy="4846638"/>
          </a:xfrm>
        </p:spPr>
        <p:txBody>
          <a:bodyPr/>
          <a:lstStyle/>
          <a:p>
            <a:r>
              <a:rPr lang="en-US" sz="2000" dirty="0"/>
              <a:t>The arrangement solves many structural and cooling problems</a:t>
            </a:r>
          </a:p>
          <a:p>
            <a:r>
              <a:rPr lang="en-US" sz="2000" dirty="0"/>
              <a:t>Decay region length will change depending on decay pipe heating</a:t>
            </a:r>
          </a:p>
          <a:p>
            <a:pPr lvl="1"/>
            <a:r>
              <a:rPr lang="en-US" sz="1800" dirty="0"/>
              <a:t>Should reach a steady state after a few weeks of operation</a:t>
            </a:r>
          </a:p>
          <a:p>
            <a:pPr lvl="1"/>
            <a:r>
              <a:rPr lang="en-US" sz="1800" dirty="0"/>
              <a:t>Have access to top of decay structure, so this can be measured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F83EA-F1E2-4D89-8D31-A4FDBF073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461" y="2717074"/>
            <a:ext cx="4819233" cy="35461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EA716E-EF9B-4607-9416-C2DFB245B944}"/>
              </a:ext>
            </a:extLst>
          </p:cNvPr>
          <p:cNvSpPr/>
          <p:nvPr/>
        </p:nvSpPr>
        <p:spPr>
          <a:xfrm>
            <a:off x="3526971" y="3997234"/>
            <a:ext cx="1254035" cy="1158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Absorber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197D2-A4C8-4AA3-BCA7-A6595E3FD252}"/>
              </a:ext>
            </a:extLst>
          </p:cNvPr>
          <p:cNvSpPr txBox="1"/>
          <p:nvPr/>
        </p:nvSpPr>
        <p:spPr>
          <a:xfrm>
            <a:off x="3290202" y="5887247"/>
            <a:ext cx="10903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Slip Plane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0097B4-1251-4E90-AFDB-05668A6A3BC8}"/>
              </a:ext>
            </a:extLst>
          </p:cNvPr>
          <p:cNvCxnSpPr/>
          <p:nvPr/>
        </p:nvCxnSpPr>
        <p:spPr>
          <a:xfrm flipV="1">
            <a:off x="4005943" y="5380664"/>
            <a:ext cx="148045" cy="581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E16B6C-CEC9-46DD-8BD9-0BE332C05335}"/>
              </a:ext>
            </a:extLst>
          </p:cNvPr>
          <p:cNvCxnSpPr>
            <a:cxnSpLocks/>
          </p:cNvCxnSpPr>
          <p:nvPr/>
        </p:nvCxnSpPr>
        <p:spPr>
          <a:xfrm flipV="1">
            <a:off x="5265843" y="3313226"/>
            <a:ext cx="0" cy="297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4331E1-0D0D-431E-ABED-5C10CB82CC5B}"/>
              </a:ext>
            </a:extLst>
          </p:cNvPr>
          <p:cNvCxnSpPr/>
          <p:nvPr/>
        </p:nvCxnSpPr>
        <p:spPr>
          <a:xfrm>
            <a:off x="5329645" y="3429000"/>
            <a:ext cx="15959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7D128B-5F93-4A30-AC99-229FF3981D30}"/>
              </a:ext>
            </a:extLst>
          </p:cNvPr>
          <p:cNvSpPr txBox="1"/>
          <p:nvPr/>
        </p:nvSpPr>
        <p:spPr>
          <a:xfrm>
            <a:off x="4184013" y="2831859"/>
            <a:ext cx="13052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Measure Here?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4E61F6-56D1-460E-833F-4209E328163B}"/>
              </a:ext>
            </a:extLst>
          </p:cNvPr>
          <p:cNvCxnSpPr/>
          <p:nvPr/>
        </p:nvCxnSpPr>
        <p:spPr>
          <a:xfrm>
            <a:off x="5280326" y="3105227"/>
            <a:ext cx="79798" cy="213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2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9DFB-5727-417F-B41F-CAA849E5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CFB55-0D8D-485B-BB06-D43D9998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62C79-6201-42A8-8A52-47281A6A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F5C4F-FDCA-484D-BDAA-A060C828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FCD00-6EE6-43FD-BE7F-36E771E34D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03786"/>
            <a:ext cx="8293100" cy="668927"/>
          </a:xfrm>
        </p:spPr>
        <p:txBody>
          <a:bodyPr/>
          <a:lstStyle/>
          <a:p>
            <a:r>
              <a:rPr lang="en-US" dirty="0"/>
              <a:t>Start with a massive excavation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2C575-55F5-4D0B-861D-19276A4C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603" r="1976" b="10376"/>
          <a:stretch/>
        </p:blipFill>
        <p:spPr>
          <a:xfrm>
            <a:off x="1040448" y="1473054"/>
            <a:ext cx="6900440" cy="358879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DBDD12B-7C3E-40CE-861E-7F3DC43D0D4F}"/>
              </a:ext>
            </a:extLst>
          </p:cNvPr>
          <p:cNvSpPr txBox="1">
            <a:spLocks/>
          </p:cNvSpPr>
          <p:nvPr/>
        </p:nvSpPr>
        <p:spPr>
          <a:xfrm>
            <a:off x="457200" y="5440677"/>
            <a:ext cx="8293100" cy="66892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Then build the base slab</a:t>
            </a:r>
          </a:p>
        </p:txBody>
      </p:sp>
    </p:spTree>
    <p:extLst>
      <p:ext uri="{BB962C8B-B14F-4D97-AF65-F5344CB8AC3E}">
        <p14:creationId xmlns:p14="http://schemas.microsoft.com/office/powerpoint/2010/main" val="410085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1C30-61CC-4E67-B1C2-D1D377B5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09"/>
            <a:ext cx="2769326" cy="1291687"/>
          </a:xfrm>
        </p:spPr>
        <p:txBody>
          <a:bodyPr/>
          <a:lstStyle/>
          <a:p>
            <a:r>
              <a:rPr lang="en-US" dirty="0"/>
              <a:t>Construction of Decay Structure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4A63F-69F6-4942-A7A6-78D2ECD3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46369-CEA5-470B-9BF4-6C4F00C1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30636-03C4-4F0D-9F1C-EEAEF0FB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73AA11D-D26B-4D34-8D1F-420F2DB176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9000"/>
            <a:ext cx="8293100" cy="2655888"/>
          </a:xfrm>
        </p:spPr>
        <p:txBody>
          <a:bodyPr/>
          <a:lstStyle/>
          <a:p>
            <a:r>
              <a:rPr lang="en-US" dirty="0"/>
              <a:t>Build in sections</a:t>
            </a:r>
          </a:p>
          <a:p>
            <a:pPr lvl="1"/>
            <a:r>
              <a:rPr lang="en-US" dirty="0"/>
              <a:t>Concrete set in a series of 5-foot lifts</a:t>
            </a:r>
          </a:p>
          <a:p>
            <a:pPr lvl="1"/>
            <a:r>
              <a:rPr lang="en-US" dirty="0"/>
              <a:t>Add sections of pipe as you go along</a:t>
            </a:r>
          </a:p>
          <a:p>
            <a:pPr lvl="1"/>
            <a:r>
              <a:rPr lang="en-US" dirty="0"/>
              <a:t>Pipe set with typical construction tolerances: ~1/4 inch</a:t>
            </a:r>
          </a:p>
          <a:p>
            <a:r>
              <a:rPr lang="en-US" dirty="0"/>
              <a:t>Add outer structure</a:t>
            </a:r>
          </a:p>
          <a:p>
            <a:r>
              <a:rPr lang="en-US" dirty="0"/>
              <a:t>Fill in excavation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08C57-1E7A-4CE6-85E8-87927DCA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15" y="432610"/>
            <a:ext cx="5482085" cy="34601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4D69F5-F11C-41BC-AD13-F068BAEFC982}"/>
              </a:ext>
            </a:extLst>
          </p:cNvPr>
          <p:cNvCxnSpPr/>
          <p:nvPr/>
        </p:nvCxnSpPr>
        <p:spPr>
          <a:xfrm flipV="1">
            <a:off x="3722914" y="1528354"/>
            <a:ext cx="4963886" cy="59948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814FA6-03CF-4E18-A88F-DBAAF4EF2A45}"/>
              </a:ext>
            </a:extLst>
          </p:cNvPr>
          <p:cNvCxnSpPr/>
          <p:nvPr/>
        </p:nvCxnSpPr>
        <p:spPr>
          <a:xfrm flipV="1">
            <a:off x="3722914" y="1967629"/>
            <a:ext cx="4963886" cy="59948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8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1649-6097-46A0-9286-810C71F4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15564"/>
            <a:ext cx="8293100" cy="569268"/>
          </a:xfrm>
        </p:spPr>
        <p:txBody>
          <a:bodyPr/>
          <a:lstStyle/>
          <a:p>
            <a:r>
              <a:rPr lang="en-US" dirty="0"/>
              <a:t>Concerns and Questions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98D97-88CF-4180-A9ED-86429031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8E90E-C201-4E6B-9AF3-9BB4BFF5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12EF5-4279-4EA8-9F69-D036A5E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273DB-C798-44F9-A2AC-E8C300C640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679268"/>
            <a:ext cx="8293100" cy="5630092"/>
          </a:xfrm>
        </p:spPr>
        <p:txBody>
          <a:bodyPr/>
          <a:lstStyle/>
          <a:p>
            <a:r>
              <a:rPr lang="en-US" sz="2000" dirty="0"/>
              <a:t>Pipe position will be set by survey crew as it is built</a:t>
            </a:r>
          </a:p>
          <a:p>
            <a:pPr lvl="1"/>
            <a:r>
              <a:rPr lang="en-US" sz="1800" dirty="0"/>
              <a:t>Will check for residual magnetic fields after welding</a:t>
            </a:r>
          </a:p>
          <a:p>
            <a:pPr lvl="1"/>
            <a:r>
              <a:rPr lang="en-US" sz="1800" dirty="0"/>
              <a:t>Will sink ~1 inch after structure is complete and excavation is filled</a:t>
            </a:r>
          </a:p>
          <a:p>
            <a:pPr lvl="2"/>
            <a:r>
              <a:rPr lang="en-US" sz="1600" dirty="0"/>
              <a:t>Awaiting calculations for current design</a:t>
            </a:r>
          </a:p>
          <a:p>
            <a:r>
              <a:rPr lang="en-US" sz="2000" dirty="0"/>
              <a:t>Not a perfect cylinder</a:t>
            </a:r>
          </a:p>
          <a:p>
            <a:pPr lvl="1"/>
            <a:r>
              <a:rPr lang="en-US" sz="1800" dirty="0"/>
              <a:t>Some amount of wiggle expected</a:t>
            </a:r>
          </a:p>
          <a:p>
            <a:pPr lvl="1"/>
            <a:r>
              <a:rPr lang="en-US" sz="1800" dirty="0"/>
              <a:t>1-2 cm out of round with axis varying over length of pipe</a:t>
            </a:r>
          </a:p>
          <a:p>
            <a:r>
              <a:rPr lang="en-US" dirty="0"/>
              <a:t>How concentric does the pipe need to be with beamline?</a:t>
            </a:r>
          </a:p>
          <a:p>
            <a:pPr lvl="1"/>
            <a:r>
              <a:rPr lang="en-US" sz="1800" dirty="0"/>
              <a:t>Do we need to compensate for expected movement when it is placed?</a:t>
            </a:r>
          </a:p>
          <a:p>
            <a:r>
              <a:rPr lang="en-US" sz="2000" dirty="0"/>
              <a:t>How well does position need to be measured?</a:t>
            </a:r>
          </a:p>
          <a:p>
            <a:pPr lvl="1"/>
            <a:r>
              <a:rPr lang="en-US" sz="1800" dirty="0"/>
              <a:t>In principle can get mm accuracy from Alignment staff</a:t>
            </a:r>
          </a:p>
          <a:p>
            <a:pPr lvl="1"/>
            <a:r>
              <a:rPr lang="en-US" sz="1800" dirty="0"/>
              <a:t>Is measurement required after settlement is expected to be complete?</a:t>
            </a:r>
          </a:p>
          <a:p>
            <a:pPr lvl="1"/>
            <a:r>
              <a:rPr lang="en-US" sz="1800" dirty="0"/>
              <a:t>Could we measure the outside of the structure to before and after to look for settlement?</a:t>
            </a:r>
          </a:p>
          <a:p>
            <a:r>
              <a:rPr lang="en-US" sz="2000" dirty="0"/>
              <a:t>How well do we need to measure elongation?</a:t>
            </a:r>
          </a:p>
        </p:txBody>
      </p:sp>
    </p:spTree>
    <p:extLst>
      <p:ext uri="{BB962C8B-B14F-4D97-AF65-F5344CB8AC3E}">
        <p14:creationId xmlns:p14="http://schemas.microsoft.com/office/powerpoint/2010/main" val="201528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50A2-001B-4F2B-A675-D48F67FA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1147996"/>
          </a:xfrm>
        </p:spPr>
        <p:txBody>
          <a:bodyPr/>
          <a:lstStyle/>
          <a:p>
            <a:r>
              <a:rPr lang="en-US" sz="6000" dirty="0"/>
              <a:t>Backup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3C74E-8946-4E7F-B4FB-F60962E7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7C756-DCBD-49C3-A82A-BFC39226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J. Lewis | Decay Vessel Geometry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3E506-00BE-4610-BC0E-6E4AEF43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6075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wis-Beamline Template" id="{F4C8AD45-A90A-444C-B134-C54608303CD8}" vid="{2AFF96AC-A63F-478B-A980-3A5E09AA376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wis-Beamline Template" id="{F4C8AD45-A90A-444C-B134-C54608303CD8}" vid="{B14B359E-B0BB-471E-A4B1-9EA759E4AE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Lewis-Beamline Template</Template>
  <TotalTime>105</TotalTime>
  <Words>490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Decay Region Construction and Operation Geometry</vt:lpstr>
      <vt:lpstr>Overall Design</vt:lpstr>
      <vt:lpstr>Thermal Expansion</vt:lpstr>
      <vt:lpstr>Construction Features</vt:lpstr>
      <vt:lpstr>Absorber Moves with Decay Pipe</vt:lpstr>
      <vt:lpstr>Construction Process</vt:lpstr>
      <vt:lpstr>Construction of Decay Structure</vt:lpstr>
      <vt:lpstr>Concerns and Questions</vt:lpstr>
      <vt:lpstr>Backup</vt:lpstr>
      <vt:lpstr>Construction of Decay Structure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Decay Pipe Construction and Operation Locations</dc:title>
  <dc:creator>Jonathan Lewis</dc:creator>
  <cp:lastModifiedBy>Jonathan Lewis</cp:lastModifiedBy>
  <cp:revision>14</cp:revision>
  <cp:lastPrinted>2015-05-22T11:54:13Z</cp:lastPrinted>
  <dcterms:created xsi:type="dcterms:W3CDTF">2020-11-11T19:49:35Z</dcterms:created>
  <dcterms:modified xsi:type="dcterms:W3CDTF">2020-11-19T15:40:00Z</dcterms:modified>
</cp:coreProperties>
</file>