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70" r:id="rId4"/>
    <p:sldId id="273" r:id="rId5"/>
    <p:sldId id="279" r:id="rId6"/>
    <p:sldId id="296" r:id="rId7"/>
    <p:sldId id="289" r:id="rId8"/>
    <p:sldId id="290" r:id="rId9"/>
    <p:sldId id="291" r:id="rId10"/>
    <p:sldId id="286" r:id="rId11"/>
    <p:sldId id="280" r:id="rId12"/>
    <p:sldId id="283" r:id="rId13"/>
    <p:sldId id="284" r:id="rId14"/>
    <p:sldId id="285" r:id="rId15"/>
    <p:sldId id="287" r:id="rId16"/>
    <p:sldId id="299" r:id="rId17"/>
    <p:sldId id="298" r:id="rId18"/>
    <p:sldId id="300" r:id="rId19"/>
    <p:sldId id="302" r:id="rId20"/>
    <p:sldId id="303" r:id="rId21"/>
    <p:sldId id="304" r:id="rId22"/>
    <p:sldId id="301" r:id="rId23"/>
    <p:sldId id="292" r:id="rId24"/>
    <p:sldId id="293" r:id="rId25"/>
    <p:sldId id="294" r:id="rId26"/>
    <p:sldId id="295" r:id="rId27"/>
    <p:sldId id="261" r:id="rId28"/>
    <p:sldId id="278" r:id="rId29"/>
    <p:sldId id="267" r:id="rId30"/>
    <p:sldId id="281" r:id="rId31"/>
    <p:sldId id="268" r:id="rId32"/>
    <p:sldId id="288" r:id="rId33"/>
    <p:sldId id="265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1" autoAdjust="0"/>
    <p:restoredTop sz="94660"/>
  </p:normalViewPr>
  <p:slideViewPr>
    <p:cSldViewPr snapToGrid="0">
      <p:cViewPr>
        <p:scale>
          <a:sx n="81" d="100"/>
          <a:sy n="81" d="100"/>
        </p:scale>
        <p:origin x="210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39C6-B4B9-4C23-9D4D-C1B68585376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103D1-CA2B-49B4-B586-5C5F02510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0.4,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0.6,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0.8 generated with 250 million </a:t>
                </a:r>
                <a:r>
                  <a:rPr lang="en-US" dirty="0" err="1" smtClean="0"/>
                  <a:t>PoT</a:t>
                </a:r>
                <a:r>
                  <a:rPr lang="en-US" dirty="0"/>
                  <a:t> </a:t>
                </a:r>
                <a:r>
                  <a:rPr lang="en-US" dirty="0" smtClean="0"/>
                  <a:t>each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0.5 have 500 million </a:t>
                </a:r>
                <a:r>
                  <a:rPr lang="en-US" dirty="0" err="1" smtClean="0"/>
                  <a:t>PoT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b="0" i="0" smtClean="0">
                    <a:latin typeface="Cambria Math" panose="02040503050406030204" pitchFamily="18" charset="0"/>
                  </a:rPr>
                  <a:t>±</a:t>
                </a:r>
                <a:r>
                  <a:rPr lang="en-US" dirty="0" smtClean="0"/>
                  <a:t>0.2,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±</a:t>
                </a:r>
                <a:r>
                  <a:rPr lang="en-US" dirty="0" smtClean="0"/>
                  <a:t>0.4,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±</a:t>
                </a:r>
                <a:r>
                  <a:rPr lang="en-US" dirty="0" smtClean="0"/>
                  <a:t>0.6,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±</a:t>
                </a:r>
                <a:r>
                  <a:rPr lang="en-US" dirty="0" smtClean="0"/>
                  <a:t>0.8 generated with 250 million </a:t>
                </a:r>
                <a:r>
                  <a:rPr lang="en-US" dirty="0" err="1" smtClean="0"/>
                  <a:t>PoT</a:t>
                </a:r>
                <a:r>
                  <a:rPr lang="en-US" dirty="0"/>
                  <a:t> </a:t>
                </a:r>
                <a:r>
                  <a:rPr lang="en-US" dirty="0" smtClean="0"/>
                  <a:t>each</a:t>
                </a:r>
              </a:p>
              <a:p>
                <a:pPr lvl="1"/>
                <a:r>
                  <a:rPr lang="en-US" b="0" i="0" smtClean="0">
                    <a:latin typeface="Cambria Math" panose="02040503050406030204" pitchFamily="18" charset="0"/>
                  </a:rPr>
                  <a:t>±</a:t>
                </a:r>
                <a:r>
                  <a:rPr lang="en-US" dirty="0" smtClean="0"/>
                  <a:t>0.5 have 500 million </a:t>
                </a:r>
                <a:r>
                  <a:rPr lang="en-US" dirty="0" err="1" smtClean="0"/>
                  <a:t>PoT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103D1-CA2B-49B4-B586-5C5F02510A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3C82-EC88-4E7B-A95B-62B8E38D49A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76DF-F265-407A-8467-37CA5C9A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5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Decay Pipe Size on Fluxes and Precision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Pierce </a:t>
            </a:r>
            <a:r>
              <a:rPr lang="en-US" dirty="0" smtClean="0"/>
              <a:t>Weatherly</a:t>
            </a:r>
          </a:p>
          <a:p>
            <a:r>
              <a:rPr lang="en-US" dirty="0" smtClean="0"/>
              <a:t>BIWG Meeting</a:t>
            </a:r>
            <a:endParaRPr lang="en-US" dirty="0" smtClean="0"/>
          </a:p>
          <a:p>
            <a:r>
              <a:rPr lang="en-US" dirty="0" smtClean="0"/>
              <a:t>November 19,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5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" y="0"/>
            <a:ext cx="11990982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5651" y="1374898"/>
                <a:ext cx="4404091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404091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216" t="-4965" r="-831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65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0" y="0"/>
            <a:ext cx="1192085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78238" y="1361352"/>
                <a:ext cx="4404091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4404091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075" t="-4930" r="-830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8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5" y="0"/>
            <a:ext cx="1197184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5651" y="1374898"/>
                <a:ext cx="4346383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346383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244" t="-4965" r="-842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6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6" y="0"/>
            <a:ext cx="1197350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78238" y="1361352"/>
                <a:ext cx="4346383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4346383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104" t="-4930" r="-982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2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6" y="0"/>
            <a:ext cx="1208748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5651" y="1374898"/>
                <a:ext cx="4852932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852932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2010" t="-4965" r="-628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06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6" y="0"/>
            <a:ext cx="1198744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78238" y="1361352"/>
                <a:ext cx="4852932" cy="86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br>
                  <a:rPr lang="en-US" sz="2400" dirty="0" smtClean="0"/>
                </a:br>
                <a:r>
                  <a:rPr lang="en-US" sz="2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4852932" cy="860748"/>
              </a:xfrm>
              <a:prstGeom prst="rect">
                <a:avLst/>
              </a:prstGeom>
              <a:blipFill rotWithShape="0">
                <a:blip r:embed="rId3"/>
                <a:stretch>
                  <a:fillRect l="-1882" t="-4930" r="-627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88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Shape 2"/>
          <p:cNvSpPr txBox="1"/>
          <p:nvPr/>
        </p:nvSpPr>
        <p:spPr>
          <a:xfrm>
            <a:off x="284480" y="15333"/>
            <a:ext cx="7430347" cy="4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2933" b="1" spc="-1" dirty="0">
                <a:solidFill>
                  <a:srgbClr val="004C97"/>
                </a:solidFill>
              </a:rPr>
              <a:t>Uncertainties for FHC FD/ND, all flavors </a:t>
            </a:r>
            <a:endParaRPr lang="en-US" sz="2933" spc="-1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786" name="TextShape 4"/>
          <p:cNvSpPr txBox="1"/>
          <p:nvPr/>
        </p:nvSpPr>
        <p:spPr>
          <a:xfrm>
            <a:off x="2040960" y="6504000"/>
            <a:ext cx="8349120" cy="24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004C97"/>
                </a:solidFill>
                <a:ea typeface="ＭＳ Ｐゴシック"/>
              </a:rPr>
              <a:t>Pierce Weatherly | DUNE Collaboration Meeting</a:t>
            </a:r>
            <a:endParaRPr lang="en-US" sz="1200" spc="-1" dirty="0"/>
          </a:p>
        </p:txBody>
      </p:sp>
      <p:sp>
        <p:nvSpPr>
          <p:cNvPr id="787" name="TextShape 5"/>
          <p:cNvSpPr txBox="1"/>
          <p:nvPr/>
        </p:nvSpPr>
        <p:spPr>
          <a:xfrm>
            <a:off x="296160" y="6504000"/>
            <a:ext cx="552000" cy="23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CAB93295-EE9A-4EEF-BF7E-5DE90EFEF347}" type="slidenum">
              <a:rPr lang="en-US" sz="1200" spc="-1">
                <a:solidFill>
                  <a:srgbClr val="004C97"/>
                </a:solidFill>
                <a:ea typeface="Geneva"/>
              </a:rPr>
              <a:pPr/>
              <a:t>17</a:t>
            </a:fld>
            <a:endParaRPr lang="en-US" sz="1200" spc="-1">
              <a:solidFill>
                <a:prstClr val="black"/>
              </a:solidFill>
              <a:latin typeface="Tinos"/>
            </a:endParaRPr>
          </a:p>
        </p:txBody>
      </p:sp>
      <p:pic>
        <p:nvPicPr>
          <p:cNvPr id="788" name="Picture 12" descr="DUNElogoMarkFINAL_090815-01.jpg"/>
          <p:cNvPicPr/>
          <p:nvPr/>
        </p:nvPicPr>
        <p:blipFill>
          <a:blip r:embed="rId2"/>
          <a:stretch/>
        </p:blipFill>
        <p:spPr>
          <a:xfrm>
            <a:off x="11224800" y="6482400"/>
            <a:ext cx="662400" cy="269280"/>
          </a:xfrm>
          <a:prstGeom prst="rect">
            <a:avLst/>
          </a:prstGeom>
          <a:ln>
            <a:noFill/>
          </a:ln>
        </p:spPr>
      </p:pic>
      <p:pic>
        <p:nvPicPr>
          <p:cNvPr id="789" name="Picture 675"/>
          <p:cNvPicPr/>
          <p:nvPr/>
        </p:nvPicPr>
        <p:blipFill>
          <a:blip r:embed="rId3"/>
          <a:stretch/>
        </p:blipFill>
        <p:spPr>
          <a:xfrm>
            <a:off x="10220160" y="6504960"/>
            <a:ext cx="952320" cy="2424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443"/>
          <a:stretch/>
        </p:blipFill>
        <p:spPr>
          <a:xfrm>
            <a:off x="6329223" y="517587"/>
            <a:ext cx="5571831" cy="6264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53000"/>
          <a:stretch/>
        </p:blipFill>
        <p:spPr>
          <a:xfrm>
            <a:off x="854489" y="471055"/>
            <a:ext cx="5506595" cy="6264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93174" y="731520"/>
                <a:ext cx="569515" cy="62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733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80" y="548640"/>
                <a:ext cx="445185" cy="465577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7494" y="3948854"/>
                <a:ext cx="55265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733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120" y="2961640"/>
                <a:ext cx="43287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227734" y="663787"/>
                <a:ext cx="569515" cy="62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733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733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733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0" y="497840"/>
                <a:ext cx="445186" cy="4655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29334" y="4009814"/>
                <a:ext cx="552652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733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733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733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0" y="3007360"/>
                <a:ext cx="43287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69" y="0"/>
            <a:ext cx="6122931" cy="3547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50" y="3310472"/>
            <a:ext cx="6100150" cy="3547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0472"/>
            <a:ext cx="6069570" cy="35475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Fits are performed in each energy </a:t>
            </a:r>
            <a:br>
              <a:rPr lang="en-US" smtClean="0"/>
            </a:br>
            <a:r>
              <a:rPr lang="en-US" smtClean="0"/>
              <a:t>bin on the data from these plots</a:t>
            </a:r>
            <a:br>
              <a:rPr lang="en-US" smtClean="0"/>
            </a:br>
            <a:r>
              <a:rPr lang="en-US" smtClean="0"/>
              <a:t>(including errors)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</p:spPr>
            <p:txBody>
              <a:bodyPr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3500" dirty="0" smtClean="0"/>
                  <a:t>Flux Ratios to Nominal Simulation: </a:t>
                </a:r>
                <a:br>
                  <a:rPr lang="en-US" sz="3500" dirty="0" smtClean="0"/>
                </a:br>
                <a:r>
                  <a:rPr lang="en-US" sz="3500" dirty="0" smtClean="0"/>
                  <a:t>-5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, </a:t>
                </a:r>
                <a:r>
                  <a:rPr lang="en-US" sz="3500" i="1" dirty="0" smtClean="0"/>
                  <a:t>d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= 1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&amp;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  <a:blipFill rotWithShape="0">
                <a:blip r:embed="rId5"/>
                <a:stretch>
                  <a:fillRect l="-1342" t="-11521" b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39947" y="1002451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4961" y="4324771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3494" y="4433145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397"/>
            <a:ext cx="6005517" cy="353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12" y="3326397"/>
            <a:ext cx="5992588" cy="3531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95" y="0"/>
            <a:ext cx="6037205" cy="353160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Fits are performed in each energy </a:t>
            </a:r>
            <a:br>
              <a:rPr lang="en-US" smtClean="0"/>
            </a:br>
            <a:r>
              <a:rPr lang="en-US" smtClean="0"/>
              <a:t>bin on the data from these plots</a:t>
            </a:r>
            <a:br>
              <a:rPr lang="en-US" smtClean="0"/>
            </a:br>
            <a:r>
              <a:rPr lang="en-US" smtClean="0"/>
              <a:t>(including errors)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</p:spPr>
            <p:txBody>
              <a:bodyPr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500" dirty="0" smtClean="0"/>
                  <a:t>Flux Ratios to Nominal Simulation: </a:t>
                </a:r>
                <a:br>
                  <a:rPr lang="en-US" sz="3500" dirty="0" smtClean="0"/>
                </a:br>
                <a:r>
                  <a:rPr lang="en-US" sz="3500" dirty="0" smtClean="0"/>
                  <a:t>-5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, </a:t>
                </a:r>
                <a:r>
                  <a:rPr lang="en-US" sz="3500" i="1" dirty="0" smtClean="0"/>
                  <a:t>d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= 1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&amp;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  <a:blipFill rotWithShape="0">
                <a:blip r:embed="rId5"/>
                <a:stretch>
                  <a:fillRect l="-1342" t="-12442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15122" y="710220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10136" y="4032540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923" y="4291743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7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32" y="425450"/>
            <a:ext cx="7008668" cy="3631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Motivation/Goal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66850"/>
                <a:ext cx="11995150" cy="539114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Decay </a:t>
                </a:r>
                <a:r>
                  <a:rPr lang="en-US" smtClean="0"/>
                  <a:t>Pipe Size </a:t>
                </a:r>
                <a:r>
                  <a:rPr lang="en-US" dirty="0" smtClean="0"/>
                  <a:t>is a significant </a:t>
                </a:r>
                <a:br>
                  <a:rPr lang="en-US" dirty="0" smtClean="0"/>
                </a:br>
                <a:r>
                  <a:rPr lang="en-US" dirty="0" smtClean="0"/>
                  <a:t>systematic uncertainty source </a:t>
                </a:r>
                <a:br>
                  <a:rPr lang="en-US" dirty="0" smtClean="0"/>
                </a:br>
                <a:r>
                  <a:rPr lang="en-US" dirty="0" smtClean="0"/>
                  <a:t>in beam focusing uncertainties for </a:t>
                </a:r>
                <a:br>
                  <a:rPr lang="en-US" dirty="0" smtClean="0"/>
                </a:br>
                <a:r>
                  <a:rPr lang="en-US" dirty="0" smtClean="0"/>
                  <a:t>primary physics region.</a:t>
                </a:r>
              </a:p>
              <a:p>
                <a:r>
                  <a:rPr lang="en-US" dirty="0" smtClean="0"/>
                  <a:t>Uncertainties are for </a:t>
                </a:r>
                <a:br>
                  <a:rPr lang="en-US" dirty="0" smtClean="0"/>
                </a:br>
                <a:r>
                  <a:rPr lang="en-US" dirty="0" err="1" smtClean="0"/>
                  <a:t>Unoscillated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 flux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Asked to see how uniform we need the decay pipe to be to reduce uncertainty. </a:t>
                </a:r>
              </a:p>
              <a:p>
                <a:pPr lvl="1"/>
                <a:r>
                  <a:rPr lang="en-US" dirty="0" smtClean="0"/>
                  <a:t>In terms of deviation in “decay pipe radius” </a:t>
                </a:r>
                <a:r>
                  <a:rPr lang="en-US" dirty="0" err="1" smtClean="0"/>
                  <a:t>dR</a:t>
                </a:r>
                <a:endParaRPr lang="en-US" baseline="-25000" dirty="0" smtClean="0"/>
              </a:p>
              <a:p>
                <a:pPr lvl="2"/>
                <a:r>
                  <a:rPr lang="en-US" dirty="0" smtClean="0"/>
                  <a:t>“Radius” is a stand in for multiple deformation effects of the pipe</a:t>
                </a:r>
              </a:p>
              <a:p>
                <a:pPr lvl="1"/>
                <a:r>
                  <a:rPr lang="en-US" dirty="0" smtClean="0"/>
                  <a:t>Find an acceptable level of deviation in muon neutrino flux, corresponding </a:t>
                </a:r>
                <a:r>
                  <a:rPr lang="en-US" dirty="0" err="1" smtClean="0"/>
                  <a:t>dR</a:t>
                </a:r>
                <a:r>
                  <a:rPr lang="en-US" dirty="0" smtClean="0"/>
                  <a:t> value, that fits within engineering budget/constraints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66850"/>
                <a:ext cx="11995150" cy="5391149"/>
              </a:xfrm>
              <a:blipFill rotWithShape="0">
                <a:blip r:embed="rId3"/>
                <a:stretch>
                  <a:fillRect l="-91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1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64" y="0"/>
            <a:ext cx="5979736" cy="352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20" y="3333971"/>
            <a:ext cx="6011579" cy="3524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9959"/>
            <a:ext cx="6059302" cy="352402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Fits are performed in each energy </a:t>
            </a:r>
            <a:br>
              <a:rPr lang="en-US" smtClean="0"/>
            </a:br>
            <a:r>
              <a:rPr lang="en-US" smtClean="0"/>
              <a:t>bin on the data from these plots</a:t>
            </a:r>
            <a:br>
              <a:rPr lang="en-US" smtClean="0"/>
            </a:br>
            <a:r>
              <a:rPr lang="en-US" smtClean="0"/>
              <a:t>(including errors)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</p:spPr>
            <p:txBody>
              <a:bodyPr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500" dirty="0" smtClean="0"/>
                  <a:t>Flux Ratios to Nominal Simulation: </a:t>
                </a:r>
                <a:br>
                  <a:rPr lang="en-US" sz="3500" dirty="0" smtClean="0"/>
                </a:br>
                <a:r>
                  <a:rPr lang="en-US" sz="3500" dirty="0" smtClean="0"/>
                  <a:t>-5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, </a:t>
                </a:r>
                <a:r>
                  <a:rPr lang="en-US" sz="3500" i="1" dirty="0" smtClean="0"/>
                  <a:t>d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= 1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&amp;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11353800" cy="1325563"/>
              </a:xfrm>
              <a:prstGeom prst="rect">
                <a:avLst/>
              </a:prstGeom>
              <a:blipFill rotWithShape="0">
                <a:blip r:embed="rId5"/>
                <a:stretch>
                  <a:fillRect l="-1342" t="-12442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15122" y="710220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10136" y="4032540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923" y="4291743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0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52" y="1894787"/>
            <a:ext cx="2915669" cy="3344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4787"/>
            <a:ext cx="2994847" cy="330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044" y="1894787"/>
            <a:ext cx="2883065" cy="3288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704" y="1894787"/>
            <a:ext cx="2892380" cy="32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0"/>
            <a:ext cx="11585542" cy="67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-5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to 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=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449" y="0"/>
            <a:ext cx="6151551" cy="352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6360"/>
            <a:ext cx="6156960" cy="352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6919" y="3336147"/>
            <a:ext cx="6098556" cy="3521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9947" y="94826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4961" y="427058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8321" y="2509521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73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1" y="0"/>
            <a:ext cx="1187553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85651" y="1374898"/>
                <a:ext cx="440409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404091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750" r="-831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3" y="0"/>
            <a:ext cx="1197873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5651" y="1374898"/>
                <a:ext cx="4346383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346383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750" r="-842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9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" y="0"/>
            <a:ext cx="1209155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5651" y="1374898"/>
                <a:ext cx="485293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-5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1" y="1374898"/>
                <a:ext cx="4852932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750" r="-628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9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340"/>
            <a:ext cx="6183478" cy="3492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72" y="0"/>
            <a:ext cx="5982428" cy="3420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547" y="3434080"/>
            <a:ext cx="5948453" cy="3423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simulations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  <a:blipFill rotWithShape="0">
                <a:blip r:embed="rId5"/>
                <a:stretch>
                  <a:fillRect t="-8756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039947" y="94826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4961" y="427058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98321" y="2509521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3" y="0"/>
            <a:ext cx="1201729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3544" y="1347804"/>
                <a:ext cx="3744487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3744487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130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89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1" y="0"/>
            <a:ext cx="1198219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78238" y="1361352"/>
                <a:ext cx="540276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5402761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56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58" y="47625"/>
            <a:ext cx="6124575" cy="676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187" y="365125"/>
                <a:ext cx="11299613" cy="1325563"/>
              </a:xfrm>
            </p:spPr>
            <p:txBody>
              <a:bodyPr/>
              <a:lstStyle/>
              <a:p>
                <a:r>
                  <a:rPr lang="en-US" dirty="0" smtClean="0"/>
                  <a:t>Max %Uncertainty(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in Flux ROI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87" y="365125"/>
                <a:ext cx="11299613" cy="1325563"/>
              </a:xfrm>
              <a:blipFill rotWithShape="0">
                <a:blip r:embed="rId4"/>
                <a:stretch>
                  <a:fillRect l="-2211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825624"/>
                <a:ext cx="6373707" cy="48799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 2.0 m,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= 10 cm</a:t>
                </a:r>
              </a:p>
              <a:p>
                <a:r>
                  <a:rPr lang="en-US" dirty="0" smtClean="0"/>
                  <a:t>-5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– +5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&amp; Sub-1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samples: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0.4,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0.6,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0.8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(2-8 cm)</a:t>
                </a:r>
              </a:p>
              <a:p>
                <a:r>
                  <a:rPr lang="en-US" dirty="0" smtClean="0"/>
                  <a:t>Fit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for each energy bin with all simulations </a:t>
                </a:r>
              </a:p>
              <a:p>
                <a:pPr lvl="1"/>
                <a:r>
                  <a:rPr lang="en-US" dirty="0" smtClean="0"/>
                  <a:t>Include Sub-1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simulation samples</a:t>
                </a:r>
              </a:p>
              <a:p>
                <a:pPr lvl="2"/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sample has very high stats (&gt;1e9), so no significant change to best fit after including </a:t>
                </a:r>
              </a:p>
              <a:p>
                <a:r>
                  <a:rPr lang="en-US" dirty="0" smtClean="0"/>
                  <a:t>Result (right)</a:t>
                </a:r>
              </a:p>
              <a:p>
                <a:pPr lvl="1"/>
                <a:r>
                  <a:rPr lang="en-US" dirty="0" smtClean="0"/>
                  <a:t>extract values from fit (1 mm steps)</a:t>
                </a:r>
              </a:p>
              <a:p>
                <a:pPr lvl="1"/>
                <a:r>
                  <a:rPr lang="en-US" dirty="0" smtClean="0"/>
                  <a:t>All 4 are very shallow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’s</a:t>
                </a: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25624"/>
                <a:ext cx="6373707" cy="4879975"/>
              </a:xfrm>
              <a:blipFill rotWithShape="0">
                <a:blip r:embed="rId5"/>
                <a:stretch>
                  <a:fillRect l="-1721" t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47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3" y="0"/>
            <a:ext cx="1199447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33544" y="1347804"/>
                <a:ext cx="3686778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3686778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132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60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0" y="0"/>
            <a:ext cx="118672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78238" y="1361352"/>
                <a:ext cx="540276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5402761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36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0" y="0"/>
            <a:ext cx="1204708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33544" y="1347804"/>
                <a:ext cx="4193327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4193327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87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02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" y="0"/>
            <a:ext cx="1201380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78238" y="1361352"/>
                <a:ext cx="585160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38" y="1361352"/>
                <a:ext cx="5851602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52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142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19"/>
            <a:ext cx="12192000" cy="67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95" y="225154"/>
            <a:ext cx="5280305" cy="3056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728"/>
            <a:ext cx="10515600" cy="1325563"/>
          </a:xfrm>
        </p:spPr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26349"/>
                <a:ext cx="6868160" cy="494421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This page: %Uncertainties for FD, ND, FD/ND</a:t>
                </a:r>
              </a:p>
              <a:p>
                <a:r>
                  <a:rPr lang="en-US" sz="2000" dirty="0" smtClean="0"/>
                  <a:t>Large plots on following pages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has &gt; 1e9 </a:t>
                </a:r>
                <a:r>
                  <a:rPr lang="en-US" sz="2000" dirty="0" err="1" smtClean="0"/>
                  <a:t>PoT</a:t>
                </a:r>
                <a:endParaRPr lang="en-US" sz="2000" dirty="0" smtClean="0"/>
              </a:p>
              <a:p>
                <a:r>
                  <a:rPr lang="en-US" sz="2000" dirty="0" smtClean="0"/>
                  <a:t>-5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samples ~ 0.5e9 </a:t>
                </a:r>
                <a:r>
                  <a:rPr lang="en-US" sz="2000" dirty="0" err="1" smtClean="0"/>
                  <a:t>PoT</a:t>
                </a:r>
                <a:r>
                  <a:rPr lang="en-US" sz="2000" dirty="0" smtClean="0"/>
                  <a:t>, </a:t>
                </a:r>
              </a:p>
              <a:p>
                <a:r>
                  <a:rPr lang="en-US" sz="2000" dirty="0" smtClean="0"/>
                  <a:t>Sub-1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samples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 smtClean="0"/>
                  <a:t>0.8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 smtClean="0"/>
                  <a:t> samples </a:t>
                </a:r>
                <a:br>
                  <a:rPr lang="en-US" sz="1800" dirty="0" smtClean="0"/>
                </a:br>
                <a:r>
                  <a:rPr lang="en-US" sz="1800" dirty="0" smtClean="0"/>
                  <a:t>generated with 0.25e9 </a:t>
                </a:r>
                <a:r>
                  <a:rPr lang="en-US" sz="1800" dirty="0" err="1" smtClean="0"/>
                  <a:t>PoT</a:t>
                </a:r>
                <a:r>
                  <a:rPr lang="en-US" sz="1800" dirty="0" smtClean="0"/>
                  <a:t> each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 smtClean="0"/>
                  <a:t>0.5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 smtClean="0"/>
                  <a:t> have 0.5e9 </a:t>
                </a:r>
                <a:r>
                  <a:rPr lang="en-US" sz="1800" dirty="0" err="1" smtClean="0"/>
                  <a:t>PoT</a:t>
                </a:r>
                <a:endParaRPr lang="en-US" sz="18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26349"/>
                <a:ext cx="6868160" cy="4944216"/>
              </a:xfrm>
              <a:blipFill rotWithShape="0">
                <a:blip r:embed="rId3"/>
                <a:stretch>
                  <a:fillRect l="-799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4380"/>
            <a:ext cx="5321681" cy="308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387" y="3770203"/>
            <a:ext cx="5330613" cy="3087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39947" y="94826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99121" y="4839547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6374" y="4941148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Fits are performed in each energy </a:t>
            </a:r>
            <a:br>
              <a:rPr lang="en-US" dirty="0" smtClean="0"/>
            </a:br>
            <a:r>
              <a:rPr lang="en-US" dirty="0" smtClean="0"/>
              <a:t>bin on the data from these plots</a:t>
            </a:r>
            <a:br>
              <a:rPr lang="en-US" dirty="0" smtClean="0"/>
            </a:br>
            <a:r>
              <a:rPr lang="en-US" dirty="0" smtClean="0"/>
              <a:t>(including errors)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038"/>
            <a:ext cx="6013713" cy="3411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01" y="3446039"/>
            <a:ext cx="5965699" cy="341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80" y="0"/>
            <a:ext cx="5965720" cy="3411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500" dirty="0" smtClean="0"/>
                  <a:t>Flux Ratios to Nominal Simulation: </a:t>
                </a:r>
                <a:br>
                  <a:rPr lang="en-US" sz="3500" dirty="0" smtClean="0"/>
                </a:br>
                <a:r>
                  <a:rPr lang="en-US" sz="3500" dirty="0" smtClean="0"/>
                  <a:t>-5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, </a:t>
                </a:r>
                <a:r>
                  <a:rPr lang="en-US" sz="3500" i="1" dirty="0" smtClean="0"/>
                  <a:t>d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= 1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&amp;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  <a:blipFill rotWithShape="0">
                <a:blip r:embed="rId5"/>
                <a:stretch>
                  <a:fillRect l="-1342" t="-1290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039947" y="1002451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4961" y="4324771"/>
            <a:ext cx="5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3494" y="4433145"/>
            <a:ext cx="9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FD/ND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13" y="0"/>
            <a:ext cx="6025187" cy="3451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307"/>
            <a:ext cx="5996683" cy="3430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4" y="3421207"/>
            <a:ext cx="5973976" cy="34367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Fits are performed in each energy </a:t>
            </a:r>
            <a:br>
              <a:rPr lang="en-US" dirty="0" smtClean="0"/>
            </a:br>
            <a:r>
              <a:rPr lang="en-US" dirty="0" smtClean="0"/>
              <a:t>bin on the data from these plots</a:t>
            </a:r>
            <a:br>
              <a:rPr lang="en-US" dirty="0" smtClean="0"/>
            </a:br>
            <a:r>
              <a:rPr lang="en-US" dirty="0" smtClean="0"/>
              <a:t>(including errors)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500" dirty="0" smtClean="0"/>
                  <a:t>Flux Ratios to Nominal Simulation: </a:t>
                </a:r>
                <a:br>
                  <a:rPr lang="en-US" sz="3500" dirty="0" smtClean="0"/>
                </a:br>
                <a:r>
                  <a:rPr lang="en-US" sz="3500" dirty="0" smtClean="0"/>
                  <a:t>-5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to 5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, </a:t>
                </a:r>
                <a:r>
                  <a:rPr lang="en-US" sz="3500" i="1" dirty="0" smtClean="0"/>
                  <a:t>d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= 1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500" dirty="0" smtClean="0"/>
                  <a:t> &amp;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0.2,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0.4,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0.5,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0.6,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500" dirty="0" smtClean="0"/>
                  <a:t>0.8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1353800" cy="1325563"/>
              </a:xfrm>
              <a:blipFill rotWithShape="0">
                <a:blip r:embed="rId5"/>
                <a:stretch>
                  <a:fillRect l="-1342" t="-1290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24263" y="4260338"/>
                <a:ext cx="2931700" cy="540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400" dirty="0" smtClean="0"/>
                  <a:t> ND flux -5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comparison</a:t>
                </a:r>
                <a:br>
                  <a:rPr lang="en-US" sz="1400" dirty="0" smtClean="0"/>
                </a:br>
                <a:r>
                  <a:rPr lang="en-US" sz="1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(dashed),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263" y="4260338"/>
                <a:ext cx="2931700" cy="540533"/>
              </a:xfrm>
              <a:prstGeom prst="rect">
                <a:avLst/>
              </a:prstGeom>
              <a:blipFill rotWithShape="0">
                <a:blip r:embed="rId6"/>
                <a:stretch>
                  <a:fillRect l="-624" t="-112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17143" y="836418"/>
                <a:ext cx="2931700" cy="540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400" dirty="0" smtClean="0"/>
                  <a:t> FD flux -5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comparison</a:t>
                </a:r>
                <a:br>
                  <a:rPr lang="en-US" sz="1400" dirty="0" smtClean="0"/>
                </a:br>
                <a:r>
                  <a:rPr lang="en-US" sz="1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(dashed),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43" y="836418"/>
                <a:ext cx="2931700" cy="540533"/>
              </a:xfrm>
              <a:prstGeom prst="rect">
                <a:avLst/>
              </a:prstGeom>
              <a:blipFill rotWithShape="0">
                <a:blip r:embed="rId7"/>
                <a:stretch>
                  <a:fillRect l="-624" t="-1124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22931" y="4219699"/>
                <a:ext cx="2931700" cy="540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400" dirty="0" smtClean="0"/>
                  <a:t> FD/ND flux -5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to +5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comparison</a:t>
                </a:r>
                <a:br>
                  <a:rPr lang="en-US" sz="1400" dirty="0" smtClean="0"/>
                </a:br>
                <a:r>
                  <a:rPr lang="en-US" sz="14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/>
                  <a:t> (dashed),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931" y="4219699"/>
                <a:ext cx="2931700" cy="540533"/>
              </a:xfrm>
              <a:prstGeom prst="rect">
                <a:avLst/>
              </a:prstGeom>
              <a:blipFill rotWithShape="0">
                <a:blip r:embed="rId8"/>
                <a:stretch>
                  <a:fillRect l="-624" t="-1124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88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3" y="0"/>
            <a:ext cx="1183929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544" y="1347804"/>
                <a:ext cx="3744487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3744487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130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50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7" y="0"/>
            <a:ext cx="118475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3544" y="1347804"/>
                <a:ext cx="3686778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3686778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132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20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6" y="0"/>
            <a:ext cx="1185964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33544" y="1347804"/>
                <a:ext cx="4193327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/>
                  <a:t> FD/ND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comparison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4" y="1347804"/>
                <a:ext cx="4193327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8642" r="-87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01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14450</TotalTime>
  <Words>292</Words>
  <Application>Microsoft Office PowerPoint</Application>
  <PresentationFormat>Widescreen</PresentationFormat>
  <Paragraphs>97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Cambria Math</vt:lpstr>
      <vt:lpstr>Geneva</vt:lpstr>
      <vt:lpstr>Tinos</vt:lpstr>
      <vt:lpstr>Office Theme</vt:lpstr>
      <vt:lpstr>Decay Pipe Size on Fluxes and Precision Requirements</vt:lpstr>
      <vt:lpstr>Motivation/Goal</vt:lpstr>
      <vt:lpstr>Max %Uncertainty(dR) in Flux ROI</vt:lpstr>
      <vt:lpstr>Details</vt:lpstr>
      <vt:lpstr>Flux Ratios to Nominal Simulation:  -5σ to 5σ, dσ = 1σ &amp; ±0.2, ±0.4, ±0.5, ±0.6, ±0.8σ</vt:lpstr>
      <vt:lpstr>Flux Ratios to Nominal Simulation:  -5σ to 5σ, dσ = 1σ &amp; ±0.2, ±0.4, ±0.5, ±0.6, ±0.8σ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-5σ to 5σ, dσ = 1σ</vt:lpstr>
      <vt:lpstr>PowerPoint Presentation</vt:lpstr>
      <vt:lpstr>PowerPoint Presentation</vt:lpstr>
      <vt:lpstr>PowerPoint Presentation</vt:lpstr>
      <vt:lpstr>≤1σ simulations ±0.2, ±0.4, ±0.5, ±0.6, ±0.8σ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2020-10-19T16:18:02Z</dcterms:created>
  <dcterms:modified xsi:type="dcterms:W3CDTF">2020-11-19T15:56:13Z</dcterms:modified>
</cp:coreProperties>
</file>