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7" r:id="rId6"/>
    <p:sldId id="261" r:id="rId7"/>
    <p:sldId id="269" r:id="rId8"/>
    <p:sldId id="262" r:id="rId9"/>
    <p:sldId id="268" r:id="rId10"/>
    <p:sldId id="270" r:id="rId11"/>
    <p:sldId id="263" r:id="rId12"/>
    <p:sldId id="274" r:id="rId13"/>
    <p:sldId id="273" r:id="rId14"/>
    <p:sldId id="264" r:id="rId15"/>
    <p:sldId id="272" r:id="rId16"/>
    <p:sldId id="278" r:id="rId17"/>
    <p:sldId id="279" r:id="rId18"/>
    <p:sldId id="275" r:id="rId19"/>
    <p:sldId id="265" r:id="rId20"/>
    <p:sldId id="276" r:id="rId21"/>
    <p:sldId id="277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6CCDC-3405-4A34-9A1D-1FDBD3033634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67D0E-9C12-4BB7-8F78-B117BB874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Muon</a:t>
            </a:r>
            <a:r>
              <a:rPr lang="en-US" dirty="0" smtClean="0"/>
              <a:t> Collider 6D Cooling Magnet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Michael Tartaglia</a:t>
            </a:r>
          </a:p>
          <a:p>
            <a:r>
              <a:rPr lang="en-US" dirty="0" smtClean="0"/>
              <a:t>Technical 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r>
              <a:rPr lang="en-US" dirty="0" smtClean="0"/>
              <a:t>  M. Tartaglia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 D Helical Cooling Channel Magnets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44B1-AB71-4817-9C6F-34E5F431C5D3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F4CC-A992-42A7-BBAD-CAFDCC9A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800" dirty="0" err="1" smtClean="0">
                <a:latin typeface="Berlin Sans FB" pitchFamily="34" charset="0"/>
                <a:cs typeface="Arial" charset="0"/>
              </a:rPr>
              <a:t>Muon</a:t>
            </a:r>
            <a:r>
              <a:rPr lang="en-US" sz="2800" dirty="0" smtClean="0">
                <a:latin typeface="Berlin Sans FB" pitchFamily="34" charset="0"/>
                <a:cs typeface="Arial" charset="0"/>
              </a:rPr>
              <a:t> Collider 6</a:t>
            </a:r>
            <a:r>
              <a:rPr lang="en-US" sz="2400" dirty="0" smtClean="0">
                <a:latin typeface="Berlin Sans FB" pitchFamily="34" charset="0"/>
                <a:cs typeface="Arial" charset="0"/>
              </a:rPr>
              <a:t>D</a:t>
            </a:r>
            <a:r>
              <a:rPr lang="en-US" sz="2800" dirty="0" smtClean="0">
                <a:latin typeface="Berlin Sans FB" pitchFamily="34" charset="0"/>
                <a:cs typeface="Arial" charset="0"/>
              </a:rPr>
              <a:t> Cooling</a:t>
            </a:r>
            <a:br>
              <a:rPr lang="en-US" sz="2800" dirty="0" smtClean="0">
                <a:latin typeface="Berlin Sans FB" pitchFamily="34" charset="0"/>
                <a:cs typeface="Arial" charset="0"/>
              </a:rPr>
            </a:br>
            <a:r>
              <a:rPr lang="en-US" sz="2400" dirty="0" smtClean="0">
                <a:latin typeface="Berlin Sans FB" pitchFamily="34" charset="0"/>
                <a:cs typeface="Arial" charset="0"/>
              </a:rPr>
              <a:t>Model Magnets</a:t>
            </a:r>
            <a:br>
              <a:rPr lang="en-US" sz="2400" dirty="0" smtClean="0">
                <a:latin typeface="Berlin Sans FB" pitchFamily="34" charset="0"/>
                <a:cs typeface="Arial" charset="0"/>
              </a:rPr>
            </a:br>
            <a:r>
              <a:rPr lang="en-US" sz="2800" dirty="0" smtClean="0">
                <a:latin typeface="Calibri" pitchFamily="34" charset="0"/>
              </a:rPr>
              <a:t>  </a:t>
            </a:r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latin typeface="Berlin Sans FB" pitchFamily="34" charset="0"/>
                <a:cs typeface="Arial" charset="0"/>
              </a:rPr>
              <a:t>M. Tartaglia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dirty="0" smtClean="0">
                <a:latin typeface="Berlin Sans FB" pitchFamily="34" charset="0"/>
                <a:cs typeface="Arial" charset="0"/>
              </a:rPr>
              <a:t>Technical Division, Magnet Systems Dept.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dirty="0" smtClean="0">
                <a:latin typeface="Berlin Sans FB" pitchFamily="34" charset="0"/>
                <a:cs typeface="Arial" charset="0"/>
              </a:rPr>
              <a:t>Fermilab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latin typeface="Berlin Sans FB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latin typeface="Berlin Sans FB" pitchFamily="34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</a:t>
            </a:r>
            <a:r>
              <a:rPr lang="en-US" sz="4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NbTi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smtClean="0">
                <a:latin typeface="Berlin Sans FB" pitchFamily="34" charset="0"/>
              </a:rPr>
              <a:t>Model Mechanical Stress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1219201"/>
            <a:ext cx="89154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Detailed HSM01 mechanical stress analysis made in TD-09-011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FEM analysis of</a:t>
            </a:r>
            <a:r>
              <a:rPr lang="en-US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Cool down (.2-.3%); Lorentz Force &lt;.007%) stresses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Transverse (radial), Azimuthal, Longitudinal , compensating (T,B)  gauges on coils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Predicted Max On Coils: 13 MPa (T), 10.5 MPa (A), 34.5 MPa (L)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Predicted Max On Links: 116 (T), 101 (A) , 306 (L)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“Acceptable” for 304 S.S., “designed far beyond required even for Nb3Sn”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Hard to measure with any confidence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Imperfect compensation, gauge calibrations? Debonding from surface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measured stresses were &lt; or ~ consistent with calculated</a:t>
            </a:r>
          </a:p>
          <a:p>
            <a:pPr marL="228600" lvl="2" indent="-228600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HSM02 has same mechanics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Instrumented with fewer gauges (4 Azimuthal + 1 comp.)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Cool down stress analysis not completed – 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inconsistent gauge data (warm/cold) suggests debonding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Lorentz force stresses were &lt;~0.008%</a:t>
            </a:r>
          </a:p>
          <a:p>
            <a:pPr marL="690563" lvl="1" indent="-233363" eaLnBrk="0" hangingPunct="0">
              <a:lnSpc>
                <a:spcPts val="1800"/>
              </a:lnSpc>
            </a:pPr>
            <a:endParaRPr lang="en-US" b="1" dirty="0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eaLnBrk="0" hangingPunct="0">
              <a:lnSpc>
                <a:spcPts val="1800"/>
              </a:lnSpc>
            </a:pPr>
            <a:endParaRPr lang="en-US" b="1" dirty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Quench Studies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Quench Protection 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MIITS calculation (local heat balance), Peak Temperature Rise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LHC Outer cable (30 0.8mm strand NbTi) max.  11 MIITS; </a:t>
            </a: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data ~3-4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Conductor RRR – Copper stabilizer resistance (higher RRR is better)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HSM01 ~140-155 (same as LQXB)		HSM02 ~102 (rather low; why?)</a:t>
            </a:r>
            <a:endParaRPr lang="en-US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Magnet Description Document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Low Inductance ~200 </a:t>
            </a:r>
            <a:r>
              <a:rPr lang="en-US" b="1" smtClean="0">
                <a:solidFill>
                  <a:srgbClr val="2306D4"/>
                </a:solidFill>
                <a:latin typeface="Symbol" pitchFamily="18" charset="2"/>
                <a:cs typeface="Times New Roman" pitchFamily="18" charset="0"/>
              </a:rPr>
              <a:t>mW, 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baseline="-2500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stored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(16kA)~26 kJ</a:t>
            </a:r>
            <a:endParaRPr lang="en-US" b="1" smtClean="0">
              <a:solidFill>
                <a:srgbClr val="2306D4"/>
              </a:solidFill>
              <a:latin typeface="Symbol" pitchFamily="18" charset="2"/>
              <a:cs typeface="Times New Roman" pitchFamily="18" charset="0"/>
            </a:endParaRP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Dump Resistor energy extraction </a:t>
            </a:r>
          </a:p>
          <a:p>
            <a:pPr marL="1604963" lvl="3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(t~L/R</a:t>
            </a:r>
            <a:r>
              <a:rPr lang="en-US" b="1" baseline="-2500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bus+mag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, Vmax=IR</a:t>
            </a:r>
            <a:r>
              <a:rPr lang="en-US" b="1" baseline="-2500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dump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HSM01 = 10 m</a:t>
            </a:r>
            <a:r>
              <a:rPr lang="en-US" b="1" smtClean="0">
                <a:solidFill>
                  <a:srgbClr val="2306D4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, HSM02 = 60</a:t>
            </a:r>
            <a:r>
              <a:rPr lang="en-US" b="1" smtClean="0">
                <a:solidFill>
                  <a:srgbClr val="2306D4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smtClean="0">
                <a:solidFill>
                  <a:srgbClr val="2306D4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Protection Strip Heaters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Study of inducing quenches (for long magnets)</a:t>
            </a:r>
          </a:p>
        </p:txBody>
      </p:sp>
      <p:pic>
        <p:nvPicPr>
          <p:cNvPr id="12" name="Picture 11" descr="Wilson_MITTS-vs-TemperatureP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9630" y="3505200"/>
            <a:ext cx="2924370" cy="2209800"/>
          </a:xfrm>
          <a:prstGeom prst="rect">
            <a:avLst/>
          </a:prstGeom>
        </p:spPr>
      </p:pic>
      <p:pic>
        <p:nvPicPr>
          <p:cNvPr id="16" name="Picture 15" descr="Wilson_MIITSequ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9152" y="2971800"/>
            <a:ext cx="2974848" cy="63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Quench Performance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 Quench Prediction: at 4.5 K, HSM01~16 kA, HSM02 ~ 15 kA</a:t>
            </a:r>
          </a:p>
          <a:p>
            <a:pPr marL="690563" lvl="1" indent="-233363" eaLnBrk="0" hangingPunct="0">
              <a:lnSpc>
                <a:spcPts val="18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Magnet Load Line crosses Conductor Critical Current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T)</a:t>
            </a:r>
          </a:p>
          <a:p>
            <a:pPr marL="690563" lvl="1" indent="-690563"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Peak field is slightly higher on end coils</a:t>
            </a:r>
          </a:p>
        </p:txBody>
      </p:sp>
      <p:pic>
        <p:nvPicPr>
          <p:cNvPr id="10" name="Picture 9" descr="Opera3DquenchPredict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60771"/>
            <a:ext cx="3657599" cy="2687429"/>
          </a:xfrm>
          <a:prstGeom prst="rect">
            <a:avLst/>
          </a:prstGeom>
        </p:spPr>
      </p:pic>
      <p:pic>
        <p:nvPicPr>
          <p:cNvPr id="11" name="Picture 10" descr="QuenchHistoryOverlayHSM01-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8600" y="1752600"/>
            <a:ext cx="4876800" cy="2743200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86200" y="4495800"/>
            <a:ext cx="5105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Somewhat slow quench training to plateau</a:t>
            </a: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HSM01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(HSM02)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reached 85%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(100%)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="1" baseline="-25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Very similar training curves - slightly erratic </a:t>
            </a:r>
          </a:p>
          <a:p>
            <a:pPr marL="690563" lvl="1" indent="-233363" eaLnBrk="0" hangingPunct="0">
              <a:lnSpc>
                <a:spcPts val="18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(char. of epoxy-impregnated coils)</a:t>
            </a: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Little temperature dependence of training rate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(higher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mechanical limitations)</a:t>
            </a: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Quenches mostly in end coils for both</a:t>
            </a:r>
          </a:p>
        </p:txBody>
      </p:sp>
      <p:pic>
        <p:nvPicPr>
          <p:cNvPr id="14" name="Picture 13" descr="QuenchHistory_byLocationTC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9800" y="4648200"/>
            <a:ext cx="1524000" cy="1752600"/>
          </a:xfrm>
          <a:prstGeom prst="rect">
            <a:avLst/>
          </a:prstGeom>
        </p:spPr>
      </p:pic>
      <p:pic>
        <p:nvPicPr>
          <p:cNvPr id="15" name="Picture 14" descr="QuenchFrequencyHSM0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46482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Quench Performance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Quench Locations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Generally only know which coil quenched (one voltage segment across each coil)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There has been no detailed analysis of quench velocity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HSM02: Two quenches developed ~ simultaneously in adjacent coils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		presumably originating in transition region between coils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ramp20CVT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3581400"/>
            <a:ext cx="2971500" cy="2579427"/>
          </a:xfrm>
          <a:prstGeom prst="rect">
            <a:avLst/>
          </a:prstGeom>
        </p:spPr>
      </p:pic>
      <p:pic>
        <p:nvPicPr>
          <p:cNvPr id="16" name="Picture 15" descr="ramp54CVT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3581400"/>
            <a:ext cx="2901571" cy="260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Quench Performance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19200"/>
            <a:ext cx="8001000" cy="5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Quench Prediction: at 4.5 K, HSM01~16 kA, HSM02 ~ 15 kA</a:t>
            </a:r>
          </a:p>
          <a:p>
            <a:pPr marL="690563" lvl="1" indent="-233363" eaLnBrk="0" hangingPunct="0">
              <a:lnSpc>
                <a:spcPts val="18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 would allow at least 15 % current operating margin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4572000"/>
            <a:ext cx="6019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Plateau is “remembered” at 4.5 K after reaching highest current at 3.0 K</a:t>
            </a: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Fast Re-training of HSM02 after 300K T-cycle</a:t>
            </a:r>
          </a:p>
          <a:p>
            <a:pPr marL="233363" indent="-233363" eaLnBrk="0" hangingPunct="0">
              <a:lnSpc>
                <a:spcPts val="1800"/>
              </a:lnSpc>
            </a:pP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Virtually no ramp rate dependence (both magnets) to quite high ramp rates (600 A/s)  …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expected</a:t>
            </a:r>
          </a:p>
        </p:txBody>
      </p:sp>
      <p:pic>
        <p:nvPicPr>
          <p:cNvPr id="12" name="Picture 11" descr="QuenchHistory_byTempTC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1752600"/>
            <a:ext cx="4876800" cy="2743200"/>
          </a:xfrm>
          <a:prstGeom prst="rect">
            <a:avLst/>
          </a:prstGeom>
        </p:spPr>
      </p:pic>
      <p:pic>
        <p:nvPicPr>
          <p:cNvPr id="16" name="Picture 15" descr="QuenchRampRateDependenceTC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52600"/>
            <a:ext cx="3886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4572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Quenches 46-51 Dip at 3K:</a:t>
            </a:r>
          </a:p>
          <a:p>
            <a:r>
              <a:rPr lang="en-US" smtClean="0"/>
              <a:t>Allowed 30 minutes recovery between quenches</a:t>
            </a:r>
          </a:p>
          <a:p>
            <a:r>
              <a:rPr lang="en-US" smtClean="0"/>
              <a:t>Quench 52: waited 1 hour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enchDelayVsVhfu_vs_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2966" y="4114800"/>
            <a:ext cx="3891034" cy="25961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Quench Heater Performance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19200"/>
            <a:ext cx="8991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Quench Protection Heaters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HSM01 had S.S. strip heaters on </a:t>
            </a:r>
            <a:r>
              <a:rPr lang="en-US" sz="2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Outer Layer 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of each Coil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Three were full length, one 6-inch “spot” heater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Time did not allow exploration of heater parameters </a:t>
            </a:r>
          </a:p>
          <a:p>
            <a:pPr marL="1604963" lvl="3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only one quench induced, at low heater voltage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3" indent="-228600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HSM02 S.S. strip heaters on mandrel prior to winding of each Coil</a:t>
            </a:r>
          </a:p>
          <a:p>
            <a:pPr marL="1143000" lvl="4" indent="-228600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All in parallel, with 4W external resistor ; fixed HFU capacitance</a:t>
            </a:r>
          </a:p>
          <a:p>
            <a:pPr marL="1600200" lvl="5" indent="-228600" eaLnBrk="0" hangingPunct="0">
              <a:lnSpc>
                <a:spcPts val="1800"/>
              </a:lnSpc>
              <a:spcBef>
                <a:spcPts val="600"/>
              </a:spcBef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(to increase range of parameters given heater voltage limits)</a:t>
            </a:r>
          </a:p>
          <a:p>
            <a:pPr marL="1143000" lvl="5" indent="-228600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Mapped out Time (heater fired to quench detected) vs {I, Vhfu}</a:t>
            </a:r>
          </a:p>
          <a:p>
            <a:pPr marL="1143000" lvl="5" indent="-228600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Still needed: calculate heater power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Quench Heater Performance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19200"/>
            <a:ext cx="89916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Conduction Cooling Study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We do not have the facilities to test indirectly cooled magnets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Need vacuum vessel for insulation</a:t>
            </a:r>
          </a:p>
          <a:p>
            <a:pPr marL="1604963" lvl="3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VMTF is not a good vac. Vessel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No helium supply to cooling tubes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Helium vapor-cooled leads for power testing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2" indent="-228600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We tried a simple thermal test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Pump out VMTF helium space; we achieved &lt;0.1 Torr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Connect LN2 to cooling tubing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Measure T vs time on all four coils with 1 RTD/coil +top, bottom</a:t>
            </a:r>
          </a:p>
          <a:p>
            <a:pPr marL="1604963" lvl="3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so great: RTD calibrations are sparse at high T (300, 80K)</a:t>
            </a:r>
          </a:p>
          <a:p>
            <a:pPr marL="1604963" lvl="3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one has had time to model expectations, compare with data</a:t>
            </a:r>
          </a:p>
        </p:txBody>
      </p:sp>
      <p:pic>
        <p:nvPicPr>
          <p:cNvPr id="7" name="Picture 6" descr="LN2_cooldownStar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905000"/>
            <a:ext cx="2866614" cy="257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Quench Heater Performance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19201"/>
            <a:ext cx="8991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Conduction Cooling Study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We learned one very important Lesson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Copper tubing wrapped around each coil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Makes a beautiful 10:1 transformer!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not the right way to design the cooling tube layout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7763" lvl="2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GEDC167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971800"/>
            <a:ext cx="4038600" cy="3200400"/>
          </a:xfrm>
          <a:prstGeom prst="rect">
            <a:avLst/>
          </a:prstGeom>
        </p:spPr>
      </p:pic>
      <p:pic>
        <p:nvPicPr>
          <p:cNvPr id="10" name="Picture 9" descr="GEDC167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2971800"/>
            <a:ext cx="3810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smtClean="0">
                <a:latin typeface="Berlin Sans FB" pitchFamily="34" charset="0"/>
              </a:rPr>
              <a:t/>
            </a:r>
            <a:br>
              <a:rPr lang="en-US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Magnetic Field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143000"/>
            <a:ext cx="8001000" cy="3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Magnetic Field Maps: 3D Hall </a:t>
            </a: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probe scans, vs 3D model prediction</a:t>
            </a:r>
            <a:endParaRPr lang="en-US" sz="2000" b="1" dirty="0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ig1_03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5486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24600" y="1676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What are the tolerances</a:t>
            </a:r>
          </a:p>
          <a:p>
            <a:r>
              <a:rPr lang="en-US" smtClean="0">
                <a:solidFill>
                  <a:srgbClr val="FF0000"/>
                </a:solidFill>
              </a:rPr>
              <a:t>On “field quality”</a:t>
            </a:r>
          </a:p>
          <a:p>
            <a:r>
              <a:rPr lang="en-US" smtClean="0">
                <a:solidFill>
                  <a:srgbClr val="FF0000"/>
                </a:solidFill>
              </a:rPr>
              <a:t>On ring positions 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8194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These will be measured</a:t>
            </a:r>
          </a:p>
          <a:p>
            <a:r>
              <a:rPr lang="en-US" smtClean="0"/>
              <a:t>Carefully in HSM02</a:t>
            </a:r>
          </a:p>
          <a:p>
            <a:r>
              <a:rPr lang="en-US" smtClean="0"/>
              <a:t>(better attention to alignment/survey features,</a:t>
            </a:r>
          </a:p>
          <a:p>
            <a:r>
              <a:rPr lang="en-US" smtClean="0"/>
              <a:t>Coordinate systems)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smtClean="0">
                <a:latin typeface="Berlin Sans FB" pitchFamily="34" charset="0"/>
              </a:rPr>
              <a:t/>
            </a:r>
            <a:br>
              <a:rPr lang="en-US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Magnetic Field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143000"/>
            <a:ext cx="800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Magnetic Field Maps: 3D Hall probe scans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HSM01 ±10A at 300 K, 2 kA at 4.5 K (in 1.75” warm bore tube)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HSM02 		        5 kA at 4.5 K	(warm planned)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942743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There is no central axis (offset rings)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center is well defined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Fiducial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marks allow probe positioning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comparison to 3D Model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Cold measurements along a central line</a:t>
            </a:r>
          </a:p>
          <a:p>
            <a:pPr marL="233363" indent="-233363"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 surprises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/I agrees with warm</a:t>
            </a:r>
          </a:p>
          <a:p>
            <a:pPr marL="233363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Warm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measuments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central line along Z (solenoid dir.)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Along Z at {R=4cm, </a:t>
            </a:r>
            <a:r>
              <a:rPr lang="en-US" sz="20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tandBmeasure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310151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2136288"/>
            <a:ext cx="3476625" cy="44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76600" y="434340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Off-axis:</a:t>
            </a:r>
          </a:p>
          <a:p>
            <a:r>
              <a:rPr lang="en-US" dirty="0" smtClean="0"/>
              <a:t>Relating  {magnet, probe, model} Coordinate Systems needs a bit more attention (done in HSM02)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 26, 2010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Topical Workshop on the Neutrino Factory and Muon Colliders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D0A3F91-4BA1-42E5-AEB9-F4C30D5D3543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1"/>
            <a:ext cx="66294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400800" y="3581400"/>
            <a:ext cx="1981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Colliding Ring/IR  Magnets ~10 T, wide aperture</a:t>
            </a:r>
            <a:r>
              <a:rPr lang="en-US" dirty="0" smtClean="0"/>
              <a:t>/ open </a:t>
            </a:r>
            <a:r>
              <a:rPr lang="en-US" dirty="0"/>
              <a:t>midplane</a:t>
            </a:r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1447800" y="4495800"/>
            <a:ext cx="3124200" cy="1789113"/>
            <a:chOff x="240" y="2640"/>
            <a:chExt cx="1968" cy="1127"/>
          </a:xfrm>
        </p:grpSpPr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40" y="3360"/>
              <a:ext cx="196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dirty="0" smtClean="0"/>
                <a:t>Wide  </a:t>
              </a:r>
              <a:r>
                <a:rPr lang="en-US" dirty="0"/>
                <a:t>aperture  </a:t>
              </a:r>
              <a:r>
                <a:rPr lang="en-US" dirty="0" smtClean="0"/>
                <a:t>20 </a:t>
              </a:r>
              <a:r>
                <a:rPr lang="en-US" dirty="0"/>
                <a:t>T solenoids</a:t>
              </a: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720" y="2640"/>
              <a:ext cx="0" cy="72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4648200" y="4800600"/>
            <a:ext cx="3810000" cy="1304925"/>
            <a:chOff x="2928" y="3024"/>
            <a:chExt cx="2400" cy="822"/>
          </a:xfrm>
        </p:grpSpPr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3216" y="3264"/>
              <a:ext cx="2112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dirty="0"/>
                <a:t>HCC solenoid rings up to 20 </a:t>
              </a:r>
              <a:r>
                <a:rPr lang="en-US" dirty="0" smtClean="0"/>
                <a:t>T (</a:t>
              </a:r>
              <a:r>
                <a:rPr lang="en-US" b="1" dirty="0" smtClean="0"/>
                <a:t>one of many options-most challenging magnet-wise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 flipV="1">
              <a:off x="2928" y="3024"/>
              <a:ext cx="288" cy="24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1905000"/>
            <a:ext cx="3200400" cy="1219200"/>
            <a:chOff x="4267200" y="1219200"/>
            <a:chExt cx="3962400" cy="1219200"/>
          </a:xfrm>
        </p:grpSpPr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267200" y="1219200"/>
              <a:ext cx="39624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dirty="0"/>
                <a:t>Very High Field Solenoids</a:t>
              </a:r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>
              <a:off x="5399313" y="1676400"/>
              <a:ext cx="391886" cy="76200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048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dirty="0">
                <a:solidFill>
                  <a:schemeClr val="accent2"/>
                </a:solidFill>
              </a:rPr>
              <a:t>Interesting Magnets in Muon Colliders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 rot="16200000">
            <a:off x="2627411" y="2170212"/>
            <a:ext cx="2362200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dirty="0" smtClean="0"/>
              <a:t>6-D Cooling Channel</a:t>
            </a:r>
            <a:endParaRPr lang="en-US" sz="1400" dirty="0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16200000">
            <a:off x="2858989" y="2170210"/>
            <a:ext cx="2362199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dirty="0" smtClean="0"/>
              <a:t>Transverse Cooling up to 50 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smtClean="0">
                <a:latin typeface="Berlin Sans FB" pitchFamily="34" charset="0"/>
              </a:rPr>
              <a:t/>
            </a:r>
            <a:br>
              <a:rPr lang="en-US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Magnetic Field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143000"/>
            <a:ext cx="8001000" cy="3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HSM01</a:t>
            </a:r>
            <a:endParaRPr lang="en-US" sz="2000" b="1" dirty="0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Model_BzOff-ax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63722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SM01_WarmBz_allXYoffax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066800"/>
            <a:ext cx="54832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 </a:t>
            </a:r>
            <a:r>
              <a:rPr lang="en-US" sz="4000" dirty="0" smtClean="0">
                <a:latin typeface="Berlin Sans FB" pitchFamily="34" charset="0"/>
              </a:rPr>
              <a:t>Test Results </a:t>
            </a:r>
            <a:r>
              <a:rPr lang="en-US" smtClean="0">
                <a:latin typeface="Berlin Sans FB" pitchFamily="34" charset="0"/>
              </a:rPr>
              <a:t/>
            </a:r>
            <a:br>
              <a:rPr lang="en-US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Magnetic Field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HSM02: Still setting up to do warm measurements at ±10A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Conventional Test Stand B tied up with Accelerator Support projects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New system development, new 3D Senis Hall probe (vs 3 1D probes)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Minor complication: steel table (mounted high on Al beam)</a:t>
            </a:r>
            <a:endParaRPr lang="en-US" sz="2000" b="1" dirty="0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T:\tartaglia\documents\Images\Archive\2011\Aug2011\DSC03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2819400" cy="3759201"/>
          </a:xfrm>
          <a:prstGeom prst="rect">
            <a:avLst/>
          </a:prstGeom>
          <a:noFill/>
        </p:spPr>
      </p:pic>
      <p:pic>
        <p:nvPicPr>
          <p:cNvPr id="4100" name="Picture 4" descr="T:\tartaglia\documents\Images\Archive\2011\Aug2011\DSC03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90800"/>
            <a:ext cx="2819399" cy="375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ne double-pancake structure with dimensi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81527" y="4414295"/>
            <a:ext cx="3476368" cy="1048578"/>
          </a:xfrm>
          <a:prstGeom prst="rect">
            <a:avLst/>
          </a:prstGeom>
        </p:spPr>
      </p:pic>
      <p:pic>
        <p:nvPicPr>
          <p:cNvPr id="12" name="Picture 11" descr="CIMG2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343400"/>
            <a:ext cx="3048000" cy="2286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 Next Steps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Other models in progress, planned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10" name="Picture 5" descr="Sket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47504"/>
            <a:ext cx="3276600" cy="192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HSM03 – same design but with Aluminum rings for coil pre-stress</a:t>
            </a:r>
          </a:p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HSM04 – Nb</a:t>
            </a:r>
            <a:r>
              <a:rPr lang="en-US" sz="2000" b="1" baseline="-25000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Sn design 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Needed for inserts in higher field cooling regions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Very different technology (small part of larger High Field magnet program)</a:t>
            </a:r>
          </a:p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Helical solenoids using HTS (BSSCO wire or YBCO tape) conductor 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Also needed for inserts in higher field regions</a:t>
            </a: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New, very different technology – 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collaboration with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Inc. to design, build, test first model</a:t>
            </a:r>
          </a:p>
          <a:p>
            <a:pPr marL="1147763" lvl="2" indent="-233363"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First YBCO model has been built and tested – </a:t>
            </a:r>
          </a:p>
          <a:p>
            <a:pPr marL="2062163" lvl="4" indent="-233363" eaLnBrk="0" hangingPunct="0">
              <a:lnSpc>
                <a:spcPts val="18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 for another talk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6" name="Rectangle 12"/>
          <p:cNvSpPr txBox="1">
            <a:spLocks noChangeArrowheads="1"/>
          </p:cNvSpPr>
          <p:nvPr/>
        </p:nvSpPr>
        <p:spPr bwMode="auto">
          <a:xfrm>
            <a:off x="381000" y="1295400"/>
            <a:ext cx="838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helical solenoid (HS) concept</a:t>
            </a: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(FNAL/Muons Inc.)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5800" lvl="2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Coils follow the helical beam orbit generating solenoidal, helical dipole and helical quadrupole fields  </a:t>
            </a:r>
          </a:p>
          <a:p>
            <a:pPr marL="685800" lvl="2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Multi-section HCC</a:t>
            </a:r>
          </a:p>
          <a:p>
            <a:pPr marL="228600" lvl="1" indent="-228600" fontAlgn="auto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Would require 160 meters of magnets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rgbClr val="3214B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1" indent="-228600" defTabSz="914400" rtl="0" eaLnBrk="1" fontAlgn="base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Wide range of fields, helical periods, apertures</a:t>
            </a:r>
          </a:p>
          <a:p>
            <a:pPr marL="685800" lvl="2" indent="-228600" fontAlgn="base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Room for RF system</a:t>
            </a:r>
          </a:p>
          <a:p>
            <a:pPr marL="228600" marR="0" lvl="1" indent="-228600" defTabSz="914400" rtl="0" eaLnBrk="1" fontAlgn="base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Field tuning is more complicated at high fields</a:t>
            </a:r>
          </a:p>
          <a:p>
            <a:pPr marL="685800" lvl="2" indent="-228600" fontAlgn="base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NbTi,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Nb3Sn/Nb3Al and HTS in final stage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(progression</a:t>
            </a:r>
            <a:r>
              <a: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models)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 descr="Fig2_0610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2895600" cy="22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3733800" y="3962400"/>
            <a:ext cx="5105400" cy="2438400"/>
            <a:chOff x="2286000" y="1295400"/>
            <a:chExt cx="4953000" cy="2319411"/>
          </a:xfrm>
        </p:grpSpPr>
        <p:pic>
          <p:nvPicPr>
            <p:cNvPr id="29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8900" y="1600200"/>
              <a:ext cx="4267200" cy="201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286000" y="1295400"/>
              <a:ext cx="4953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Early Specs, ca. 2006-K. </a:t>
              </a:r>
              <a:r>
                <a:rPr lang="en-US" sz="1200" b="1" dirty="0" err="1" smtClean="0">
                  <a:latin typeface="Times New Roman" pitchFamily="18" charset="0"/>
                  <a:cs typeface="Times New Roman" pitchFamily="18" charset="0"/>
                </a:rPr>
                <a:t>Yonehara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, S. Kahn, R. Johnson et al.</a:t>
              </a:r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Helical Cooling Channel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1191729"/>
            <a:ext cx="8526781" cy="5153510"/>
            <a:chOff x="0" y="806036"/>
            <a:chExt cx="8975558" cy="5386802"/>
          </a:xfrm>
        </p:grpSpPr>
        <p:pic>
          <p:nvPicPr>
            <p:cNvPr id="12" name="Picture 3" descr="ASC08-1 period HS sructures with labels colorfu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06036"/>
              <a:ext cx="3048000" cy="26571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 descr="ASC1-1 period HS stres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92841" y="834751"/>
              <a:ext cx="4026569" cy="275628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251158" y="3861431"/>
              <a:ext cx="4724400" cy="226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33363" indent="-233363" eaLnBrk="0" hangingPunct="0">
                <a:lnSpc>
                  <a:spcPts val="18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Hoop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Lorentz forces intercepted by stainless steel rings around the coils</a:t>
              </a:r>
            </a:p>
            <a:p>
              <a:pPr marL="233363" indent="-233363" eaLnBrk="0" hangingPunct="0">
                <a:lnSpc>
                  <a:spcPts val="18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Transverse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Lorentz forces  intercepted by support flanges</a:t>
              </a:r>
            </a:p>
            <a:p>
              <a:pPr marL="233363" indent="-233363" eaLnBrk="0" hangingPunct="0">
                <a:lnSpc>
                  <a:spcPts val="18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Outer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LHe vessel shell </a:t>
              </a: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provides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mechanical rigidity to the structure</a:t>
              </a:r>
            </a:p>
            <a:p>
              <a:pPr marL="233363" indent="-233363" eaLnBrk="0" hangingPunct="0">
                <a:spcBef>
                  <a:spcPct val="50000"/>
                </a:spcBef>
                <a:buFontTx/>
                <a:buChar char="•"/>
              </a:pP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peak stress is ~60 MPa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5" name="Picture 14" descr="IMG_6237-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3600374"/>
              <a:ext cx="3453063" cy="2592464"/>
            </a:xfrm>
            <a:prstGeom prst="rect">
              <a:avLst/>
            </a:prstGeom>
            <a:noFill/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128210" y="914400"/>
              <a:ext cx="2165684" cy="96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Two short models </a:t>
              </a:r>
              <a:r>
                <a:rPr lang="en-US" b="1" dirty="0"/>
                <a:t>built and </a:t>
              </a:r>
              <a:r>
                <a:rPr lang="en-US" b="1" dirty="0" smtClean="0"/>
                <a:t>tested successfully </a:t>
              </a:r>
              <a:endParaRPr lang="en-US" b="1" dirty="0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" pitchFamily="34" charset="0"/>
              </a:rPr>
              <a:t>HS Mechanical Concept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 (FNAL)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</a:t>
            </a:r>
            <a:r>
              <a:rPr lang="en-US" sz="4000" dirty="0" smtClean="0">
                <a:latin typeface="Berlin Sans FB" pitchFamily="34" charset="0"/>
              </a:rPr>
              <a:t>, HSM</a:t>
            </a:r>
            <a:r>
              <a:rPr lang="en-US" dirty="0" smtClean="0">
                <a:latin typeface="Berlin Sans FB" pitchFamily="34" charset="0"/>
              </a:rPr>
              <a:t>02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NbTi</a:t>
            </a:r>
            <a:r>
              <a:rPr lang="en-US" sz="2400" dirty="0" smtClean="0">
                <a:latin typeface="Berlin Sans FB" pitchFamily="34" charset="0"/>
              </a:rPr>
              <a:t> Model </a:t>
            </a:r>
            <a:r>
              <a:rPr lang="en-US" sz="2400" smtClean="0">
                <a:latin typeface="Berlin Sans FB" pitchFamily="34" charset="0"/>
              </a:rPr>
              <a:t>Magnet Design &amp; Documentation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381000" y="1143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kumimoji="0" lang="en-US" sz="2000" b="1" u="sng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Design,</a:t>
            </a:r>
            <a:r>
              <a:rPr kumimoji="0" lang="en-US" sz="2000" b="1" u="sng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Fabrication, Testing</a:t>
            </a:r>
            <a:r>
              <a:rPr kumimoji="0" lang="en-US" sz="2000" b="1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         </a:t>
            </a:r>
            <a:r>
              <a:rPr kumimoji="0" lang="en-US" sz="2000" b="1" u="sng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Primary Responsibility</a:t>
            </a: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baseline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Program Oversight			Mike Lamm	</a:t>
            </a: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			Sasha Zlobin, </a:t>
            </a:r>
            <a:r>
              <a:rPr lang="en-US" sz="2000" b="1" baseline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John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Tompkins</a:t>
            </a: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endParaRPr lang="en-US" sz="2000" b="1" baseline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baseline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Design</a:t>
            </a:r>
            <a:r>
              <a:rPr kumimoji="0" lang="en-US" sz="2000" b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Vladimir Kashikhin</a:t>
            </a: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kumimoji="0" lang="en-US" sz="2000" b="1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Mechanical Design &amp; Fabrication		Sasha Makarov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			Nikolai Andreev, Miao Yu</a:t>
            </a: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endParaRPr lang="en-US" sz="2000" b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Testing &amp; Analysis				Mike Tartaglia</a:t>
            </a: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			Guram Chlachidze, MTF !</a:t>
            </a:r>
          </a:p>
          <a:p>
            <a:pPr marL="288925" lvl="1" indent="-288925">
              <a:lnSpc>
                <a:spcPts val="18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</a:p>
          <a:p>
            <a:pPr marL="746125" lvl="2" indent="-288925">
              <a:lnSpc>
                <a:spcPts val="18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Tiweb.fnal.gov	Magnet Description Documents</a:t>
            </a:r>
          </a:p>
          <a:p>
            <a:pPr marL="746125" lvl="2" indent="-288925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TD-09-011	Test of Four Coil Helical Solenoid Magnet HSM01</a:t>
            </a:r>
          </a:p>
          <a:p>
            <a:pPr marL="746125" lvl="2" indent="-288925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PAC’09		Four Coil Superconducting Helical  Solenoid For </a:t>
            </a:r>
          </a:p>
          <a:p>
            <a:pPr marL="746125" lvl="2" indent="-288925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		MANX		</a:t>
            </a:r>
          </a:p>
          <a:p>
            <a:pPr marL="746125" lvl="2" indent="-288925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TD-11-012	HSM02 Magnet Fabrication and Test Summary</a:t>
            </a:r>
          </a:p>
          <a:p>
            <a:pPr marL="746125" lvl="2" indent="-288925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MT-22		Model NbTi Helical Solenoid Fabrication and Test 			Results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endParaRPr lang="en-US" sz="2000" b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endParaRPr lang="en-US" sz="2000" b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228600">
              <a:lnSpc>
                <a:spcPts val="1800"/>
              </a:lnSpc>
              <a:spcBef>
                <a:spcPts val="400"/>
              </a:spcBef>
              <a:tabLst>
                <a:tab pos="287338" algn="l"/>
              </a:tabLst>
              <a:defRPr/>
            </a:pPr>
            <a:endParaRPr lang="en-US" sz="2000" b="1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</a:t>
            </a:r>
            <a:r>
              <a:rPr lang="en-US" sz="4000" dirty="0" smtClean="0">
                <a:latin typeface="Berlin Sans FB" pitchFamily="34" charset="0"/>
              </a:rPr>
              <a:t>, HSM</a:t>
            </a:r>
            <a:r>
              <a:rPr lang="en-US" dirty="0" smtClean="0">
                <a:latin typeface="Berlin Sans FB" pitchFamily="34" charset="0"/>
              </a:rPr>
              <a:t>02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NbTi</a:t>
            </a:r>
            <a:r>
              <a:rPr lang="en-US" sz="2400" dirty="0" smtClean="0">
                <a:latin typeface="Berlin Sans FB" pitchFamily="34" charset="0"/>
              </a:rPr>
              <a:t> Model Magnet Design Features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381000" y="1143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coil prototype </a:t>
            </a:r>
            <a:r>
              <a:rPr lang="en-US" sz="2000" b="1" dirty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magnets </a:t>
            </a:r>
            <a:r>
              <a:rPr lang="en-US" sz="2000" b="1" dirty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with large aperture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rgbClr val="3214B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85800" lvl="2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lang="en-US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Two models </a:t>
            </a: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planned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series: Technology Demonstration</a:t>
            </a:r>
          </a:p>
          <a:p>
            <a:pPr marL="1143000" lvl="3" indent="-228600">
              <a:lnSpc>
                <a:spcPts val="1800"/>
              </a:lnSpc>
              <a:spcBef>
                <a:spcPts val="400"/>
              </a:spcBef>
              <a:buFont typeface="Wingdings" pitchFamily="2" charset="2"/>
              <a:buChar char="§"/>
              <a:tabLst>
                <a:tab pos="287338" algn="l"/>
              </a:tabLs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HSM02 same design with improvements based on HSM01 experience</a:t>
            </a:r>
          </a:p>
          <a:p>
            <a:pPr marL="685800" lvl="2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Largest diameter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that can be tested in VMTF R&amp;D stand (OD ~ 25”)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fontAlgn="auto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“Hard Way Bend” winding of </a:t>
            </a:r>
            <a:r>
              <a:rPr lang="en-US" sz="2000" b="1" dirty="0" err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NbTi</a:t>
            </a: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cable (LHC quad </a:t>
            </a: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– not optimized)</a:t>
            </a:r>
          </a:p>
          <a:p>
            <a:pPr marL="685800" lvl="2" indent="-228600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Smooth transition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without splices between 4 offset coils</a:t>
            </a:r>
          </a:p>
          <a:p>
            <a:pPr marL="685800" lvl="2" indent="-228600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keystoned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cable hard to wind with high packing factor</a:t>
            </a:r>
          </a:p>
          <a:p>
            <a:pPr marL="1143000" lvl="3" indent="-228600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§"/>
              <a:tabLst>
                <a:tab pos="287338" algn="l"/>
              </a:tabLs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HSM02 cable flattened, improved winding</a:t>
            </a:r>
          </a:p>
          <a:p>
            <a:pPr marL="685800" lvl="2" indent="-228600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Embedded quench protection strip heaters</a:t>
            </a:r>
            <a:endParaRPr kumimoji="0" lang="en-US" b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1" indent="-228600" defTabSz="914400" rtl="0" eaLnBrk="1" fontAlgn="base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Epoxy-impregnated</a:t>
            </a:r>
            <a:r>
              <a: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coil</a:t>
            </a:r>
            <a:r>
              <a:rPr lang="en-US" sz="2000" b="1" dirty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package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rgbClr val="3214B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85800" lvl="2" indent="-228600" fontAlgn="base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Stainless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steel rings control hoop Lorentz stresses</a:t>
            </a:r>
          </a:p>
          <a:p>
            <a:pPr marL="1143000" lvl="3" indent="-228600" fontAlgn="base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287338" algn="l"/>
              </a:tabLs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Sharp edges require care with insulation scheme</a:t>
            </a:r>
            <a:endParaRPr kumimoji="0" lang="en-US" b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85800" lvl="2" indent="-228600" fontAlgn="base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but provide no pre-stress on coils to constrain conductor motion</a:t>
            </a:r>
          </a:p>
          <a:p>
            <a:pPr marL="1143000" lvl="3" indent="-228600" fontAlgn="base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287338" algn="l"/>
              </a:tabLst>
              <a:defRPr/>
            </a:pPr>
            <a:r>
              <a:rPr lang="en-US" b="1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 step in the progression will </a:t>
            </a:r>
            <a:r>
              <a:rPr lang="en-US" b="1" baseline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Aluminum </a:t>
            </a:r>
            <a:r>
              <a:rPr lang="en-US" b="1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outer rings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1" indent="-228600" defTabSz="914400" rtl="0" eaLnBrk="1" fontAlgn="base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 Iron Flux Return</a:t>
            </a:r>
            <a:endParaRPr lang="en-US" sz="2000" b="1" dirty="0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2" indent="-228600" fontAlgn="base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Large stray field,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forces on SC leads </a:t>
            </a:r>
          </a:p>
          <a:p>
            <a:pPr marL="1143000" lvl="3" indent="-228600" fontAlgn="base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287338" algn="l"/>
              </a:tabLst>
              <a:defRPr/>
            </a:pPr>
            <a:r>
              <a:rPr lang="en-US" b="1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 Lead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motion in HSM01 led to some quenches, ground fault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SM02_planView_drwg46709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200400"/>
            <a:ext cx="4450592" cy="39037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</a:t>
            </a:r>
            <a:r>
              <a:rPr lang="en-US" sz="4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NbTi</a:t>
            </a:r>
            <a:r>
              <a:rPr lang="en-US" sz="2400" dirty="0" smtClean="0">
                <a:latin typeface="Berlin Sans FB" pitchFamily="34" charset="0"/>
              </a:rPr>
              <a:t> Model </a:t>
            </a:r>
            <a:r>
              <a:rPr lang="en-US" sz="2400" smtClean="0">
                <a:latin typeface="Berlin Sans FB" pitchFamily="34" charset="0"/>
              </a:rPr>
              <a:t>Magnet Design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1026" name="Picture 2" descr="HSM01_CrossS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483635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19200"/>
            <a:ext cx="2057400" cy="24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38600" y="36970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HSM01    Dissection</a:t>
            </a:r>
          </a:p>
          <a:p>
            <a:pPr algn="ctr"/>
            <a:r>
              <a:rPr lang="en-US" smtClean="0"/>
              <a:t>After Testing</a:t>
            </a:r>
            <a:endParaRPr lang="en-US"/>
          </a:p>
        </p:txBody>
      </p:sp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10000"/>
            <a:ext cx="2107276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2214" y="1219200"/>
            <a:ext cx="124938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</a:t>
            </a:r>
            <a:r>
              <a:rPr lang="en-US" sz="4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NbTi</a:t>
            </a:r>
            <a:r>
              <a:rPr lang="en-US" sz="2400" dirty="0" smtClean="0">
                <a:latin typeface="Berlin Sans FB" pitchFamily="34" charset="0"/>
              </a:rPr>
              <a:t> Model </a:t>
            </a:r>
            <a:r>
              <a:rPr lang="en-US" sz="2400" smtClean="0">
                <a:latin typeface="Berlin Sans FB" pitchFamily="34" charset="0"/>
              </a:rPr>
              <a:t>Magnet Assembly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15" name="Picture 14" descr="CIMG2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7035800" cy="5276850"/>
          </a:xfrm>
          <a:prstGeom prst="rect">
            <a:avLst/>
          </a:prstGeom>
        </p:spPr>
      </p:pic>
      <p:pic>
        <p:nvPicPr>
          <p:cNvPr id="17" name="Picture 16" descr="CIMG2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CIMG20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 descr="CIMG21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 descr="CIMG21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 descr="CIMG21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 descr="DSC031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Picture 27" descr="DSC0322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smtClean="0">
                <a:cs typeface="Times New Roman" pitchFamily="18" charset="0"/>
              </a:rPr>
              <a:t>MAP Aug. 26, </a:t>
            </a:r>
            <a:r>
              <a:rPr lang="en-US" b="1" i="1" dirty="0" smtClean="0">
                <a:cs typeface="Times New Roman" pitchFamily="18" charset="0"/>
              </a:rPr>
              <a:t>2011</a:t>
            </a:r>
            <a:endParaRPr lang="en-US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Tartaglia	</a:t>
            </a:r>
            <a:fld id="{BB9C906A-C2AC-4BE7-804B-74437719DA3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01, </a:t>
            </a:r>
            <a:r>
              <a:rPr lang="en-US" sz="4000" dirty="0" smtClean="0">
                <a:latin typeface="Berlin Sans FB" pitchFamily="34" charset="0"/>
              </a:rPr>
              <a:t>HSM</a:t>
            </a:r>
            <a:r>
              <a:rPr lang="en-US" dirty="0" smtClean="0">
                <a:latin typeface="Berlin Sans FB" pitchFamily="34" charset="0"/>
              </a:rPr>
              <a:t>02</a:t>
            </a:r>
            <a:r>
              <a:rPr lang="en-US" sz="4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NbTi</a:t>
            </a:r>
            <a:r>
              <a:rPr lang="en-US" sz="2400" dirty="0" smtClean="0">
                <a:latin typeface="Berlin Sans FB" pitchFamily="34" charset="0"/>
              </a:rPr>
              <a:t> Model Magnet Tests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38862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Main Test Goals:</a:t>
            </a:r>
          </a:p>
          <a:p>
            <a:pPr marL="690563" lvl="1" indent="-233363" eaLnBrk="0" hangingPunct="0">
              <a:buFont typeface="Wingdings" pitchFamily="2" charset="2"/>
              <a:buChar char="ü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Measure Mech. Stresses</a:t>
            </a:r>
          </a:p>
          <a:p>
            <a:pPr marL="690563" lvl="1" indent="-233363" eaLnBrk="0" hangingPunct="0">
              <a:buFont typeface="Wingdings" pitchFamily="2" charset="2"/>
              <a:buChar char="ü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Quench </a:t>
            </a: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</a:p>
          <a:p>
            <a:pPr marL="1147763" lvl="2" indent="-233363" eaLnBrk="0" hangingPunct="0"/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Temperature</a:t>
            </a:r>
          </a:p>
          <a:p>
            <a:pPr marL="1147763" lvl="2" indent="-233363" eaLnBrk="0" hangingPunct="0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Ramp Rate</a:t>
            </a:r>
            <a:endParaRPr lang="en-US" b="1" dirty="0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eaLnBrk="0" hangingPunct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Protection Heater </a:t>
            </a:r>
            <a:r>
              <a:rPr lang="en-US" b="1" dirty="0" err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Effic</a:t>
            </a: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90563" lvl="1" indent="-233363" eaLnBrk="0" hangingPunct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Magnetic Field Map</a:t>
            </a:r>
          </a:p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HSM01 </a:t>
            </a: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tested in Nov/Dec 2008</a:t>
            </a:r>
          </a:p>
          <a:p>
            <a:pPr marL="690563" lvl="1" indent="-233363" eaLnBrk="0" hangingPunct="0">
              <a:lnSpc>
                <a:spcPts val="18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TD-09-011, PAC’09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Ground Insulation issues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Epoxy voids, packing factor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 lead support </a:t>
            </a:r>
          </a:p>
          <a:p>
            <a:pPr marL="690563" lvl="1" indent="-233363" eaLnBrk="0" hangingPunct="0">
              <a:lnSpc>
                <a:spcPts val="1800"/>
              </a:lnSpc>
              <a:buFontTx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Coordinate System</a:t>
            </a:r>
          </a:p>
          <a:p>
            <a:pPr marL="233363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HSM02 tested in </a:t>
            </a:r>
            <a:r>
              <a:rPr lang="en-US" b="1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Nov/Dec 2010</a:t>
            </a:r>
          </a:p>
          <a:p>
            <a:pPr marL="690563" lvl="1" indent="-233363" eaLnBrk="0" hangingPunct="0">
              <a:lnSpc>
                <a:spcPts val="18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TD-11-012, MT-22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eaLnBrk="0" hangingPunct="0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2 thermal cycles </a:t>
            </a:r>
          </a:p>
          <a:p>
            <a:pPr marL="690563" lvl="1" indent="-233363"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2306D4"/>
                </a:solidFill>
                <a:latin typeface="Times New Roman" pitchFamily="18" charset="0"/>
                <a:cs typeface="Times New Roman" pitchFamily="18" charset="0"/>
              </a:rPr>
              <a:t>	(quench re-training)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eaLnBrk="0" hangingPunct="0">
              <a:lnSpc>
                <a:spcPts val="18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Conduction cooling study</a:t>
            </a:r>
          </a:p>
          <a:p>
            <a:pPr marL="690563" lvl="1" indent="-233363" eaLnBrk="0" hangingPunct="0">
              <a:lnSpc>
                <a:spcPts val="1800"/>
              </a:lnSpc>
            </a:pPr>
            <a:endParaRPr lang="en-US" b="1" dirty="0" smtClean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eaLnBrk="0" hangingPunct="0">
              <a:lnSpc>
                <a:spcPts val="1800"/>
              </a:lnSpc>
            </a:pPr>
            <a:endParaRPr lang="en-US" b="1" dirty="0">
              <a:solidFill>
                <a:srgbClr val="2306D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DSC0337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219200"/>
            <a:ext cx="4114800" cy="519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1605</Words>
  <Application>Microsoft Office PowerPoint</Application>
  <PresentationFormat>On-screen Show (4:3)</PresentationFormat>
  <Paragraphs>290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Muon Collider 6D Cooling Model Magnets   </vt:lpstr>
      <vt:lpstr>PowerPoint Presentation</vt:lpstr>
      <vt:lpstr>Helical Cooling Channel</vt:lpstr>
      <vt:lpstr>HS Mechanical Concept  (FNAL)</vt:lpstr>
      <vt:lpstr>HSM01, HSM02  NbTi Model Magnet Design &amp; Documentation</vt:lpstr>
      <vt:lpstr>HSM01, HSM02  NbTi Model Magnet Design Features</vt:lpstr>
      <vt:lpstr>HSM01, HSM02   NbTi Model Magnet Design</vt:lpstr>
      <vt:lpstr>HSM01, HSM02   NbTi Model Magnet Assembly</vt:lpstr>
      <vt:lpstr>HSM01, HSM02   NbTi Model Magnet Tests</vt:lpstr>
      <vt:lpstr>HSM01, HSM02   NbTi Model Mechanical Stress</vt:lpstr>
      <vt:lpstr>HSM01, HSM02 Test Results  Quench Studies</vt:lpstr>
      <vt:lpstr>HSM01, HSM02 Test Results  Quench Performance</vt:lpstr>
      <vt:lpstr>HSM01, HSM02 Test Results  Quench Performance</vt:lpstr>
      <vt:lpstr>HSM01, HSM02 Test Results  Quench Performance</vt:lpstr>
      <vt:lpstr>HSM01, HSM02 Test Results  Quench Heater Performance</vt:lpstr>
      <vt:lpstr>HSM01, HSM02 Test Results  Quench Heater Performance</vt:lpstr>
      <vt:lpstr>HSM01, HSM02 Test Results  Quench Heater Performance</vt:lpstr>
      <vt:lpstr>HSM01, HSM02 Test Results  Magnetic Field</vt:lpstr>
      <vt:lpstr>HSM01, HSM02 Test Results  Magnetic Field</vt:lpstr>
      <vt:lpstr>HSM01, HSM02 Test Results  Magnetic Field</vt:lpstr>
      <vt:lpstr>HSM01, HSM02 Test Results  Magnetic Field</vt:lpstr>
      <vt:lpstr>HSM Next Steps Other models in progress, planned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Muon Collider 6D Cooling Model Magnets   </dc:title>
  <dc:creator>Tartaglia</dc:creator>
  <cp:lastModifiedBy>Alan D. Bross</cp:lastModifiedBy>
  <cp:revision>119</cp:revision>
  <dcterms:created xsi:type="dcterms:W3CDTF">2011-01-03T15:42:41Z</dcterms:created>
  <dcterms:modified xsi:type="dcterms:W3CDTF">2011-08-26T17:00:24Z</dcterms:modified>
</cp:coreProperties>
</file>