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9"/>
  </p:notesMasterIdLst>
  <p:handoutMasterIdLst>
    <p:handoutMasterId r:id="rId20"/>
  </p:handoutMasterIdLst>
  <p:sldIdLst>
    <p:sldId id="1039" r:id="rId5"/>
    <p:sldId id="358" r:id="rId6"/>
    <p:sldId id="1036" r:id="rId7"/>
    <p:sldId id="1021" r:id="rId8"/>
    <p:sldId id="1025" r:id="rId9"/>
    <p:sldId id="1027" r:id="rId10"/>
    <p:sldId id="1026" r:id="rId11"/>
    <p:sldId id="1028" r:id="rId12"/>
    <p:sldId id="1037" r:id="rId13"/>
    <p:sldId id="1031" r:id="rId14"/>
    <p:sldId id="1035" r:id="rId15"/>
    <p:sldId id="1038" r:id="rId16"/>
    <p:sldId id="1040" r:id="rId17"/>
    <p:sldId id="1043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S. Premo" initials="KSP" lastIdx="1" clrIdx="0">
    <p:extLst>
      <p:ext uri="{19B8F6BF-5375-455C-9EA6-DF929625EA0E}">
        <p15:presenceInfo xmlns:p15="http://schemas.microsoft.com/office/powerpoint/2012/main" userId="S::premo@services.fnal.gov::20727659-f726-4c74-9484-0509000c807a" providerId="AD"/>
      </p:ext>
    </p:extLst>
  </p:cmAuthor>
  <p:cmAuthor id="2" name="Fumio Furuta" initials="FF" lastIdx="3" clrIdx="1">
    <p:extLst>
      <p:ext uri="{19B8F6BF-5375-455C-9EA6-DF929625EA0E}">
        <p15:presenceInfo xmlns:p15="http://schemas.microsoft.com/office/powerpoint/2012/main" userId="S::ffuruta@services.fnal.gov::eb753545-a55d-475b-94ec-ef73fcde46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A7A8AA"/>
    <a:srgbClr val="004C97"/>
    <a:srgbClr val="50504E"/>
    <a:srgbClr val="4E4E4E"/>
    <a:srgbClr val="404040"/>
    <a:srgbClr val="63666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2" autoAdjust="0"/>
    <p:restoredTop sz="94660"/>
  </p:normalViewPr>
  <p:slideViewPr>
    <p:cSldViewPr snapToGrid="0" snapToObjects="1" showGuides="1">
      <p:cViewPr varScale="1">
        <p:scale>
          <a:sx n="61" d="100"/>
          <a:sy n="61" d="100"/>
        </p:scale>
        <p:origin x="43" y="30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xmlns="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xmlns="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2A345B-7BEB-994E-9D51-8C4EB6EEF7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27432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3CAA6F3-FFCC-354A-A2C6-37D95284D01F}"/>
              </a:ext>
            </a:extLst>
          </p:cNvPr>
          <p:cNvSpPr/>
          <p:nvPr userDrawn="1"/>
        </p:nvSpPr>
        <p:spPr>
          <a:xfrm>
            <a:off x="8576931" y="5580509"/>
            <a:ext cx="274320" cy="18288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87756E5-C406-2642-B9BD-638816F9F528}"/>
              </a:ext>
            </a:extLst>
          </p:cNvPr>
          <p:cNvSpPr/>
          <p:nvPr userDrawn="1"/>
        </p:nvSpPr>
        <p:spPr>
          <a:xfrm>
            <a:off x="8576929" y="5315187"/>
            <a:ext cx="274320" cy="18288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B460601-041F-2C4B-BAA3-3C443534EC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274320" cy="186656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1AAE328-C739-C849-85F1-5AA51655A279}"/>
              </a:ext>
            </a:extLst>
          </p:cNvPr>
          <p:cNvSpPr/>
          <p:nvPr userDrawn="1"/>
        </p:nvSpPr>
        <p:spPr>
          <a:xfrm>
            <a:off x="8576931" y="5813960"/>
            <a:ext cx="274320" cy="18373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274320" cy="18288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xmlns="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xmlns="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xmlns="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072A29A-0635-4E31-9C1F-982DCCB9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 18, 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5B87E0-E8DE-4CED-9E60-C8569943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PIP-II Coupler activity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6E067E-3D58-4495-99F5-A88DDC14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BD3D-559C-4C51-A6A1-EE4EABA3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N.Solyak</a:t>
            </a:r>
            <a:r>
              <a:rPr lang="en-US" dirty="0" smtClean="0"/>
              <a:t> on behalf of coupler team</a:t>
            </a:r>
            <a:endParaRPr lang="en-US" dirty="0"/>
          </a:p>
          <a:p>
            <a:r>
              <a:rPr lang="en-US" dirty="0" smtClean="0"/>
              <a:t>Nov.18,2020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PIP-II coupler activity update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1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81570A5-F15F-4941-864F-77909BC3DF74}"/>
              </a:ext>
            </a:extLst>
          </p:cNvPr>
          <p:cNvGrpSpPr/>
          <p:nvPr/>
        </p:nvGrpSpPr>
        <p:grpSpPr>
          <a:xfrm>
            <a:off x="230806" y="888067"/>
            <a:ext cx="4300711" cy="3151896"/>
            <a:chOff x="812442" y="1264248"/>
            <a:chExt cx="5734281" cy="420252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A2C1A40-4234-4F87-A051-F7CDC2E98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442" y="1391224"/>
              <a:ext cx="3421180" cy="4075552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7701299B-EBAE-4195-A7D9-0DCB713E7DAB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990975" y="1695136"/>
              <a:ext cx="1313600" cy="6351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123FE1E-084D-484A-A2E0-E80DC1622D06}"/>
                </a:ext>
              </a:extLst>
            </p:cNvPr>
            <p:cNvSpPr txBox="1"/>
            <p:nvPr/>
          </p:nvSpPr>
          <p:spPr>
            <a:xfrm>
              <a:off x="4304575" y="1264248"/>
              <a:ext cx="201844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50000"/>
                    </a:schemeClr>
                  </a:solidFill>
                </a:rPr>
                <a:t>Copper block around </a:t>
              </a:r>
              <a:r>
                <a:rPr lang="en-US" sz="1800" dirty="0" smtClean="0">
                  <a:solidFill>
                    <a:schemeClr val="accent6">
                      <a:lumMod val="50000"/>
                    </a:schemeClr>
                  </a:solidFill>
                </a:rPr>
                <a:t>5K </a:t>
              </a:r>
              <a:endParaRPr lang="en-US" sz="1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43B93C8-2A08-49CC-B579-186E3FDA8264}"/>
                </a:ext>
              </a:extLst>
            </p:cNvPr>
            <p:cNvSpPr txBox="1"/>
            <p:nvPr/>
          </p:nvSpPr>
          <p:spPr>
            <a:xfrm>
              <a:off x="4233622" y="3435873"/>
              <a:ext cx="23131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50000"/>
                    </a:schemeClr>
                  </a:solidFill>
                </a:rPr>
                <a:t>Thermal straps F1082319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6923B942-E875-4734-B6F4-9862093A7DC3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2642914" y="3866761"/>
              <a:ext cx="1590708" cy="386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FEAD9CF-C693-4010-A344-E678FAC64477}"/>
              </a:ext>
            </a:extLst>
          </p:cNvPr>
          <p:cNvGrpSpPr/>
          <p:nvPr/>
        </p:nvGrpSpPr>
        <p:grpSpPr>
          <a:xfrm>
            <a:off x="4426540" y="3078588"/>
            <a:ext cx="4571688" cy="2941048"/>
            <a:chOff x="5045556" y="2710568"/>
            <a:chExt cx="6772906" cy="3921397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BD38360A-67B5-4FDA-BFDF-D1024006E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5556" y="2871556"/>
              <a:ext cx="4350997" cy="3760409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C9CD39E6-67BC-41E2-AFF6-0FA39E093F33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8954102" y="3141456"/>
              <a:ext cx="652098" cy="2966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F121DAA-B5BE-464A-AB6B-5210379C1F70}"/>
                </a:ext>
              </a:extLst>
            </p:cNvPr>
            <p:cNvSpPr txBox="1"/>
            <p:nvPr/>
          </p:nvSpPr>
          <p:spPr>
            <a:xfrm>
              <a:off x="9606200" y="2710568"/>
              <a:ext cx="205486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50000"/>
                    </a:schemeClr>
                  </a:solidFill>
                </a:rPr>
                <a:t>Pipe around </a:t>
              </a:r>
              <a:r>
                <a:rPr lang="en-US" sz="1800" dirty="0" smtClean="0">
                  <a:solidFill>
                    <a:schemeClr val="accent6">
                      <a:lumMod val="50000"/>
                    </a:schemeClr>
                  </a:solidFill>
                </a:rPr>
                <a:t>50-110K </a:t>
              </a:r>
              <a:endParaRPr lang="en-US" sz="1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6BC19AB-BBC8-4A32-9FD8-C7BD374BE49A}"/>
                </a:ext>
              </a:extLst>
            </p:cNvPr>
            <p:cNvSpPr txBox="1"/>
            <p:nvPr/>
          </p:nvSpPr>
          <p:spPr>
            <a:xfrm>
              <a:off x="9468740" y="4349735"/>
              <a:ext cx="234972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50000"/>
                    </a:schemeClr>
                  </a:solidFill>
                </a:rPr>
                <a:t>Thermal straps F1082037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566A71E0-BA57-4DAC-86F4-7EC90EABE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7464" y="4707930"/>
              <a:ext cx="2215879" cy="437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9199652-ED7C-4673-88DE-E3E77A419A77}"/>
              </a:ext>
            </a:extLst>
          </p:cNvPr>
          <p:cNvSpPr txBox="1"/>
          <p:nvPr/>
        </p:nvSpPr>
        <p:spPr>
          <a:xfrm>
            <a:off x="348262" y="147339"/>
            <a:ext cx="72256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Simulation SSR1 coupler with cryomodule straps.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17" y="4460808"/>
            <a:ext cx="4373460" cy="1677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743" y="1298806"/>
            <a:ext cx="4010025" cy="153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319" y="1022168"/>
            <a:ext cx="2724150" cy="24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748" y="4508274"/>
            <a:ext cx="2337522" cy="163692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 18, 2020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PIP-II Coupler activity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BD3D-559C-4C51-A6A1-EE4EABA33E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D52347F-19A4-40B2-B7A5-2D39E721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8" y="2534900"/>
            <a:ext cx="3680619" cy="24492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AA6ADE-3AA6-4956-8228-81A75EBE7A0E}"/>
              </a:ext>
            </a:extLst>
          </p:cNvPr>
          <p:cNvSpPr txBox="1"/>
          <p:nvPr/>
        </p:nvSpPr>
        <p:spPr>
          <a:xfrm>
            <a:off x="1339303" y="4594402"/>
            <a:ext cx="259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Temperature distribution: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1D0EE7-403E-4775-A661-B121D241E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8" y="0"/>
            <a:ext cx="3259778" cy="2380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DB0FD2-40CE-473E-8FF4-FBE691419584}"/>
              </a:ext>
            </a:extLst>
          </p:cNvPr>
          <p:cNvSpPr txBox="1"/>
          <p:nvPr/>
        </p:nvSpPr>
        <p:spPr>
          <a:xfrm>
            <a:off x="2327390" y="185689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Model: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="" xmlns:a16="http://schemas.microsoft.com/office/drawing/2014/main" id="{B942A467-71C6-4111-8D85-8617E1580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01" y="88468"/>
            <a:ext cx="3496290" cy="2903307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="" xmlns:a16="http://schemas.microsoft.com/office/drawing/2014/main" id="{6507EDB3-5901-4032-9972-5BD4F0923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97987"/>
              </p:ext>
            </p:extLst>
          </p:nvPr>
        </p:nvGraphicFramePr>
        <p:xfrm>
          <a:off x="94590" y="5049088"/>
          <a:ext cx="5615019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853">
                  <a:extLst>
                    <a:ext uri="{9D8B030D-6E8A-4147-A177-3AD203B41FA5}">
                      <a16:colId xmlns="" xmlns:a16="http://schemas.microsoft.com/office/drawing/2014/main" val="355223477"/>
                    </a:ext>
                  </a:extLst>
                </a:gridCol>
                <a:gridCol w="514905">
                  <a:extLst>
                    <a:ext uri="{9D8B030D-6E8A-4147-A177-3AD203B41FA5}">
                      <a16:colId xmlns="" xmlns:a16="http://schemas.microsoft.com/office/drawing/2014/main" val="4164155154"/>
                    </a:ext>
                  </a:extLst>
                </a:gridCol>
                <a:gridCol w="523782">
                  <a:extLst>
                    <a:ext uri="{9D8B030D-6E8A-4147-A177-3AD203B41FA5}">
                      <a16:colId xmlns="" xmlns:a16="http://schemas.microsoft.com/office/drawing/2014/main" val="1992853678"/>
                    </a:ext>
                  </a:extLst>
                </a:gridCol>
                <a:gridCol w="506027">
                  <a:extLst>
                    <a:ext uri="{9D8B030D-6E8A-4147-A177-3AD203B41FA5}">
                      <a16:colId xmlns="" xmlns:a16="http://schemas.microsoft.com/office/drawing/2014/main" val="1462562709"/>
                    </a:ext>
                  </a:extLst>
                </a:gridCol>
                <a:gridCol w="835599">
                  <a:extLst>
                    <a:ext uri="{9D8B030D-6E8A-4147-A177-3AD203B41FA5}">
                      <a16:colId xmlns="" xmlns:a16="http://schemas.microsoft.com/office/drawing/2014/main" val="3742610249"/>
                    </a:ext>
                  </a:extLst>
                </a:gridCol>
                <a:gridCol w="727968">
                  <a:extLst>
                    <a:ext uri="{9D8B030D-6E8A-4147-A177-3AD203B41FA5}">
                      <a16:colId xmlns="" xmlns:a16="http://schemas.microsoft.com/office/drawing/2014/main" val="1731481494"/>
                    </a:ext>
                  </a:extLst>
                </a:gridCol>
                <a:gridCol w="798991">
                  <a:extLst>
                    <a:ext uri="{9D8B030D-6E8A-4147-A177-3AD203B41FA5}">
                      <a16:colId xmlns="" xmlns:a16="http://schemas.microsoft.com/office/drawing/2014/main" val="3216296876"/>
                    </a:ext>
                  </a:extLst>
                </a:gridCol>
                <a:gridCol w="745894">
                  <a:extLst>
                    <a:ext uri="{9D8B030D-6E8A-4147-A177-3AD203B41FA5}">
                      <a16:colId xmlns="" xmlns:a16="http://schemas.microsoft.com/office/drawing/2014/main" val="3152764019"/>
                    </a:ext>
                  </a:extLst>
                </a:gridCol>
              </a:tblGrid>
              <a:tr h="23947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T, </a:t>
                      </a:r>
                      <a:r>
                        <a:rPr lang="en-US" sz="1200" dirty="0" smtClean="0"/>
                        <a:t>2K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T, </a:t>
                      </a:r>
                      <a:r>
                        <a:rPr lang="en-US" sz="1200" dirty="0" smtClean="0"/>
                        <a:t>5K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T, </a:t>
                      </a:r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P, “2K”,W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P, “5K”,W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 </a:t>
                      </a:r>
                      <a:r>
                        <a:rPr lang="en-US" sz="1200" dirty="0"/>
                        <a:t>“</a:t>
                      </a:r>
                      <a:r>
                        <a:rPr lang="en-US" sz="1200" dirty="0" smtClean="0"/>
                        <a:t>50K”,W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P, “RT”,W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05349860"/>
                  </a:ext>
                </a:extLst>
              </a:tr>
              <a:tr h="239474">
                <a:tc>
                  <a:txBody>
                    <a:bodyPr/>
                    <a:lstStyle/>
                    <a:p>
                      <a:r>
                        <a:rPr lang="en-US" sz="1200" dirty="0"/>
                        <a:t>0.4mm, 0kW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124.5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0.064+0.5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-2.0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66030878"/>
                  </a:ext>
                </a:extLst>
              </a:tr>
              <a:tr h="2394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0.8mm</a:t>
                      </a:r>
                      <a:r>
                        <a:rPr lang="en-US" sz="1200" dirty="0"/>
                        <a:t>, 0kW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132.7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0.097+0.5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-4.2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833903328"/>
                  </a:ext>
                </a:extLst>
              </a:tr>
              <a:tr h="210112">
                <a:tc>
                  <a:txBody>
                    <a:bodyPr/>
                    <a:lstStyle/>
                    <a:p>
                      <a:r>
                        <a:rPr lang="en-US" sz="1200" dirty="0"/>
                        <a:t>0.4mm, 5kW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127.7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0.24+0.5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-0.53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936408848"/>
                  </a:ext>
                </a:extLst>
              </a:tr>
              <a:tr h="210112">
                <a:tc>
                  <a:txBody>
                    <a:bodyPr/>
                    <a:lstStyle/>
                    <a:p>
                      <a:r>
                        <a:rPr lang="en-US" sz="1200" dirty="0"/>
                        <a:t>0.8mm, 5kW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135.5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0.27+0.5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-2.7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93367860"/>
                  </a:ext>
                </a:extLst>
              </a:tr>
            </a:tbl>
          </a:graphicData>
        </a:graphic>
      </p:graphicFrame>
      <p:pic>
        <p:nvPicPr>
          <p:cNvPr id="9" name="Picture 8" descr="Chart, line chart&#10;&#10;Description automatically generated">
            <a:extLst>
              <a:ext uri="{FF2B5EF4-FFF2-40B4-BE49-F238E27FC236}">
                <a16:creationId xmlns="" xmlns:a16="http://schemas.microsoft.com/office/drawing/2014/main" id="{2BE97CCA-F76A-457C-B9C2-F169AE791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83" y="2991775"/>
            <a:ext cx="3495808" cy="2850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3918" y="5836511"/>
            <a:ext cx="334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Will Cross-check with SSR1 cm</a:t>
            </a:r>
            <a:endParaRPr lang="en-US" sz="2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 18, 2020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PIP-II Coupler activity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BD3D-559C-4C51-A6A1-EE4EABA33E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 18,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PIP-II Coupler activity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BD3D-559C-4C51-A6A1-EE4EABA33E7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709332"/>
            <a:ext cx="8797636" cy="275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15" y="3478119"/>
            <a:ext cx="5953125" cy="62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73" y="263236"/>
            <a:ext cx="699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TiN</a:t>
            </a:r>
            <a:r>
              <a:rPr lang="en-US" dirty="0" smtClean="0"/>
              <a:t> coating studies: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484" y="4231600"/>
            <a:ext cx="8797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5</a:t>
            </a:r>
            <a:r>
              <a:rPr lang="en-US" sz="2000" dirty="0" smtClean="0"/>
              <a:t> disks coated at CPI (8…32nm), using DESY technology (50%TiN + 50% </a:t>
            </a:r>
            <a:r>
              <a:rPr lang="en-US" sz="2000" dirty="0" err="1" smtClean="0"/>
              <a:t>TiO</a:t>
            </a:r>
            <a:r>
              <a:rPr lang="en-US" sz="2000" dirty="0" smtClean="0"/>
              <a:t>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/>
              <a:t>Thickness measurements at CPI, cross-check at FNAL/NWU for 1 disk (soon)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/>
              <a:t>RF losses in ceramic before and after </a:t>
            </a:r>
            <a:r>
              <a:rPr lang="en-US" sz="2000" dirty="0" err="1" smtClean="0"/>
              <a:t>TiN</a:t>
            </a:r>
            <a:r>
              <a:rPr lang="en-US" sz="2000" dirty="0" smtClean="0"/>
              <a:t> coating (vs. thickness) - done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/>
              <a:t>Composition measurements (NWU) in progress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/>
              <a:t>Charging meas. at Euclid </a:t>
            </a:r>
            <a:r>
              <a:rPr lang="en-US" sz="2000" dirty="0" err="1" smtClean="0"/>
              <a:t>Techlab</a:t>
            </a:r>
            <a:r>
              <a:rPr lang="en-US" sz="2000" dirty="0" smtClean="0"/>
              <a:t> in progress.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594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 18,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PIP-II Coupler activity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BD3D-559C-4C51-A6A1-EE4EABA33E7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40" y="162838"/>
            <a:ext cx="8622545" cy="600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0758" y="3163213"/>
            <a:ext cx="459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Almost no differences in loss tang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16867" y="375781"/>
            <a:ext cx="826718" cy="57878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 18,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PIP-II Coupler activity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BD3D-559C-4C51-A6A1-EE4EABA33E7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6" y="135467"/>
            <a:ext cx="7147925" cy="4074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60" y="4342748"/>
            <a:ext cx="4274437" cy="1895214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1464651" y="4634630"/>
            <a:ext cx="264683" cy="22046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467822" y="4898555"/>
            <a:ext cx="264683" cy="22046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467821" y="5180125"/>
            <a:ext cx="264683" cy="22046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2B9FFE2-F50B-4C88-9EBD-2AEF446F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5600" y="1180722"/>
            <a:ext cx="8735920" cy="45520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lang="en-US" smtClean="0"/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6360" y="114164"/>
            <a:ext cx="8686800" cy="427037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4C97"/>
                </a:solidFill>
              </a:rPr>
              <a:t>650 MHz Coupler </a:t>
            </a:r>
            <a:r>
              <a:rPr lang="en-US" sz="2800" dirty="0">
                <a:solidFill>
                  <a:srgbClr val="004C97"/>
                </a:solidFill>
              </a:rPr>
              <a:t>Assembly</a:t>
            </a:r>
            <a:r>
              <a:rPr lang="en-US" sz="1800" dirty="0">
                <a:solidFill>
                  <a:srgbClr val="5151FF"/>
                </a:solidFill>
              </a:rPr>
              <a:t/>
            </a:r>
            <a:br>
              <a:rPr lang="en-US" sz="1800" dirty="0">
                <a:solidFill>
                  <a:srgbClr val="5151FF"/>
                </a:solidFill>
              </a:rPr>
            </a:br>
            <a:r>
              <a:rPr lang="en-US" sz="2000" b="0" dirty="0">
                <a:solidFill>
                  <a:srgbClr val="505050"/>
                </a:solidFill>
              </a:rPr>
              <a:t>F100056895</a:t>
            </a:r>
            <a:r>
              <a:rPr lang="en-US" sz="2400" b="0" dirty="0">
                <a:solidFill>
                  <a:srgbClr val="505050"/>
                </a:solidFill>
              </a:rPr>
              <a:t/>
            </a:r>
            <a:br>
              <a:rPr lang="en-US" sz="2400" b="0" dirty="0">
                <a:solidFill>
                  <a:srgbClr val="505050"/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rgbClr val="5151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1945" y="4869993"/>
            <a:ext cx="1914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Inner conductor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493" y="5632158"/>
            <a:ext cx="2310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Instrumentation box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7852" y="4762211"/>
            <a:ext cx="196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Outer conductor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2462" y="3713591"/>
            <a:ext cx="1794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Vacuum End Assembly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942739" y="4815048"/>
            <a:ext cx="80356" cy="872056"/>
          </a:xfrm>
          <a:prstGeom prst="line">
            <a:avLst/>
          </a:prstGeom>
          <a:ln>
            <a:solidFill>
              <a:srgbClr val="0F2D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stCxn id="2" idx="0"/>
          </p:cNvCxnSpPr>
          <p:nvPr/>
        </p:nvCxnSpPr>
        <p:spPr>
          <a:xfrm flipH="1" flipV="1">
            <a:off x="3801946" y="3429001"/>
            <a:ext cx="957248" cy="1440992"/>
          </a:xfrm>
          <a:prstGeom prst="line">
            <a:avLst/>
          </a:prstGeom>
          <a:ln>
            <a:solidFill>
              <a:srgbClr val="0F2D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11" idx="1"/>
          </p:cNvCxnSpPr>
          <p:nvPr/>
        </p:nvCxnSpPr>
        <p:spPr>
          <a:xfrm flipH="1" flipV="1">
            <a:off x="4759194" y="3611856"/>
            <a:ext cx="1328658" cy="1350410"/>
          </a:xfrm>
          <a:prstGeom prst="line">
            <a:avLst/>
          </a:prstGeom>
          <a:ln>
            <a:solidFill>
              <a:srgbClr val="0F2D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7258872" y="2939463"/>
            <a:ext cx="411928" cy="829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B27C9B4-99C4-4C3F-8D20-43F217C4CAD6}"/>
              </a:ext>
            </a:extLst>
          </p:cNvPr>
          <p:cNvSpPr txBox="1"/>
          <p:nvPr/>
        </p:nvSpPr>
        <p:spPr>
          <a:xfrm>
            <a:off x="3364895" y="524168"/>
            <a:ext cx="257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WR 1150 waveguide assembly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EB44AE0-5F6F-41A1-8B56-4A63FDCEF2F6}"/>
              </a:ext>
            </a:extLst>
          </p:cNvPr>
          <p:cNvCxnSpPr>
            <a:cxnSpLocks/>
          </p:cNvCxnSpPr>
          <p:nvPr/>
        </p:nvCxnSpPr>
        <p:spPr>
          <a:xfrm flipV="1">
            <a:off x="3312001" y="1161983"/>
            <a:ext cx="165599" cy="623618"/>
          </a:xfrm>
          <a:prstGeom prst="line">
            <a:avLst/>
          </a:prstGeom>
          <a:ln>
            <a:solidFill>
              <a:srgbClr val="0F2D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F9919CE-129C-4407-B840-2650641526EA}"/>
              </a:ext>
            </a:extLst>
          </p:cNvPr>
          <p:cNvCxnSpPr>
            <a:cxnSpLocks/>
          </p:cNvCxnSpPr>
          <p:nvPr/>
        </p:nvCxnSpPr>
        <p:spPr>
          <a:xfrm>
            <a:off x="8199809" y="1473792"/>
            <a:ext cx="304879" cy="8352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B9A330-3D89-4D56-BB7A-079C47E4656B}"/>
              </a:ext>
            </a:extLst>
          </p:cNvPr>
          <p:cNvSpPr/>
          <p:nvPr/>
        </p:nvSpPr>
        <p:spPr>
          <a:xfrm>
            <a:off x="6073293" y="934973"/>
            <a:ext cx="2431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3087"/>
                </a:solidFill>
              </a:rPr>
              <a:t>Antenna and ceramic window assembly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95A21D-9190-4F3D-A022-C33187F2FAFB}"/>
              </a:ext>
            </a:extLst>
          </p:cNvPr>
          <p:cNvSpPr txBox="1"/>
          <p:nvPr/>
        </p:nvSpPr>
        <p:spPr>
          <a:xfrm>
            <a:off x="3725535" y="1377213"/>
            <a:ext cx="175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3087"/>
                </a:solidFill>
              </a:rPr>
              <a:t>Vacuum </a:t>
            </a:r>
            <a:r>
              <a:rPr lang="en-US" sz="2000" dirty="0" smtClean="0">
                <a:solidFill>
                  <a:srgbClr val="003087"/>
                </a:solidFill>
              </a:rPr>
              <a:t>gauge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58BA62D-5C1A-4B1C-A171-4C968C90A8EE}"/>
              </a:ext>
            </a:extLst>
          </p:cNvPr>
          <p:cNvCxnSpPr>
            <a:cxnSpLocks/>
          </p:cNvCxnSpPr>
          <p:nvPr/>
        </p:nvCxnSpPr>
        <p:spPr>
          <a:xfrm flipH="1" flipV="1">
            <a:off x="4429760" y="1728253"/>
            <a:ext cx="499707" cy="517664"/>
          </a:xfrm>
          <a:prstGeom prst="line">
            <a:avLst/>
          </a:prstGeom>
          <a:ln>
            <a:solidFill>
              <a:srgbClr val="0F2D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5D4C00-D09F-E546-9CCF-8DAB7BB6C6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948486-C3B3-3B44-B709-467F2DBA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803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2250" y="337351"/>
            <a:ext cx="845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coupler procurement (8 couplers + 3 antenna assembly)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588" y="1894334"/>
            <a:ext cx="8227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proposals received (CPI, Sumitomo/Canon) and evaluated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Awarded to Sumitomo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Negotiation on shorter delivery time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4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xmlns="" id="{2A4A3E66-5097-4CF5-AF9D-D6FD8B891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18" y="1789325"/>
            <a:ext cx="8508125" cy="44796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86A7FA7-EA54-D846-B036-DEA12849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8" y="87821"/>
            <a:ext cx="4154509" cy="427877"/>
          </a:xfrm>
        </p:spPr>
        <p:txBody>
          <a:bodyPr/>
          <a:lstStyle/>
          <a:p>
            <a:r>
              <a:rPr lang="en-US" dirty="0"/>
              <a:t>Diagnostics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98CFC-BD3D-894C-8062-B0FBED1470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D6607B-BF3A-3747-8D13-4FDB3C66D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C5835-B411-6B45-8CD4-3F347B01A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C579AA-3660-45AD-9224-0C6A342BD0C4}"/>
              </a:ext>
            </a:extLst>
          </p:cNvPr>
          <p:cNvSpPr/>
          <p:nvPr/>
        </p:nvSpPr>
        <p:spPr>
          <a:xfrm>
            <a:off x="3988494" y="1789325"/>
            <a:ext cx="125104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T, ceramic x2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5D15BF-205E-4B32-97A1-6C675A5AB1D6}"/>
              </a:ext>
            </a:extLst>
          </p:cNvPr>
          <p:cNvSpPr/>
          <p:nvPr/>
        </p:nvSpPr>
        <p:spPr>
          <a:xfrm>
            <a:off x="2027044" y="5464041"/>
            <a:ext cx="218709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E-probe, and vacuum </a:t>
            </a:r>
            <a:r>
              <a:rPr lang="en-US" sz="1600" dirty="0" smtClean="0">
                <a:solidFill>
                  <a:srgbClr val="000000"/>
                </a:solidFill>
              </a:rPr>
              <a:t>gauge </a:t>
            </a:r>
            <a:r>
              <a:rPr lang="en-US" sz="1600" dirty="0">
                <a:solidFill>
                  <a:srgbClr val="000000"/>
                </a:solidFill>
              </a:rPr>
              <a:t>(not shown)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A5A1DA1-29DB-4519-95D5-EAF71677AD9E}"/>
              </a:ext>
            </a:extLst>
          </p:cNvPr>
          <p:cNvSpPr/>
          <p:nvPr/>
        </p:nvSpPr>
        <p:spPr>
          <a:xfrm>
            <a:off x="6714593" y="3429000"/>
            <a:ext cx="67659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T, 5K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DD5BDA9-CC7D-40C9-BFE3-CEAB023E0CF9}"/>
              </a:ext>
            </a:extLst>
          </p:cNvPr>
          <p:cNvSpPr/>
          <p:nvPr/>
        </p:nvSpPr>
        <p:spPr>
          <a:xfrm>
            <a:off x="5577839" y="2127879"/>
            <a:ext cx="67659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T, 50K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D10076-3155-441E-AE6A-72DC805D151E}"/>
              </a:ext>
            </a:extLst>
          </p:cNvPr>
          <p:cNvSpPr/>
          <p:nvPr/>
        </p:nvSpPr>
        <p:spPr>
          <a:xfrm>
            <a:off x="736826" y="4470821"/>
            <a:ext cx="230800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Ceramic </a:t>
            </a:r>
            <a:r>
              <a:rPr lang="en-US" sz="1600" dirty="0" smtClean="0">
                <a:solidFill>
                  <a:srgbClr val="000000"/>
                </a:solidFill>
              </a:rPr>
              <a:t>window: heater+</a:t>
            </a:r>
            <a:endParaRPr lang="en-US" sz="1600" dirty="0">
              <a:solidFill>
                <a:srgbClr val="000000"/>
              </a:solidFill>
            </a:endParaRP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4 straps to ambient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temperature (not shown)</a:t>
            </a: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xmlns="" id="{3A263711-F368-4C19-B877-36C254A8D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05" y="108195"/>
            <a:ext cx="2619909" cy="19709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901856C-C72C-43EF-8038-5AA45947E288}"/>
              </a:ext>
            </a:extLst>
          </p:cNvPr>
          <p:cNvSpPr/>
          <p:nvPr/>
        </p:nvSpPr>
        <p:spPr>
          <a:xfrm>
            <a:off x="131726" y="285247"/>
            <a:ext cx="1075112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</a:rPr>
              <a:t>dry </a:t>
            </a:r>
            <a:r>
              <a:rPr lang="en-US" sz="1200" dirty="0">
                <a:solidFill>
                  <a:srgbClr val="000000"/>
                </a:solidFill>
              </a:rPr>
              <a:t>filtered air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4162333-DA18-4CCC-8644-FC3239727D35}"/>
              </a:ext>
            </a:extLst>
          </p:cNvPr>
          <p:cNvCxnSpPr>
            <a:cxnSpLocks/>
          </p:cNvCxnSpPr>
          <p:nvPr/>
        </p:nvCxnSpPr>
        <p:spPr>
          <a:xfrm>
            <a:off x="1025087" y="515089"/>
            <a:ext cx="74189" cy="2565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D981137-029A-437E-BB4A-D3402CBE2C80}"/>
              </a:ext>
            </a:extLst>
          </p:cNvPr>
          <p:cNvSpPr/>
          <p:nvPr/>
        </p:nvSpPr>
        <p:spPr>
          <a:xfrm>
            <a:off x="1646158" y="683700"/>
            <a:ext cx="1177463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</a:rPr>
              <a:t>HV connections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4162333-DA18-4CCC-8644-FC3239727D35}"/>
              </a:ext>
            </a:extLst>
          </p:cNvPr>
          <p:cNvCxnSpPr>
            <a:cxnSpLocks/>
          </p:cNvCxnSpPr>
          <p:nvPr/>
        </p:nvCxnSpPr>
        <p:spPr>
          <a:xfrm flipV="1">
            <a:off x="1369363" y="822200"/>
            <a:ext cx="282138" cy="601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06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61561"/>
            <a:ext cx="8686800" cy="427877"/>
          </a:xfrm>
        </p:spPr>
        <p:txBody>
          <a:bodyPr/>
          <a:lstStyle/>
          <a:p>
            <a:r>
              <a:rPr lang="en-US" sz="2000" dirty="0" smtClean="0"/>
              <a:t>Test stand upgrade: Vacuum chamber for capacitive coupling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59" y="1395764"/>
            <a:ext cx="5822108" cy="323165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7278" y="717768"/>
            <a:ext cx="2032172" cy="1550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45" y="2509980"/>
            <a:ext cx="2774355" cy="1836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760" y="4490532"/>
            <a:ext cx="1356299" cy="1711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444" y="4478282"/>
            <a:ext cx="1434237" cy="172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3411" y="4535764"/>
            <a:ext cx="1645696" cy="1556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673871"/>
            <a:ext cx="1738522" cy="1540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1067" y="4490531"/>
            <a:ext cx="1956211" cy="1679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5760" y="612436"/>
            <a:ext cx="3178338" cy="24186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371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D213F7-4070-4532-87D2-1445B85CA583}"/>
              </a:ext>
            </a:extLst>
          </p:cNvPr>
          <p:cNvSpPr txBox="1"/>
          <p:nvPr/>
        </p:nvSpPr>
        <p:spPr>
          <a:xfrm>
            <a:off x="358005" y="1167580"/>
            <a:ext cx="87859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Length of copper antenna ~ 432mm.</a:t>
            </a:r>
          </a:p>
          <a:p>
            <a:r>
              <a:rPr lang="en-US" sz="1800" dirty="0"/>
              <a:t>Expected temperature rise of antenna is ~ 30C for 50 kW RF power.</a:t>
            </a:r>
          </a:p>
          <a:p>
            <a:r>
              <a:rPr lang="en-US" sz="1800" dirty="0"/>
              <a:t>Antenna length increasing (capacitive gap length decreasing) ~ 1.7E-5 x 432 x 30  ~ </a:t>
            </a:r>
            <a:r>
              <a:rPr lang="en-US" sz="1800" b="1" dirty="0"/>
              <a:t>0.22 mm</a:t>
            </a:r>
          </a:p>
          <a:p>
            <a:r>
              <a:rPr lang="en-US" sz="1800" dirty="0"/>
              <a:t>Initial gap size is 2.4 mm  </a:t>
            </a:r>
          </a:p>
          <a:p>
            <a:r>
              <a:rPr lang="en-US" sz="1800" dirty="0"/>
              <a:t>Simulations show that gap changing range (-0.6mm, + 0.8mm) keep S11 &lt; -20dB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3939FA-9D3D-4658-BED8-0D8E16F4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35" y="2793189"/>
            <a:ext cx="4477204" cy="349640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</p:pic>
      <p:sp>
        <p:nvSpPr>
          <p:cNvPr id="2" name="TextBox 1"/>
          <p:cNvSpPr txBox="1"/>
          <p:nvPr/>
        </p:nvSpPr>
        <p:spPr>
          <a:xfrm>
            <a:off x="271849" y="410356"/>
            <a:ext cx="445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to antenna length (gap)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2886" y="3842950"/>
            <a:ext cx="0" cy="197708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42745" y="3842950"/>
            <a:ext cx="12357" cy="197708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 18, 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PIP-II Coupler activity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BD3D-559C-4C51-A6A1-EE4EABA33E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dummy couplers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51" y="2052165"/>
            <a:ext cx="2274839" cy="4220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356" y="2638154"/>
            <a:ext cx="3048458" cy="340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858" y="764506"/>
            <a:ext cx="6974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design, same geometry of antenna</a:t>
            </a:r>
          </a:p>
          <a:p>
            <a:pPr marL="461963" indent="-176213">
              <a:buFont typeface="Arial" panose="020B0604020202020204" pitchFamily="34" charset="0"/>
              <a:buChar char="•"/>
            </a:pPr>
            <a:r>
              <a:rPr lang="en-US" sz="2000" i="1" dirty="0" smtClean="0"/>
              <a:t>Use to measure coupling </a:t>
            </a:r>
            <a:r>
              <a:rPr lang="en-US" sz="2000" i="1" dirty="0"/>
              <a:t>(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ext</a:t>
            </a:r>
            <a:r>
              <a:rPr lang="en-US" sz="2000" i="1" dirty="0" smtClean="0"/>
              <a:t>) of the cavity before final HPR </a:t>
            </a:r>
          </a:p>
          <a:p>
            <a:pPr marL="461963" indent="-176213">
              <a:buFont typeface="Arial" panose="020B0604020202020204" pitchFamily="34" charset="0"/>
              <a:buChar char="•"/>
            </a:pPr>
            <a:r>
              <a:rPr lang="en-US" sz="2000" i="1" dirty="0" smtClean="0"/>
              <a:t>Used for tuning vacuum chamber (test stand)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018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41157"/>
            <a:ext cx="8672513" cy="4189756"/>
          </a:xfrm>
        </p:spPr>
        <p:txBody>
          <a:bodyPr/>
          <a:lstStyle/>
          <a:p>
            <a:r>
              <a:rPr lang="en-US" dirty="0" smtClean="0"/>
              <a:t>Goal: Measure antenna vibration at different air cooling flow rate 0…5 g/s</a:t>
            </a:r>
          </a:p>
          <a:p>
            <a:endParaRPr lang="en-US" dirty="0"/>
          </a:p>
          <a:p>
            <a:r>
              <a:rPr lang="en-US" dirty="0" smtClean="0"/>
              <a:t>Design completed (dummy antenna), drawings are released, all under procurement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Vibration test (antenna geometry for SSR2/650 similar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56" y="3902465"/>
            <a:ext cx="3659916" cy="20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743" y="882774"/>
            <a:ext cx="8672513" cy="5059363"/>
          </a:xfrm>
        </p:spPr>
        <p:txBody>
          <a:bodyPr/>
          <a:lstStyle/>
          <a:p>
            <a:r>
              <a:rPr lang="en-US" dirty="0" smtClean="0"/>
              <a:t>SSR1 </a:t>
            </a:r>
            <a:r>
              <a:rPr lang="en-US" dirty="0" err="1" smtClean="0"/>
              <a:t>cryomodule</a:t>
            </a:r>
            <a:r>
              <a:rPr lang="en-US" dirty="0" smtClean="0"/>
              <a:t> under testing at PIP2IT. 4 cavities/couplers are powered (1,2,3,8) and reach design performance (</a:t>
            </a:r>
            <a:r>
              <a:rPr lang="en-US" dirty="0"/>
              <a:t>r</a:t>
            </a:r>
            <a:r>
              <a:rPr lang="en-US" dirty="0" smtClean="0"/>
              <a:t>eport on Thursday, Nov.19 collaboration meeting)</a:t>
            </a:r>
          </a:p>
          <a:p>
            <a:r>
              <a:rPr lang="en-US" dirty="0" smtClean="0"/>
              <a:t>SSR2 procurement (</a:t>
            </a:r>
            <a:r>
              <a:rPr lang="en-US" dirty="0"/>
              <a:t>RFP No </a:t>
            </a:r>
            <a:r>
              <a:rPr lang="en-US" dirty="0" smtClean="0"/>
              <a:t>308167-KD)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four (</a:t>
            </a:r>
            <a:r>
              <a:rPr lang="en-US" i="1" dirty="0">
                <a:solidFill>
                  <a:schemeClr val="tx2"/>
                </a:solidFill>
              </a:rPr>
              <a:t>F10110745) SSR2 Coupler Assemblies and two (F10133762) </a:t>
            </a:r>
            <a:r>
              <a:rPr lang="en-US" i="1" dirty="0" smtClean="0">
                <a:solidFill>
                  <a:schemeClr val="tx2"/>
                </a:solidFill>
              </a:rPr>
              <a:t>Ceramic </a:t>
            </a:r>
            <a:r>
              <a:rPr lang="en-US" i="1" dirty="0">
                <a:solidFill>
                  <a:schemeClr val="tx2"/>
                </a:solidFill>
              </a:rPr>
              <a:t>Window – Antenna </a:t>
            </a:r>
            <a:r>
              <a:rPr lang="en-US" i="1" dirty="0" smtClean="0">
                <a:solidFill>
                  <a:schemeClr val="tx2"/>
                </a:solidFill>
              </a:rPr>
              <a:t>Assemblies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One proposal (CPI), awarded</a:t>
            </a:r>
          </a:p>
          <a:p>
            <a:pPr lvl="2"/>
            <a:r>
              <a:rPr lang="en-US" i="1" dirty="0" smtClean="0">
                <a:solidFill>
                  <a:schemeClr val="tx2"/>
                </a:solidFill>
              </a:rPr>
              <a:t>kick-off meeting with CPI </a:t>
            </a:r>
          </a:p>
          <a:p>
            <a:pPr lvl="2"/>
            <a:r>
              <a:rPr lang="en-US" i="1" dirty="0" smtClean="0">
                <a:solidFill>
                  <a:schemeClr val="tx2"/>
                </a:solidFill>
              </a:rPr>
              <a:t>~10 month (proposal)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and SSR2 couplers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18,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FNAL PIP-II Coupler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128593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50E69879554438E56C400D8247E15" ma:contentTypeVersion="15" ma:contentTypeDescription="Create a new document." ma:contentTypeScope="" ma:versionID="d753e307d38aa58a1c13e48ac44d134c">
  <xsd:schema xmlns:xsd="http://www.w3.org/2001/XMLSchema" xmlns:xs="http://www.w3.org/2001/XMLSchema" xmlns:p="http://schemas.microsoft.com/office/2006/metadata/properties" xmlns:ns2="f6a2da77-3c8f-4527-b83a-becbfea2a58c" xmlns:ns3="6af097bf-c6cc-4829-adcd-4351e0b3f2c1" targetNamespace="http://schemas.microsoft.com/office/2006/metadata/properties" ma:root="true" ma:fieldsID="08b7d9d9a71472dcad34e86c3407a081" ns2:_="" ns3:_="">
    <xsd:import namespace="f6a2da77-3c8f-4527-b83a-becbfea2a58c"/>
    <xsd:import namespace="6af097bf-c6cc-4829-adcd-4351e0b3f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notes0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2da77-3c8f-4527-b83a-becbfea2a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notes0" ma:index="17" nillable="true" ma:displayName="notes" ma:internalName="notes0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097bf-c6cc-4829-adcd-4351e0b3f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f097bf-c6cc-4829-adcd-4351e0b3f2c1">
      <UserInfo>
        <DisplayName>Peter A. Mcintosh</DisplayName>
        <AccountId>322</AccountId>
        <AccountType/>
      </UserInfo>
      <UserInfo>
        <DisplayName>Jonathan P. Lewis</DisplayName>
        <AccountId>323</AccountId>
        <AccountType/>
      </UserInfo>
      <UserInfo>
        <DisplayName>Alan E. Wheelhouse</DisplayName>
        <AccountId>324</AccountId>
        <AccountType/>
      </UserInfo>
      <UserInfo>
        <DisplayName>Carlo Pagani</DisplayName>
        <AccountId>325</AccountId>
        <AccountType/>
      </UserInfo>
      <UserInfo>
        <DisplayName>Hassen Jenhani</DisplayName>
        <AccountId>326</AccountId>
        <AccountType/>
      </UserInfo>
      <UserInfo>
        <DisplayName>Nicolas Bazin</DisplayName>
        <AccountId>55</AccountId>
        <AccountType/>
      </UserInfo>
      <UserInfo>
        <DisplayName>Claire S. Simon</DisplayName>
        <AccountId>327</AccountId>
        <AccountType/>
      </UserInfo>
      <UserInfo>
        <DisplayName>Grigory V. Eremeev</DisplayName>
        <AccountId>177</AccountId>
        <AccountType/>
      </UserInfo>
      <UserInfo>
        <DisplayName>Nikolay A Solyak</DisplayName>
        <AccountId>64</AccountId>
        <AccountType/>
      </UserInfo>
      <UserInfo>
        <DisplayName>Martina Martinello</DisplayName>
        <AccountId>72</AccountId>
        <AccountType/>
      </UserInfo>
      <UserInfo>
        <DisplayName>Vincent Roger</DisplayName>
        <AccountId>91</AccountId>
        <AccountType/>
      </UserInfo>
      <UserInfo>
        <DisplayName>Kenneth S. Premo</DisplayName>
        <AccountId>68</AccountId>
        <AccountType/>
      </UserInfo>
      <UserInfo>
        <DisplayName>Fumio Furuta</DisplayName>
        <AccountId>75</AccountId>
        <AccountType/>
      </UserInfo>
    </SharedWithUsers>
    <notes0 xmlns="f6a2da77-3c8f-4527-b83a-becbfea2a58c" xsi:nil="true"/>
  </documentManagement>
</p:properties>
</file>

<file path=customXml/itemProps1.xml><?xml version="1.0" encoding="utf-8"?>
<ds:datastoreItem xmlns:ds="http://schemas.openxmlformats.org/officeDocument/2006/customXml" ds:itemID="{D26DA78C-E12A-4412-AE87-DAAFFEBAA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a2da77-3c8f-4527-b83a-becbfea2a58c"/>
    <ds:schemaRef ds:uri="6af097bf-c6cc-4829-adcd-4351e0b3f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f6a2da77-3c8f-4527-b83a-becbfea2a58c"/>
    <ds:schemaRef ds:uri="http://purl.org/dc/elements/1.1/"/>
    <ds:schemaRef ds:uri="http://schemas.microsoft.com/office/2006/metadata/properties"/>
    <ds:schemaRef ds:uri="http://purl.org/dc/terms/"/>
    <ds:schemaRef ds:uri="6af097bf-c6cc-4829-adcd-4351e0b3f2c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31496</TotalTime>
  <Words>634</Words>
  <Application>Microsoft Office PowerPoint</Application>
  <PresentationFormat>On-screen Show (4:3)</PresentationFormat>
  <Paragraphs>144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650 MHz Coupler Assembly F100056895  </vt:lpstr>
      <vt:lpstr>PowerPoint Presentation</vt:lpstr>
      <vt:lpstr>Diagnostics</vt:lpstr>
      <vt:lpstr>Test stand upgrade: Vacuum chamber for capacitive coupling</vt:lpstr>
      <vt:lpstr>PowerPoint Presentation</vt:lpstr>
      <vt:lpstr>Two dummy couplers</vt:lpstr>
      <vt:lpstr>Vibration test (antenna geometry for SSR2/650 similar</vt:lpstr>
      <vt:lpstr>SSR1 and SSR2 couplers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Nikolay Solyak</cp:lastModifiedBy>
  <cp:revision>102</cp:revision>
  <cp:lastPrinted>2014-01-20T19:40:21Z</cp:lastPrinted>
  <dcterms:created xsi:type="dcterms:W3CDTF">2019-12-16T19:54:36Z</dcterms:created>
  <dcterms:modified xsi:type="dcterms:W3CDTF">2020-11-18T04:08:14Z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0x01010002E50E69879554438E56C400D8247E15</vt:lpwstr>
  </property>
</Properties>
</file>