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81" r:id="rId3"/>
    <p:sldMasterId id="2147483684" r:id="rId4"/>
    <p:sldMasterId id="2147483701" r:id="rId5"/>
    <p:sldMasterId id="2147483704" r:id="rId6"/>
    <p:sldMasterId id="2147483721" r:id="rId7"/>
    <p:sldMasterId id="2147483724" r:id="rId8"/>
    <p:sldMasterId id="2147483741" r:id="rId9"/>
    <p:sldMasterId id="2147483744" r:id="rId10"/>
    <p:sldMasterId id="2147483761" r:id="rId11"/>
    <p:sldMasterId id="2147483764" r:id="rId12"/>
  </p:sldMasterIdLst>
  <p:notesMasterIdLst>
    <p:notesMasterId r:id="rId44"/>
  </p:notesMasterIdLst>
  <p:sldIdLst>
    <p:sldId id="257" r:id="rId13"/>
    <p:sldId id="258" r:id="rId14"/>
    <p:sldId id="287" r:id="rId15"/>
    <p:sldId id="288" r:id="rId16"/>
    <p:sldId id="285" r:id="rId17"/>
    <p:sldId id="259" r:id="rId18"/>
    <p:sldId id="264" r:id="rId19"/>
    <p:sldId id="268" r:id="rId20"/>
    <p:sldId id="265" r:id="rId21"/>
    <p:sldId id="266" r:id="rId22"/>
    <p:sldId id="260" r:id="rId23"/>
    <p:sldId id="269" r:id="rId24"/>
    <p:sldId id="270" r:id="rId25"/>
    <p:sldId id="271" r:id="rId26"/>
    <p:sldId id="272" r:id="rId27"/>
    <p:sldId id="273" r:id="rId28"/>
    <p:sldId id="276" r:id="rId29"/>
    <p:sldId id="277" r:id="rId30"/>
    <p:sldId id="278" r:id="rId31"/>
    <p:sldId id="261" r:id="rId32"/>
    <p:sldId id="281" r:id="rId33"/>
    <p:sldId id="282" r:id="rId34"/>
    <p:sldId id="283" r:id="rId35"/>
    <p:sldId id="284" r:id="rId36"/>
    <p:sldId id="262" r:id="rId37"/>
    <p:sldId id="286" r:id="rId38"/>
    <p:sldId id="289" r:id="rId39"/>
    <p:sldId id="290" r:id="rId40"/>
    <p:sldId id="274" r:id="rId41"/>
    <p:sldId id="291"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p:scale>
          <a:sx n="66" d="100"/>
          <a:sy n="66" d="100"/>
        </p:scale>
        <p:origin x="-6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C6F58-A53C-4BEB-8BAD-4A0BC4C7519A}" type="datetimeFigureOut">
              <a:rPr lang="en-US" smtClean="0"/>
              <a:pPr/>
              <a:t>8/1/2011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F36A2-75ED-4EB6-A5C7-5A3D3B8A5E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5kv routed from north portal down to 1</a:t>
            </a:r>
            <a:r>
              <a:rPr lang="en-US" baseline="30000" dirty="0" smtClean="0"/>
              <a:t>st</a:t>
            </a:r>
            <a:r>
              <a:rPr lang="en-US" dirty="0" smtClean="0"/>
              <a:t> substation. Step</a:t>
            </a:r>
            <a:r>
              <a:rPr lang="en-US" baseline="0" dirty="0" smtClean="0"/>
              <a:t> down to 480v and route to 2</a:t>
            </a:r>
            <a:r>
              <a:rPr lang="en-US" baseline="30000" dirty="0" smtClean="0"/>
              <a:t>nd</a:t>
            </a:r>
            <a:r>
              <a:rPr lang="en-US" baseline="0" dirty="0" smtClean="0"/>
              <a:t> substation.</a:t>
            </a:r>
            <a:endParaRPr lang="en-US" dirty="0"/>
          </a:p>
        </p:txBody>
      </p:sp>
      <p:sp>
        <p:nvSpPr>
          <p:cNvPr id="4" name="Slide Number Placeholder 3"/>
          <p:cNvSpPr>
            <a:spLocks noGrp="1"/>
          </p:cNvSpPr>
          <p:nvPr>
            <p:ph type="sldNum" sz="quarter" idx="10"/>
          </p:nvPr>
        </p:nvSpPr>
        <p:spPr/>
        <p:txBody>
          <a:bodyPr/>
          <a:lstStyle/>
          <a:p>
            <a:fld id="{6DAF36A2-75ED-4EB6-A5C7-5A3D3B8A5E0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12kv routed down south portal to first substation. Step</a:t>
            </a:r>
            <a:r>
              <a:rPr lang="en-US" baseline="0" dirty="0" smtClean="0"/>
              <a:t> down to 480v and route to 2</a:t>
            </a:r>
            <a:r>
              <a:rPr lang="en-US" baseline="30000" dirty="0" smtClean="0"/>
              <a:t>nd</a:t>
            </a:r>
            <a:r>
              <a:rPr lang="en-US" baseline="0" dirty="0" smtClean="0"/>
              <a:t> substation.</a:t>
            </a:r>
            <a:endParaRPr lang="en-US" dirty="0"/>
          </a:p>
        </p:txBody>
      </p:sp>
      <p:sp>
        <p:nvSpPr>
          <p:cNvPr id="4" name="Slide Number Placeholder 3"/>
          <p:cNvSpPr>
            <a:spLocks noGrp="1"/>
          </p:cNvSpPr>
          <p:nvPr>
            <p:ph type="sldNum" sz="quarter" idx="10"/>
          </p:nvPr>
        </p:nvSpPr>
        <p:spPr/>
        <p:txBody>
          <a:bodyPr/>
          <a:lstStyle/>
          <a:p>
            <a:fld id="{6DAF36A2-75ED-4EB6-A5C7-5A3D3B8A5E0A}"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400’ we have a drift panel.</a:t>
            </a:r>
            <a:endParaRPr lang="en-US" dirty="0"/>
          </a:p>
        </p:txBody>
      </p:sp>
      <p:sp>
        <p:nvSpPr>
          <p:cNvPr id="4" name="Slide Number Placeholder 3"/>
          <p:cNvSpPr>
            <a:spLocks noGrp="1"/>
          </p:cNvSpPr>
          <p:nvPr>
            <p:ph type="sldNum" sz="quarter" idx="10"/>
          </p:nvPr>
        </p:nvSpPr>
        <p:spPr/>
        <p:txBody>
          <a:bodyPr/>
          <a:lstStyle/>
          <a:p>
            <a:fld id="{6DAF36A2-75ED-4EB6-A5C7-5A3D3B8A5E0A}"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3"/>
              </a:buClr>
              <a:buFont typeface="Arial" pitchFamily="34" charset="0"/>
              <a:buChar char="•"/>
              <a:tabLst/>
              <a:defRPr sz="2400" b="0"/>
            </a:lvl1pPr>
            <a:lvl2pPr marL="542925" indent="-276225">
              <a:lnSpc>
                <a:spcPts val="2500"/>
              </a:lnSpc>
              <a:buClr>
                <a:schemeClr val="accent3"/>
              </a:buClr>
              <a:buSzPct val="80000"/>
              <a:buFont typeface="Lucida Grande"/>
              <a:buChar char="-"/>
              <a:defRPr b="0"/>
            </a:lvl2pPr>
            <a:lvl3pPr marL="809625" indent="-266700">
              <a:lnSpc>
                <a:spcPts val="2300"/>
              </a:lnSpc>
              <a:buClr>
                <a:schemeClr val="accent3"/>
              </a:buClr>
              <a:buSzPct val="80000"/>
              <a:buFont typeface="Lucida Grande"/>
              <a:buChar char="-"/>
              <a:defRPr b="0"/>
            </a:lvl3pPr>
            <a:lvl4pPr marL="809625" indent="-266700">
              <a:lnSpc>
                <a:spcPts val="2300"/>
              </a:lnSpc>
              <a:buClr>
                <a:schemeClr val="accent3"/>
              </a:buClr>
              <a:buSzPct val="80000"/>
              <a:buFont typeface="Lucida Grande"/>
              <a:buChar char="-"/>
              <a:defRPr b="0"/>
            </a:lvl4pPr>
            <a:lvl5pPr marL="809625" indent="-266700">
              <a:lnSpc>
                <a:spcPts val="2300"/>
              </a:lnSpc>
              <a:buClr>
                <a:schemeClr val="accent3"/>
              </a:buClr>
              <a:buSzPct val="80000"/>
              <a:buFont typeface="Lucida Grande"/>
              <a:buChar char="-"/>
              <a:defRPr b="0" baseline="0"/>
            </a:lvl5pPr>
            <a:lvl6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dirty="0" smtClean="0"/>
              <a:t>Footer title</a:t>
            </a:r>
            <a:endParaRPr lang="en-US" dirty="0"/>
          </a:p>
        </p:txBody>
      </p:sp>
    </p:spTree>
    <p:extLst>
      <p:ext uri="{BB962C8B-B14F-4D97-AF65-F5344CB8AC3E}">
        <p14:creationId xmlns="" xmlns:p14="http://schemas.microsoft.com/office/powerpoint/2010/main" val="332952536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9"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6"/>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 xmlns:p14="http://schemas.microsoft.com/office/powerpoint/2010/main" val="167625372"/>
      </p:ext>
    </p:extLst>
  </p:cSld>
  <p:clrMapOvr>
    <a:masterClrMapping/>
  </p:clrMapOvr>
  <p:transition spd="slow">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6"/>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2268228599"/>
      </p:ext>
    </p:extLst>
  </p:cSld>
  <p:clrMapOvr>
    <a:masterClrMapping/>
  </p:clrMapOvr>
  <p:transition spd="slow">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5078493"/>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3"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28887615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891295093"/>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101440448"/>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954589116"/>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6"/>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4"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5381517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14478202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Picture Placeholder 9"/>
          <p:cNvSpPr>
            <a:spLocks noGrp="1"/>
          </p:cNvSpPr>
          <p:nvPr>
            <p:ph type="pic" sz="quarter" idx="36"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9620972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96209725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612285595"/>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277416501"/>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98390074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31054551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3"/>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51690700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6"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17011749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chemeClr val="accent3"/>
          </a:solidFill>
          <a:ln w="19050">
            <a:noFill/>
          </a:ln>
        </p:spPr>
        <p:txBody>
          <a:bodyPr vert="horz" lIns="180000" tIns="180000" rIns="180000" bIns="180000"/>
          <a:lstStyle>
            <a:lvl1pPr marL="0" indent="0">
              <a:lnSpc>
                <a:spcPts val="1950"/>
              </a:lnSpc>
              <a:spcBef>
                <a:spcPts val="0"/>
              </a:spcBef>
              <a:buClr>
                <a:schemeClr val="accent3"/>
              </a:buClr>
              <a:buNone/>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6354107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chemeClr val="accent3"/>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2"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6354107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3"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70974323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7999123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7999123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799912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3"/>
              </a:buClr>
              <a:buFont typeface="Arial"/>
              <a:buNone/>
              <a:defRPr sz="2400" b="0">
                <a:solidFill>
                  <a:schemeClr val="tx1">
                    <a:lumMod val="65000"/>
                    <a:lumOff val="35000"/>
                  </a:schemeClr>
                </a:solidFill>
              </a:defRPr>
            </a:lvl1pPr>
            <a:lvl2pPr marL="271463" indent="-271463">
              <a:lnSpc>
                <a:spcPts val="2500"/>
              </a:lnSpc>
              <a:buClr>
                <a:schemeClr val="accent3"/>
              </a:buClr>
              <a:buFont typeface="Arial" pitchFamily="34" charset="0"/>
              <a:buChar char="•"/>
              <a:defRPr sz="2200" b="0"/>
            </a:lvl2pPr>
            <a:lvl3pPr marL="531813" indent="-266700">
              <a:lnSpc>
                <a:spcPts val="2300"/>
              </a:lnSpc>
              <a:buClr>
                <a:schemeClr val="accent3"/>
              </a:buClr>
              <a:buSzPct val="80000"/>
              <a:buFont typeface="Lucida Grande"/>
              <a:buChar char="-"/>
              <a:defRPr b="0"/>
            </a:lvl3pPr>
            <a:lvl4pPr marL="534988" indent="-269875">
              <a:lnSpc>
                <a:spcPts val="2300"/>
              </a:lnSpc>
              <a:buClr>
                <a:schemeClr val="accent3"/>
              </a:buClr>
              <a:buSzPct val="80000"/>
              <a:buFont typeface="Lucida Grande"/>
              <a:buChar char="-"/>
              <a:defRPr b="0"/>
            </a:lvl4pPr>
            <a:lvl5pPr marL="534988" indent="-269875">
              <a:lnSpc>
                <a:spcPts val="2300"/>
              </a:lnSpc>
              <a:buClr>
                <a:schemeClr val="accent3"/>
              </a:buClr>
              <a:buSzPct val="80000"/>
              <a:buFont typeface="Lucida Grande"/>
              <a:buChar char="-"/>
              <a:defRPr b="0"/>
            </a:lvl5pPr>
            <a:lvl6pPr marL="538163" indent="-273050">
              <a:buClr>
                <a:schemeClr val="accent3"/>
              </a:buClr>
              <a:buSzPct val="80000"/>
              <a:buFont typeface="Lucida Grande"/>
              <a:buChar char="-"/>
              <a:defRPr/>
            </a:lvl6pPr>
            <a:lvl7pPr marL="538163" indent="-273050">
              <a:buClr>
                <a:schemeClr val="accent3"/>
              </a:buClr>
              <a:buSzPct val="80000"/>
              <a:buFont typeface="Lucida Grande"/>
              <a:buChar char="-"/>
              <a:defRPr/>
            </a:lvl7pPr>
            <a:lvl8pPr marL="538163" indent="-273050">
              <a:buClr>
                <a:schemeClr val="accent3"/>
              </a:buClr>
              <a:buSzPct val="80000"/>
              <a:buFont typeface="Lucida Grande"/>
              <a:buChar char="-"/>
              <a:defRPr/>
            </a:lvl8pPr>
            <a:lvl9pPr marL="538163" indent="-273050">
              <a:buClr>
                <a:schemeClr val="accent3"/>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dirty="0" smtClean="0"/>
              <a:t>Footer title</a:t>
            </a:r>
            <a:endParaRPr lang="en-US" dirty="0"/>
          </a:p>
        </p:txBody>
      </p:sp>
      <p:sp>
        <p:nvSpPr>
          <p:cNvPr id="9"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D7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1"/>
              </a:buClr>
              <a:buFont typeface="Arial" pitchFamily="34" charset="0"/>
              <a:buChar char="•"/>
              <a:tabLst/>
              <a:defRPr sz="2400" b="0"/>
            </a:lvl1pPr>
            <a:lvl2pPr marL="542925" indent="-276225">
              <a:lnSpc>
                <a:spcPts val="2500"/>
              </a:lnSpc>
              <a:buClr>
                <a:schemeClr val="accent1"/>
              </a:buClr>
              <a:buSzPct val="80000"/>
              <a:buFont typeface="Lucida Grande"/>
              <a:buChar char="-"/>
              <a:defRPr b="0"/>
            </a:lvl2pPr>
            <a:lvl3pPr marL="809625" indent="-266700">
              <a:lnSpc>
                <a:spcPts val="2300"/>
              </a:lnSpc>
              <a:buClr>
                <a:schemeClr val="accent1"/>
              </a:buClr>
              <a:buSzPct val="80000"/>
              <a:buFont typeface="Lucida Grande"/>
              <a:buChar char="-"/>
              <a:defRPr b="0"/>
            </a:lvl3pPr>
            <a:lvl4pPr marL="809625" indent="-266700">
              <a:lnSpc>
                <a:spcPts val="2300"/>
              </a:lnSpc>
              <a:buClr>
                <a:schemeClr val="accent1"/>
              </a:buClr>
              <a:buSzPct val="80000"/>
              <a:buFont typeface="Lucida Grande"/>
              <a:buChar char="-"/>
              <a:defRPr b="0"/>
            </a:lvl4pPr>
            <a:lvl5pPr marL="809625" indent="-266700">
              <a:lnSpc>
                <a:spcPts val="2300"/>
              </a:lnSpc>
              <a:buClr>
                <a:schemeClr val="accent1"/>
              </a:buClr>
              <a:buSzPct val="80000"/>
              <a:buFont typeface="Lucida Grande"/>
              <a:buChar char="-"/>
              <a:defRPr b="0" baseline="0"/>
            </a:lvl5pPr>
            <a:lvl6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dirty="0" smtClean="0"/>
              <a:t>Footer title</a:t>
            </a:r>
            <a:endParaRPr lang="en-US" dirty="0"/>
          </a:p>
        </p:txBody>
      </p:sp>
    </p:spTree>
    <p:extLst>
      <p:ext uri="{BB962C8B-B14F-4D97-AF65-F5344CB8AC3E}">
        <p14:creationId xmlns="" xmlns:p14="http://schemas.microsoft.com/office/powerpoint/2010/main" val="88113775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D7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1"/>
              </a:buClr>
              <a:buFont typeface="Arial"/>
              <a:buNone/>
              <a:defRPr sz="2400" b="0">
                <a:solidFill>
                  <a:schemeClr val="tx1">
                    <a:lumMod val="65000"/>
                    <a:lumOff val="35000"/>
                  </a:schemeClr>
                </a:solidFill>
              </a:defRPr>
            </a:lvl1pPr>
            <a:lvl2pPr marL="271463" indent="-271463">
              <a:lnSpc>
                <a:spcPts val="2500"/>
              </a:lnSpc>
              <a:buClr>
                <a:schemeClr val="accent1"/>
              </a:buClr>
              <a:buFont typeface="Arial" pitchFamily="34" charset="0"/>
              <a:buChar char="•"/>
              <a:defRPr sz="2200" b="0"/>
            </a:lvl2pPr>
            <a:lvl3pPr marL="531813" indent="-266700">
              <a:lnSpc>
                <a:spcPts val="2300"/>
              </a:lnSpc>
              <a:buClr>
                <a:schemeClr val="accent1"/>
              </a:buClr>
              <a:buSzPct val="80000"/>
              <a:buFont typeface="Lucida Grande"/>
              <a:buChar char="-"/>
              <a:defRPr b="0"/>
            </a:lvl3pPr>
            <a:lvl4pPr marL="534988" indent="-269875">
              <a:lnSpc>
                <a:spcPts val="2300"/>
              </a:lnSpc>
              <a:buClr>
                <a:schemeClr val="accent1"/>
              </a:buClr>
              <a:buSzPct val="80000"/>
              <a:buFont typeface="Lucida Grande"/>
              <a:buChar char="-"/>
              <a:defRPr b="0"/>
            </a:lvl4pPr>
            <a:lvl5pPr marL="534988" indent="-269875">
              <a:lnSpc>
                <a:spcPts val="2300"/>
              </a:lnSpc>
              <a:buClr>
                <a:schemeClr val="accent1"/>
              </a:buClr>
              <a:buSzPct val="80000"/>
              <a:buFont typeface="Lucida Grande"/>
              <a:buChar char="-"/>
              <a:defRPr b="0"/>
            </a:lvl5pPr>
            <a:lvl6pPr marL="538163" indent="-273050">
              <a:buClr>
                <a:schemeClr val="accent1"/>
              </a:buClr>
              <a:buSzPct val="80000"/>
              <a:buFont typeface="Lucida Grande"/>
              <a:buChar char="-"/>
              <a:defRPr/>
            </a:lvl6pPr>
            <a:lvl7pPr marL="538163" indent="-273050">
              <a:buClr>
                <a:schemeClr val="accent1"/>
              </a:buClr>
              <a:buSzPct val="80000"/>
              <a:buFont typeface="Lucida Grande"/>
              <a:buChar char="-"/>
              <a:defRPr/>
            </a:lvl7pPr>
            <a:lvl8pPr marL="538163" indent="-273050">
              <a:buClr>
                <a:schemeClr val="accent1"/>
              </a:buClr>
              <a:buSzPct val="80000"/>
              <a:buFont typeface="Lucida Grande"/>
              <a:buChar char="-"/>
              <a:defRPr/>
            </a:lvl8pPr>
            <a:lvl9pPr marL="538163" indent="-273050">
              <a:buClr>
                <a:schemeClr val="accent1"/>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dirty="0" smtClean="0"/>
              <a:t>Footer title</a:t>
            </a:r>
            <a:endParaRPr lang="en-US" dirty="0"/>
          </a:p>
        </p:txBody>
      </p:sp>
    </p:spTree>
    <p:extLst>
      <p:ext uri="{BB962C8B-B14F-4D97-AF65-F5344CB8AC3E}">
        <p14:creationId xmlns="" xmlns:p14="http://schemas.microsoft.com/office/powerpoint/2010/main" val="319512835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2FA631-DA47-462B-AC86-807964D27D54}" type="datetimeFigureOut">
              <a:rPr lang="en-US" smtClean="0"/>
              <a:pPr/>
              <a:t>8/1/2011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908BAA-8DE1-4F76-B171-9376052707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rgbClr val="D22D7D"/>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extLst>
      <p:ext uri="{BB962C8B-B14F-4D97-AF65-F5344CB8AC3E}">
        <p14:creationId xmlns="" xmlns:p14="http://schemas.microsoft.com/office/powerpoint/2010/main" val="3283907281"/>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1"/>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 xmlns:p14="http://schemas.microsoft.com/office/powerpoint/2010/main" val="4066984558"/>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3428527863"/>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7"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8917398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3"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63986046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08343001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87779953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2FA631-DA47-462B-AC86-807964D27D54}" type="datetimeFigureOut">
              <a:rPr lang="en-US" smtClean="0"/>
              <a:pPr/>
              <a:t>8/1/2011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908BAA-8DE1-4F76-B171-93760527076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3237276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1"/>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4"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403149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Tx/>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663137195"/>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Picture Placeholder 9"/>
          <p:cNvSpPr>
            <a:spLocks noGrp="1"/>
          </p:cNvSpPr>
          <p:nvPr>
            <p:ph type="pic" sz="quarter" idx="36"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6150198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61501986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56980289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39524221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67494651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 typeface="Arial"/>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85224978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AAE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2"/>
              </a:buClr>
              <a:buFont typeface="Arial" pitchFamily="34" charset="0"/>
              <a:buChar char="•"/>
              <a:tabLst/>
              <a:defRPr sz="2400" b="0"/>
            </a:lvl1pPr>
            <a:lvl2pPr marL="542925" indent="-276225">
              <a:lnSpc>
                <a:spcPts val="2500"/>
              </a:lnSpc>
              <a:buClr>
                <a:schemeClr val="accent2"/>
              </a:buClr>
              <a:buSzPct val="80000"/>
              <a:buFont typeface="Lucida Grande"/>
              <a:buChar char="-"/>
              <a:defRPr b="0"/>
            </a:lvl2pPr>
            <a:lvl3pPr marL="809625" indent="-266700">
              <a:lnSpc>
                <a:spcPts val="2300"/>
              </a:lnSpc>
              <a:buClr>
                <a:schemeClr val="accent2"/>
              </a:buClr>
              <a:buSzPct val="80000"/>
              <a:buFont typeface="Lucida Grande"/>
              <a:buChar char="-"/>
              <a:defRPr b="0"/>
            </a:lvl3pPr>
            <a:lvl4pPr marL="809625" indent="-266700">
              <a:lnSpc>
                <a:spcPts val="2300"/>
              </a:lnSpc>
              <a:buClr>
                <a:schemeClr val="accent2"/>
              </a:buClr>
              <a:buSzPct val="80000"/>
              <a:buFont typeface="Lucida Grande"/>
              <a:buChar char="-"/>
              <a:defRPr b="0"/>
            </a:lvl4pPr>
            <a:lvl5pPr marL="809625" indent="-266700">
              <a:lnSpc>
                <a:spcPts val="2300"/>
              </a:lnSpc>
              <a:buClr>
                <a:schemeClr val="accent2"/>
              </a:buClr>
              <a:buSzPct val="80000"/>
              <a:buFont typeface="Lucida Grande"/>
              <a:buChar char="-"/>
              <a:defRPr b="0" baseline="0"/>
            </a:lvl5pPr>
            <a:lvl6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8216381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chemeClr val="accent3"/>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AAE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2"/>
              </a:buClr>
              <a:buFont typeface="Arial"/>
              <a:buNone/>
              <a:defRPr sz="2400" b="0">
                <a:solidFill>
                  <a:schemeClr val="tx1">
                    <a:lumMod val="65000"/>
                    <a:lumOff val="35000"/>
                  </a:schemeClr>
                </a:solidFill>
              </a:defRPr>
            </a:lvl1pPr>
            <a:lvl2pPr marL="271463" indent="-271463">
              <a:lnSpc>
                <a:spcPts val="2500"/>
              </a:lnSpc>
              <a:buClr>
                <a:schemeClr val="accent2"/>
              </a:buClr>
              <a:buFont typeface="Arial" pitchFamily="34" charset="0"/>
              <a:buChar char="•"/>
              <a:defRPr sz="2200" b="0"/>
            </a:lvl2pPr>
            <a:lvl3pPr marL="531813" indent="-266700">
              <a:lnSpc>
                <a:spcPts val="2300"/>
              </a:lnSpc>
              <a:buClr>
                <a:schemeClr val="accent2"/>
              </a:buClr>
              <a:buSzPct val="80000"/>
              <a:buFont typeface="Lucida Grande"/>
              <a:buChar char="-"/>
              <a:defRPr b="0"/>
            </a:lvl3pPr>
            <a:lvl4pPr marL="534988" indent="-269875">
              <a:lnSpc>
                <a:spcPts val="2300"/>
              </a:lnSpc>
              <a:buClr>
                <a:schemeClr val="accent2"/>
              </a:buClr>
              <a:buSzPct val="80000"/>
              <a:buFont typeface="Lucida Grande"/>
              <a:buChar char="-"/>
              <a:defRPr b="0"/>
            </a:lvl4pPr>
            <a:lvl5pPr marL="534988" indent="-269875">
              <a:lnSpc>
                <a:spcPts val="2300"/>
              </a:lnSpc>
              <a:buClr>
                <a:schemeClr val="accent2"/>
              </a:buClr>
              <a:buSzPct val="80000"/>
              <a:buFont typeface="Lucida Grande"/>
              <a:buChar char="-"/>
              <a:defRPr b="0"/>
            </a:lvl5pPr>
            <a:lvl6pPr marL="538163" indent="-273050">
              <a:buClr>
                <a:schemeClr val="accent2"/>
              </a:buClr>
              <a:buSzPct val="80000"/>
              <a:buFont typeface="Lucida Grande"/>
              <a:buChar char="-"/>
              <a:defRPr/>
            </a:lvl6pPr>
            <a:lvl7pPr marL="538163" indent="-273050">
              <a:buClr>
                <a:schemeClr val="accent2"/>
              </a:buClr>
              <a:buSzPct val="80000"/>
              <a:buFont typeface="Lucida Grande"/>
              <a:buChar char="-"/>
              <a:defRPr/>
            </a:lvl7pPr>
            <a:lvl8pPr marL="538163" indent="-273050">
              <a:buClr>
                <a:schemeClr val="accent2"/>
              </a:buClr>
              <a:buSzPct val="80000"/>
              <a:buFont typeface="Lucida Grande"/>
              <a:buChar char="-"/>
              <a:defRPr/>
            </a:lvl8pPr>
            <a:lvl9pPr marL="538163" indent="-273050">
              <a:buClr>
                <a:schemeClr val="accent2"/>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8550002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2FA631-DA47-462B-AC86-807964D27D54}" type="datetimeFigureOut">
              <a:rPr lang="en-US" smtClean="0"/>
              <a:pPr/>
              <a:t>8/1/2011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908BAA-8DE1-4F76-B171-93760527076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rgbClr val="28AAE1"/>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extLst>
      <p:ext uri="{BB962C8B-B14F-4D97-AF65-F5344CB8AC3E}">
        <p14:creationId xmlns="" xmlns:p14="http://schemas.microsoft.com/office/powerpoint/2010/main" val="3793949656"/>
      </p:ext>
    </p:extLst>
  </p:cSld>
  <p:clrMapOvr>
    <a:masterClrMapping/>
  </p:clrMapOvr>
  <p:transition spd="slow">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2"/>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 xmlns:p14="http://schemas.microsoft.com/office/powerpoint/2010/main" val="2879503"/>
      </p:ext>
    </p:extLst>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3764658805"/>
      </p:ext>
    </p:extLst>
  </p:cSld>
  <p:clrMapOvr>
    <a:masterClrMapping/>
  </p:clrMapOvr>
  <p:transition spd="slow">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3084122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85465"/>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85465"/>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36645"/>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36645"/>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3"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63766137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58816899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13143697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8016094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3"/>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2"/>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4"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950179835"/>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rgbClr val="28AAE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08352149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Picture Placeholder 9"/>
          <p:cNvSpPr>
            <a:spLocks noGrp="1"/>
          </p:cNvSpPr>
          <p:nvPr>
            <p:ph type="pic" sz="quarter" idx="36"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14139694"/>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1413969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17932640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18125596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18071086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545514124"/>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96EB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4"/>
              </a:buClr>
              <a:buFont typeface="Arial" pitchFamily="34" charset="0"/>
              <a:buChar char="•"/>
              <a:tabLst/>
              <a:defRPr sz="2400" b="0"/>
            </a:lvl1pPr>
            <a:lvl2pPr marL="542925" indent="-276225">
              <a:lnSpc>
                <a:spcPts val="2500"/>
              </a:lnSpc>
              <a:buClr>
                <a:schemeClr val="accent4"/>
              </a:buClr>
              <a:buSzPct val="80000"/>
              <a:buFont typeface="Lucida Grande"/>
              <a:buChar char="-"/>
              <a:defRPr b="0"/>
            </a:lvl2pPr>
            <a:lvl3pPr marL="809625" indent="-266700">
              <a:lnSpc>
                <a:spcPts val="2300"/>
              </a:lnSpc>
              <a:buClr>
                <a:schemeClr val="accent4"/>
              </a:buClr>
              <a:buSzPct val="80000"/>
              <a:buFont typeface="Lucida Grande"/>
              <a:buChar char="-"/>
              <a:defRPr b="0"/>
            </a:lvl3pPr>
            <a:lvl4pPr marL="809625" indent="-266700">
              <a:lnSpc>
                <a:spcPts val="2300"/>
              </a:lnSpc>
              <a:buClr>
                <a:schemeClr val="accent4"/>
              </a:buClr>
              <a:buSzPct val="80000"/>
              <a:buFont typeface="Lucida Grande"/>
              <a:buChar char="-"/>
              <a:defRPr b="0"/>
            </a:lvl4pPr>
            <a:lvl5pPr marL="809625" indent="-266700">
              <a:lnSpc>
                <a:spcPts val="2300"/>
              </a:lnSpc>
              <a:buClr>
                <a:schemeClr val="accent4"/>
              </a:buClr>
              <a:buSzPct val="80000"/>
              <a:buFont typeface="Lucida Grande"/>
              <a:buChar char="-"/>
              <a:defRPr b="0" baseline="0"/>
            </a:lvl5pPr>
            <a:lvl6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295765761"/>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96EB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4"/>
              </a:buClr>
              <a:buFont typeface="Arial"/>
              <a:buNone/>
              <a:defRPr sz="2400" b="0">
                <a:solidFill>
                  <a:schemeClr val="tx1">
                    <a:lumMod val="65000"/>
                    <a:lumOff val="35000"/>
                  </a:schemeClr>
                </a:solidFill>
              </a:defRPr>
            </a:lvl1pPr>
            <a:lvl2pPr marL="271463" indent="-271463">
              <a:lnSpc>
                <a:spcPts val="2500"/>
              </a:lnSpc>
              <a:buClr>
                <a:schemeClr val="accent4"/>
              </a:buClr>
              <a:buFont typeface="Arial" pitchFamily="34" charset="0"/>
              <a:buChar char="•"/>
              <a:defRPr sz="2200" b="0"/>
            </a:lvl2pPr>
            <a:lvl3pPr marL="531813" indent="-266700">
              <a:lnSpc>
                <a:spcPts val="2300"/>
              </a:lnSpc>
              <a:buClr>
                <a:schemeClr val="accent4"/>
              </a:buClr>
              <a:buSzPct val="80000"/>
              <a:buFont typeface="Lucida Grande"/>
              <a:buChar char="-"/>
              <a:defRPr b="0"/>
            </a:lvl3pPr>
            <a:lvl4pPr marL="534988" indent="-269875">
              <a:lnSpc>
                <a:spcPts val="2300"/>
              </a:lnSpc>
              <a:buClr>
                <a:schemeClr val="accent4"/>
              </a:buClr>
              <a:buSzPct val="80000"/>
              <a:buFont typeface="Lucida Grande"/>
              <a:buChar char="-"/>
              <a:defRPr b="0"/>
            </a:lvl4pPr>
            <a:lvl5pPr marL="534988" indent="-269875">
              <a:lnSpc>
                <a:spcPts val="2300"/>
              </a:lnSpc>
              <a:buClr>
                <a:schemeClr val="accent4"/>
              </a:buClr>
              <a:buSzPct val="80000"/>
              <a:buFont typeface="Lucida Grande"/>
              <a:buChar char="-"/>
              <a:defRPr b="0"/>
            </a:lvl5pPr>
            <a:lvl6pPr marL="538163" indent="-273050">
              <a:buClr>
                <a:schemeClr val="accent4"/>
              </a:buClr>
              <a:buSzPct val="80000"/>
              <a:buFont typeface="Lucida Grande"/>
              <a:buChar char="-"/>
              <a:defRPr/>
            </a:lvl6pPr>
            <a:lvl7pPr marL="538163" indent="-273050">
              <a:buClr>
                <a:schemeClr val="accent4"/>
              </a:buClr>
              <a:buSzPct val="80000"/>
              <a:buFont typeface="Lucida Grande"/>
              <a:buChar char="-"/>
              <a:defRPr/>
            </a:lvl7pPr>
            <a:lvl8pPr marL="538163" indent="-273050">
              <a:buClr>
                <a:schemeClr val="accent4"/>
              </a:buClr>
              <a:buSzPct val="80000"/>
              <a:buFont typeface="Lucida Grande"/>
              <a:buChar char="-"/>
              <a:defRPr/>
            </a:lvl8pPr>
            <a:lvl9pPr marL="538163" indent="-273050">
              <a:buClr>
                <a:schemeClr val="accent4"/>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8463606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4120640339"/>
      </p:ext>
    </p:extLst>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2FA631-DA47-462B-AC86-807964D27D54}" type="datetimeFigureOut">
              <a:rPr lang="en-US" smtClean="0"/>
              <a:pPr/>
              <a:t>8/1/2011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908BAA-8DE1-4F76-B171-937605270764}"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rgbClr val="696EB4"/>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extLst>
      <p:ext uri="{BB962C8B-B14F-4D97-AF65-F5344CB8AC3E}">
        <p14:creationId xmlns="" xmlns:p14="http://schemas.microsoft.com/office/powerpoint/2010/main" val="1074100379"/>
      </p:ext>
    </p:extLst>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4"/>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 xmlns:p14="http://schemas.microsoft.com/office/powerpoint/2010/main" val="1116329293"/>
      </p:ext>
    </p:extLst>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2337222621"/>
      </p:ext>
    </p:extLst>
  </p:cSld>
  <p:clrMapOvr>
    <a:masterClrMapping/>
  </p:clrMapOvr>
  <p:transition spd="slow">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769472861"/>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3"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272835737"/>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02464205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61098829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627091080"/>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4"/>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4"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55515008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28976520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Picture Placeholder 9"/>
          <p:cNvSpPr>
            <a:spLocks noGrp="1"/>
          </p:cNvSpPr>
          <p:nvPr>
            <p:ph type="pic" sz="quarter" idx="36"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59032881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590328816"/>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36161450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17744384"/>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03819542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36069851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A9B1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5"/>
              </a:buClr>
              <a:buFont typeface="Arial" pitchFamily="34" charset="0"/>
              <a:buChar char="•"/>
              <a:tabLst/>
              <a:defRPr sz="2400" b="0"/>
            </a:lvl1pPr>
            <a:lvl2pPr marL="542925" indent="-276225">
              <a:lnSpc>
                <a:spcPts val="2500"/>
              </a:lnSpc>
              <a:buClr>
                <a:schemeClr val="accent5"/>
              </a:buClr>
              <a:buSzPct val="80000"/>
              <a:buFont typeface="Lucida Grande"/>
              <a:buChar char="-"/>
              <a:defRPr b="0"/>
            </a:lvl2pPr>
            <a:lvl3pPr marL="809625" indent="-266700">
              <a:lnSpc>
                <a:spcPts val="2300"/>
              </a:lnSpc>
              <a:buClr>
                <a:schemeClr val="accent5"/>
              </a:buClr>
              <a:buSzPct val="80000"/>
              <a:buFont typeface="Lucida Grande"/>
              <a:buChar char="-"/>
              <a:defRPr b="0"/>
            </a:lvl3pPr>
            <a:lvl4pPr marL="809625" indent="-266700">
              <a:lnSpc>
                <a:spcPts val="2300"/>
              </a:lnSpc>
              <a:buClr>
                <a:schemeClr val="accent5"/>
              </a:buClr>
              <a:buSzPct val="80000"/>
              <a:buFont typeface="Lucida Grande"/>
              <a:buChar char="-"/>
              <a:defRPr b="0"/>
            </a:lvl4pPr>
            <a:lvl5pPr marL="809625" indent="-266700">
              <a:lnSpc>
                <a:spcPts val="2300"/>
              </a:lnSpc>
              <a:buClr>
                <a:schemeClr val="accent5"/>
              </a:buClr>
              <a:buSzPct val="80000"/>
              <a:buFont typeface="Lucida Grande"/>
              <a:buChar char="-"/>
              <a:defRPr b="0" baseline="0"/>
            </a:lvl5pPr>
            <a:lvl6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792830643"/>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A9B1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5"/>
              </a:buClr>
              <a:buFont typeface="Arial"/>
              <a:buNone/>
              <a:defRPr sz="2400" b="0">
                <a:solidFill>
                  <a:schemeClr val="tx1">
                    <a:lumMod val="65000"/>
                    <a:lumOff val="35000"/>
                  </a:schemeClr>
                </a:solidFill>
              </a:defRPr>
            </a:lvl1pPr>
            <a:lvl2pPr marL="271463" indent="-271463">
              <a:lnSpc>
                <a:spcPts val="2500"/>
              </a:lnSpc>
              <a:buClr>
                <a:schemeClr val="accent5"/>
              </a:buClr>
              <a:buFont typeface="Arial" pitchFamily="34" charset="0"/>
              <a:buChar char="•"/>
              <a:defRPr sz="2200" b="0"/>
            </a:lvl2pPr>
            <a:lvl3pPr marL="531813" indent="-266700">
              <a:lnSpc>
                <a:spcPts val="2300"/>
              </a:lnSpc>
              <a:buClr>
                <a:schemeClr val="accent5"/>
              </a:buClr>
              <a:buSzPct val="80000"/>
              <a:buFont typeface="Lucida Grande"/>
              <a:buChar char="-"/>
              <a:defRPr b="0"/>
            </a:lvl3pPr>
            <a:lvl4pPr marL="534988" indent="-269875">
              <a:lnSpc>
                <a:spcPts val="2300"/>
              </a:lnSpc>
              <a:buClr>
                <a:schemeClr val="accent5"/>
              </a:buClr>
              <a:buSzPct val="80000"/>
              <a:buFont typeface="Lucida Grande"/>
              <a:buChar char="-"/>
              <a:defRPr b="0"/>
            </a:lvl4pPr>
            <a:lvl5pPr marL="534988" indent="-269875">
              <a:lnSpc>
                <a:spcPts val="2300"/>
              </a:lnSpc>
              <a:buClr>
                <a:schemeClr val="accent5"/>
              </a:buClr>
              <a:buSzPct val="80000"/>
              <a:buFont typeface="Lucida Grande"/>
              <a:buChar char="-"/>
              <a:defRPr b="0"/>
            </a:lvl5pPr>
            <a:lvl6pPr marL="538163" indent="-273050">
              <a:buClr>
                <a:schemeClr val="accent5"/>
              </a:buClr>
              <a:buSzPct val="80000"/>
              <a:buFont typeface="Lucida Grande"/>
              <a:buChar char="-"/>
              <a:defRPr/>
            </a:lvl6pPr>
            <a:lvl7pPr marL="538163" indent="-273050">
              <a:buClr>
                <a:schemeClr val="accent5"/>
              </a:buClr>
              <a:buSzPct val="80000"/>
              <a:buFont typeface="Lucida Grande"/>
              <a:buChar char="-"/>
              <a:defRPr/>
            </a:lvl7pPr>
            <a:lvl8pPr marL="538163" indent="-273050">
              <a:buClr>
                <a:schemeClr val="accent5"/>
              </a:buClr>
              <a:buSzPct val="80000"/>
              <a:buFont typeface="Lucida Grande"/>
              <a:buChar char="-"/>
              <a:defRPr/>
            </a:lvl8pPr>
            <a:lvl9pPr marL="538163" indent="-273050">
              <a:buClr>
                <a:schemeClr val="accent5"/>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807302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2FA631-DA47-462B-AC86-807964D27D54}" type="datetimeFigureOut">
              <a:rPr lang="en-US" smtClean="0"/>
              <a:pPr/>
              <a:t>8/1/2011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908BAA-8DE1-4F76-B171-937605270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5"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rgbClr val="FA9B1E"/>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extLst>
      <p:ext uri="{BB962C8B-B14F-4D97-AF65-F5344CB8AC3E}">
        <p14:creationId xmlns="" xmlns:p14="http://schemas.microsoft.com/office/powerpoint/2010/main" val="4023149654"/>
      </p:ext>
    </p:extLst>
  </p:cSld>
  <p:clrMapOvr>
    <a:masterClrMapping/>
  </p:clrMapOvr>
  <p:transition spd="slow">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rup TitleColourDivider">
    <p:bg>
      <p:bgPr>
        <a:solidFill>
          <a:schemeClr val="accent5"/>
        </a:solidFill>
        <a:effectLst/>
      </p:bgPr>
    </p:bg>
    <p:spTree>
      <p:nvGrpSpPr>
        <p:cNvPr id="1" name=""/>
        <p:cNvGrpSpPr/>
        <p:nvPr/>
      </p:nvGrpSpPr>
      <p:grpSpPr>
        <a:xfrm>
          <a:off x="0" y="0"/>
          <a:ext cx="0" cy="0"/>
          <a:chOff x="0" y="0"/>
          <a:chExt cx="0" cy="0"/>
        </a:xfrm>
      </p:grpSpPr>
      <p:pic>
        <p:nvPicPr>
          <p:cNvPr id="14" name="Picture 13" descr="PowerPointFrameWhite_17Sept2010.png"/>
          <p:cNvPicPr>
            <a:picLocks noChangeAspect="1"/>
          </p:cNvPicPr>
          <p:nvPr userDrawn="1"/>
        </p:nvPicPr>
        <p:blipFill>
          <a:blip r:embed="rId2" cstate="print"/>
          <a:stretch>
            <a:fillRect/>
          </a:stretch>
        </p:blipFill>
        <p:spPr>
          <a:xfrm flipV="1">
            <a:off x="432355" y="3492811"/>
            <a:ext cx="8281433" cy="496825"/>
          </a:xfrm>
          <a:prstGeom prst="rect">
            <a:avLst/>
          </a:prstGeom>
        </p:spPr>
      </p:pic>
      <p:pic>
        <p:nvPicPr>
          <p:cNvPr id="13" name="Picture 12" descr="PowerPointFrameWhite_17Sept2010.png"/>
          <p:cNvPicPr>
            <a:picLocks noChangeAspect="1"/>
          </p:cNvPicPr>
          <p:nvPr userDrawn="1"/>
        </p:nvPicPr>
        <p:blipFill>
          <a:blip r:embed="rId2" cstate="print"/>
          <a:stretch>
            <a:fillRect/>
          </a:stretch>
        </p:blipFill>
        <p:spPr>
          <a:xfrm>
            <a:off x="432355" y="1328271"/>
            <a:ext cx="8281433" cy="496825"/>
          </a:xfrm>
          <a:prstGeom prst="rect">
            <a:avLst/>
          </a:prstGeom>
        </p:spPr>
      </p:pic>
      <p:pic>
        <p:nvPicPr>
          <p:cNvPr id="15" name="Picture 14" descr="FinalArupLogo_White_Scaled_For_PPT_300dpi.png"/>
          <p:cNvPicPr>
            <a:picLocks noChangeAspect="1"/>
          </p:cNvPicPr>
          <p:nvPr/>
        </p:nvPicPr>
        <p:blipFill>
          <a:blip r:embed="rId3" cstate="print"/>
          <a:stretch>
            <a:fillRect/>
          </a:stretch>
        </p:blipFill>
        <p:spPr>
          <a:xfrm>
            <a:off x="7810092" y="6432550"/>
            <a:ext cx="851308" cy="257709"/>
          </a:xfrm>
          <a:prstGeom prst="rect">
            <a:avLst/>
          </a:prstGeom>
        </p:spPr>
      </p:pic>
      <p:sp>
        <p:nvSpPr>
          <p:cNvPr id="18" name="Rectangle 2"/>
          <p:cNvSpPr>
            <a:spLocks noGrp="1" noChangeArrowheads="1"/>
          </p:cNvSpPr>
          <p:nvPr>
            <p:ph type="ctrTitle"/>
          </p:nvPr>
        </p:nvSpPr>
        <p:spPr>
          <a:xfrm>
            <a:off x="767695" y="1821600"/>
            <a:ext cx="7704400"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smtClean="0"/>
              <a:t>Click to edit Master title style</a:t>
            </a:r>
            <a:endParaRPr lang="en-US" dirty="0"/>
          </a:p>
        </p:txBody>
      </p:sp>
      <p:sp>
        <p:nvSpPr>
          <p:cNvPr id="19" name="Rectangle 3"/>
          <p:cNvSpPr>
            <a:spLocks noGrp="1" noChangeArrowheads="1"/>
          </p:cNvSpPr>
          <p:nvPr>
            <p:ph type="subTitle" idx="1"/>
          </p:nvPr>
        </p:nvSpPr>
        <p:spPr>
          <a:xfrm>
            <a:off x="779600" y="4155679"/>
            <a:ext cx="7683500"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 xmlns:p14="http://schemas.microsoft.com/office/powerpoint/2010/main" val="4171885072"/>
      </p:ext>
    </p:extLst>
  </p:cSld>
  <p:clrMapOvr>
    <a:masterClrMapping/>
  </p:clrMapOvr>
  <p:transition spd="slow">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rup TextDivider2">
    <p:bg>
      <p:bgPr>
        <a:solidFill>
          <a:schemeClr val="accent5"/>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7513" y="1287463"/>
            <a:ext cx="83052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marL="0" marR="0" lvl="0" indent="0" algn="l" defTabSz="914400" rtl="0" eaLnBrk="1" fontAlgn="base" latinLnBrk="0" hangingPunct="1">
              <a:lnSpc>
                <a:spcPts val="4500"/>
              </a:lnSpc>
              <a:spcBef>
                <a:spcPts val="0"/>
              </a:spcBef>
              <a:spcAft>
                <a:spcPct val="0"/>
              </a:spcAft>
              <a:buClr>
                <a:schemeClr val="accent2"/>
              </a:buClr>
              <a:buSzTx/>
              <a:buFontTx/>
              <a:buNone/>
              <a:tabLst/>
              <a:defRPr/>
            </a:pPr>
            <a:r>
              <a:rPr lang="en-US" dirty="0" smtClean="0"/>
              <a:t>Insert a value statement here. You may pick out specific points within your value statement by highlighting the specific point with white text where appropriate. 40 words maximum word count, </a:t>
            </a:r>
            <a:r>
              <a:rPr lang="en-US" dirty="0" err="1" smtClean="0"/>
              <a:t>nisl</a:t>
            </a:r>
            <a:r>
              <a:rPr lang="en-US" dirty="0" smtClean="0"/>
              <a:t> </a:t>
            </a:r>
            <a:r>
              <a:rPr lang="en-US" dirty="0" err="1" smtClean="0"/>
              <a:t>sed</a:t>
            </a:r>
            <a:r>
              <a:rPr lang="en-US" dirty="0" smtClean="0"/>
              <a:t> </a:t>
            </a:r>
            <a:r>
              <a:rPr lang="en-US" dirty="0" err="1" smtClean="0"/>
              <a:t>facilisis</a:t>
            </a:r>
            <a:r>
              <a:rPr lang="en-US" dirty="0" smtClean="0"/>
              <a:t> </a:t>
            </a:r>
            <a:r>
              <a:rPr lang="en-US" dirty="0" err="1" smtClean="0"/>
              <a:t>praesent</a:t>
            </a:r>
            <a:r>
              <a:rPr lang="en-US" dirty="0" smtClean="0"/>
              <a:t> </a:t>
            </a:r>
            <a:r>
              <a:rPr lang="en-US" dirty="0" err="1" smtClean="0"/>
              <a:t>iusto</a:t>
            </a:r>
            <a:r>
              <a:rPr lang="en-US" dirty="0" smtClean="0"/>
              <a:t> </a:t>
            </a:r>
            <a:r>
              <a:rPr lang="en-US" dirty="0" err="1" smtClean="0"/>
              <a:t>augue</a:t>
            </a:r>
            <a:r>
              <a:rPr lang="en-US" dirty="0" smtClean="0"/>
              <a:t> </a:t>
            </a:r>
            <a:r>
              <a:rPr lang="en-US" dirty="0" err="1" smtClean="0"/>
              <a:t>vero</a:t>
            </a:r>
            <a:r>
              <a:rPr lang="en-US" dirty="0" smtClean="0"/>
              <a:t>. </a:t>
            </a:r>
          </a:p>
        </p:txBody>
      </p:sp>
    </p:spTree>
    <p:extLst>
      <p:ext uri="{BB962C8B-B14F-4D97-AF65-F5344CB8AC3E}">
        <p14:creationId xmlns="" xmlns:p14="http://schemas.microsoft.com/office/powerpoint/2010/main" val="3344975892"/>
      </p:ext>
    </p:extLst>
  </p:cSld>
  <p:clrMapOvr>
    <a:masterClrMapping/>
  </p:clrMapOvr>
  <p:transition spd="slow">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417513" y="322263"/>
            <a:ext cx="8305200" cy="5614987"/>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this layout for tables, charts/graphs images and multimedia by clicking on the icons below.</a:t>
            </a:r>
            <a:br>
              <a:rPr lang="en-US" dirty="0" smtClean="0"/>
            </a:br>
            <a:r>
              <a:rPr lang="en-US" dirty="0" smtClean="0"/>
              <a:t>For a bullet slide with text, from the ‘Home’ menu choose:</a:t>
            </a:r>
            <a:br>
              <a:rPr lang="en-US" dirty="0" smtClean="0"/>
            </a:br>
            <a:r>
              <a:rPr lang="en-US" dirty="0" smtClean="0"/>
              <a:t>New slide | Arup Bullet Layout</a:t>
            </a:r>
            <a:br>
              <a:rPr lang="en-US" dirty="0" smtClean="0"/>
            </a:br>
            <a:r>
              <a:rPr lang="en-US" dirty="0" smtClean="0"/>
              <a:t>Do not use this layout for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985191949"/>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5" hasCustomPrompt="1"/>
          </p:nvPr>
        </p:nvSpPr>
        <p:spPr>
          <a:xfrm>
            <a:off x="417513" y="3284984"/>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22" hasCustomPrompt="1"/>
          </p:nvPr>
        </p:nvSpPr>
        <p:spPr>
          <a:xfrm>
            <a:off x="417513" y="331200"/>
            <a:ext cx="3960000" cy="26388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3" name="Text Placeholder 7"/>
          <p:cNvSpPr>
            <a:spLocks noGrp="1"/>
          </p:cNvSpPr>
          <p:nvPr>
            <p:ph type="body" sz="quarter" idx="30"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37702574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402737591"/>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4" hasCustomPrompt="1"/>
          </p:nvPr>
        </p:nvSpPr>
        <p:spPr>
          <a:xfrm>
            <a:off x="415925" y="3284984"/>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3" hasCustomPrompt="1"/>
          </p:nvPr>
        </p:nvSpPr>
        <p:spPr>
          <a:xfrm>
            <a:off x="415925" y="331200"/>
            <a:ext cx="396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2"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7"/>
          <p:cNvSpPr>
            <a:spLocks noGrp="1"/>
          </p:cNvSpPr>
          <p:nvPr>
            <p:ph type="body" sz="quarter" idx="29"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990236225"/>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4"/>
          <p:cNvSpPr>
            <a:spLocks noGrp="1"/>
          </p:cNvSpPr>
          <p:nvPr>
            <p:ph sz="quarter" idx="22" hasCustomPrompt="1"/>
          </p:nvPr>
        </p:nvSpPr>
        <p:spPr>
          <a:xfrm>
            <a:off x="4765675" y="331200"/>
            <a:ext cx="396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4900"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5"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126135810"/>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7515" y="322263"/>
            <a:ext cx="8305798"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5"/>
              </a:buClr>
              <a:buSzTx/>
              <a:buFont typeface="Arial"/>
              <a:buChar char="•"/>
              <a:tabLst/>
              <a:defRPr baseline="0">
                <a:latin typeface="+mj-lt"/>
              </a:defRPr>
            </a:lvl1pPr>
          </a:lstStyle>
          <a:p>
            <a:r>
              <a:rPr lang="en-US" dirty="0" smtClean="0"/>
              <a:t>Use this layout for images only.</a:t>
            </a:r>
            <a:br>
              <a:rPr lang="en-US" dirty="0" smtClean="0"/>
            </a:br>
            <a:r>
              <a:rPr lang="en-US" dirty="0" smtClean="0"/>
              <a:t>Images will scale to fit this box exactly.</a:t>
            </a:r>
            <a:br>
              <a:rPr lang="en-US" dirty="0" smtClean="0"/>
            </a:br>
            <a:r>
              <a:rPr lang="en-US" dirty="0" smtClean="0"/>
              <a:t>For a bullet slide with text, from the ‘Home’ menu choose:</a:t>
            </a:r>
            <a:br>
              <a:rPr lang="en-US" dirty="0" smtClean="0"/>
            </a:br>
            <a:r>
              <a:rPr lang="en-US" dirty="0" smtClean="0"/>
              <a:t>New slide | Arup Bullet Layout</a:t>
            </a:r>
          </a:p>
          <a:p>
            <a:r>
              <a:rPr lang="en-US" dirty="0" smtClean="0"/>
              <a:t>Do not use this layout for text</a:t>
            </a:r>
          </a:p>
          <a:p>
            <a:r>
              <a:rPr lang="en-US" dirty="0" smtClean="0"/>
              <a:t>For any other content type (chart/graph/media) use the ‘Arup Object’ series of master slides</a:t>
            </a:r>
            <a:br>
              <a:rPr lang="en-US" dirty="0" smtClean="0"/>
            </a:br>
            <a:endParaRPr lang="en-US" dirty="0" smtClean="0"/>
          </a:p>
        </p:txBody>
      </p:sp>
      <p:sp>
        <p:nvSpPr>
          <p:cNvPr id="11"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4"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093630261"/>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p:txBody>
      </p:sp>
      <p:sp>
        <p:nvSpPr>
          <p:cNvPr id="15"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13056717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hasCustomPrompt="1"/>
          </p:nvPr>
        </p:nvSpPr>
        <p:spPr>
          <a:xfrm>
            <a:off x="4765675" y="3284984"/>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4"/>
          <p:cNvSpPr>
            <a:spLocks noGrp="1"/>
          </p:cNvSpPr>
          <p:nvPr>
            <p:ph sz="quarter" idx="23" hasCustomPrompt="1"/>
          </p:nvPr>
        </p:nvSpPr>
        <p:spPr>
          <a:xfrm>
            <a:off x="4765675" y="331200"/>
            <a:ext cx="396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4"/>
          <p:cNvSpPr>
            <a:spLocks noGrp="1"/>
          </p:cNvSpPr>
          <p:nvPr>
            <p:ph sz="quarter" idx="22" hasCustomPrompt="1"/>
          </p:nvPr>
        </p:nvSpPr>
        <p:spPr>
          <a:xfrm>
            <a:off x="417513" y="331200"/>
            <a:ext cx="396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dirty="0" smtClean="0"/>
              <a:t>Use to insert images/graphical content by clicking on the icons below</a:t>
            </a:r>
            <a:br>
              <a:rPr lang="en-US" dirty="0" smtClean="0"/>
            </a:br>
            <a:r>
              <a:rPr lang="en-US" dirty="0" smtClean="0"/>
              <a:t>Or small amount of text to complement images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1"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8"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19"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1843200"/>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20 words.</a:t>
            </a:r>
          </a:p>
        </p:txBody>
      </p:sp>
      <p:sp>
        <p:nvSpPr>
          <p:cNvPr id="12" name="Picture Placeholder 9"/>
          <p:cNvSpPr>
            <a:spLocks noGrp="1"/>
          </p:cNvSpPr>
          <p:nvPr>
            <p:ph type="pic" sz="quarter" idx="36"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0739487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2" name="Text Placeholder 3"/>
          <p:cNvSpPr>
            <a:spLocks noGrp="1"/>
          </p:cNvSpPr>
          <p:nvPr>
            <p:ph type="body" sz="quarter" idx="35" hasCustomPrompt="1"/>
          </p:nvPr>
        </p:nvSpPr>
        <p:spPr>
          <a:xfrm>
            <a:off x="5980113" y="2202600"/>
            <a:ext cx="2743200" cy="3723538"/>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GB" dirty="0" smtClean="0"/>
              <a:t>You may enter a short value statement here. You may highlight a specific point in white as appropriate. Max approx 40 words.</a:t>
            </a:r>
          </a:p>
          <a:p>
            <a:pPr lvl="0"/>
            <a:endParaRPr lang="en-GB" dirty="0" smtClean="0"/>
          </a:p>
          <a:p>
            <a:pPr marL="0" marR="0" lvl="0" indent="0" algn="l" defTabSz="914400" rtl="0" eaLnBrk="1" fontAlgn="base" latinLnBrk="0" hangingPunct="1">
              <a:lnSpc>
                <a:spcPts val="1950"/>
              </a:lnSpc>
              <a:spcBef>
                <a:spcPts val="0"/>
              </a:spcBef>
              <a:spcAft>
                <a:spcPct val="0"/>
              </a:spcAft>
              <a:buClr>
                <a:schemeClr val="accent3"/>
              </a:buClr>
              <a:buSzTx/>
              <a:buFontTx/>
              <a:buNone/>
              <a:tabLst/>
              <a:defRPr/>
            </a:pPr>
            <a:r>
              <a:rPr lang="en-GB" dirty="0" smtClean="0"/>
              <a:t>You may enter a short value statement here. You may highlight a specific point in white as appropriate. Max approx 40 words.</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207394876"/>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416917"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7" name="Picture Placeholder 9"/>
          <p:cNvSpPr>
            <a:spLocks noGrp="1"/>
          </p:cNvSpPr>
          <p:nvPr>
            <p:ph type="pic" sz="quarter" idx="13" hasCustomPrompt="1"/>
          </p:nvPr>
        </p:nvSpPr>
        <p:spPr>
          <a:xfrm>
            <a:off x="5980113"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9" name="Picture Placeholder 9"/>
          <p:cNvSpPr>
            <a:spLocks noGrp="1"/>
          </p:cNvSpPr>
          <p:nvPr>
            <p:ph type="pic" sz="quarter" idx="14" hasCustomPrompt="1"/>
          </p:nvPr>
        </p:nvSpPr>
        <p:spPr>
          <a:xfrm>
            <a:off x="3198515" y="322263"/>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1" name="Picture Placeholder 9"/>
          <p:cNvSpPr>
            <a:spLocks noGrp="1"/>
          </p:cNvSpPr>
          <p:nvPr>
            <p:ph type="pic" sz="quarter" idx="15" hasCustomPrompt="1"/>
          </p:nvPr>
        </p:nvSpPr>
        <p:spPr>
          <a:xfrm>
            <a:off x="416917"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2" name="Picture Placeholder 9"/>
          <p:cNvSpPr>
            <a:spLocks noGrp="1"/>
          </p:cNvSpPr>
          <p:nvPr>
            <p:ph type="pic" sz="quarter" idx="16" hasCustomPrompt="1"/>
          </p:nvPr>
        </p:nvSpPr>
        <p:spPr>
          <a:xfrm>
            <a:off x="416917"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3" name="Picture Placeholder 9"/>
          <p:cNvSpPr>
            <a:spLocks noGrp="1"/>
          </p:cNvSpPr>
          <p:nvPr>
            <p:ph type="pic" sz="quarter" idx="17" hasCustomPrompt="1"/>
          </p:nvPr>
        </p:nvSpPr>
        <p:spPr>
          <a:xfrm>
            <a:off x="3198515"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24" name="Picture Placeholder 9"/>
          <p:cNvSpPr>
            <a:spLocks noGrp="1"/>
          </p:cNvSpPr>
          <p:nvPr>
            <p:ph type="pic" sz="quarter" idx="18" hasCustomPrompt="1"/>
          </p:nvPr>
        </p:nvSpPr>
        <p:spPr>
          <a:xfrm>
            <a:off x="3198515"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30" name="Picture Placeholder 9"/>
          <p:cNvSpPr>
            <a:spLocks noGrp="1"/>
          </p:cNvSpPr>
          <p:nvPr>
            <p:ph type="pic" sz="quarter" idx="19" hasCustomPrompt="1"/>
          </p:nvPr>
        </p:nvSpPr>
        <p:spPr>
          <a:xfrm>
            <a:off x="5980113" y="4082938"/>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2" name="Picture Placeholder 9"/>
          <p:cNvSpPr>
            <a:spLocks noGrp="1"/>
          </p:cNvSpPr>
          <p:nvPr>
            <p:ph type="pic" sz="quarter" idx="20" hasCustomPrompt="1"/>
          </p:nvPr>
        </p:nvSpPr>
        <p:spPr>
          <a:xfrm>
            <a:off x="5980113" y="2202600"/>
            <a:ext cx="27432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r>
              <a:rPr lang="en-US" dirty="0" smtClean="0"/>
              <a:t>Use this layout for images only.</a:t>
            </a:r>
            <a:br>
              <a:rPr lang="en-US" dirty="0" smtClean="0"/>
            </a:br>
            <a:r>
              <a:rPr lang="en-US" dirty="0" smtClean="0"/>
              <a:t>Images will scale to fit this box exactly.</a:t>
            </a:r>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62553327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76567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2" name="Text Placeholder 6"/>
          <p:cNvSpPr>
            <a:spLocks noGrp="1"/>
          </p:cNvSpPr>
          <p:nvPr>
            <p:ph type="body" sz="quarter" idx="29" hasCustomPrompt="1"/>
          </p:nvPr>
        </p:nvSpPr>
        <p:spPr>
          <a:xfrm rot="16200000">
            <a:off x="3792804" y="19971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7" name="Picture Placeholder 7"/>
          <p:cNvSpPr>
            <a:spLocks noGrp="1"/>
          </p:cNvSpPr>
          <p:nvPr>
            <p:ph type="pic" sz="quarter" idx="32" hasCustomPrompt="1"/>
          </p:nvPr>
        </p:nvSpPr>
        <p:spPr>
          <a:xfrm>
            <a:off x="476726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1"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3659922896"/>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hasCustomPrompt="1"/>
          </p:nvPr>
        </p:nvSpPr>
        <p:spPr>
          <a:xfrm>
            <a:off x="415925" y="297815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1" name="Text Placeholder 6"/>
          <p:cNvSpPr>
            <a:spLocks noGrp="1"/>
          </p:cNvSpPr>
          <p:nvPr>
            <p:ph type="body" sz="quarter" idx="28" hasCustomPrompt="1"/>
          </p:nvPr>
        </p:nvSpPr>
        <p:spPr>
          <a:xfrm rot="16200000">
            <a:off x="-555357" y="19971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8" name="Picture Placeholder 7"/>
          <p:cNvSpPr>
            <a:spLocks noGrp="1"/>
          </p:cNvSpPr>
          <p:nvPr>
            <p:ph type="pic" sz="quarter" idx="30" hasCustomPrompt="1"/>
          </p:nvPr>
        </p:nvSpPr>
        <p:spPr>
          <a:xfrm>
            <a:off x="417516" y="322263"/>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83164"/>
            <a:ext cx="395840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12" name="Text Placeholder 7"/>
          <p:cNvSpPr>
            <a:spLocks noGrp="1"/>
          </p:cNvSpPr>
          <p:nvPr>
            <p:ph type="body" sz="quarter" idx="35"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70957712"/>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hasCustomPrompt="1"/>
          </p:nvPr>
        </p:nvSpPr>
        <p:spPr>
          <a:xfrm>
            <a:off x="41592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14" name="Text Placeholder 11"/>
          <p:cNvSpPr>
            <a:spLocks noGrp="1"/>
          </p:cNvSpPr>
          <p:nvPr>
            <p:ph type="body" sz="quarter" idx="13" hasCustomPrompt="1"/>
          </p:nvPr>
        </p:nvSpPr>
        <p:spPr>
          <a:xfrm>
            <a:off x="4765675" y="5929330"/>
            <a:ext cx="396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GB" dirty="0" smtClean="0"/>
              <a:t>Caption – one line only</a:t>
            </a:r>
          </a:p>
        </p:txBody>
      </p:sp>
      <p:sp>
        <p:nvSpPr>
          <p:cNvPr id="20" name="Text Placeholder 6"/>
          <p:cNvSpPr>
            <a:spLocks noGrp="1"/>
          </p:cNvSpPr>
          <p:nvPr>
            <p:ph type="body" sz="quarter" idx="27" hasCustomPrompt="1"/>
          </p:nvPr>
        </p:nvSpPr>
        <p:spPr>
          <a:xfrm rot="16200000">
            <a:off x="3792803" y="4958027"/>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28" name="Picture Placeholder 7"/>
          <p:cNvSpPr>
            <a:spLocks noGrp="1"/>
          </p:cNvSpPr>
          <p:nvPr>
            <p:ph type="pic" sz="quarter" idx="33" hasCustomPrompt="1"/>
          </p:nvPr>
        </p:nvSpPr>
        <p:spPr>
          <a:xfrm>
            <a:off x="4764904"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29" name="Text Placeholder 6"/>
          <p:cNvSpPr>
            <a:spLocks noGrp="1"/>
          </p:cNvSpPr>
          <p:nvPr>
            <p:ph type="body" sz="quarter" idx="26" hasCustomPrompt="1"/>
          </p:nvPr>
        </p:nvSpPr>
        <p:spPr>
          <a:xfrm rot="16200000">
            <a:off x="-555358" y="4958026"/>
            <a:ext cx="1794932" cy="150813"/>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GB" dirty="0" smtClean="0"/>
              <a:t>© image copyright</a:t>
            </a:r>
            <a:endParaRPr lang="en-US" dirty="0"/>
          </a:p>
        </p:txBody>
      </p:sp>
      <p:sp>
        <p:nvSpPr>
          <p:cNvPr id="30" name="Picture Placeholder 7"/>
          <p:cNvSpPr>
            <a:spLocks noGrp="1"/>
          </p:cNvSpPr>
          <p:nvPr>
            <p:ph type="pic" sz="quarter" idx="34" hasCustomPrompt="1"/>
          </p:nvPr>
        </p:nvSpPr>
        <p:spPr>
          <a:xfrm>
            <a:off x="417516" y="322263"/>
            <a:ext cx="395840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Use this layout for images only.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Images will scale to fit this box exactly.</a:t>
            </a:r>
            <a:b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b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For a bullet slide with text, from the ‘Home’ menu choose: New slide | Arup Bullet Layout</a:t>
            </a:r>
          </a:p>
          <a:p>
            <a:pPr marL="177800" marR="0" lvl="0" indent="-177800" algn="l" defTabSz="914400" rtl="0" eaLnBrk="1" fontAlgn="base" latinLnBrk="0" hangingPunct="1">
              <a:lnSpc>
                <a:spcPct val="100000"/>
              </a:lnSpc>
              <a:spcBef>
                <a:spcPct val="50000"/>
              </a:spcBef>
              <a:spcAft>
                <a:spcPct val="0"/>
              </a:spcAft>
              <a:buClr>
                <a:schemeClr val="accent3"/>
              </a:buClr>
              <a:buSzTx/>
              <a:buFontTx/>
              <a:buChar char="•"/>
              <a:tabLst/>
              <a:defRPr/>
            </a:pPr>
            <a:r>
              <a:rPr kumimoji="0" lang="en-US" sz="1400" b="0" i="0" u="none" strike="noStrike" kern="0" cap="none" spc="0" normalizeH="0" baseline="0" noProof="0" dirty="0" smtClean="0">
                <a:ln>
                  <a:noFill/>
                </a:ln>
                <a:solidFill>
                  <a:srgbClr val="000000"/>
                </a:solidFill>
                <a:effectLst/>
                <a:uLnTx/>
                <a:uFillTx/>
                <a:latin typeface="+mj-lt"/>
                <a:ea typeface="+mn-ea"/>
                <a:cs typeface="ＭＳ Ｐゴシック"/>
              </a:rPr>
              <a:t>Do not use this layout for text</a:t>
            </a:r>
          </a:p>
          <a:p>
            <a:endParaRPr lang="en-US" dirty="0"/>
          </a:p>
        </p:txBody>
      </p:sp>
      <p:sp>
        <p:nvSpPr>
          <p:cNvPr id="8"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59992129"/>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AF7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6"/>
            <a:ext cx="8318500" cy="4505324"/>
          </a:xfrm>
          <a:prstGeom prst="rect">
            <a:avLst/>
          </a:prstGeom>
        </p:spPr>
        <p:txBody>
          <a:bodyPr lIns="0" tIns="0" rIns="0" bIns="0"/>
          <a:lstStyle>
            <a:lvl1pPr marL="266700" indent="-266700">
              <a:lnSpc>
                <a:spcPts val="2500"/>
              </a:lnSpc>
              <a:spcBef>
                <a:spcPts val="1400"/>
              </a:spcBef>
              <a:buClr>
                <a:schemeClr val="accent6"/>
              </a:buClr>
              <a:buFont typeface="Arial" pitchFamily="34" charset="0"/>
              <a:buChar char="•"/>
              <a:tabLst/>
              <a:defRPr sz="2400" b="0"/>
            </a:lvl1pPr>
            <a:lvl2pPr marL="542925" indent="-276225">
              <a:lnSpc>
                <a:spcPts val="2500"/>
              </a:lnSpc>
              <a:buClr>
                <a:schemeClr val="accent6"/>
              </a:buClr>
              <a:buSzPct val="80000"/>
              <a:buFont typeface="Lucida Grande"/>
              <a:buChar char="-"/>
              <a:defRPr b="0"/>
            </a:lvl2pPr>
            <a:lvl3pPr marL="809625" indent="-266700">
              <a:lnSpc>
                <a:spcPts val="2300"/>
              </a:lnSpc>
              <a:buClr>
                <a:schemeClr val="accent6"/>
              </a:buClr>
              <a:buSzPct val="80000"/>
              <a:buFont typeface="Lucida Grande"/>
              <a:buChar char="-"/>
              <a:defRPr b="0"/>
            </a:lvl3pPr>
            <a:lvl4pPr marL="809625" indent="-266700">
              <a:lnSpc>
                <a:spcPts val="2300"/>
              </a:lnSpc>
              <a:buClr>
                <a:schemeClr val="accent6"/>
              </a:buClr>
              <a:buSzPct val="80000"/>
              <a:buFont typeface="Lucida Grande"/>
              <a:buChar char="-"/>
              <a:defRPr b="0"/>
            </a:lvl4pPr>
            <a:lvl5pPr marL="809625" indent="-266700">
              <a:lnSpc>
                <a:spcPts val="2300"/>
              </a:lnSpc>
              <a:buClr>
                <a:schemeClr val="accent6"/>
              </a:buClr>
              <a:buSzPct val="80000"/>
              <a:buFont typeface="Lucida Grande"/>
              <a:buChar char="-"/>
              <a:defRPr b="0" baseline="0"/>
            </a:lvl5pPr>
            <a:lvl6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401186329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1925"/>
            <a:ext cx="8318500" cy="4505325"/>
          </a:xfrm>
          <a:prstGeom prst="rect">
            <a:avLst/>
          </a:prstGeom>
        </p:spPr>
        <p:txBody>
          <a:bodyPr lIns="0" tIns="0" rIns="0" bIns="0"/>
          <a:lstStyle>
            <a:lvl1pPr marL="0" indent="0">
              <a:lnSpc>
                <a:spcPts val="2500"/>
              </a:lnSpc>
              <a:spcBef>
                <a:spcPts val="1400"/>
              </a:spcBef>
              <a:spcAft>
                <a:spcPts val="1400"/>
              </a:spcAft>
              <a:buClr>
                <a:schemeClr val="accent6"/>
              </a:buClr>
              <a:buFont typeface="Arial"/>
              <a:buNone/>
              <a:defRPr sz="2400" b="0">
                <a:solidFill>
                  <a:schemeClr val="tx1">
                    <a:lumMod val="65000"/>
                    <a:lumOff val="35000"/>
                  </a:schemeClr>
                </a:solidFill>
              </a:defRPr>
            </a:lvl1pPr>
            <a:lvl2pPr marL="271463" indent="-271463">
              <a:lnSpc>
                <a:spcPts val="2500"/>
              </a:lnSpc>
              <a:buClr>
                <a:schemeClr val="accent6"/>
              </a:buClr>
              <a:buFont typeface="Arial" pitchFamily="34" charset="0"/>
              <a:buChar char="•"/>
              <a:defRPr sz="2200" b="0"/>
            </a:lvl2pPr>
            <a:lvl3pPr marL="531813" indent="-266700">
              <a:lnSpc>
                <a:spcPts val="2300"/>
              </a:lnSpc>
              <a:buClr>
                <a:schemeClr val="accent6"/>
              </a:buClr>
              <a:buSzPct val="80000"/>
              <a:buFont typeface="Lucida Grande"/>
              <a:buChar char="-"/>
              <a:defRPr b="0"/>
            </a:lvl3pPr>
            <a:lvl4pPr marL="534988" indent="-269875">
              <a:lnSpc>
                <a:spcPts val="2300"/>
              </a:lnSpc>
              <a:buClr>
                <a:schemeClr val="accent6"/>
              </a:buClr>
              <a:buSzPct val="80000"/>
              <a:buFont typeface="Lucida Grande"/>
              <a:buChar char="-"/>
              <a:defRPr b="0"/>
            </a:lvl4pPr>
            <a:lvl5pPr marL="534988" indent="-269875">
              <a:lnSpc>
                <a:spcPts val="2300"/>
              </a:lnSpc>
              <a:buClr>
                <a:schemeClr val="accent6"/>
              </a:buClr>
              <a:buSzPct val="80000"/>
              <a:buFont typeface="Lucida Grande"/>
              <a:buChar char="-"/>
              <a:defRPr b="0"/>
            </a:lvl5pPr>
            <a:lvl6pPr marL="538163" indent="-273050">
              <a:buClr>
                <a:schemeClr val="accent6"/>
              </a:buClr>
              <a:buSzPct val="80000"/>
              <a:buFont typeface="Lucida Grande"/>
              <a:buChar char="-"/>
              <a:defRPr/>
            </a:lvl6pPr>
            <a:lvl7pPr marL="538163" indent="-273050">
              <a:buClr>
                <a:schemeClr val="accent6"/>
              </a:buClr>
              <a:buSzPct val="80000"/>
              <a:buFont typeface="Lucida Grande"/>
              <a:buChar char="-"/>
              <a:defRPr/>
            </a:lvl7pPr>
            <a:lvl8pPr marL="538163" indent="-273050">
              <a:buClr>
                <a:schemeClr val="accent6"/>
              </a:buClr>
              <a:buSzPct val="80000"/>
              <a:buFont typeface="Lucida Grande"/>
              <a:buChar char="-"/>
              <a:defRPr/>
            </a:lvl8pPr>
            <a:lvl9pPr marL="538163" indent="-273050">
              <a:buClr>
                <a:schemeClr val="accent6"/>
              </a:buClr>
              <a:buSzPct val="80000"/>
              <a:buFont typeface="Lucida Grande"/>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4"/>
          <p:cNvSpPr txBox="1">
            <a:spLocks/>
          </p:cNvSpPr>
          <p:nvPr userDrawn="1"/>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
        <p:nvSpPr>
          <p:cNvPr id="6" name="Text Placeholder 7"/>
          <p:cNvSpPr>
            <a:spLocks noGrp="1"/>
          </p:cNvSpPr>
          <p:nvPr>
            <p:ph type="body" sz="quarter" idx="28" hasCustomPrompt="1"/>
          </p:nvPr>
        </p:nvSpPr>
        <p:spPr>
          <a:xfrm>
            <a:off x="415925" y="6296400"/>
            <a:ext cx="612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marL="0" marR="0" lvl="0" indent="0" defTabSz="914400" eaLnBrk="1" fontAlgn="auto" latinLnBrk="0" hangingPunct="1">
              <a:lnSpc>
                <a:spcPts val="1700"/>
              </a:lnSpc>
              <a:spcBef>
                <a:spcPts val="0"/>
              </a:spcBef>
              <a:spcAft>
                <a:spcPts val="0"/>
              </a:spcAft>
              <a:buClrTx/>
              <a:buSzTx/>
              <a:buFont typeface="Arial" pitchFamily="34" charset="0"/>
              <a:buNone/>
              <a:tabLst/>
              <a:defRPr/>
            </a:pPr>
            <a:r>
              <a:rPr kumimoji="0" lang="en-US" sz="1600" b="0" i="0" u="none" strike="noStrike" kern="0" cap="none" spc="0" normalizeH="0" baseline="0" noProof="0" dirty="0" smtClean="0">
                <a:ln>
                  <a:noFill/>
                </a:ln>
                <a:solidFill>
                  <a:srgbClr val="FFFFFF"/>
                </a:solidFill>
                <a:effectLst/>
                <a:uLnTx/>
                <a:uFillTx/>
              </a:rPr>
              <a:t>Footer title</a:t>
            </a:r>
          </a:p>
        </p:txBody>
      </p:sp>
    </p:spTree>
    <p:extLst>
      <p:ext uri="{BB962C8B-B14F-4D97-AF65-F5344CB8AC3E}">
        <p14:creationId xmlns="" xmlns:p14="http://schemas.microsoft.com/office/powerpoint/2010/main" val="1460187182"/>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Yellow_Arup_Master_Insert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8276"/>
            <a:ext cx="8318500" cy="4503737"/>
          </a:xfrm>
          <a:prstGeom prst="rect">
            <a:avLst/>
          </a:prstGeom>
        </p:spPr>
        <p:txBody>
          <a:bodyPr/>
          <a:lstStyle>
            <a:lvl1pPr>
              <a:buClr>
                <a:schemeClr val="accent5"/>
              </a:buClr>
              <a:buFont typeface="Wingdings" pitchFamily="2" charset="2"/>
              <a:buChar char="§"/>
              <a:defRPr/>
            </a:lvl1pPr>
            <a:lvl2pPr marL="627063" indent="-271463">
              <a:lnSpc>
                <a:spcPts val="2500"/>
              </a:lnSpc>
              <a:buClr>
                <a:schemeClr val="accent5"/>
              </a:buClr>
              <a:defRPr/>
            </a:lvl2pPr>
            <a:lvl3pPr marL="893763" indent="-266700">
              <a:lnSpc>
                <a:spcPts val="2300"/>
              </a:lnSpc>
              <a:buClr>
                <a:schemeClr val="accent5"/>
              </a:buClr>
              <a:defRPr/>
            </a:lvl3pPr>
            <a:lvl4pPr marL="896938" indent="-269875">
              <a:lnSpc>
                <a:spcPts val="2300"/>
              </a:lnSpc>
              <a:buClr>
                <a:schemeClr val="accent5"/>
              </a:buClr>
              <a:defRPr/>
            </a:lvl4pPr>
            <a:lvl5pPr marL="896938" indent="-269875">
              <a:lnSpc>
                <a:spcPts val="2300"/>
              </a:lnSpc>
              <a:buClr>
                <a:schemeClr val="accent5"/>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4"/>
          <p:cNvSpPr txBox="1">
            <a:spLocks/>
          </p:cNvSpPr>
          <p:nvPr userDrawn="1"/>
        </p:nvSpPr>
        <p:spPr>
          <a:xfrm>
            <a:off x="0" y="6457950"/>
            <a:ext cx="287338" cy="215900"/>
          </a:xfrm>
          <a:prstGeom prst="rect">
            <a:avLst/>
          </a:prstGeom>
        </p:spPr>
        <p:txBody>
          <a:bodyPr lIns="0" tIns="0" rIns="0" bIns="0" anchor="b" anchorCtr="0"/>
          <a:lstStyle>
            <a:lvl1pPr algn="r">
              <a:defRPr sz="800">
                <a:solidFill>
                  <a:schemeClr val="tx1"/>
                </a:solidFill>
              </a:defRPr>
            </a:lvl1pPr>
          </a:lstStyle>
          <a:p>
            <a:pPr fontAlgn="auto">
              <a:spcBef>
                <a:spcPts val="0"/>
              </a:spcBef>
              <a:spcAft>
                <a:spcPts val="0"/>
              </a:spcAft>
              <a:defRPr/>
            </a:pPr>
            <a:fld id="{84ADEA5E-D855-46E6-A607-27446C644854}" type="slidenum">
              <a:rPr lang="en-US" smtClean="0">
                <a:solidFill>
                  <a:schemeClr val="bg1"/>
                </a:solidFill>
                <a:latin typeface="Arial"/>
                <a:cs typeface="+mn-cs"/>
              </a:rPr>
              <a:pPr fontAlgn="auto">
                <a:spcBef>
                  <a:spcPts val="0"/>
                </a:spcBef>
                <a:spcAft>
                  <a:spcPts val="0"/>
                </a:spcAft>
                <a:defRPr/>
              </a:pPr>
              <a:t>‹#›</a:t>
            </a:fld>
            <a:r>
              <a:rPr lang="en-US" dirty="0" smtClean="0">
                <a:solidFill>
                  <a:schemeClr val="bg1"/>
                </a:solidFill>
                <a:latin typeface="Arial"/>
                <a:cs typeface="+mn-cs"/>
              </a:rPr>
              <a:t>  </a:t>
            </a:r>
            <a:endParaRPr lang="en-US" dirty="0">
              <a:solidFill>
                <a:schemeClr val="bg1"/>
              </a:solidFill>
              <a:latin typeface="Arial"/>
              <a:cs typeface="+mn-cs"/>
            </a:endParaRPr>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Arup MainTitle">
    <p:bg>
      <p:bgPr>
        <a:solidFill>
          <a:schemeClr val="bg1"/>
        </a:solidFill>
        <a:effectLst/>
      </p:bgPr>
    </p:bg>
    <p:spTree>
      <p:nvGrpSpPr>
        <p:cNvPr id="1" name=""/>
        <p:cNvGrpSpPr/>
        <p:nvPr/>
      </p:nvGrpSpPr>
      <p:grpSpPr>
        <a:xfrm>
          <a:off x="0" y="0"/>
          <a:ext cx="0" cy="0"/>
          <a:chOff x="0" y="0"/>
          <a:chExt cx="0" cy="0"/>
        </a:xfrm>
      </p:grpSpPr>
      <p:pic>
        <p:nvPicPr>
          <p:cNvPr id="28" name="Picture 27" descr="PowerPointFrame_17Sept2010.png"/>
          <p:cNvPicPr>
            <a:picLocks noChangeAspect="1"/>
          </p:cNvPicPr>
          <p:nvPr userDrawn="1"/>
        </p:nvPicPr>
        <p:blipFill>
          <a:blip r:embed="rId2" cstate="print">
            <a:lum bright="7000"/>
          </a:blip>
          <a:stretch>
            <a:fillRect/>
          </a:stretch>
        </p:blipFill>
        <p:spPr>
          <a:xfrm flipV="1">
            <a:off x="432355" y="3492500"/>
            <a:ext cx="8281433" cy="496825"/>
          </a:xfrm>
          <a:prstGeom prst="rect">
            <a:avLst/>
          </a:prstGeom>
        </p:spPr>
      </p:pic>
      <p:pic>
        <p:nvPicPr>
          <p:cNvPr id="22" name="Picture 21" descr="PowerPointFrame_17Sept2010.png"/>
          <p:cNvPicPr>
            <a:picLocks noChangeAspect="1"/>
          </p:cNvPicPr>
          <p:nvPr userDrawn="1"/>
        </p:nvPicPr>
        <p:blipFill>
          <a:blip r:embed="rId2" cstate="print">
            <a:lum bright="7000"/>
          </a:blip>
          <a:stretch>
            <a:fillRect/>
          </a:stretch>
        </p:blipFill>
        <p:spPr>
          <a:xfrm>
            <a:off x="432355" y="1328800"/>
            <a:ext cx="8281433" cy="496825"/>
          </a:xfrm>
          <a:prstGeom prst="rect">
            <a:avLst/>
          </a:prstGeom>
        </p:spPr>
      </p:pic>
      <p:sp>
        <p:nvSpPr>
          <p:cNvPr id="23" name="Rectangle 3"/>
          <p:cNvSpPr>
            <a:spLocks noGrp="1" noChangeArrowheads="1"/>
          </p:cNvSpPr>
          <p:nvPr>
            <p:ph type="subTitle" idx="1"/>
          </p:nvPr>
        </p:nvSpPr>
        <p:spPr>
          <a:xfrm>
            <a:off x="779600" y="4164388"/>
            <a:ext cx="7683500"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US" smtClean="0"/>
              <a:t>Click to edit Master subtitle style</a:t>
            </a:r>
            <a:endParaRPr lang="en-US" dirty="0"/>
          </a:p>
        </p:txBody>
      </p:sp>
      <p:pic>
        <p:nvPicPr>
          <p:cNvPr id="38" name="Picture 37" descr="FinalArupLogo_Black_Scaled_For_PPT_300dpi.png"/>
          <p:cNvPicPr>
            <a:picLocks noChangeAspect="1"/>
          </p:cNvPicPr>
          <p:nvPr/>
        </p:nvPicPr>
        <p:blipFill>
          <a:blip r:embed="rId3" cstate="print"/>
          <a:stretch>
            <a:fillRect/>
          </a:stretch>
        </p:blipFill>
        <p:spPr>
          <a:xfrm>
            <a:off x="7810092" y="6444000"/>
            <a:ext cx="851308" cy="257709"/>
          </a:xfrm>
          <a:prstGeom prst="rect">
            <a:avLst/>
          </a:prstGeom>
        </p:spPr>
      </p:pic>
      <p:sp>
        <p:nvSpPr>
          <p:cNvPr id="24" name="Rectangle 2"/>
          <p:cNvSpPr>
            <a:spLocks noGrp="1" noChangeArrowheads="1"/>
          </p:cNvSpPr>
          <p:nvPr>
            <p:ph type="ctrTitle"/>
          </p:nvPr>
        </p:nvSpPr>
        <p:spPr>
          <a:xfrm>
            <a:off x="767695" y="1821491"/>
            <a:ext cx="7540282" cy="500137"/>
          </a:xfrm>
          <a:prstGeom prst="rect">
            <a:avLst/>
          </a:prstGeom>
        </p:spPr>
        <p:txBody>
          <a:bodyPr lIns="0" tIns="0" rIns="0" bIns="0" anchor="t"/>
          <a:lstStyle>
            <a:lvl1pPr>
              <a:lnSpc>
                <a:spcPts val="3900"/>
              </a:lnSpc>
              <a:defRPr sz="3800" b="0" baseline="0">
                <a:solidFill>
                  <a:srgbClr val="28AF73"/>
                </a:solidFill>
                <a:ea typeface="ＭＳ Ｐゴシック" pitchFamily="-105" charset="-128"/>
                <a:cs typeface="ＭＳ Ｐゴシック" pitchFamily="-105" charset="-128"/>
              </a:defRPr>
            </a:lvl1pPr>
          </a:lstStyle>
          <a:p>
            <a:r>
              <a:rPr lang="en-US" smtClean="0"/>
              <a:t>Click to edit Master title style</a:t>
            </a:r>
            <a:endParaRPr lang="en-US" dirty="0"/>
          </a:p>
        </p:txBody>
      </p:sp>
    </p:spTree>
    <p:extLst>
      <p:ext uri="{BB962C8B-B14F-4D97-AF65-F5344CB8AC3E}">
        <p14:creationId xmlns="" xmlns:p14="http://schemas.microsoft.com/office/powerpoint/2010/main" val="129843983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10.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2.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fade/>
  </p:transition>
  <p:txStyles>
    <p:titleStyle>
      <a:lvl1pPr algn="l" rtl="0" eaLnBrk="1" fontAlgn="base" hangingPunct="1">
        <a:lnSpc>
          <a:spcPts val="3300"/>
        </a:lnSpc>
        <a:spcBef>
          <a:spcPct val="0"/>
        </a:spcBef>
        <a:spcAft>
          <a:spcPct val="0"/>
        </a:spcAft>
        <a:defRPr sz="3200" b="0">
          <a:solidFill>
            <a:schemeClr val="accent3"/>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rgbClr val="FA9B1E"/>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extLst>
      <p:ext uri="{BB962C8B-B14F-4D97-AF65-F5344CB8AC3E}">
        <p14:creationId xmlns="" xmlns:p14="http://schemas.microsoft.com/office/powerpoint/2010/main" val="41027458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6272855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6" r:id="rId3"/>
  </p:sldLayoutIdLst>
  <p:transition spd="slow">
    <p:fade/>
  </p:transition>
  <p:txStyles>
    <p:titleStyle>
      <a:lvl1pPr algn="l" rtl="0" eaLnBrk="1" fontAlgn="base" hangingPunct="1">
        <a:lnSpc>
          <a:spcPts val="3300"/>
        </a:lnSpc>
        <a:spcBef>
          <a:spcPct val="0"/>
        </a:spcBef>
        <a:spcAft>
          <a:spcPct val="0"/>
        </a:spcAft>
        <a:defRPr sz="3200" b="0">
          <a:solidFill>
            <a:schemeClr val="accent6"/>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rgbClr val="28AF7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extLst>
      <p:ext uri="{BB962C8B-B14F-4D97-AF65-F5344CB8AC3E}">
        <p14:creationId xmlns="" xmlns:p14="http://schemas.microsoft.com/office/powerpoint/2010/main" val="1490124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875956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82" r:id="rId3"/>
  </p:sldLayoutIdLst>
  <p:transition spd="slow">
    <p:fade/>
  </p:transition>
  <p:txStyles>
    <p:titleStyle>
      <a:lvl1pPr algn="l" rtl="0" eaLnBrk="1" fontAlgn="base" hangingPunct="1">
        <a:lnSpc>
          <a:spcPts val="3300"/>
        </a:lnSpc>
        <a:spcBef>
          <a:spcPct val="0"/>
        </a:spcBef>
        <a:spcAft>
          <a:spcPct val="0"/>
        </a:spcAft>
        <a:defRPr sz="3200" b="0">
          <a:solidFill>
            <a:schemeClr val="accent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rgbClr val="D22D7D"/>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D22D7D"/>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extLst>
      <p:ext uri="{BB962C8B-B14F-4D97-AF65-F5344CB8AC3E}">
        <p14:creationId xmlns="" xmlns:p14="http://schemas.microsoft.com/office/powerpoint/2010/main" val="2750137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042593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83" r:id="rId3"/>
  </p:sldLayoutIdLst>
  <p:transition spd="slow">
    <p:fade/>
  </p:transition>
  <p:txStyles>
    <p:titleStyle>
      <a:lvl1pPr algn="l" rtl="0" eaLnBrk="1" fontAlgn="base" hangingPunct="1">
        <a:lnSpc>
          <a:spcPts val="3300"/>
        </a:lnSpc>
        <a:spcBef>
          <a:spcPct val="0"/>
        </a:spcBef>
        <a:spcAft>
          <a:spcPct val="0"/>
        </a:spcAft>
        <a:defRPr sz="3200" b="0">
          <a:solidFill>
            <a:schemeClr val="accent2"/>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rgbClr val="28AAE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extLst>
      <p:ext uri="{BB962C8B-B14F-4D97-AF65-F5344CB8AC3E}">
        <p14:creationId xmlns="" xmlns:p14="http://schemas.microsoft.com/office/powerpoint/2010/main" val="15334440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991208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85" r:id="rId3"/>
  </p:sldLayoutIdLst>
  <p:transition spd="slow">
    <p:fade/>
  </p:transition>
  <p:txStyles>
    <p:titleStyle>
      <a:lvl1pPr algn="l" rtl="0" eaLnBrk="1" fontAlgn="base" hangingPunct="1">
        <a:lnSpc>
          <a:spcPts val="3300"/>
        </a:lnSpc>
        <a:spcBef>
          <a:spcPct val="0"/>
        </a:spcBef>
        <a:spcAft>
          <a:spcPct val="0"/>
        </a:spcAft>
        <a:defRPr sz="3200" b="0">
          <a:solidFill>
            <a:schemeClr val="accent4"/>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9144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a:endParaRPr>
          </a:p>
        </p:txBody>
      </p:sp>
      <p:pic>
        <p:nvPicPr>
          <p:cNvPr id="8" name="Picture 7" descr="FinalArupLogo_White_Scaled_For_PPT_300dpi.png"/>
          <p:cNvPicPr>
            <a:picLocks noChangeAspect="1"/>
          </p:cNvPicPr>
          <p:nvPr/>
        </p:nvPicPr>
        <p:blipFill>
          <a:blip r:embed="rId18" cstate="print"/>
          <a:stretch>
            <a:fillRect/>
          </a:stretch>
        </p:blipFill>
        <p:spPr>
          <a:xfrm>
            <a:off x="7810092" y="6443396"/>
            <a:ext cx="851308" cy="257709"/>
          </a:xfrm>
          <a:prstGeom prst="rect">
            <a:avLst/>
          </a:prstGeom>
        </p:spPr>
      </p:pic>
      <p:cxnSp>
        <p:nvCxnSpPr>
          <p:cNvPr id="9" name="Straight Connector 8"/>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400"/>
            <a:ext cx="287338" cy="561600"/>
          </a:xfrm>
          <a:prstGeom prst="rect">
            <a:avLst/>
          </a:prstGeom>
        </p:spPr>
        <p:txBody>
          <a:bodyPr lIns="0" tIns="0" rIns="0" bIns="198000" anchor="b" anchorCtr="0"/>
          <a:lstStyle>
            <a:lvl1pPr algn="r">
              <a:defRPr sz="800">
                <a:solidFill>
                  <a:schemeClr val="tx1"/>
                </a:solidFill>
              </a:defRPr>
            </a:lvl1pPr>
          </a:lstStyle>
          <a:p>
            <a:pPr eaLnBrk="1" fontAlgn="auto" hangingPunct="1">
              <a:spcBef>
                <a:spcPts val="0"/>
              </a:spcBef>
              <a:spcAft>
                <a:spcPts val="0"/>
              </a:spcAft>
              <a:defRPr/>
            </a:pPr>
            <a:fld id="{84ADEA5E-D855-46E6-A607-27446C644854}" type="slidenum">
              <a:rPr lang="en-US" b="0" smtClean="0">
                <a:solidFill>
                  <a:srgbClr val="FFFFFF"/>
                </a:solidFill>
                <a:latin typeface="Arial"/>
                <a:cs typeface="ＭＳ Ｐゴシック"/>
              </a:rPr>
              <a:pPr eaLnBrk="1" fontAlgn="auto" hangingPunct="1">
                <a:spcBef>
                  <a:spcPts val="0"/>
                </a:spcBef>
                <a:spcAft>
                  <a:spcPts val="0"/>
                </a:spcAft>
                <a:defRPr/>
              </a:pPr>
              <a:t>‹#›</a:t>
            </a:fld>
            <a:r>
              <a:rPr lang="en-US" b="0" i="1" dirty="0" smtClean="0">
                <a:solidFill>
                  <a:srgbClr val="FFFFFF"/>
                </a:solidFill>
                <a:latin typeface="Arial"/>
                <a:cs typeface="ＭＳ Ｐゴシック"/>
              </a:rPr>
              <a:t>  </a:t>
            </a:r>
            <a:endParaRPr lang="en-US" b="0" i="1" dirty="0">
              <a:solidFill>
                <a:srgbClr val="FFFFFF"/>
              </a:solidFill>
              <a:latin typeface="Arial"/>
              <a:cs typeface="ＭＳ Ｐゴシック"/>
            </a:endParaRPr>
          </a:p>
        </p:txBody>
      </p:sp>
    </p:spTree>
    <p:extLst>
      <p:ext uri="{BB962C8B-B14F-4D97-AF65-F5344CB8AC3E}">
        <p14:creationId xmlns="" xmlns:p14="http://schemas.microsoft.com/office/powerpoint/2010/main" val="31152130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ransition spd="slow">
    <p:fade/>
  </p:transition>
  <p:txStyles>
    <p:title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9144000" cy="57150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p:spPr>
        <p:txBody>
          <a:bodyPr rtlCol="0" anchor="ctr"/>
          <a:lstStyle/>
          <a:p>
            <a:pPr eaLnBrk="1" fontAlgn="auto" hangingPunct="1">
              <a:spcBef>
                <a:spcPts val="0"/>
              </a:spcBef>
              <a:spcAft>
                <a:spcPts val="0"/>
              </a:spcAft>
              <a:defRPr/>
            </a:pPr>
            <a:endParaRPr lang="en-US" sz="1800" b="0" kern="0" smtClean="0">
              <a:solidFill>
                <a:srgbClr val="FFFFFF"/>
              </a:solidFill>
              <a:latin typeface="Arial"/>
              <a:cs typeface="Arial" pitchFamily="34" charset="0"/>
            </a:endParaRPr>
          </a:p>
        </p:txBody>
      </p:sp>
      <p:sp>
        <p:nvSpPr>
          <p:cNvPr id="1026" name="Rectangle 2"/>
          <p:cNvSpPr>
            <a:spLocks noGrp="1" noChangeArrowheads="1"/>
          </p:cNvSpPr>
          <p:nvPr>
            <p:ph type="title"/>
          </p:nvPr>
        </p:nvSpPr>
        <p:spPr bwMode="auto">
          <a:xfrm>
            <a:off x="420688" y="250825"/>
            <a:ext cx="8318500" cy="4347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pic>
        <p:nvPicPr>
          <p:cNvPr id="6" name="Picture 5" descr="FinalArupLogo_White_Scaled_For_PPT_300dpi.png"/>
          <p:cNvPicPr>
            <a:picLocks noChangeAspect="1"/>
          </p:cNvPicPr>
          <p:nvPr/>
        </p:nvPicPr>
        <p:blipFill>
          <a:blip r:embed="rId5" cstate="print"/>
          <a:stretch>
            <a:fillRect/>
          </a:stretch>
        </p:blipFill>
        <p:spPr>
          <a:xfrm>
            <a:off x="7810092" y="6443396"/>
            <a:ext cx="851308" cy="257709"/>
          </a:xfrm>
          <a:prstGeom prst="rect">
            <a:avLst/>
          </a:prstGeom>
        </p:spPr>
      </p:pic>
      <p:cxnSp>
        <p:nvCxnSpPr>
          <p:cNvPr id="8" name="Straight Connector 7"/>
          <p:cNvCxnSpPr/>
          <p:nvPr/>
        </p:nvCxnSpPr>
        <p:spPr>
          <a:xfrm>
            <a:off x="0" y="6286500"/>
            <a:ext cx="9144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132020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81" r:id="rId3"/>
  </p:sldLayoutIdLst>
  <p:transition spd="slow">
    <p:fade/>
  </p:transition>
  <p:txStyles>
    <p:titleStyle>
      <a:lvl1pPr algn="l" rtl="0" eaLnBrk="1" fontAlgn="base" hangingPunct="1">
        <a:lnSpc>
          <a:spcPts val="3300"/>
        </a:lnSpc>
        <a:spcBef>
          <a:spcPct val="0"/>
        </a:spcBef>
        <a:spcAft>
          <a:spcPct val="0"/>
        </a:spcAft>
        <a:defRPr sz="3200" b="0">
          <a:solidFill>
            <a:schemeClr val="accent5"/>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marR="0" indent="-361950" algn="l" defTabSz="914400" rtl="0" eaLnBrk="1" fontAlgn="base" latinLnBrk="0" hangingPunct="1">
        <a:lnSpc>
          <a:spcPts val="2900"/>
        </a:lnSpc>
        <a:spcBef>
          <a:spcPct val="50000"/>
        </a:spcBef>
        <a:spcAft>
          <a:spcPct val="0"/>
        </a:spcAft>
        <a:buClr>
          <a:srgbClr val="D22D7D"/>
        </a:buClr>
        <a:buSzTx/>
        <a:buFont typeface="Wingdings" pitchFamily="2" charset="2"/>
        <a:buNone/>
        <a:tabLst/>
        <a:defRPr sz="2400" b="0">
          <a:solidFill>
            <a:srgbClr val="000000"/>
          </a:solidFill>
          <a:latin typeface="+mn-lt"/>
          <a:ea typeface="+mn-ea"/>
          <a:cs typeface="Arial"/>
        </a:defRPr>
      </a:lvl1pPr>
      <a:lvl2pPr marL="265113" marR="0" indent="-265113" algn="l" defTabSz="914400" rtl="0" eaLnBrk="1" fontAlgn="base" latinLnBrk="0" hangingPunct="1">
        <a:lnSpc>
          <a:spcPts val="2500"/>
        </a:lnSpc>
        <a:spcBef>
          <a:spcPct val="10000"/>
        </a:spcBef>
        <a:spcAft>
          <a:spcPct val="0"/>
        </a:spcAft>
        <a:buClr>
          <a:schemeClr val="accent5"/>
        </a:buClr>
        <a:buSzTx/>
        <a:buFont typeface="Times New Roman" pitchFamily="18" charset="0"/>
        <a:buChar char="-"/>
        <a:tabLst/>
        <a:defRPr sz="2400" b="0">
          <a:solidFill>
            <a:srgbClr val="000000"/>
          </a:solidFill>
          <a:latin typeface="+mn-lt"/>
          <a:ea typeface="+mn-ea"/>
          <a:cs typeface="Arial"/>
        </a:defRPr>
      </a:lvl2pPr>
      <a:lvl3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3pPr>
      <a:lvl4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4pPr>
      <a:lvl5pPr marL="534988" marR="0" indent="-269875" algn="l" defTabSz="914400" rtl="0" eaLnBrk="1" fontAlgn="base" latinLnBrk="0" hangingPunct="1">
        <a:lnSpc>
          <a:spcPts val="2300"/>
        </a:lnSpc>
        <a:spcBef>
          <a:spcPct val="10000"/>
        </a:spcBef>
        <a:spcAft>
          <a:spcPct val="0"/>
        </a:spcAft>
        <a:buClr>
          <a:schemeClr val="accent5"/>
        </a:buClr>
        <a:buSzTx/>
        <a:buFont typeface="Times New Roman" pitchFamily="18" charset="0"/>
        <a:buChar char="-"/>
        <a:tabLst/>
        <a:defRPr sz="2200">
          <a:solidFill>
            <a:srgbClr val="000000"/>
          </a:solidFill>
          <a:latin typeface="+mn-lt"/>
          <a:ea typeface="+mn-ea"/>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96.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767695" y="1828800"/>
            <a:ext cx="7540282" cy="1752600"/>
          </a:xfrm>
        </p:spPr>
        <p:txBody>
          <a:bodyPr/>
          <a:lstStyle/>
          <a:p>
            <a:r>
              <a:rPr lang="en-US" dirty="0" smtClean="0"/>
              <a:t>50% LBNE Concept Design</a:t>
            </a:r>
            <a:br>
              <a:rPr lang="en-US" dirty="0" smtClean="0"/>
            </a:br>
            <a:r>
              <a:rPr lang="en-US" dirty="0" smtClean="0"/>
              <a:t/>
            </a:r>
            <a:br>
              <a:rPr lang="en-US" dirty="0" smtClean="0"/>
            </a:br>
            <a:r>
              <a:rPr lang="en-US" sz="3200" dirty="0" smtClean="0"/>
              <a:t>LAr Infrastructure</a:t>
            </a:r>
            <a:endParaRPr lang="en-US" sz="32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LAr Cavern AOR</a:t>
            </a:r>
            <a:endParaRPr lang="en-US" dirty="0"/>
          </a:p>
        </p:txBody>
      </p:sp>
      <p:sp>
        <p:nvSpPr>
          <p:cNvPr id="6" name="Content Placeholder 5"/>
          <p:cNvSpPr>
            <a:spLocks noGrp="1"/>
          </p:cNvSpPr>
          <p:nvPr>
            <p:ph idx="1"/>
          </p:nvPr>
        </p:nvSpPr>
        <p:spPr/>
        <p:txBody>
          <a:bodyPr/>
          <a:lstStyle/>
          <a:p>
            <a:pPr>
              <a:buNone/>
            </a:pPr>
            <a:r>
              <a:rPr lang="en-US" dirty="0" smtClean="0"/>
              <a:t>The Main AOR at 800L will be provided with:</a:t>
            </a:r>
          </a:p>
          <a:p>
            <a:r>
              <a:rPr lang="en-US" dirty="0" smtClean="0"/>
              <a:t>A 1000 gallon water tank for hand washing/drinking.  Tank will either be elevated, or provided with a pump</a:t>
            </a:r>
          </a:p>
          <a:p>
            <a:r>
              <a:rPr lang="en-US" dirty="0" smtClean="0"/>
              <a:t>Bottled water for drinking</a:t>
            </a:r>
          </a:p>
          <a:p>
            <a:r>
              <a:rPr lang="en-US" dirty="0" smtClean="0"/>
              <a:t>Industrial water for fixture flushing</a:t>
            </a:r>
          </a:p>
          <a:p>
            <a:r>
              <a:rPr lang="en-US" dirty="0" smtClean="0"/>
              <a:t>A vented sewage ejector pit and sewage ejector</a:t>
            </a:r>
          </a:p>
          <a:p>
            <a:r>
              <a:rPr lang="en-US" dirty="0" smtClean="0"/>
              <a:t>Possibility of chemical toilets</a:t>
            </a:r>
            <a:endParaRPr lang="en-US" dirty="0"/>
          </a:p>
        </p:txBody>
      </p:sp>
      <p:sp>
        <p:nvSpPr>
          <p:cNvPr id="7" name="Text Placeholder 6"/>
          <p:cNvSpPr>
            <a:spLocks noGrp="1"/>
          </p:cNvSpPr>
          <p:nvPr>
            <p:ph type="body" sz="quarter" idx="28"/>
          </p:nvPr>
        </p:nvSpPr>
        <p:spPr/>
        <p:txBody>
          <a:bodyPr/>
          <a:lstStyle/>
          <a:p>
            <a:endParaRPr 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Electrical</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8"/>
          </p:nvPr>
        </p:nvSpPr>
        <p:spPr/>
        <p:txBody>
          <a:bodyPr/>
          <a:lstStyle/>
          <a:p>
            <a:endParaRPr lang="en-US"/>
          </a:p>
        </p:txBody>
      </p:sp>
      <p:sp>
        <p:nvSpPr>
          <p:cNvPr id="8" name="Title 7"/>
          <p:cNvSpPr>
            <a:spLocks noGrp="1"/>
          </p:cNvSpPr>
          <p:nvPr>
            <p:ph type="title"/>
          </p:nvPr>
        </p:nvSpPr>
        <p:spPr>
          <a:xfrm>
            <a:off x="420688" y="250825"/>
            <a:ext cx="8318500" cy="846386"/>
          </a:xfrm>
        </p:spPr>
        <p:txBody>
          <a:bodyPr/>
          <a:lstStyle/>
          <a:p>
            <a:pPr lvl="0"/>
            <a:r>
              <a:rPr lang="en-US" dirty="0" smtClean="0">
                <a:solidFill>
                  <a:schemeClr val="accent6"/>
                </a:solidFill>
                <a:cs typeface="ＭＳ Ｐゴシック"/>
              </a:rPr>
              <a:t>LAr Detector Electrical Connected Loads</a:t>
            </a:r>
            <a:br>
              <a:rPr lang="en-US" dirty="0" smtClean="0">
                <a:solidFill>
                  <a:schemeClr val="accent6"/>
                </a:solidFill>
                <a:cs typeface="ＭＳ Ｐゴシック"/>
              </a:rPr>
            </a:br>
            <a:endParaRPr lang="en-US" dirty="0"/>
          </a:p>
        </p:txBody>
      </p:sp>
      <p:sp>
        <p:nvSpPr>
          <p:cNvPr id="10" name="Content Placeholder 9"/>
          <p:cNvSpPr>
            <a:spLocks noGrp="1"/>
          </p:cNvSpPr>
          <p:nvPr>
            <p:ph sz="quarter" idx="4294967295"/>
          </p:nvPr>
        </p:nvSpPr>
        <p:spPr>
          <a:xfrm>
            <a:off x="228600" y="1066800"/>
            <a:ext cx="3960000" cy="533400"/>
          </a:xfrm>
          <a:prstGeom prst="rect">
            <a:avLst/>
          </a:prstGeom>
        </p:spPr>
        <p:txBody>
          <a:bodyPr/>
          <a:lstStyle/>
          <a:p>
            <a:pPr>
              <a:buNone/>
            </a:pPr>
            <a:r>
              <a:rPr lang="en-US" sz="1700" dirty="0" smtClean="0"/>
              <a:t>LAr Experiment Electrical Loads</a:t>
            </a:r>
          </a:p>
          <a:p>
            <a:pPr>
              <a:buNone/>
            </a:pPr>
            <a:endParaRPr lang="en-US" sz="2200" dirty="0" smtClean="0"/>
          </a:p>
          <a:p>
            <a:pPr>
              <a:buNone/>
            </a:pPr>
            <a:endParaRPr lang="en-US" dirty="0"/>
          </a:p>
        </p:txBody>
      </p:sp>
      <p:sp>
        <p:nvSpPr>
          <p:cNvPr id="11" name="Content Placeholder 8"/>
          <p:cNvSpPr>
            <a:spLocks noGrp="1"/>
          </p:cNvSpPr>
          <p:nvPr>
            <p:ph sz="quarter" idx="4294967295"/>
          </p:nvPr>
        </p:nvSpPr>
        <p:spPr>
          <a:xfrm>
            <a:off x="4648201" y="1066800"/>
            <a:ext cx="4571999" cy="533400"/>
          </a:xfrm>
          <a:prstGeom prst="rect">
            <a:avLst/>
          </a:prstGeom>
        </p:spPr>
        <p:txBody>
          <a:bodyPr/>
          <a:lstStyle/>
          <a:p>
            <a:pPr>
              <a:buNone/>
            </a:pPr>
            <a:r>
              <a:rPr lang="en-US" sz="1700" dirty="0" smtClean="0"/>
              <a:t>LAr Experiment Infrastructure Electrical Loads</a:t>
            </a:r>
          </a:p>
          <a:p>
            <a:pPr>
              <a:buNone/>
            </a:pPr>
            <a:endParaRPr lang="en-US" sz="1700" dirty="0"/>
          </a:p>
        </p:txBody>
      </p:sp>
      <p:graphicFrame>
        <p:nvGraphicFramePr>
          <p:cNvPr id="15" name="Table 14"/>
          <p:cNvGraphicFramePr>
            <a:graphicFrameLocks noGrp="1"/>
          </p:cNvGraphicFramePr>
          <p:nvPr/>
        </p:nvGraphicFramePr>
        <p:xfrm>
          <a:off x="232172" y="1446609"/>
          <a:ext cx="3924150" cy="3467100"/>
        </p:xfrm>
        <a:graphic>
          <a:graphicData uri="http://schemas.openxmlformats.org/drawingml/2006/table">
            <a:tbl>
              <a:tblPr/>
              <a:tblGrid>
                <a:gridCol w="1417141"/>
                <a:gridCol w="1146125"/>
                <a:gridCol w="1360884"/>
              </a:tblGrid>
              <a:tr h="232172">
                <a:tc>
                  <a:txBody>
                    <a:bodyPr/>
                    <a:lstStyle/>
                    <a:p>
                      <a:pPr marL="0" marR="0" algn="ctr">
                        <a:lnSpc>
                          <a:spcPts val="1300"/>
                        </a:lnSpc>
                        <a:spcBef>
                          <a:spcPts val="850"/>
                        </a:spcBef>
                        <a:spcAft>
                          <a:spcPts val="850"/>
                        </a:spcAft>
                      </a:pPr>
                      <a:r>
                        <a:rPr lang="en-US" sz="800" b="1" dirty="0">
                          <a:latin typeface="Times New Roman"/>
                          <a:ea typeface="Times New Roman"/>
                          <a:cs typeface="Times New Roman"/>
                        </a:rPr>
                        <a:t>ITEM</a:t>
                      </a:r>
                      <a:endParaRPr lang="en-US" sz="800" dirty="0">
                        <a:latin typeface="Times New Roman"/>
                        <a:ea typeface="Times New Roman"/>
                        <a:cs typeface="Times New Roman"/>
                      </a:endParaRPr>
                    </a:p>
                  </a:txBody>
                  <a:tcPr marL="48220" marR="482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850"/>
                        </a:spcBef>
                        <a:spcAft>
                          <a:spcPts val="850"/>
                        </a:spcAft>
                      </a:pPr>
                      <a:r>
                        <a:rPr lang="en-US" sz="800" b="1">
                          <a:latin typeface="Times New Roman"/>
                          <a:ea typeface="Times New Roman"/>
                          <a:cs typeface="Times New Roman"/>
                        </a:rPr>
                        <a:t>ELECTRICAL CONNECTED LOAD</a:t>
                      </a:r>
                      <a:endParaRPr lang="en-US" sz="800">
                        <a:latin typeface="Times New Roman"/>
                        <a:ea typeface="Times New Roman"/>
                        <a:cs typeface="Times New Roman"/>
                      </a:endParaRPr>
                    </a:p>
                  </a:txBody>
                  <a:tcPr marL="48220" marR="482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850"/>
                        </a:spcBef>
                        <a:spcAft>
                          <a:spcPts val="850"/>
                        </a:spcAft>
                      </a:pPr>
                      <a:r>
                        <a:rPr lang="en-US" sz="800" b="1">
                          <a:latin typeface="Times New Roman"/>
                          <a:ea typeface="Times New Roman"/>
                          <a:cs typeface="Times New Roman"/>
                        </a:rPr>
                        <a:t>NOTES</a:t>
                      </a:r>
                      <a:endParaRPr lang="en-US" sz="800">
                        <a:latin typeface="Times New Roman"/>
                        <a:ea typeface="Times New Roman"/>
                        <a:cs typeface="Times New Roman"/>
                      </a:endParaRPr>
                    </a:p>
                  </a:txBody>
                  <a:tcPr marL="48220" marR="482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58">
                <a:tc>
                  <a:txBody>
                    <a:bodyPr/>
                    <a:lstStyle/>
                    <a:p>
                      <a:pPr marL="0" marR="0">
                        <a:lnSpc>
                          <a:spcPts val="1300"/>
                        </a:lnSpc>
                        <a:spcBef>
                          <a:spcPts val="850"/>
                        </a:spcBef>
                        <a:spcAft>
                          <a:spcPts val="850"/>
                        </a:spcAft>
                      </a:pPr>
                      <a:r>
                        <a:rPr lang="en-US" sz="800">
                          <a:latin typeface="Times New Roman"/>
                          <a:ea typeface="Times New Roman"/>
                          <a:cs typeface="Times New Roman"/>
                        </a:rPr>
                        <a:t>Detector – (2) chambers each @ 13.5kVA</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dirty="0">
                          <a:latin typeface="Times New Roman"/>
                          <a:ea typeface="Times New Roman"/>
                          <a:cs typeface="Times New Roman"/>
                        </a:rPr>
                        <a:t>27kW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Based on Facility Underground Electrical Load Table – June 23, 2011</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58">
                <a:tc>
                  <a:txBody>
                    <a:bodyPr/>
                    <a:lstStyle/>
                    <a:p>
                      <a:pPr marL="0" marR="0">
                        <a:lnSpc>
                          <a:spcPts val="1300"/>
                        </a:lnSpc>
                        <a:spcBef>
                          <a:spcPts val="850"/>
                        </a:spcBef>
                        <a:spcAft>
                          <a:spcPts val="850"/>
                        </a:spcAft>
                      </a:pPr>
                      <a:r>
                        <a:rPr lang="en-US" sz="800" dirty="0">
                          <a:latin typeface="Times New Roman"/>
                          <a:ea typeface="Times New Roman"/>
                          <a:cs typeface="Times New Roman"/>
                        </a:rPr>
                        <a:t>Liquid Argon Pumps – total of (8) pumps each at 15kW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133kW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Based on Facility Underground Electrical Load Table – June 23, 2011</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4">
                <a:tc>
                  <a:txBody>
                    <a:bodyPr/>
                    <a:lstStyle/>
                    <a:p>
                      <a:pPr marL="0" marR="0">
                        <a:lnSpc>
                          <a:spcPts val="1300"/>
                        </a:lnSpc>
                        <a:spcBef>
                          <a:spcPts val="850"/>
                        </a:spcBef>
                        <a:spcAft>
                          <a:spcPts val="850"/>
                        </a:spcAft>
                      </a:pPr>
                      <a:r>
                        <a:rPr lang="en-US" sz="800" dirty="0">
                          <a:latin typeface="Times New Roman"/>
                          <a:ea typeface="Times New Roman"/>
                          <a:cs typeface="Times New Roman"/>
                        </a:rPr>
                        <a:t>Heating cables – 70kW per detector</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dirty="0">
                          <a:latin typeface="Times New Roman"/>
                          <a:ea typeface="Times New Roman"/>
                          <a:cs typeface="Times New Roman"/>
                        </a:rPr>
                        <a:t>140kW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Based on Arup estimates using 10w/sq m as a “rule of thumb” and efficiency factor of .75</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Purification Skid (heating)</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Purification Skid (cooling)</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74kW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Purification Skids – (blowers)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99.2kW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58">
                <a:tc>
                  <a:txBody>
                    <a:bodyPr/>
                    <a:lstStyle/>
                    <a:p>
                      <a:pPr marL="0" marR="0">
                        <a:lnSpc>
                          <a:spcPts val="1300"/>
                        </a:lnSpc>
                        <a:spcBef>
                          <a:spcPts val="850"/>
                        </a:spcBef>
                        <a:spcAft>
                          <a:spcPts val="850"/>
                        </a:spcAft>
                      </a:pPr>
                      <a:r>
                        <a:rPr lang="en-US" sz="800">
                          <a:latin typeface="Times New Roman"/>
                          <a:ea typeface="Times New Roman"/>
                          <a:cs typeface="Times New Roman"/>
                        </a:rPr>
                        <a:t>Crane</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6kW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dirty="0">
                          <a:latin typeface="Times New Roman"/>
                          <a:ea typeface="Times New Roman"/>
                          <a:cs typeface="Times New Roman"/>
                        </a:rPr>
                        <a:t>Based on Facility Underground Electrical Load Table – June 23, 2011</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b="1">
                          <a:latin typeface="Times New Roman"/>
                          <a:ea typeface="Times New Roman"/>
                          <a:cs typeface="Times New Roman"/>
                        </a:rPr>
                        <a:t>Total Estimated Detector Power</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dirty="0">
                          <a:latin typeface="Times New Roman"/>
                          <a:ea typeface="Times New Roman"/>
                          <a:cs typeface="Times New Roman"/>
                        </a:rPr>
                        <a:t>479kW</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b="1" dirty="0">
                          <a:latin typeface="Times New Roman"/>
                          <a:ea typeface="Times New Roman"/>
                          <a:cs typeface="Times New Roman"/>
                        </a:rPr>
                        <a:t>With 20% Uncertainty factor</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dirty="0">
                          <a:latin typeface="Times New Roman"/>
                          <a:ea typeface="Times New Roman"/>
                          <a:cs typeface="Times New Roman"/>
                        </a:rPr>
                        <a:t>575kW</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dirty="0">
                          <a:latin typeface="Times New Roman"/>
                          <a:ea typeface="Times New Roman"/>
                          <a:cs typeface="Times New Roman"/>
                        </a:rPr>
                        <a:t>20% based on LBNE requirements</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4724400" y="1446610"/>
          <a:ext cx="3925937" cy="4457700"/>
        </p:xfrm>
        <a:graphic>
          <a:graphicData uri="http://schemas.openxmlformats.org/drawingml/2006/table">
            <a:tbl>
              <a:tblPr/>
              <a:tblGrid>
                <a:gridCol w="1418481"/>
                <a:gridCol w="1145232"/>
                <a:gridCol w="1362224"/>
              </a:tblGrid>
              <a:tr h="232172">
                <a:tc>
                  <a:txBody>
                    <a:bodyPr/>
                    <a:lstStyle/>
                    <a:p>
                      <a:pPr marL="0" marR="0">
                        <a:lnSpc>
                          <a:spcPts val="1300"/>
                        </a:lnSpc>
                        <a:spcBef>
                          <a:spcPts val="850"/>
                        </a:spcBef>
                        <a:spcAft>
                          <a:spcPts val="850"/>
                        </a:spcAft>
                      </a:pPr>
                      <a:r>
                        <a:rPr lang="en-US" sz="800" b="1" dirty="0">
                          <a:latin typeface="Times New Roman"/>
                          <a:ea typeface="Times New Roman"/>
                          <a:cs typeface="Times New Roman"/>
                        </a:rPr>
                        <a:t>ITEM</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a:latin typeface="Times New Roman"/>
                          <a:ea typeface="Times New Roman"/>
                          <a:cs typeface="Times New Roman"/>
                        </a:rPr>
                        <a:t>ELECTRICAL CONNECTED LOAD</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a:latin typeface="Times New Roman"/>
                          <a:ea typeface="Times New Roman"/>
                          <a:cs typeface="Times New Roman"/>
                        </a:rPr>
                        <a:t>NOTES</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a:latin typeface="Times New Roman"/>
                          <a:ea typeface="Times New Roman"/>
                          <a:cs typeface="Times New Roman"/>
                        </a:rPr>
                        <a:t>Detector Lighting – assuming 1w/sq.ft</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58kW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15-20 fc average at 30” above floor</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dirty="0">
                          <a:latin typeface="Times New Roman"/>
                          <a:ea typeface="Times New Roman"/>
                          <a:cs typeface="Times New Roman"/>
                        </a:rPr>
                        <a:t>Drift Lighting – assuming .5w/</a:t>
                      </a:r>
                      <a:r>
                        <a:rPr lang="en-US" sz="800" dirty="0" err="1">
                          <a:latin typeface="Times New Roman"/>
                          <a:ea typeface="Times New Roman"/>
                          <a:cs typeface="Times New Roman"/>
                        </a:rPr>
                        <a:t>sq.ft</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6kW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2.4 fc average at floor level</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dirty="0">
                          <a:latin typeface="Times New Roman"/>
                          <a:ea typeface="Times New Roman"/>
                          <a:cs typeface="Times New Roman"/>
                        </a:rPr>
                        <a:t>Ramp Lighting – assuming .5w/</a:t>
                      </a:r>
                      <a:r>
                        <a:rPr lang="en-US" sz="800" dirty="0" err="1">
                          <a:latin typeface="Times New Roman"/>
                          <a:ea typeface="Times New Roman"/>
                          <a:cs typeface="Times New Roman"/>
                        </a:rPr>
                        <a:t>sq.ft</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32kW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2.4 fc average at floor level</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dirty="0">
                          <a:latin typeface="Times New Roman"/>
                          <a:ea typeface="Times New Roman"/>
                          <a:cs typeface="Times New Roman"/>
                        </a:rPr>
                        <a:t>Chiller Plant – assuming 100 Tons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177kW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dirty="0">
                          <a:latin typeface="Times New Roman"/>
                          <a:ea typeface="Times New Roman"/>
                          <a:cs typeface="Times New Roman"/>
                        </a:rPr>
                        <a:t>Air handling Units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30kW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Sump Pump</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42kW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dirty="0">
                          <a:latin typeface="Times New Roman"/>
                          <a:ea typeface="Times New Roman"/>
                          <a:cs typeface="Times New Roman"/>
                        </a:rPr>
                        <a:t>AORs – total of (3)</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190kW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dirty="0">
                          <a:latin typeface="Times New Roman"/>
                          <a:ea typeface="Times New Roman"/>
                          <a:cs typeface="Times New Roman"/>
                        </a:rPr>
                        <a:t>Based on 100% PDR typical AOR information.</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a:latin typeface="Times New Roman"/>
                          <a:ea typeface="Times New Roman"/>
                          <a:cs typeface="Times New Roman"/>
                        </a:rPr>
                        <a:t>Heat trace cable for 4000’ of sprinkler piping</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32kW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Assuming 8 watts per linear feet for heat trace cable</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Electric Humidifiers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268kW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dirty="0">
                          <a:latin typeface="Times New Roman"/>
                          <a:ea typeface="Times New Roman"/>
                          <a:cs typeface="Times New Roman"/>
                        </a:rPr>
                        <a:t>Electric Heaters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700kW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Fire Alarm</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2kW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Communications</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15kW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a:latin typeface="Times New Roman"/>
                          <a:ea typeface="Times New Roman"/>
                          <a:cs typeface="Times New Roman"/>
                        </a:rPr>
                        <a:t>Security (future placeholder)</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15kW</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b="1">
                          <a:latin typeface="Times New Roman"/>
                          <a:ea typeface="Times New Roman"/>
                          <a:cs typeface="Times New Roman"/>
                        </a:rPr>
                        <a:t>Total Infrastructure Power</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a:latin typeface="Times New Roman"/>
                          <a:ea typeface="Times New Roman"/>
                          <a:cs typeface="Times New Roman"/>
                        </a:rPr>
                        <a:t>1567kW</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86">
                <a:tc>
                  <a:txBody>
                    <a:bodyPr/>
                    <a:lstStyle/>
                    <a:p>
                      <a:pPr marL="0" marR="0">
                        <a:lnSpc>
                          <a:spcPts val="1300"/>
                        </a:lnSpc>
                        <a:spcBef>
                          <a:spcPts val="850"/>
                        </a:spcBef>
                        <a:spcAft>
                          <a:spcPts val="850"/>
                        </a:spcAft>
                      </a:pPr>
                      <a:r>
                        <a:rPr lang="en-US" sz="800" b="1">
                          <a:latin typeface="Times New Roman"/>
                          <a:ea typeface="Times New Roman"/>
                          <a:cs typeface="Times New Roman"/>
                        </a:rPr>
                        <a:t>20% Spare factor</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a:latin typeface="Times New Roman"/>
                          <a:ea typeface="Times New Roman"/>
                          <a:cs typeface="Times New Roman"/>
                        </a:rPr>
                        <a:t>1880kW</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b="1">
                          <a:latin typeface="Times New Roman"/>
                          <a:ea typeface="Times New Roman"/>
                          <a:cs typeface="Times New Roman"/>
                        </a:rPr>
                        <a:t>Total Load – Detector + Infrastructure</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dirty="0">
                          <a:latin typeface="Times New Roman"/>
                          <a:ea typeface="Times New Roman"/>
                          <a:cs typeface="Times New Roman"/>
                        </a:rPr>
                        <a:t>2455kW</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a:latin typeface="Times New Roman"/>
                          <a:ea typeface="Times New Roman"/>
                          <a:cs typeface="Times New Roman"/>
                        </a:rPr>
                        <a:t>Includes 20% spare factor</a:t>
                      </a: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2">
                <a:tc>
                  <a:txBody>
                    <a:bodyPr/>
                    <a:lstStyle/>
                    <a:p>
                      <a:pPr marL="0" marR="0">
                        <a:lnSpc>
                          <a:spcPts val="1300"/>
                        </a:lnSpc>
                        <a:spcBef>
                          <a:spcPts val="850"/>
                        </a:spcBef>
                        <a:spcAft>
                          <a:spcPts val="850"/>
                        </a:spcAft>
                      </a:pPr>
                      <a:r>
                        <a:rPr lang="en-US" sz="800" b="1">
                          <a:latin typeface="Times New Roman"/>
                          <a:ea typeface="Times New Roman"/>
                          <a:cs typeface="Times New Roman"/>
                        </a:rPr>
                        <a:t>Total Load assuming .9 power factor </a:t>
                      </a:r>
                      <a:endParaRPr lang="en-US" sz="80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r>
                        <a:rPr lang="en-US" sz="800" b="1" dirty="0">
                          <a:latin typeface="Times New Roman"/>
                          <a:ea typeface="Times New Roman"/>
                          <a:cs typeface="Times New Roman"/>
                        </a:rPr>
                        <a:t>2728kVA</a:t>
                      </a: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850"/>
                        </a:spcBef>
                        <a:spcAft>
                          <a:spcPts val="850"/>
                        </a:spcAft>
                      </a:pPr>
                      <a:endParaRPr lang="en-US" sz="800" dirty="0">
                        <a:latin typeface="Times New Roman"/>
                        <a:ea typeface="Times New Roman"/>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Emergency/Standby Electrical Load</a:t>
            </a:r>
            <a:endParaRPr lang="en-US" dirty="0"/>
          </a:p>
        </p:txBody>
      </p:sp>
      <p:sp>
        <p:nvSpPr>
          <p:cNvPr id="4" name="Text Placeholder 3"/>
          <p:cNvSpPr>
            <a:spLocks noGrp="1"/>
          </p:cNvSpPr>
          <p:nvPr>
            <p:ph type="body" sz="quarter" idx="28"/>
          </p:nvPr>
        </p:nvSpPr>
        <p:spPr/>
        <p:txBody>
          <a:bodyPr/>
          <a:lstStyle/>
          <a:p>
            <a:endParaRPr lang="en-US"/>
          </a:p>
        </p:txBody>
      </p:sp>
      <p:graphicFrame>
        <p:nvGraphicFramePr>
          <p:cNvPr id="5" name="Content Placeholder 8"/>
          <p:cNvGraphicFramePr>
            <a:graphicFrameLocks noGrp="1"/>
          </p:cNvGraphicFramePr>
          <p:nvPr>
            <p:ph idx="1"/>
          </p:nvPr>
        </p:nvGraphicFramePr>
        <p:xfrm>
          <a:off x="1716088" y="1431925"/>
          <a:ext cx="5675312" cy="3454363"/>
        </p:xfrm>
        <a:graphic>
          <a:graphicData uri="http://schemas.openxmlformats.org/drawingml/2006/table">
            <a:tbl>
              <a:tblPr firstRow="1" bandRow="1">
                <a:tableStyleId>{F5AB1C69-6EDB-4FF4-983F-18BD219EF322}</a:tableStyleId>
              </a:tblPr>
              <a:tblGrid>
                <a:gridCol w="2744390"/>
                <a:gridCol w="2930922"/>
              </a:tblGrid>
              <a:tr h="260747">
                <a:tc>
                  <a:txBody>
                    <a:bodyPr/>
                    <a:lstStyle/>
                    <a:p>
                      <a:r>
                        <a:rPr lang="en-US" sz="1300" dirty="0" smtClean="0"/>
                        <a:t>Item</a:t>
                      </a:r>
                      <a:endParaRPr lang="en-US" sz="1300" dirty="0">
                        <a:solidFill>
                          <a:schemeClr val="tx1"/>
                        </a:solidFill>
                      </a:endParaRPr>
                    </a:p>
                  </a:txBody>
                  <a:tcPr marL="64294" marR="64294" marT="32147" marB="32147"/>
                </a:tc>
                <a:tc>
                  <a:txBody>
                    <a:bodyPr/>
                    <a:lstStyle/>
                    <a:p>
                      <a:r>
                        <a:rPr lang="en-US" sz="1300" dirty="0" smtClean="0"/>
                        <a:t>Emergency/Standby</a:t>
                      </a:r>
                      <a:r>
                        <a:rPr lang="en-US" sz="1300" baseline="0" dirty="0" smtClean="0"/>
                        <a:t> </a:t>
                      </a:r>
                      <a:r>
                        <a:rPr lang="en-US" sz="1300" dirty="0" smtClean="0"/>
                        <a:t>Connected Load</a:t>
                      </a:r>
                      <a:endParaRPr lang="en-US" sz="1300" dirty="0">
                        <a:solidFill>
                          <a:schemeClr val="tx1"/>
                        </a:solidFill>
                      </a:endParaRPr>
                    </a:p>
                  </a:txBody>
                  <a:tcPr marL="64294" marR="64294" marT="32147" marB="32147"/>
                </a:tc>
              </a:tr>
              <a:tr h="260747">
                <a:tc>
                  <a:txBody>
                    <a:bodyPr/>
                    <a:lstStyle/>
                    <a:p>
                      <a:r>
                        <a:rPr lang="en-US" sz="1300" dirty="0" smtClean="0"/>
                        <a:t>Drift</a:t>
                      </a:r>
                      <a:r>
                        <a:rPr lang="en-US" sz="1300" baseline="0" dirty="0" smtClean="0"/>
                        <a:t> Lighting</a:t>
                      </a:r>
                      <a:endParaRPr lang="en-US" sz="1300" dirty="0"/>
                    </a:p>
                  </a:txBody>
                  <a:tcPr marL="64294" marR="64294" marT="32147" marB="32147"/>
                </a:tc>
                <a:tc>
                  <a:txBody>
                    <a:bodyPr/>
                    <a:lstStyle/>
                    <a:p>
                      <a:r>
                        <a:rPr lang="en-US" sz="1300" dirty="0" smtClean="0"/>
                        <a:t>37.5kW</a:t>
                      </a:r>
                    </a:p>
                  </a:txBody>
                  <a:tcPr marL="64294" marR="64294" marT="32147" marB="32147"/>
                </a:tc>
              </a:tr>
              <a:tr h="260747">
                <a:tc>
                  <a:txBody>
                    <a:bodyPr/>
                    <a:lstStyle/>
                    <a:p>
                      <a:r>
                        <a:rPr lang="en-US" sz="1300" dirty="0" smtClean="0"/>
                        <a:t>LAr Chamber Egress lighting</a:t>
                      </a:r>
                      <a:endParaRPr lang="en-US" sz="1300" dirty="0"/>
                    </a:p>
                  </a:txBody>
                  <a:tcPr marL="64294" marR="64294" marT="32147" marB="32147"/>
                </a:tc>
                <a:tc>
                  <a:txBody>
                    <a:bodyPr/>
                    <a:lstStyle/>
                    <a:p>
                      <a:r>
                        <a:rPr lang="en-US" sz="1300" dirty="0" smtClean="0"/>
                        <a:t>14.5kW</a:t>
                      </a:r>
                    </a:p>
                  </a:txBody>
                  <a:tcPr marL="64294" marR="64294" marT="32147" marB="32147"/>
                </a:tc>
              </a:tr>
              <a:tr h="260747">
                <a:tc>
                  <a:txBody>
                    <a:bodyPr/>
                    <a:lstStyle/>
                    <a:p>
                      <a:r>
                        <a:rPr lang="en-US" sz="1300" dirty="0" smtClean="0"/>
                        <a:t>AORs</a:t>
                      </a:r>
                      <a:endParaRPr lang="en-US" sz="1300" dirty="0"/>
                    </a:p>
                  </a:txBody>
                  <a:tcPr marL="64294" marR="64294" marT="32147" marB="32147"/>
                </a:tc>
                <a:tc>
                  <a:txBody>
                    <a:bodyPr/>
                    <a:lstStyle/>
                    <a:p>
                      <a:r>
                        <a:rPr lang="en-US" sz="1300" dirty="0" smtClean="0"/>
                        <a:t>152kW</a:t>
                      </a:r>
                      <a:endParaRPr lang="en-US" sz="1300" dirty="0"/>
                    </a:p>
                  </a:txBody>
                  <a:tcPr marL="64294" marR="64294" marT="32147" marB="32147"/>
                </a:tc>
              </a:tr>
              <a:tr h="305395">
                <a:tc>
                  <a:txBody>
                    <a:bodyPr/>
                    <a:lstStyle/>
                    <a:p>
                      <a:r>
                        <a:rPr lang="en-US" sz="1300" dirty="0" smtClean="0"/>
                        <a:t>Sump Pump</a:t>
                      </a:r>
                      <a:endParaRPr lang="en-US" sz="1300" dirty="0"/>
                    </a:p>
                  </a:txBody>
                  <a:tcPr marL="64294" marR="64294" marT="32147" marB="32147"/>
                </a:tc>
                <a:tc>
                  <a:txBody>
                    <a:bodyPr/>
                    <a:lstStyle/>
                    <a:p>
                      <a:r>
                        <a:rPr lang="en-US" sz="1300" dirty="0" smtClean="0"/>
                        <a:t>4.2kW</a:t>
                      </a:r>
                      <a:endParaRPr lang="en-US" sz="1300" dirty="0"/>
                    </a:p>
                  </a:txBody>
                  <a:tcPr marL="64294" marR="64294" marT="32147" marB="32147"/>
                </a:tc>
              </a:tr>
              <a:tr h="260747">
                <a:tc>
                  <a:txBody>
                    <a:bodyPr/>
                    <a:lstStyle/>
                    <a:p>
                      <a:r>
                        <a:rPr lang="en-US" sz="1300" dirty="0" smtClean="0"/>
                        <a:t>LAr Heating</a:t>
                      </a:r>
                      <a:r>
                        <a:rPr lang="en-US" sz="1300" baseline="0" dirty="0" smtClean="0"/>
                        <a:t> Cables</a:t>
                      </a:r>
                      <a:endParaRPr lang="en-US" sz="1300" dirty="0"/>
                    </a:p>
                  </a:txBody>
                  <a:tcPr marL="64294" marR="64294" marT="32147" marB="32147"/>
                </a:tc>
                <a:tc>
                  <a:txBody>
                    <a:bodyPr/>
                    <a:lstStyle/>
                    <a:p>
                      <a:r>
                        <a:rPr lang="en-US" sz="1300" dirty="0" smtClean="0"/>
                        <a:t>140kW</a:t>
                      </a:r>
                      <a:endParaRPr lang="en-US" sz="1300" dirty="0"/>
                    </a:p>
                  </a:txBody>
                  <a:tcPr marL="64294" marR="64294" marT="32147" marB="32147"/>
                </a:tc>
              </a:tr>
              <a:tr h="260747">
                <a:tc>
                  <a:txBody>
                    <a:bodyPr/>
                    <a:lstStyle/>
                    <a:p>
                      <a:r>
                        <a:rPr lang="en-US" sz="1300" dirty="0" smtClean="0"/>
                        <a:t>Fire</a:t>
                      </a:r>
                      <a:r>
                        <a:rPr lang="en-US" sz="1300" baseline="0" dirty="0" smtClean="0"/>
                        <a:t> Alarm</a:t>
                      </a:r>
                      <a:endParaRPr lang="en-US" sz="1300" dirty="0"/>
                    </a:p>
                  </a:txBody>
                  <a:tcPr marL="64294" marR="64294" marT="32147" marB="32147"/>
                </a:tc>
                <a:tc>
                  <a:txBody>
                    <a:bodyPr/>
                    <a:lstStyle/>
                    <a:p>
                      <a:r>
                        <a:rPr lang="en-US" sz="1300" dirty="0" smtClean="0"/>
                        <a:t>1.7kW</a:t>
                      </a:r>
                      <a:endParaRPr lang="en-US" sz="1300" dirty="0"/>
                    </a:p>
                  </a:txBody>
                  <a:tcPr marL="64294" marR="64294" marT="32147" marB="32147"/>
                </a:tc>
              </a:tr>
              <a:tr h="260747">
                <a:tc>
                  <a:txBody>
                    <a:bodyPr/>
                    <a:lstStyle/>
                    <a:p>
                      <a:r>
                        <a:rPr lang="en-US" sz="1300" dirty="0" smtClean="0"/>
                        <a:t>Security</a:t>
                      </a:r>
                      <a:endParaRPr lang="en-US" sz="1300" dirty="0"/>
                    </a:p>
                  </a:txBody>
                  <a:tcPr marL="64294" marR="64294" marT="32147" marB="32147"/>
                </a:tc>
                <a:tc>
                  <a:txBody>
                    <a:bodyPr/>
                    <a:lstStyle/>
                    <a:p>
                      <a:r>
                        <a:rPr lang="en-US" sz="1300" dirty="0" smtClean="0"/>
                        <a:t>17kW</a:t>
                      </a:r>
                      <a:endParaRPr lang="en-US" sz="1300" dirty="0"/>
                    </a:p>
                  </a:txBody>
                  <a:tcPr marL="64294" marR="64294" marT="32147" marB="32147"/>
                </a:tc>
              </a:tr>
              <a:tr h="260747">
                <a:tc>
                  <a:txBody>
                    <a:bodyPr/>
                    <a:lstStyle/>
                    <a:p>
                      <a:r>
                        <a:rPr lang="en-US" sz="1300" dirty="0" smtClean="0"/>
                        <a:t>Heat</a:t>
                      </a:r>
                      <a:r>
                        <a:rPr lang="en-US" sz="1300" baseline="0" dirty="0" smtClean="0"/>
                        <a:t> Trace for Standpipe</a:t>
                      </a:r>
                      <a:endParaRPr lang="en-US" sz="1300" dirty="0"/>
                    </a:p>
                  </a:txBody>
                  <a:tcPr marL="64294" marR="64294" marT="32147" marB="32147"/>
                </a:tc>
                <a:tc>
                  <a:txBody>
                    <a:bodyPr/>
                    <a:lstStyle/>
                    <a:p>
                      <a:r>
                        <a:rPr lang="en-US" sz="1300" dirty="0" smtClean="0"/>
                        <a:t>32kW</a:t>
                      </a:r>
                      <a:endParaRPr lang="en-US" sz="1300" dirty="0"/>
                    </a:p>
                  </a:txBody>
                  <a:tcPr marL="64294" marR="64294" marT="32147" marB="32147"/>
                </a:tc>
              </a:tr>
              <a:tr h="260747">
                <a:tc>
                  <a:txBody>
                    <a:bodyPr/>
                    <a:lstStyle/>
                    <a:p>
                      <a:r>
                        <a:rPr lang="en-US" sz="1300" dirty="0" smtClean="0"/>
                        <a:t>IT</a:t>
                      </a:r>
                      <a:r>
                        <a:rPr lang="en-US" sz="1300" baseline="0" dirty="0" smtClean="0"/>
                        <a:t> System</a:t>
                      </a:r>
                      <a:endParaRPr lang="en-US" sz="1300" dirty="0"/>
                    </a:p>
                  </a:txBody>
                  <a:tcPr marL="64294" marR="64294" marT="32147" marB="32147"/>
                </a:tc>
                <a:tc>
                  <a:txBody>
                    <a:bodyPr/>
                    <a:lstStyle/>
                    <a:p>
                      <a:r>
                        <a:rPr lang="en-US" sz="1300" dirty="0" smtClean="0"/>
                        <a:t>12.5kW</a:t>
                      </a:r>
                      <a:endParaRPr lang="en-US" sz="1300" dirty="0"/>
                    </a:p>
                  </a:txBody>
                  <a:tcPr marL="64294" marR="64294" marT="32147" marB="32147"/>
                </a:tc>
              </a:tr>
              <a:tr h="260747">
                <a:tc>
                  <a:txBody>
                    <a:bodyPr/>
                    <a:lstStyle/>
                    <a:p>
                      <a:endParaRPr lang="en-US" sz="1300" dirty="0"/>
                    </a:p>
                  </a:txBody>
                  <a:tcPr marL="64294" marR="64294" marT="32147" marB="32147"/>
                </a:tc>
                <a:tc>
                  <a:txBody>
                    <a:bodyPr/>
                    <a:lstStyle/>
                    <a:p>
                      <a:endParaRPr lang="en-US" sz="1300" dirty="0"/>
                    </a:p>
                  </a:txBody>
                  <a:tcPr marL="64294" marR="64294" marT="32147" marB="32147"/>
                </a:tc>
              </a:tr>
              <a:tr h="260747">
                <a:tc>
                  <a:txBody>
                    <a:bodyPr/>
                    <a:lstStyle/>
                    <a:p>
                      <a:r>
                        <a:rPr lang="en-US" sz="1300" dirty="0" smtClean="0"/>
                        <a:t>Total Connected Electrical Load</a:t>
                      </a:r>
                      <a:endParaRPr lang="en-US" sz="1300" dirty="0"/>
                    </a:p>
                  </a:txBody>
                  <a:tcPr marL="64294" marR="64294" marT="32147" marB="32147"/>
                </a:tc>
                <a:tc>
                  <a:txBody>
                    <a:bodyPr/>
                    <a:lstStyle/>
                    <a:p>
                      <a:r>
                        <a:rPr lang="en-US" sz="1300" dirty="0" smtClean="0"/>
                        <a:t>411kW</a:t>
                      </a:r>
                      <a:endParaRPr lang="en-US" sz="1300" dirty="0"/>
                    </a:p>
                  </a:txBody>
                  <a:tcPr marL="64294" marR="64294" marT="32147" marB="32147"/>
                </a:tc>
              </a:tr>
              <a:tr h="260747">
                <a:tc>
                  <a:txBody>
                    <a:bodyPr/>
                    <a:lstStyle/>
                    <a:p>
                      <a:endParaRPr lang="en-US" sz="1300" dirty="0"/>
                    </a:p>
                  </a:txBody>
                  <a:tcPr marL="64294" marR="64294" marT="32147" marB="32147"/>
                </a:tc>
                <a:tc>
                  <a:txBody>
                    <a:bodyPr/>
                    <a:lstStyle/>
                    <a:p>
                      <a:endParaRPr lang="en-US" sz="1300" dirty="0"/>
                    </a:p>
                  </a:txBody>
                  <a:tcPr marL="64294" marR="64294" marT="32147" marB="32147"/>
                </a:tc>
              </a:tr>
            </a:tbl>
          </a:graphicData>
        </a:graphic>
      </p:graphicFrame>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Lighting</a:t>
            </a:r>
            <a:endParaRPr lang="en-US" dirty="0"/>
          </a:p>
        </p:txBody>
      </p:sp>
      <p:sp>
        <p:nvSpPr>
          <p:cNvPr id="4" name="Text Placeholder 3"/>
          <p:cNvSpPr>
            <a:spLocks noGrp="1"/>
          </p:cNvSpPr>
          <p:nvPr>
            <p:ph type="body" sz="quarter" idx="28"/>
          </p:nvPr>
        </p:nvSpPr>
        <p:spPr/>
        <p:txBody>
          <a:bodyPr/>
          <a:lstStyle/>
          <a:p>
            <a:endParaRPr lang="en-US"/>
          </a:p>
        </p:txBody>
      </p:sp>
      <p:pic>
        <p:nvPicPr>
          <p:cNvPr id="5" name="Picture 5" descr="UGI-E4-200.jpg"/>
          <p:cNvPicPr>
            <a:picLocks noGrp="1" noChangeAspect="1"/>
          </p:cNvPicPr>
          <p:nvPr>
            <p:ph idx="1"/>
          </p:nvPr>
        </p:nvPicPr>
        <p:blipFill>
          <a:blip r:embed="rId2" cstate="print"/>
          <a:srcRect/>
          <a:stretch>
            <a:fillRect/>
          </a:stretch>
        </p:blipFill>
        <p:spPr bwMode="auto">
          <a:xfrm>
            <a:off x="228600" y="664359"/>
            <a:ext cx="8686800" cy="5620871"/>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Drift Lighting</a:t>
            </a:r>
            <a:endParaRPr lang="en-US" dirty="0"/>
          </a:p>
        </p:txBody>
      </p:sp>
      <p:sp>
        <p:nvSpPr>
          <p:cNvPr id="4" name="Text Placeholder 3"/>
          <p:cNvSpPr>
            <a:spLocks noGrp="1"/>
          </p:cNvSpPr>
          <p:nvPr>
            <p:ph type="body" sz="quarter" idx="28"/>
          </p:nvPr>
        </p:nvSpPr>
        <p:spPr/>
        <p:txBody>
          <a:bodyPr/>
          <a:lstStyle/>
          <a:p>
            <a:endParaRPr lang="en-US"/>
          </a:p>
        </p:txBody>
      </p:sp>
      <p:pic>
        <p:nvPicPr>
          <p:cNvPr id="5" name="Content Placeholder 4" descr="52454.jpg"/>
          <p:cNvPicPr>
            <a:picLocks noGrp="1" noChangeAspect="1"/>
          </p:cNvPicPr>
          <p:nvPr>
            <p:ph idx="1"/>
          </p:nvPr>
        </p:nvPicPr>
        <p:blipFill>
          <a:blip r:embed="rId2" cstate="print"/>
          <a:srcRect/>
          <a:stretch>
            <a:fillRect/>
          </a:stretch>
        </p:blipFill>
        <p:spPr bwMode="auto">
          <a:xfrm>
            <a:off x="2133600" y="677153"/>
            <a:ext cx="4495800" cy="5620869"/>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Chamber Lighting</a:t>
            </a:r>
            <a:endParaRPr lang="en-US" dirty="0"/>
          </a:p>
        </p:txBody>
      </p:sp>
      <p:sp>
        <p:nvSpPr>
          <p:cNvPr id="4" name="Text Placeholder 3"/>
          <p:cNvSpPr>
            <a:spLocks noGrp="1"/>
          </p:cNvSpPr>
          <p:nvPr>
            <p:ph type="body" sz="quarter" idx="28"/>
          </p:nvPr>
        </p:nvSpPr>
        <p:spPr/>
        <p:txBody>
          <a:bodyPr/>
          <a:lstStyle/>
          <a:p>
            <a:endParaRPr lang="en-US"/>
          </a:p>
        </p:txBody>
      </p:sp>
      <p:pic>
        <p:nvPicPr>
          <p:cNvPr id="6" name="Picture 4" descr="Lusio Solid-State Lighting.jpg"/>
          <p:cNvPicPr>
            <a:picLocks noChangeAspect="1"/>
          </p:cNvPicPr>
          <p:nvPr/>
        </p:nvPicPr>
        <p:blipFill>
          <a:blip r:embed="rId2" cstate="print"/>
          <a:srcRect l="7840" t="1322"/>
          <a:stretch>
            <a:fillRect/>
          </a:stretch>
        </p:blipFill>
        <p:spPr bwMode="auto">
          <a:xfrm>
            <a:off x="1923027" y="685800"/>
            <a:ext cx="5239773" cy="5615130"/>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Emergency Power</a:t>
            </a:r>
            <a:endParaRPr lang="en-US" dirty="0"/>
          </a:p>
        </p:txBody>
      </p:sp>
      <p:sp>
        <p:nvSpPr>
          <p:cNvPr id="4" name="Text Placeholder 3"/>
          <p:cNvSpPr>
            <a:spLocks noGrp="1"/>
          </p:cNvSpPr>
          <p:nvPr>
            <p:ph type="body" sz="quarter" idx="28"/>
          </p:nvPr>
        </p:nvSpPr>
        <p:spPr/>
        <p:txBody>
          <a:bodyPr/>
          <a:lstStyle/>
          <a:p>
            <a:endParaRPr lang="en-US"/>
          </a:p>
        </p:txBody>
      </p:sp>
      <p:pic>
        <p:nvPicPr>
          <p:cNvPr id="5" name="Picture 5" descr="800 emergency  power.jpg"/>
          <p:cNvPicPr>
            <a:picLocks noGrp="1" noChangeAspect="1"/>
          </p:cNvPicPr>
          <p:nvPr>
            <p:ph idx="1"/>
          </p:nvPr>
        </p:nvPicPr>
        <p:blipFill>
          <a:blip r:embed="rId3" cstate="print"/>
          <a:srcRect l="912" t="1248" r="2811" b="2640"/>
          <a:stretch>
            <a:fillRect/>
          </a:stretch>
        </p:blipFill>
        <p:spPr bwMode="auto">
          <a:xfrm>
            <a:off x="1752600" y="685799"/>
            <a:ext cx="5334000" cy="5611367"/>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Normal Power</a:t>
            </a:r>
            <a:endParaRPr lang="en-US" dirty="0"/>
          </a:p>
        </p:txBody>
      </p:sp>
      <p:sp>
        <p:nvSpPr>
          <p:cNvPr id="4" name="Text Placeholder 3"/>
          <p:cNvSpPr>
            <a:spLocks noGrp="1"/>
          </p:cNvSpPr>
          <p:nvPr>
            <p:ph type="body" sz="quarter" idx="28"/>
          </p:nvPr>
        </p:nvSpPr>
        <p:spPr/>
        <p:txBody>
          <a:bodyPr/>
          <a:lstStyle/>
          <a:p>
            <a:endParaRPr lang="en-US"/>
          </a:p>
        </p:txBody>
      </p:sp>
      <p:pic>
        <p:nvPicPr>
          <p:cNvPr id="5" name="Content Placeholder 4" descr="800 power.jpg"/>
          <p:cNvPicPr>
            <a:picLocks noGrp="1" noChangeAspect="1"/>
          </p:cNvPicPr>
          <p:nvPr>
            <p:ph idx="1"/>
          </p:nvPr>
        </p:nvPicPr>
        <p:blipFill>
          <a:blip r:embed="rId3" cstate="print"/>
          <a:srcRect l="912" t="1069" r="2935" b="2498"/>
          <a:stretch>
            <a:fillRect/>
          </a:stretch>
        </p:blipFill>
        <p:spPr bwMode="auto">
          <a:xfrm>
            <a:off x="1752600" y="667512"/>
            <a:ext cx="5257800" cy="5638800"/>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Drift Panels</a:t>
            </a:r>
            <a:endParaRPr lang="en-US" dirty="0"/>
          </a:p>
        </p:txBody>
      </p:sp>
      <p:sp>
        <p:nvSpPr>
          <p:cNvPr id="4" name="Text Placeholder 3"/>
          <p:cNvSpPr>
            <a:spLocks noGrp="1"/>
          </p:cNvSpPr>
          <p:nvPr>
            <p:ph type="body" sz="quarter" idx="28"/>
          </p:nvPr>
        </p:nvSpPr>
        <p:spPr/>
        <p:txBody>
          <a:bodyPr/>
          <a:lstStyle/>
          <a:p>
            <a:endParaRPr lang="en-US"/>
          </a:p>
        </p:txBody>
      </p:sp>
      <p:pic>
        <p:nvPicPr>
          <p:cNvPr id="5" name="Content Placeholder 4" descr="UGI-E5-200.jpg"/>
          <p:cNvPicPr>
            <a:picLocks noGrp="1" noChangeAspect="1"/>
          </p:cNvPicPr>
          <p:nvPr>
            <p:ph idx="1"/>
          </p:nvPr>
        </p:nvPicPr>
        <p:blipFill>
          <a:blip r:embed="rId3" cstate="print"/>
          <a:srcRect l="22526" r="22754"/>
          <a:stretch>
            <a:fillRect/>
          </a:stretch>
        </p:blipFill>
        <p:spPr bwMode="auto">
          <a:xfrm>
            <a:off x="1752600" y="685800"/>
            <a:ext cx="4753559" cy="562108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661547" y="1821656"/>
            <a:ext cx="1908721" cy="2451199"/>
          </a:xfrm>
          <a:prstGeom prst="rect">
            <a:avLst/>
          </a:prstGeom>
          <a:noFill/>
          <a:ln w="9525">
            <a:no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Mechanical</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Scope of Work at LAr</a:t>
            </a:r>
            <a:endParaRPr lang="en-US" dirty="0"/>
          </a:p>
        </p:txBody>
      </p:sp>
      <p:sp>
        <p:nvSpPr>
          <p:cNvPr id="5" name="Content Placeholder 4"/>
          <p:cNvSpPr>
            <a:spLocks noGrp="1"/>
          </p:cNvSpPr>
          <p:nvPr>
            <p:ph idx="1"/>
          </p:nvPr>
        </p:nvSpPr>
        <p:spPr/>
        <p:txBody>
          <a:bodyPr/>
          <a:lstStyle/>
          <a:p>
            <a:r>
              <a:rPr lang="en-US" dirty="0" smtClean="0"/>
              <a:t>Structured Cabling System</a:t>
            </a:r>
          </a:p>
          <a:p>
            <a:pPr lvl="1"/>
            <a:r>
              <a:rPr lang="en-US" dirty="0" err="1" smtClean="0"/>
              <a:t>ICT</a:t>
            </a:r>
            <a:r>
              <a:rPr lang="en-US" dirty="0" smtClean="0"/>
              <a:t> Enclosures and Pathways</a:t>
            </a:r>
          </a:p>
          <a:p>
            <a:pPr lvl="1"/>
            <a:r>
              <a:rPr lang="en-US" dirty="0" smtClean="0"/>
              <a:t>Backbone Distribution </a:t>
            </a:r>
          </a:p>
          <a:p>
            <a:pPr lvl="1"/>
            <a:r>
              <a:rPr lang="en-US" dirty="0" smtClean="0"/>
              <a:t>Horizontal Distribution</a:t>
            </a:r>
          </a:p>
          <a:p>
            <a:endParaRPr lang="en-US" dirty="0" smtClean="0"/>
          </a:p>
          <a:p>
            <a:r>
              <a:rPr lang="en-US" dirty="0" smtClean="0"/>
              <a:t>Communications System</a:t>
            </a:r>
          </a:p>
          <a:p>
            <a:pPr lvl="1"/>
            <a:r>
              <a:rPr lang="en-US" dirty="0" smtClean="0"/>
              <a:t>Extend existing analog phone system</a:t>
            </a:r>
          </a:p>
          <a:p>
            <a:pPr lvl="1"/>
            <a:r>
              <a:rPr lang="en-US" dirty="0" smtClean="0"/>
              <a:t>Extend existing radio system</a:t>
            </a:r>
          </a:p>
          <a:p>
            <a:endParaRPr lang="en-US" dirty="0" smtClean="0"/>
          </a:p>
          <a:p>
            <a:r>
              <a:rPr lang="en-US" dirty="0" smtClean="0"/>
              <a:t>Extend existing Data Network </a:t>
            </a:r>
          </a:p>
          <a:p>
            <a:endParaRPr lang="en-US" dirty="0" smtClean="0"/>
          </a:p>
          <a:p>
            <a:endParaRPr lang="en-US" dirty="0"/>
          </a:p>
        </p:txBody>
      </p:sp>
      <p:sp>
        <p:nvSpPr>
          <p:cNvPr id="6" name="Text Placeholder 5"/>
          <p:cNvSpPr>
            <a:spLocks noGrp="1"/>
          </p:cNvSpPr>
          <p:nvPr>
            <p:ph type="body" sz="quarter" idx="28"/>
          </p:nvPr>
        </p:nvSpPr>
        <p:spPr/>
        <p:txBody>
          <a:bodyPr/>
          <a:lstStyle/>
          <a:p>
            <a:endParaRPr lang="en-US"/>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p:txBody>
          <a:bodyPr/>
          <a:lstStyle/>
          <a:p>
            <a:endParaRPr lang="en-US"/>
          </a:p>
        </p:txBody>
      </p:sp>
      <p:pic>
        <p:nvPicPr>
          <p:cNvPr id="5" name="Picture 2"/>
          <p:cNvPicPr>
            <a:picLocks noGrp="1" noChangeAspect="1" noChangeArrowheads="1"/>
          </p:cNvPicPr>
          <p:nvPr>
            <p:ph sz="quarter" idx="4294967295"/>
          </p:nvPr>
        </p:nvPicPr>
        <p:blipFill>
          <a:blip r:embed="rId2" cstate="print"/>
          <a:srcRect/>
          <a:stretch>
            <a:fillRect/>
          </a:stretch>
        </p:blipFill>
        <p:spPr bwMode="auto">
          <a:xfrm>
            <a:off x="1004452" y="665163"/>
            <a:ext cx="7131921" cy="5583237"/>
          </a:xfrm>
          <a:prstGeom prst="rect">
            <a:avLst/>
          </a:prstGeom>
          <a:noFill/>
          <a:ln w="9525">
            <a:noFill/>
            <a:miter lim="800000"/>
            <a:headEnd/>
            <a:tailEnd/>
          </a:ln>
        </p:spPr>
      </p:pic>
      <p:grpSp>
        <p:nvGrpSpPr>
          <p:cNvPr id="41" name="Group 40"/>
          <p:cNvGrpSpPr/>
          <p:nvPr/>
        </p:nvGrpSpPr>
        <p:grpSpPr>
          <a:xfrm>
            <a:off x="1947859" y="935832"/>
            <a:ext cx="4986341" cy="1607343"/>
            <a:chOff x="1947859" y="859632"/>
            <a:chExt cx="4986341" cy="1607343"/>
          </a:xfrm>
        </p:grpSpPr>
        <p:sp>
          <p:nvSpPr>
            <p:cNvPr id="6" name="Rectangle 5"/>
            <p:cNvSpPr/>
            <p:nvPr/>
          </p:nvSpPr>
          <p:spPr>
            <a:xfrm>
              <a:off x="2540000" y="859632"/>
              <a:ext cx="228600" cy="388143"/>
            </a:xfrm>
            <a:prstGeom prst="rect">
              <a:avLst/>
            </a:prstGeom>
            <a:noFill/>
            <a:ln w="412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6000" y="987425"/>
              <a:ext cx="356298" cy="152400"/>
            </a:xfrm>
            <a:prstGeom prst="rect">
              <a:avLst/>
            </a:prstGeom>
            <a:noFill/>
            <a:ln w="412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1947859" y="1069975"/>
              <a:ext cx="571502" cy="1311274"/>
              <a:chOff x="1947859" y="1069975"/>
              <a:chExt cx="571502" cy="1311274"/>
            </a:xfrm>
          </p:grpSpPr>
          <p:cxnSp>
            <p:nvCxnSpPr>
              <p:cNvPr id="9" name="Straight Connector 8"/>
              <p:cNvCxnSpPr/>
              <p:nvPr/>
            </p:nvCxnSpPr>
            <p:spPr>
              <a:xfrm rot="10800000">
                <a:off x="1966911" y="1069975"/>
                <a:ext cx="552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320800" y="1724025"/>
                <a:ext cx="1295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47859" y="2381249"/>
                <a:ext cx="3048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362200" y="1069975"/>
              <a:ext cx="4572000" cy="1270791"/>
              <a:chOff x="2362200" y="1069975"/>
              <a:chExt cx="4572000" cy="1270791"/>
            </a:xfrm>
          </p:grpSpPr>
          <p:cxnSp>
            <p:nvCxnSpPr>
              <p:cNvPr id="13" name="Straight Connector 12"/>
              <p:cNvCxnSpPr/>
              <p:nvPr/>
            </p:nvCxnSpPr>
            <p:spPr>
              <a:xfrm>
                <a:off x="6457950" y="1069975"/>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438900" y="1539875"/>
                <a:ext cx="939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2362200" y="2043110"/>
                <a:ext cx="457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219324" y="2188366"/>
                <a:ext cx="3048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202180" y="2169795"/>
              <a:ext cx="2872740" cy="297180"/>
              <a:chOff x="2202180" y="2169795"/>
              <a:chExt cx="2872740" cy="297180"/>
            </a:xfrm>
          </p:grpSpPr>
          <p:sp>
            <p:nvSpPr>
              <p:cNvPr id="18" name="Rectangle 17"/>
              <p:cNvSpPr/>
              <p:nvPr/>
            </p:nvSpPr>
            <p:spPr>
              <a:xfrm>
                <a:off x="2202180" y="2314575"/>
                <a:ext cx="285748" cy="152400"/>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101340" y="2185035"/>
                <a:ext cx="228600" cy="152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62400" y="2169795"/>
                <a:ext cx="228600" cy="152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846320" y="2185035"/>
                <a:ext cx="228600" cy="152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743200" y="1834515"/>
              <a:ext cx="3002280" cy="160020"/>
              <a:chOff x="2743200" y="1834515"/>
              <a:chExt cx="3002280" cy="160020"/>
            </a:xfrm>
          </p:grpSpPr>
          <p:sp>
            <p:nvSpPr>
              <p:cNvPr id="23" name="Rectangle 22"/>
              <p:cNvSpPr/>
              <p:nvPr/>
            </p:nvSpPr>
            <p:spPr>
              <a:xfrm>
                <a:off x="2743200" y="1842135"/>
                <a:ext cx="228600" cy="152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516880" y="1834515"/>
                <a:ext cx="228600" cy="152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214689" y="2038353"/>
              <a:ext cx="1745931" cy="161922"/>
              <a:chOff x="3214689" y="2038353"/>
              <a:chExt cx="1745931" cy="161922"/>
            </a:xfrm>
          </p:grpSpPr>
          <p:cxnSp>
            <p:nvCxnSpPr>
              <p:cNvPr id="26" name="Straight Connector 25"/>
              <p:cNvCxnSpPr/>
              <p:nvPr/>
            </p:nvCxnSpPr>
            <p:spPr>
              <a:xfrm rot="5400000" flipH="1" flipV="1">
                <a:off x="4884420" y="2124075"/>
                <a:ext cx="1524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010022" y="2114553"/>
                <a:ext cx="1524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3138489" y="2119316"/>
                <a:ext cx="1524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2286000" y="1697355"/>
              <a:ext cx="3333750" cy="617220"/>
              <a:chOff x="2286000" y="1697355"/>
              <a:chExt cx="3333750" cy="617220"/>
            </a:xfrm>
          </p:grpSpPr>
          <p:cxnSp>
            <p:nvCxnSpPr>
              <p:cNvPr id="30" name="Straight Connector 29"/>
              <p:cNvCxnSpPr/>
              <p:nvPr/>
            </p:nvCxnSpPr>
            <p:spPr>
              <a:xfrm rot="5400000" flipH="1" flipV="1">
                <a:off x="2781296" y="1781175"/>
                <a:ext cx="1524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31" name="Group 52"/>
              <p:cNvGrpSpPr/>
              <p:nvPr/>
            </p:nvGrpSpPr>
            <p:grpSpPr>
              <a:xfrm>
                <a:off x="2286000" y="1697355"/>
                <a:ext cx="3333750" cy="617220"/>
                <a:chOff x="2286000" y="1440180"/>
                <a:chExt cx="3333750" cy="617220"/>
              </a:xfrm>
            </p:grpSpPr>
            <p:cxnSp>
              <p:nvCxnSpPr>
                <p:cNvPr id="32" name="Straight Connector 31"/>
                <p:cNvCxnSpPr/>
                <p:nvPr/>
              </p:nvCxnSpPr>
              <p:spPr>
                <a:xfrm rot="5400000" flipH="1" flipV="1">
                  <a:off x="5539740" y="1516380"/>
                  <a:ext cx="1524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2286000" y="1447800"/>
                  <a:ext cx="333375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2000250" y="1752600"/>
                  <a:ext cx="609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grpSp>
      <p:sp>
        <p:nvSpPr>
          <p:cNvPr id="2" name="Title 1"/>
          <p:cNvSpPr>
            <a:spLocks noGrp="1"/>
          </p:cNvSpPr>
          <p:nvPr>
            <p:ph type="title"/>
          </p:nvPr>
        </p:nvSpPr>
        <p:spPr/>
        <p:txBody>
          <a:bodyPr/>
          <a:lstStyle/>
          <a:p>
            <a:r>
              <a:rPr lang="en-US" dirty="0" smtClean="0"/>
              <a:t>LAr Option</a:t>
            </a:r>
            <a:endParaRPr 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p:txBody>
          <a:bodyPr/>
          <a:lstStyle/>
          <a:p>
            <a:endParaRPr lang="en-US"/>
          </a:p>
        </p:txBody>
      </p:sp>
      <p:pic>
        <p:nvPicPr>
          <p:cNvPr id="27" name="Picture 3"/>
          <p:cNvPicPr>
            <a:picLocks noChangeAspect="1" noChangeArrowheads="1"/>
          </p:cNvPicPr>
          <p:nvPr/>
        </p:nvPicPr>
        <p:blipFill>
          <a:blip r:embed="rId2" cstate="print"/>
          <a:srcRect/>
          <a:stretch>
            <a:fillRect/>
          </a:stretch>
        </p:blipFill>
        <p:spPr bwMode="auto">
          <a:xfrm>
            <a:off x="2057400" y="381000"/>
            <a:ext cx="5334000" cy="5849142"/>
          </a:xfrm>
          <a:prstGeom prst="rect">
            <a:avLst/>
          </a:prstGeom>
          <a:noFill/>
          <a:ln w="9525">
            <a:solidFill>
              <a:schemeClr val="bg1"/>
            </a:solidFill>
            <a:miter lim="800000"/>
            <a:headEnd/>
            <a:tailEnd/>
          </a:ln>
        </p:spPr>
      </p:pic>
      <p:sp>
        <p:nvSpPr>
          <p:cNvPr id="28" name="Oval 27"/>
          <p:cNvSpPr/>
          <p:nvPr/>
        </p:nvSpPr>
        <p:spPr>
          <a:xfrm>
            <a:off x="2286000" y="5867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04800" y="4953000"/>
            <a:ext cx="1676400" cy="553998"/>
          </a:xfrm>
          <a:prstGeom prst="rect">
            <a:avLst/>
          </a:prstGeom>
          <a:solidFill>
            <a:schemeClr val="tx1">
              <a:lumMod val="50000"/>
              <a:lumOff val="50000"/>
            </a:schemeClr>
          </a:solidFill>
        </p:spPr>
        <p:txBody>
          <a:bodyPr wrap="square" rtlCol="0">
            <a:spAutoFit/>
          </a:bodyPr>
          <a:lstStyle/>
          <a:p>
            <a:pPr algn="ctr"/>
            <a:r>
              <a:rPr lang="en-US" sz="1000" b="1" dirty="0" smtClean="0">
                <a:solidFill>
                  <a:schemeClr val="bg1"/>
                </a:solidFill>
              </a:rPr>
              <a:t>EXISTING LEAKY COAX IN SHAFT REMAINS UNTOUCHED.</a:t>
            </a:r>
            <a:endParaRPr lang="en-US" sz="1000" b="1" dirty="0">
              <a:solidFill>
                <a:schemeClr val="bg1"/>
              </a:solidFill>
            </a:endParaRPr>
          </a:p>
        </p:txBody>
      </p:sp>
      <p:cxnSp>
        <p:nvCxnSpPr>
          <p:cNvPr id="30" name="Straight Arrow Connector 29"/>
          <p:cNvCxnSpPr>
            <a:endCxn id="28" idx="1"/>
          </p:cNvCxnSpPr>
          <p:nvPr/>
        </p:nvCxnSpPr>
        <p:spPr>
          <a:xfrm rot="16200000" flipH="1">
            <a:off x="1790700" y="5372100"/>
            <a:ext cx="708118" cy="3271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2438400" y="482600"/>
            <a:ext cx="4851400" cy="5568950"/>
            <a:chOff x="2438400" y="406400"/>
            <a:chExt cx="4851400" cy="5568950"/>
          </a:xfrm>
        </p:grpSpPr>
        <p:sp>
          <p:nvSpPr>
            <p:cNvPr id="32" name="Oval 31"/>
            <p:cNvSpPr/>
            <p:nvPr/>
          </p:nvSpPr>
          <p:spPr>
            <a:xfrm>
              <a:off x="4546600" y="406400"/>
              <a:ext cx="2743200" cy="2819400"/>
            </a:xfrm>
            <a:prstGeom prst="ellipse">
              <a:avLst/>
            </a:prstGeom>
            <a:no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2438400" y="5899150"/>
              <a:ext cx="12192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3634317" y="5710767"/>
              <a:ext cx="287867" cy="2159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3800475" y="5572125"/>
              <a:ext cx="171450"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2" idx="4"/>
            </p:cNvCxnSpPr>
            <p:nvPr/>
          </p:nvCxnSpPr>
          <p:spPr>
            <a:xfrm rot="5400000">
              <a:off x="4495800" y="2463800"/>
              <a:ext cx="660400" cy="2184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V="1">
              <a:off x="3429000" y="3886200"/>
              <a:ext cx="304800" cy="152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238500" y="4076700"/>
              <a:ext cx="228600" cy="152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3162300" y="4305300"/>
              <a:ext cx="1524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009900" y="4533900"/>
              <a:ext cx="3048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3048000" y="4800600"/>
              <a:ext cx="2286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162300" y="4991100"/>
              <a:ext cx="228600" cy="152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352800" y="5181600"/>
              <a:ext cx="152400" cy="152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505200" y="5334000"/>
              <a:ext cx="1524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644900" y="5410200"/>
              <a:ext cx="2286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5105400" y="5629273"/>
              <a:ext cx="1143000" cy="201706"/>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flipV="1">
              <a:off x="3771900" y="5372100"/>
              <a:ext cx="228600"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886200" y="5257800"/>
              <a:ext cx="1295400" cy="1524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5029200" y="5486400"/>
              <a:ext cx="228600" cy="762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20688" y="250825"/>
            <a:ext cx="8318500" cy="423193"/>
          </a:xfrm>
        </p:spPr>
        <p:txBody>
          <a:bodyPr/>
          <a:lstStyle/>
          <a:p>
            <a:r>
              <a:rPr lang="en-US" dirty="0" smtClean="0"/>
              <a:t>2-Way Radio Coverage</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Pathway Supports and Enclosures</a:t>
            </a:r>
            <a:endParaRPr lang="en-US" dirty="0">
              <a:solidFill>
                <a:schemeClr val="accent6"/>
              </a:solidFill>
            </a:endParaRPr>
          </a:p>
        </p:txBody>
      </p:sp>
      <p:pic>
        <p:nvPicPr>
          <p:cNvPr id="3075" name="Picture 3"/>
          <p:cNvPicPr>
            <a:picLocks noChangeAspect="1" noChangeArrowheads="1"/>
          </p:cNvPicPr>
          <p:nvPr/>
        </p:nvPicPr>
        <p:blipFill>
          <a:blip r:embed="rId2" cstate="print"/>
          <a:srcRect/>
          <a:stretch>
            <a:fillRect/>
          </a:stretch>
        </p:blipFill>
        <p:spPr bwMode="auto">
          <a:xfrm>
            <a:off x="533400" y="990600"/>
            <a:ext cx="2327808" cy="1809750"/>
          </a:xfrm>
          <a:prstGeom prst="rect">
            <a:avLst/>
          </a:prstGeom>
          <a:noFill/>
          <a:ln w="9525">
            <a:noFill/>
            <a:miter lim="800000"/>
            <a:headEnd/>
            <a:tailEnd/>
          </a:ln>
        </p:spPr>
      </p:pic>
      <p:pic>
        <p:nvPicPr>
          <p:cNvPr id="7" name="Picture 6" descr="HoffmanAccessPlusIIopen.jpg"/>
          <p:cNvPicPr>
            <a:picLocks noChangeAspect="1"/>
          </p:cNvPicPr>
          <p:nvPr/>
        </p:nvPicPr>
        <p:blipFill>
          <a:blip r:embed="rId3" cstate="print"/>
          <a:stretch>
            <a:fillRect/>
          </a:stretch>
        </p:blipFill>
        <p:spPr>
          <a:xfrm>
            <a:off x="3505200" y="2057400"/>
            <a:ext cx="2971800" cy="2054293"/>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6781800" y="1524000"/>
            <a:ext cx="2208156" cy="3457575"/>
          </a:xfrm>
          <a:prstGeom prst="rect">
            <a:avLst/>
          </a:prstGeom>
          <a:noFill/>
          <a:ln w="9525">
            <a:noFill/>
            <a:miter lim="800000"/>
            <a:headEnd/>
            <a:tailEnd/>
          </a:ln>
        </p:spPr>
      </p:pic>
      <p:sp>
        <p:nvSpPr>
          <p:cNvPr id="9" name="TextBox 8"/>
          <p:cNvSpPr txBox="1"/>
          <p:nvPr/>
        </p:nvSpPr>
        <p:spPr>
          <a:xfrm>
            <a:off x="3429000" y="4191000"/>
            <a:ext cx="2895600" cy="954107"/>
          </a:xfrm>
          <a:prstGeom prst="rect">
            <a:avLst/>
          </a:prstGeom>
          <a:noFill/>
        </p:spPr>
        <p:txBody>
          <a:bodyPr wrap="square" rtlCol="0">
            <a:spAutoFit/>
          </a:bodyPr>
          <a:lstStyle/>
          <a:p>
            <a:r>
              <a:rPr lang="en-US" sz="1400" dirty="0" smtClean="0"/>
              <a:t>Communications Enclosure</a:t>
            </a:r>
          </a:p>
          <a:p>
            <a:r>
              <a:rPr lang="en-US" sz="1400" dirty="0" smtClean="0"/>
              <a:t>Dimensions vary from:</a:t>
            </a:r>
          </a:p>
          <a:p>
            <a:r>
              <a:rPr lang="en-US" sz="1400" dirty="0" smtClean="0"/>
              <a:t>24” x 24” x 36” to </a:t>
            </a:r>
          </a:p>
          <a:p>
            <a:r>
              <a:rPr lang="en-US" sz="1400" dirty="0" smtClean="0"/>
              <a:t>24” x 24” x 60” </a:t>
            </a:r>
          </a:p>
        </p:txBody>
      </p:sp>
      <p:sp>
        <p:nvSpPr>
          <p:cNvPr id="10" name="TextBox 9"/>
          <p:cNvSpPr txBox="1"/>
          <p:nvPr/>
        </p:nvSpPr>
        <p:spPr>
          <a:xfrm>
            <a:off x="6553200" y="4953000"/>
            <a:ext cx="2438400" cy="738664"/>
          </a:xfrm>
          <a:prstGeom prst="rect">
            <a:avLst/>
          </a:prstGeom>
          <a:noFill/>
        </p:spPr>
        <p:txBody>
          <a:bodyPr wrap="square" rtlCol="0">
            <a:spAutoFit/>
          </a:bodyPr>
          <a:lstStyle/>
          <a:p>
            <a:r>
              <a:rPr lang="en-US" sz="1400" dirty="0" smtClean="0"/>
              <a:t>Communications Distribution </a:t>
            </a:r>
          </a:p>
          <a:p>
            <a:r>
              <a:rPr lang="en-US" sz="1400" dirty="0" smtClean="0"/>
              <a:t>Enclosure Dimensions: </a:t>
            </a:r>
          </a:p>
          <a:p>
            <a:r>
              <a:rPr lang="en-US" sz="1400" dirty="0" smtClean="0"/>
              <a:t>24” x 24” x 72”</a:t>
            </a:r>
          </a:p>
        </p:txBody>
      </p:sp>
      <p:pic>
        <p:nvPicPr>
          <p:cNvPr id="3077" name="Picture 5"/>
          <p:cNvPicPr>
            <a:picLocks noChangeAspect="1" noChangeArrowheads="1"/>
          </p:cNvPicPr>
          <p:nvPr/>
        </p:nvPicPr>
        <p:blipFill>
          <a:blip r:embed="rId5" cstate="print"/>
          <a:srcRect/>
          <a:stretch>
            <a:fillRect/>
          </a:stretch>
        </p:blipFill>
        <p:spPr bwMode="auto">
          <a:xfrm>
            <a:off x="685800" y="2971800"/>
            <a:ext cx="2114550" cy="160972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457200" y="4648200"/>
            <a:ext cx="2638425" cy="1647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Fire Protection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Safety</a:t>
            </a:r>
            <a:endParaRPr lang="en-US" dirty="0"/>
          </a:p>
        </p:txBody>
      </p:sp>
      <p:sp>
        <p:nvSpPr>
          <p:cNvPr id="3" name="Content Placeholder 2"/>
          <p:cNvSpPr>
            <a:spLocks noGrp="1"/>
          </p:cNvSpPr>
          <p:nvPr>
            <p:ph idx="1"/>
          </p:nvPr>
        </p:nvSpPr>
        <p:spPr/>
        <p:txBody>
          <a:bodyPr/>
          <a:lstStyle/>
          <a:p>
            <a:r>
              <a:rPr lang="en-US" dirty="0" smtClean="0"/>
              <a:t>Codes Standards</a:t>
            </a:r>
          </a:p>
          <a:p>
            <a:pPr lvl="1"/>
            <a:r>
              <a:rPr lang="en-US" sz="2200" dirty="0" smtClean="0"/>
              <a:t>IBC 2009</a:t>
            </a:r>
          </a:p>
          <a:p>
            <a:pPr lvl="1"/>
            <a:r>
              <a:rPr lang="en-US" sz="2200" dirty="0" smtClean="0"/>
              <a:t>Referenced NFPA Codes and Standards</a:t>
            </a:r>
          </a:p>
          <a:p>
            <a:pPr lvl="1"/>
            <a:r>
              <a:rPr lang="en-US" sz="2200" dirty="0" smtClean="0"/>
              <a:t>NFPA 520 – Standard on Subterranean Spaces</a:t>
            </a:r>
          </a:p>
          <a:p>
            <a:pPr lvl="1"/>
            <a:r>
              <a:rPr lang="en-US" sz="2200" dirty="0" smtClean="0"/>
              <a:t>Variances</a:t>
            </a:r>
          </a:p>
          <a:p>
            <a:pPr lvl="1">
              <a:buNone/>
            </a:pPr>
            <a:endParaRPr lang="en-US" dirty="0" smtClean="0"/>
          </a:p>
          <a:p>
            <a:r>
              <a:rPr lang="en-US" dirty="0" smtClean="0"/>
              <a:t>ADA</a:t>
            </a:r>
          </a:p>
          <a:p>
            <a:pPr lvl="1"/>
            <a:r>
              <a:rPr lang="en-US" sz="2200" dirty="0" smtClean="0"/>
              <a:t>As per DUSEL ADA Policy July 2010</a:t>
            </a:r>
          </a:p>
          <a:p>
            <a:pPr lvl="2"/>
            <a:r>
              <a:rPr lang="en-US" sz="2000" i="1" dirty="0" smtClean="0"/>
              <a:t>“…recognizing that DUSEL is a unique facility with special hazards and construction challenges, portions of DUSEL will not be accessible…”</a:t>
            </a:r>
          </a:p>
          <a:p>
            <a:pPr lvl="2"/>
            <a:endParaRPr lang="en-US" i="1" dirty="0" smtClean="0"/>
          </a:p>
          <a:p>
            <a:r>
              <a:rPr lang="en-US" dirty="0" smtClean="0"/>
              <a:t>Variances will be necessary</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Fire Safety</a:t>
            </a:r>
            <a:endParaRPr lang="en-US" dirty="0"/>
          </a:p>
        </p:txBody>
      </p:sp>
      <p:sp>
        <p:nvSpPr>
          <p:cNvPr id="3" name="Content Placeholder 2"/>
          <p:cNvSpPr>
            <a:spLocks noGrp="1"/>
          </p:cNvSpPr>
          <p:nvPr>
            <p:ph idx="1"/>
          </p:nvPr>
        </p:nvSpPr>
        <p:spPr/>
        <p:txBody>
          <a:bodyPr/>
          <a:lstStyle/>
          <a:p>
            <a:r>
              <a:rPr lang="en-US" dirty="0" smtClean="0"/>
              <a:t>63 Occupants</a:t>
            </a:r>
          </a:p>
          <a:p>
            <a:r>
              <a:rPr lang="en-US" dirty="0" smtClean="0"/>
              <a:t>Exit via new ramp or Ross Shaft or to </a:t>
            </a:r>
            <a:r>
              <a:rPr lang="en-US" dirty="0" smtClean="0"/>
              <a:t>AORs</a:t>
            </a:r>
            <a:endParaRPr lang="en-US" dirty="0" smtClean="0"/>
          </a:p>
          <a:p>
            <a:r>
              <a:rPr lang="en-US" dirty="0" smtClean="0"/>
              <a:t>Compartmentation</a:t>
            </a:r>
          </a:p>
          <a:p>
            <a:pPr lvl="2"/>
            <a:r>
              <a:rPr lang="en-US" i="1" dirty="0" smtClean="0"/>
              <a:t>4 hour barrier to large AOR and experiment cavity</a:t>
            </a:r>
          </a:p>
          <a:p>
            <a:r>
              <a:rPr lang="en-US" dirty="0" smtClean="0"/>
              <a:t>AORs to limit travel distance to 2000 feet</a:t>
            </a:r>
          </a:p>
          <a:p>
            <a:pPr lvl="2"/>
            <a:r>
              <a:rPr lang="en-US" i="1" dirty="0" smtClean="0"/>
              <a:t>96 hour duration</a:t>
            </a:r>
          </a:p>
          <a:p>
            <a:pPr lvl="2"/>
            <a:r>
              <a:rPr lang="en-US" i="1" dirty="0" smtClean="0"/>
              <a:t>Cavern AOR sized for 63, others 10</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Fire Safety</a:t>
            </a:r>
            <a:endParaRPr lang="en-US" dirty="0"/>
          </a:p>
        </p:txBody>
      </p:sp>
      <p:sp>
        <p:nvSpPr>
          <p:cNvPr id="3" name="Content Placeholder 2"/>
          <p:cNvSpPr>
            <a:spLocks noGrp="1"/>
          </p:cNvSpPr>
          <p:nvPr>
            <p:ph idx="1"/>
          </p:nvPr>
        </p:nvSpPr>
        <p:spPr/>
        <p:txBody>
          <a:bodyPr/>
          <a:lstStyle/>
          <a:p>
            <a:r>
              <a:rPr lang="en-US" dirty="0" smtClean="0"/>
              <a:t>Suppression</a:t>
            </a:r>
          </a:p>
          <a:p>
            <a:pPr lvl="2"/>
            <a:r>
              <a:rPr lang="en-US" i="1" dirty="0" smtClean="0"/>
              <a:t>Sprinklers in occupied spaces</a:t>
            </a:r>
          </a:p>
          <a:p>
            <a:pPr lvl="2"/>
            <a:r>
              <a:rPr lang="en-US" i="1" dirty="0" smtClean="0"/>
              <a:t>Standpipe throughout ramp and occupied spaces</a:t>
            </a:r>
          </a:p>
          <a:p>
            <a:r>
              <a:rPr lang="en-US" dirty="0" smtClean="0"/>
              <a:t>30,000 CFM for smoke control discharged to south portal</a:t>
            </a:r>
          </a:p>
          <a:p>
            <a:r>
              <a:rPr lang="en-US" dirty="0" smtClean="0"/>
              <a:t>Emergency lighting throughout occupied areas</a:t>
            </a:r>
          </a:p>
          <a:p>
            <a:r>
              <a:rPr lang="en-US" dirty="0" smtClean="0"/>
              <a:t>Phones every 400 feet throughout occupied area and up ramp</a:t>
            </a:r>
          </a:p>
          <a:p>
            <a:r>
              <a:rPr lang="en-US" dirty="0" smtClean="0"/>
              <a:t>Fire detection, alarm and ODH detection throughout occupied area</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Fire Alarm</a:t>
            </a:r>
            <a:endParaRPr lang="en-US" dirty="0"/>
          </a:p>
        </p:txBody>
      </p:sp>
      <p:sp>
        <p:nvSpPr>
          <p:cNvPr id="3" name="Content Placeholder 2"/>
          <p:cNvSpPr>
            <a:spLocks noGrp="1"/>
          </p:cNvSpPr>
          <p:nvPr>
            <p:ph idx="1"/>
          </p:nvPr>
        </p:nvSpPr>
        <p:spPr>
          <a:xfrm>
            <a:off x="4800600" y="1143000"/>
            <a:ext cx="4114800" cy="4794250"/>
          </a:xfrm>
        </p:spPr>
        <p:txBody>
          <a:bodyPr/>
          <a:lstStyle/>
          <a:p>
            <a:pPr>
              <a:lnSpc>
                <a:spcPct val="100000"/>
              </a:lnSpc>
              <a:buNone/>
            </a:pPr>
            <a:r>
              <a:rPr lang="en-US" sz="1700" dirty="0" smtClean="0"/>
              <a:t>Fire Alarm System shall consist of:</a:t>
            </a:r>
          </a:p>
          <a:p>
            <a:pPr lvl="1">
              <a:lnSpc>
                <a:spcPct val="100000"/>
              </a:lnSpc>
              <a:buFont typeface="Arial" pitchFamily="34" charset="0"/>
              <a:buChar char="•"/>
            </a:pPr>
            <a:r>
              <a:rPr lang="en-US" sz="1700" dirty="0" smtClean="0"/>
              <a:t>Manual Pull stations</a:t>
            </a:r>
          </a:p>
          <a:p>
            <a:pPr lvl="1">
              <a:lnSpc>
                <a:spcPct val="100000"/>
              </a:lnSpc>
              <a:buFont typeface="Arial" pitchFamily="34" charset="0"/>
              <a:buChar char="•"/>
            </a:pPr>
            <a:r>
              <a:rPr lang="en-US" sz="1700" dirty="0" smtClean="0"/>
              <a:t>Combination speaker/strobe lights</a:t>
            </a:r>
          </a:p>
          <a:p>
            <a:pPr lvl="1">
              <a:lnSpc>
                <a:spcPct val="100000"/>
              </a:lnSpc>
              <a:buFont typeface="Arial" pitchFamily="34" charset="0"/>
              <a:buChar char="•"/>
            </a:pPr>
            <a:r>
              <a:rPr lang="en-US" sz="1700" dirty="0" smtClean="0"/>
              <a:t>Water flow/tamper switches</a:t>
            </a:r>
          </a:p>
          <a:p>
            <a:pPr lvl="1">
              <a:lnSpc>
                <a:spcPct val="100000"/>
              </a:lnSpc>
              <a:buFont typeface="Arial" pitchFamily="34" charset="0"/>
              <a:buChar char="•"/>
            </a:pPr>
            <a:r>
              <a:rPr lang="en-US" sz="1700" dirty="0" smtClean="0"/>
              <a:t>Aspirated sampling system with gas monitor modules</a:t>
            </a:r>
          </a:p>
          <a:p>
            <a:pPr lvl="1">
              <a:lnSpc>
                <a:spcPct val="100000"/>
              </a:lnSpc>
              <a:buFont typeface="Arial" pitchFamily="34" charset="0"/>
              <a:buChar char="•"/>
            </a:pPr>
            <a:r>
              <a:rPr lang="en-US" sz="1700" dirty="0" smtClean="0"/>
              <a:t>Fire fighter phones</a:t>
            </a:r>
          </a:p>
          <a:p>
            <a:endParaRPr lang="en-US" dirty="0"/>
          </a:p>
        </p:txBody>
      </p:sp>
      <p:sp>
        <p:nvSpPr>
          <p:cNvPr id="4" name="Text Placeholder 3"/>
          <p:cNvSpPr>
            <a:spLocks noGrp="1"/>
          </p:cNvSpPr>
          <p:nvPr>
            <p:ph type="body" sz="quarter" idx="28"/>
          </p:nvPr>
        </p:nvSpPr>
        <p:spPr/>
        <p:txBody>
          <a:bodyPr/>
          <a:lstStyle/>
          <a:p>
            <a:endParaRPr lang="en-US"/>
          </a:p>
        </p:txBody>
      </p:sp>
      <p:pic>
        <p:nvPicPr>
          <p:cNvPr id="5" name="Picture 4" descr="800 Level.jpg"/>
          <p:cNvPicPr>
            <a:picLocks noChangeAspect="1"/>
          </p:cNvPicPr>
          <p:nvPr/>
        </p:nvPicPr>
        <p:blipFill>
          <a:blip r:embed="rId2" cstate="print"/>
          <a:srcRect l="729" t="1840" r="1741" b="2296"/>
          <a:stretch>
            <a:fillRect/>
          </a:stretch>
        </p:blipFill>
        <p:spPr bwMode="auto">
          <a:xfrm>
            <a:off x="74784" y="865582"/>
            <a:ext cx="4725816" cy="5230418"/>
          </a:xfrm>
          <a:prstGeom prst="rect">
            <a:avLst/>
          </a:prstGeom>
          <a:noFill/>
          <a:ln w="9525">
            <a:noFill/>
            <a:miter lim="800000"/>
            <a:headEnd/>
            <a:tailEnd/>
          </a:ln>
        </p:spPr>
      </p:pic>
      <p:grpSp>
        <p:nvGrpSpPr>
          <p:cNvPr id="8" name="Group 7"/>
          <p:cNvGrpSpPr/>
          <p:nvPr/>
        </p:nvGrpSpPr>
        <p:grpSpPr>
          <a:xfrm>
            <a:off x="6223321" y="4114800"/>
            <a:ext cx="2463479" cy="1825005"/>
            <a:chOff x="6500812" y="4500563"/>
            <a:chExt cx="2463479" cy="1825005"/>
          </a:xfrm>
        </p:grpSpPr>
        <p:pic>
          <p:nvPicPr>
            <p:cNvPr id="6" name="Picture 8"/>
            <p:cNvPicPr>
              <a:picLocks noChangeAspect="1" noChangeArrowheads="1"/>
            </p:cNvPicPr>
            <p:nvPr/>
          </p:nvPicPr>
          <p:blipFill>
            <a:blip r:embed="rId3" cstate="print"/>
            <a:srcRect/>
            <a:stretch>
              <a:fillRect/>
            </a:stretch>
          </p:blipFill>
          <p:spPr bwMode="auto">
            <a:xfrm>
              <a:off x="6500812" y="4500563"/>
              <a:ext cx="1452191" cy="1825005"/>
            </a:xfrm>
            <a:prstGeom prst="rect">
              <a:avLst/>
            </a:prstGeom>
            <a:noFill/>
            <a:ln w="9525">
              <a:noFill/>
              <a:miter lim="800000"/>
              <a:headEnd/>
              <a:tailEnd/>
            </a:ln>
          </p:spPr>
        </p:pic>
        <p:pic>
          <p:nvPicPr>
            <p:cNvPr id="7" name="Picture 8"/>
            <p:cNvPicPr>
              <a:picLocks noChangeAspect="1" noChangeArrowheads="1"/>
            </p:cNvPicPr>
            <p:nvPr/>
          </p:nvPicPr>
          <p:blipFill>
            <a:blip r:embed="rId4" cstate="print"/>
            <a:srcRect/>
            <a:stretch>
              <a:fillRect/>
            </a:stretch>
          </p:blipFill>
          <p:spPr bwMode="auto">
            <a:xfrm>
              <a:off x="7893844" y="5036344"/>
              <a:ext cx="1070447" cy="1262435"/>
            </a:xfrm>
            <a:prstGeom prst="rect">
              <a:avLst/>
            </a:prstGeom>
            <a:noFill/>
            <a:ln w="9525">
              <a:solidFill>
                <a:srgbClr val="FF0000"/>
              </a:solidFill>
              <a:miter lim="800000"/>
              <a:headEnd/>
              <a:tailEnd/>
            </a:ln>
          </p:spPr>
        </p:pic>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HVAC</a:t>
            </a:r>
            <a:endParaRPr lang="en-US" dirty="0"/>
          </a:p>
        </p:txBody>
      </p:sp>
      <p:sp>
        <p:nvSpPr>
          <p:cNvPr id="3" name="Content Placeholder 2"/>
          <p:cNvSpPr>
            <a:spLocks noGrp="1"/>
          </p:cNvSpPr>
          <p:nvPr>
            <p:ph idx="1"/>
          </p:nvPr>
        </p:nvSpPr>
        <p:spPr/>
        <p:txBody>
          <a:bodyPr/>
          <a:lstStyle/>
          <a:p>
            <a:r>
              <a:rPr lang="en-US" dirty="0" smtClean="0"/>
              <a:t>3 x 50% AHU at entrance to cavern</a:t>
            </a:r>
          </a:p>
          <a:p>
            <a:r>
              <a:rPr lang="en-US" dirty="0" smtClean="0"/>
              <a:t>30,000 cfm total airflow (Based on ODH and fire requirements)</a:t>
            </a:r>
          </a:p>
          <a:p>
            <a:r>
              <a:rPr lang="en-US" dirty="0" smtClean="0"/>
              <a:t>Once through system</a:t>
            </a:r>
          </a:p>
          <a:p>
            <a:r>
              <a:rPr lang="en-US" dirty="0" smtClean="0"/>
              <a:t>&lt; 15,000 cfm required for 1 fresh air change per hour</a:t>
            </a:r>
          </a:p>
          <a:p>
            <a:r>
              <a:rPr lang="en-US" dirty="0" smtClean="0"/>
              <a:t>Saving in operation costs with recirculation.</a:t>
            </a:r>
          </a:p>
          <a:p>
            <a:r>
              <a:rPr lang="en-US" dirty="0" smtClean="0"/>
              <a:t>Sidewall ducts within cavern for air distribution.</a:t>
            </a:r>
          </a:p>
          <a:p>
            <a:r>
              <a:rPr lang="en-US" dirty="0" smtClean="0"/>
              <a:t>Exhaust by surface fans</a:t>
            </a:r>
          </a:p>
          <a:p>
            <a:r>
              <a:rPr lang="en-US" dirty="0" smtClean="0"/>
              <a:t>Assumed surface conditions for incoming air (i.e. no spray system)</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p:txBody>
          <a:bodyPr/>
          <a:lstStyle/>
          <a:p>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2209800" y="437682"/>
            <a:ext cx="5189379" cy="585398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Life Safety</a:t>
            </a:r>
            <a:endParaRPr lang="en-US"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Prefabricated AOR</a:t>
            </a:r>
            <a:endParaRPr lang="en-US" dirty="0"/>
          </a:p>
        </p:txBody>
      </p:sp>
      <p:sp>
        <p:nvSpPr>
          <p:cNvPr id="3" name="Content Placeholder 2"/>
          <p:cNvSpPr>
            <a:spLocks noGrp="1"/>
          </p:cNvSpPr>
          <p:nvPr>
            <p:ph idx="1"/>
          </p:nvPr>
        </p:nvSpPr>
        <p:spPr/>
        <p:txBody>
          <a:bodyPr/>
          <a:lstStyle/>
          <a:p>
            <a:r>
              <a:rPr lang="en-US" dirty="0" smtClean="0"/>
              <a:t>96 hour duration</a:t>
            </a:r>
          </a:p>
          <a:p>
            <a:r>
              <a:rPr lang="en-US" dirty="0" smtClean="0"/>
              <a:t>Compressed gas module</a:t>
            </a:r>
          </a:p>
          <a:p>
            <a:r>
              <a:rPr lang="en-US" dirty="0" smtClean="0"/>
              <a:t>Airlock Module </a:t>
            </a:r>
          </a:p>
          <a:p>
            <a:endParaRPr lang="en-US" dirty="0"/>
          </a:p>
        </p:txBody>
      </p:sp>
      <p:sp>
        <p:nvSpPr>
          <p:cNvPr id="4" name="Text Placeholder 3"/>
          <p:cNvSpPr>
            <a:spLocks noGrp="1"/>
          </p:cNvSpPr>
          <p:nvPr>
            <p:ph type="body" sz="quarter" idx="28"/>
          </p:nvPr>
        </p:nvSpPr>
        <p:spPr/>
        <p:txBody>
          <a:bodyPr/>
          <a:lstStyle/>
          <a:p>
            <a:endParaRPr lang="en-US"/>
          </a:p>
        </p:txBody>
      </p:sp>
      <p:pic>
        <p:nvPicPr>
          <p:cNvPr id="5" name="Picture 2"/>
          <p:cNvPicPr>
            <a:picLocks noChangeAspect="1" noChangeArrowheads="1"/>
          </p:cNvPicPr>
          <p:nvPr/>
        </p:nvPicPr>
        <p:blipFill>
          <a:blip r:embed="rId2" cstate="print"/>
          <a:stretch>
            <a:fillRect/>
          </a:stretch>
        </p:blipFill>
        <p:spPr bwMode="auto">
          <a:xfrm>
            <a:off x="5029200" y="990600"/>
            <a:ext cx="3048000" cy="2037522"/>
          </a:xfrm>
          <a:prstGeom prst="rect">
            <a:avLst/>
          </a:prstGeom>
          <a:noFill/>
          <a:ln w="9525">
            <a:noFill/>
            <a:miter lim="800000"/>
            <a:headEnd/>
            <a:tailEnd/>
          </a:ln>
        </p:spPr>
      </p:pic>
      <p:pic>
        <p:nvPicPr>
          <p:cNvPr id="7" name="Content Placeholder 14" descr="Capture.JPG"/>
          <p:cNvPicPr>
            <a:picLocks noChangeAspect="1"/>
          </p:cNvPicPr>
          <p:nvPr/>
        </p:nvPicPr>
        <p:blipFill>
          <a:blip r:embed="rId3" cstate="print"/>
          <a:stretch>
            <a:fillRect/>
          </a:stretch>
        </p:blipFill>
        <p:spPr>
          <a:xfrm>
            <a:off x="5334000" y="3276600"/>
            <a:ext cx="2590800" cy="2537271"/>
          </a:xfrm>
          <a:prstGeom prst="rect">
            <a:avLst/>
          </a:prstGeom>
        </p:spPr>
      </p:pic>
      <p:pic>
        <p:nvPicPr>
          <p:cNvPr id="8" name="Picture 7" descr="Capture.JPG"/>
          <p:cNvPicPr>
            <a:picLocks noChangeAspect="1"/>
          </p:cNvPicPr>
          <p:nvPr/>
        </p:nvPicPr>
        <p:blipFill>
          <a:blip r:embed="rId4" cstate="print"/>
          <a:stretch>
            <a:fillRect/>
          </a:stretch>
        </p:blipFill>
        <p:spPr>
          <a:xfrm>
            <a:off x="876300" y="3200400"/>
            <a:ext cx="2857500" cy="2628900"/>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HVAC</a:t>
            </a:r>
            <a:endParaRPr lang="en-US" dirty="0"/>
          </a:p>
        </p:txBody>
      </p:sp>
      <p:sp>
        <p:nvSpPr>
          <p:cNvPr id="3" name="Content Placeholder 2"/>
          <p:cNvSpPr>
            <a:spLocks noGrp="1"/>
          </p:cNvSpPr>
          <p:nvPr>
            <p:ph idx="1"/>
          </p:nvPr>
        </p:nvSpPr>
        <p:spPr/>
        <p:txBody>
          <a:bodyPr/>
          <a:lstStyle/>
          <a:p>
            <a:r>
              <a:rPr lang="en-US" dirty="0" smtClean="0"/>
              <a:t>1x 100% air-cooled chiller discharging heat to borehole</a:t>
            </a:r>
          </a:p>
          <a:p>
            <a:r>
              <a:rPr lang="en-US" dirty="0" smtClean="0"/>
              <a:t>Packaged unit including chilled water pumps</a:t>
            </a:r>
          </a:p>
          <a:p>
            <a:r>
              <a:rPr lang="en-US" dirty="0" smtClean="0"/>
              <a:t>Multiple compressors, fans and pumps provide redundancy</a:t>
            </a:r>
          </a:p>
          <a:p>
            <a:r>
              <a:rPr lang="en-US" dirty="0" smtClean="0"/>
              <a:t>Possible single point of failure for electrical </a:t>
            </a:r>
          </a:p>
          <a:p>
            <a:r>
              <a:rPr lang="en-US" dirty="0" smtClean="0"/>
              <a:t>Chilled water piping runs through cavern</a:t>
            </a:r>
          </a:p>
          <a:p>
            <a:r>
              <a:rPr lang="en-US" dirty="0" smtClean="0"/>
              <a:t>AORs air conditioned by local DX units</a:t>
            </a:r>
          </a:p>
          <a:p>
            <a:r>
              <a:rPr lang="en-US" dirty="0" smtClean="0"/>
              <a:t>Revised Veto design not included</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LAr HVAC</a:t>
            </a:r>
            <a:endParaRPr lang="en-US" dirty="0"/>
          </a:p>
        </p:txBody>
      </p:sp>
      <p:sp>
        <p:nvSpPr>
          <p:cNvPr id="6" name="Text Placeholder 5"/>
          <p:cNvSpPr>
            <a:spLocks noGrp="1"/>
          </p:cNvSpPr>
          <p:nvPr>
            <p:ph type="body" sz="quarter" idx="28"/>
          </p:nvPr>
        </p:nvSpPr>
        <p:spPr/>
        <p:txBody>
          <a:bodyPr/>
          <a:lstStyle/>
          <a:p>
            <a:endParaRPr lang="en-US"/>
          </a:p>
        </p:txBody>
      </p:sp>
      <p:pic>
        <p:nvPicPr>
          <p:cNvPr id="1033" name="Picture 9"/>
          <p:cNvPicPr>
            <a:picLocks noGrp="1" noChangeAspect="1" noChangeArrowheads="1"/>
          </p:cNvPicPr>
          <p:nvPr>
            <p:ph idx="1"/>
          </p:nvPr>
        </p:nvPicPr>
        <p:blipFill>
          <a:blip r:embed="rId2" cstate="print"/>
          <a:srcRect/>
          <a:stretch>
            <a:fillRect/>
          </a:stretch>
        </p:blipFill>
        <p:spPr bwMode="auto">
          <a:xfrm>
            <a:off x="339337" y="1371600"/>
            <a:ext cx="8423663" cy="442904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Plumbing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Plumbing &amp; Fire Protection Services</a:t>
            </a:r>
            <a:endParaRPr lang="en-US" dirty="0"/>
          </a:p>
        </p:txBody>
      </p:sp>
      <p:sp>
        <p:nvSpPr>
          <p:cNvPr id="3" name="Content Placeholder 2"/>
          <p:cNvSpPr>
            <a:spLocks noGrp="1"/>
          </p:cNvSpPr>
          <p:nvPr>
            <p:ph idx="1"/>
          </p:nvPr>
        </p:nvSpPr>
        <p:spPr/>
        <p:txBody>
          <a:bodyPr/>
          <a:lstStyle/>
          <a:p>
            <a:r>
              <a:rPr lang="en-US" dirty="0" smtClean="0"/>
              <a:t>Industrial water (competing schemes)</a:t>
            </a:r>
          </a:p>
          <a:p>
            <a:r>
              <a:rPr lang="en-US" dirty="0" smtClean="0"/>
              <a:t>Fire fighting water (single fire water supply from Ross).</a:t>
            </a:r>
          </a:p>
          <a:p>
            <a:r>
              <a:rPr lang="en-US" dirty="0" smtClean="0"/>
              <a:t>Drainage</a:t>
            </a:r>
          </a:p>
          <a:p>
            <a:r>
              <a:rPr lang="en-US" dirty="0" smtClean="0"/>
              <a:t>Sewage Removal for the main AOR</a:t>
            </a:r>
          </a:p>
          <a:p>
            <a:r>
              <a:rPr lang="en-US" dirty="0" smtClean="0"/>
              <a:t>No potable water service is provided to the 800L</a:t>
            </a:r>
          </a:p>
          <a:p>
            <a:endParaRPr lang="en-US" dirty="0"/>
          </a:p>
        </p:txBody>
      </p:sp>
      <p:sp>
        <p:nvSpPr>
          <p:cNvPr id="4" name="Text Placeholder 3"/>
          <p:cNvSpPr>
            <a:spLocks noGrp="1"/>
          </p:cNvSpPr>
          <p:nvPr>
            <p:ph type="body" sz="quarter" idx="28"/>
          </p:nvPr>
        </p:nvSpPr>
        <p:spPr/>
        <p:txBody>
          <a:bodyPr/>
          <a:lstStyle/>
          <a:p>
            <a:endParaRPr 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 Plumbing Schematic</a:t>
            </a:r>
            <a:endParaRPr lang="en-US" dirty="0"/>
          </a:p>
        </p:txBody>
      </p:sp>
      <p:sp>
        <p:nvSpPr>
          <p:cNvPr id="4" name="Text Placeholder 3"/>
          <p:cNvSpPr>
            <a:spLocks noGrp="1"/>
          </p:cNvSpPr>
          <p:nvPr>
            <p:ph type="body" sz="quarter" idx="28"/>
          </p:nvPr>
        </p:nvSpPr>
        <p:spPr/>
        <p:txBody>
          <a:bodyPr/>
          <a:lstStyle/>
          <a:p>
            <a:endParaRPr lang="en-US"/>
          </a:p>
        </p:txBody>
      </p:sp>
      <p:pic>
        <p:nvPicPr>
          <p:cNvPr id="5" name="Picture 2"/>
          <p:cNvPicPr>
            <a:picLocks noChangeAspect="1" noChangeArrowheads="1"/>
          </p:cNvPicPr>
          <p:nvPr/>
        </p:nvPicPr>
        <p:blipFill>
          <a:blip r:embed="rId2" cstate="print"/>
          <a:srcRect l="1380" t="4753" r="1984" b="2352"/>
          <a:stretch>
            <a:fillRect/>
          </a:stretch>
        </p:blipFill>
        <p:spPr bwMode="auto">
          <a:xfrm>
            <a:off x="1" y="914400"/>
            <a:ext cx="9144000" cy="515982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300L to 800L Ramp</a:t>
            </a:r>
            <a:endParaRPr lang="en-US" dirty="0"/>
          </a:p>
        </p:txBody>
      </p:sp>
      <p:sp>
        <p:nvSpPr>
          <p:cNvPr id="5" name="Content Placeholder 4"/>
          <p:cNvSpPr>
            <a:spLocks noGrp="1"/>
          </p:cNvSpPr>
          <p:nvPr>
            <p:ph idx="1"/>
          </p:nvPr>
        </p:nvSpPr>
        <p:spPr/>
        <p:txBody>
          <a:bodyPr/>
          <a:lstStyle/>
          <a:p>
            <a:r>
              <a:rPr lang="en-US" dirty="0" smtClean="0"/>
              <a:t>Drainage:  The 300-800L ramp will be provided with  a drainage trench to direct water to the 800L drainage system.</a:t>
            </a:r>
          </a:p>
          <a:p>
            <a:r>
              <a:rPr lang="en-US" dirty="0" smtClean="0"/>
              <a:t>Fire Fighting:  The 300-800L ramp will be provided with a 6” fire line, and class III hose stations every 200 feet.  The fire line will be fed from the fire line at 800L and the industrial water at 300L. No Sprinklers will be provided in the ramp.</a:t>
            </a:r>
          </a:p>
          <a:p>
            <a:r>
              <a:rPr lang="en-US" dirty="0" smtClean="0"/>
              <a:t>Ramp AORs:  Provided with bottled water for drinking, and chemical toilets. </a:t>
            </a:r>
            <a:endParaRPr lang="en-US" dirty="0"/>
          </a:p>
        </p:txBody>
      </p:sp>
      <p:sp>
        <p:nvSpPr>
          <p:cNvPr id="6" name="Text Placeholder 5"/>
          <p:cNvSpPr>
            <a:spLocks noGrp="1"/>
          </p:cNvSpPr>
          <p:nvPr>
            <p:ph type="body" sz="quarter" idx="28"/>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ArupThemePPT_10Feb2011_Rele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ArupTheme</Template>
  <TotalTime>312</TotalTime>
  <Words>989</Words>
  <Application>Microsoft Office PowerPoint</Application>
  <PresentationFormat>On-screen Show (4:3)</PresentationFormat>
  <Paragraphs>211</Paragraphs>
  <Slides>31</Slides>
  <Notes>3</Notes>
  <HiddenSlides>0</HiddenSlides>
  <MMClips>0</MMClips>
  <ScaleCrop>false</ScaleCrop>
  <HeadingPairs>
    <vt:vector size="4" baseType="variant">
      <vt:variant>
        <vt:lpstr>Theme</vt:lpstr>
      </vt:variant>
      <vt:variant>
        <vt:i4>12</vt:i4>
      </vt:variant>
      <vt:variant>
        <vt:lpstr>Slide Titles</vt:lpstr>
      </vt:variant>
      <vt:variant>
        <vt:i4>31</vt:i4>
      </vt:variant>
    </vt:vector>
  </HeadingPairs>
  <TitlesOfParts>
    <vt:vector size="43" baseType="lpstr">
      <vt:lpstr>ArupThemePPT_10Feb2011_Release</vt:lpstr>
      <vt:lpstr>Arup Base 2</vt:lpstr>
      <vt:lpstr>1_Arup Base</vt:lpstr>
      <vt:lpstr>1_Arup Base 2</vt:lpstr>
      <vt:lpstr>2_Arup Base</vt:lpstr>
      <vt:lpstr>2_Arup Base 2</vt:lpstr>
      <vt:lpstr>3_Arup Base</vt:lpstr>
      <vt:lpstr>3_Arup Base 2</vt:lpstr>
      <vt:lpstr>4_Arup Base</vt:lpstr>
      <vt:lpstr>4_Arup Base 2</vt:lpstr>
      <vt:lpstr>5_Arup Base</vt:lpstr>
      <vt:lpstr>5_Arup Base 2</vt:lpstr>
      <vt:lpstr>50% LBNE Concept Design  LAr Infrastructure</vt:lpstr>
      <vt:lpstr>Mechanical</vt:lpstr>
      <vt:lpstr>LAr HVAC</vt:lpstr>
      <vt:lpstr>LAr HVAC</vt:lpstr>
      <vt:lpstr>LAr HVAC</vt:lpstr>
      <vt:lpstr>Plumbing</vt:lpstr>
      <vt:lpstr>LAr Plumbing &amp; Fire Protection Services</vt:lpstr>
      <vt:lpstr>LAr Plumbing Schematic</vt:lpstr>
      <vt:lpstr>300L to 800L Ramp</vt:lpstr>
      <vt:lpstr>LAr Cavern AOR</vt:lpstr>
      <vt:lpstr>Electrical</vt:lpstr>
      <vt:lpstr>LAr Detector Electrical Connected Loads </vt:lpstr>
      <vt:lpstr>LAr Emergency/Standby Electrical Load</vt:lpstr>
      <vt:lpstr>LAr Lighting</vt:lpstr>
      <vt:lpstr>LAr Drift Lighting</vt:lpstr>
      <vt:lpstr>LAr Chamber Lighting</vt:lpstr>
      <vt:lpstr>LAr Emergency Power</vt:lpstr>
      <vt:lpstr>LAr Normal Power</vt:lpstr>
      <vt:lpstr>LAr Drift Panels</vt:lpstr>
      <vt:lpstr>Communications</vt:lpstr>
      <vt:lpstr>Scope of Work at LAr</vt:lpstr>
      <vt:lpstr>LAr Option</vt:lpstr>
      <vt:lpstr>2-Way Radio Coverage</vt:lpstr>
      <vt:lpstr>Pathway Supports and Enclosures</vt:lpstr>
      <vt:lpstr>Fire Protection</vt:lpstr>
      <vt:lpstr>Life Safety</vt:lpstr>
      <vt:lpstr>LAr Fire Safety</vt:lpstr>
      <vt:lpstr>LAr Fire Safety</vt:lpstr>
      <vt:lpstr>LAr Fire Alarm</vt:lpstr>
      <vt:lpstr>Life Safety</vt:lpstr>
      <vt:lpstr>Prefabricated AOR</vt:lpstr>
    </vt:vector>
  </TitlesOfParts>
  <Company>Arup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joann.lee</dc:creator>
  <cp:lastModifiedBy>joshua.yacknowitz</cp:lastModifiedBy>
  <cp:revision>34</cp:revision>
  <dcterms:created xsi:type="dcterms:W3CDTF">2011-07-29T13:25:26Z</dcterms:created>
  <dcterms:modified xsi:type="dcterms:W3CDTF">2011-08-01T20:22:19Z</dcterms:modified>
</cp:coreProperties>
</file>