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4"/>
  </p:notesMasterIdLst>
  <p:sldIdLst>
    <p:sldId id="323" r:id="rId5"/>
    <p:sldId id="324" r:id="rId6"/>
    <p:sldId id="326" r:id="rId7"/>
    <p:sldId id="327" r:id="rId8"/>
    <p:sldId id="328" r:id="rId9"/>
    <p:sldId id="322" r:id="rId10"/>
    <p:sldId id="331" r:id="rId11"/>
    <p:sldId id="329" r:id="rId12"/>
    <p:sldId id="330" r:id="rId1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tto" initials="sa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5C"/>
    <a:srgbClr val="008789"/>
    <a:srgbClr val="0C8164"/>
    <a:srgbClr val="4C4C4C"/>
    <a:srgbClr val="048C9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9" autoAdjust="0"/>
    <p:restoredTop sz="89167" autoAdjust="0"/>
  </p:normalViewPr>
  <p:slideViewPr>
    <p:cSldViewPr snapToGrid="0">
      <p:cViewPr>
        <p:scale>
          <a:sx n="70" d="100"/>
          <a:sy n="70" d="100"/>
        </p:scale>
        <p:origin x="-451" y="31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63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32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5790"/>
            <a:ext cx="50292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1C80DA-910F-414F-8C65-308AAD7C4EB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3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Firts_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48000" y="3886210"/>
            <a:ext cx="8001056" cy="1185866"/>
          </a:xfrm>
        </p:spPr>
        <p:txBody>
          <a:bodyPr anchor="t"/>
          <a:lstStyle>
            <a:lvl1pPr>
              <a:defRPr sz="3200">
                <a:solidFill>
                  <a:srgbClr val="00755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48000" y="3286124"/>
            <a:ext cx="8001056" cy="432000"/>
          </a:xfrm>
          <a:noFill/>
        </p:spPr>
        <p:txBody>
          <a:bodyPr/>
          <a:lstStyle>
            <a:lvl1pPr marL="0" indent="0" algn="l">
              <a:buNone/>
              <a:defRPr>
                <a:solidFill>
                  <a:srgbClr val="00755C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56000" y="950400"/>
            <a:ext cx="5436000" cy="502200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0399" y="950400"/>
            <a:ext cx="3132000" cy="5022000"/>
          </a:xfrm>
          <a:noFill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934200" cy="6858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934200" cy="6858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28600" y="950400"/>
            <a:ext cx="4267200" cy="5022000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48200" y="950400"/>
            <a:ext cx="4267200" cy="5022000"/>
          </a:xfrm>
          <a:noFill/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04284" y="4800601"/>
            <a:ext cx="5486400" cy="566738"/>
          </a:xfrm>
        </p:spPr>
        <p:txBody>
          <a:bodyPr anchor="t"/>
          <a:lstStyle>
            <a:lvl1pPr algn="l">
              <a:defRPr sz="2000" b="1">
                <a:solidFill>
                  <a:srgbClr val="4C4C4C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04284" y="1447200"/>
            <a:ext cx="5486400" cy="3294000"/>
          </a:xfrm>
          <a:noFill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04284" y="5367338"/>
            <a:ext cx="5486400" cy="490554"/>
          </a:xfrm>
        </p:spPr>
        <p:txBody>
          <a:bodyPr/>
          <a:lstStyle>
            <a:lvl1pPr marL="0" indent="0">
              <a:buNone/>
              <a:defRPr sz="1800">
                <a:solidFill>
                  <a:srgbClr val="4C4C4C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9537" y="2786058"/>
            <a:ext cx="6912000" cy="1440000"/>
          </a:xfrm>
          <a:noFill/>
        </p:spPr>
        <p:txBody>
          <a:bodyPr anchor="t"/>
          <a:lstStyle>
            <a:lvl1pPr algn="l">
              <a:defRPr sz="4000" b="1" cap="none">
                <a:solidFill>
                  <a:srgbClr val="00755C"/>
                </a:solidFill>
                <a:latin typeface="+mn-lt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99537" y="3500439"/>
            <a:ext cx="6912000" cy="714380"/>
          </a:xfrm>
          <a:noFill/>
        </p:spPr>
        <p:txBody>
          <a:bodyPr anchor="t"/>
          <a:lstStyle>
            <a:lvl1pPr algn="l">
              <a:defRPr sz="2000" b="0" cap="none">
                <a:solidFill>
                  <a:srgbClr val="00755C"/>
                </a:solidFill>
                <a:latin typeface="+mn-lt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98000" y="4286270"/>
            <a:ext cx="6912000" cy="1500187"/>
          </a:xfrm>
          <a:noFill/>
        </p:spPr>
        <p:txBody>
          <a:bodyPr anchor="t"/>
          <a:lstStyle>
            <a:lvl1pPr marL="0" indent="0">
              <a:buNone/>
              <a:defRPr sz="2000">
                <a:solidFill>
                  <a:srgbClr val="00755C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dirty="0" smtClean="0"/>
              <a:t>August 2, 2011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dirty="0" smtClean="0"/>
              <a:t>August  2, 2011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30400" y="950400"/>
            <a:ext cx="4248000" cy="502200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50400"/>
            <a:ext cx="4248000" cy="502200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dirty="0" smtClean="0"/>
              <a:t>August 2, 2011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0400" y="950400"/>
            <a:ext cx="4248000" cy="639762"/>
          </a:xfrm>
          <a:noFill/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0400" y="1643050"/>
            <a:ext cx="4248000" cy="428628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4" y="950400"/>
            <a:ext cx="4248000" cy="639762"/>
          </a:xfrm>
          <a:noFill/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4" y="1643050"/>
            <a:ext cx="4248000" cy="428628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934200" cy="6858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dirty="0" smtClean="0"/>
              <a:t>August 2, 2011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(right) 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71669" y="950400"/>
            <a:ext cx="6843731" cy="502200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0400" y="950400"/>
            <a:ext cx="1746000" cy="1440000"/>
          </a:xfrm>
          <a:noFill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dirty="0" smtClean="0"/>
              <a:t>August 2, 2011</a:t>
            </a:r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(bottom) 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0400" y="2285992"/>
            <a:ext cx="8686800" cy="3643338"/>
          </a:xfrm>
          <a:noFill/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0400" y="950400"/>
            <a:ext cx="8686800" cy="1296000"/>
          </a:xfrm>
          <a:noFill/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934200" cy="6858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2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noProof="0" smtClean="0"/>
              <a:t>April 25, 2011</a:t>
            </a:r>
            <a:endParaRPr lang="en-GB" noProof="0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Golder_associates_slide_section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" y="0"/>
            <a:ext cx="9139763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28600"/>
            <a:ext cx="6934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50400"/>
            <a:ext cx="8686800" cy="502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144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0400" y="6091203"/>
            <a:ext cx="2133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r>
              <a:rPr lang="en-US" dirty="0" smtClean="0"/>
              <a:t>August 2, 2011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0400" y="6264003"/>
            <a:ext cx="28956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800"/>
            </a:lvl1pPr>
          </a:lstStyle>
          <a:p>
            <a:endParaRPr lang="en-GB" noProof="0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15600" y="6091203"/>
            <a:ext cx="6984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/>
            </a:lvl1pPr>
          </a:lstStyle>
          <a:p>
            <a:fld id="{1E42F5B4-DBEA-492C-87D8-0D6A08CAEE5F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2" name="Picture 11" descr="Logo_50e_Golder_CMYK_C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8339333" y="256032"/>
            <a:ext cx="576943" cy="8779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62" r:id="rId6"/>
    <p:sldLayoutId id="2147483663" r:id="rId7"/>
    <p:sldLayoutId id="2147483654" r:id="rId8"/>
    <p:sldLayoutId id="2147483655" r:id="rId9"/>
    <p:sldLayoutId id="2147483656" r:id="rId10"/>
    <p:sldLayoutId id="2147483660" r:id="rId11"/>
    <p:sldLayoutId id="2147483657" r:id="rId12"/>
    <p:sldLayoutId id="2147483664" r:id="rId13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755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  <a:ea typeface="ヒラギノ角ゴ Pro W3" pitchFamily="-3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2000">
          <a:solidFill>
            <a:srgbClr val="4C4C4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2000">
          <a:solidFill>
            <a:srgbClr val="4C4C4C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800">
          <a:solidFill>
            <a:srgbClr val="4C4C4C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800">
          <a:solidFill>
            <a:srgbClr val="4C4C4C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800">
          <a:solidFill>
            <a:srgbClr val="4C4C4C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400">
          <a:solidFill>
            <a:srgbClr val="4C4C4C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400">
          <a:solidFill>
            <a:srgbClr val="4C4C4C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400">
          <a:solidFill>
            <a:srgbClr val="4C4C4C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C8164"/>
        </a:buClr>
        <a:buSzPct val="80000"/>
        <a:buFont typeface="Wingdings" pitchFamily="-32" charset="2"/>
        <a:buChar char="n"/>
        <a:defRPr sz="1400">
          <a:solidFill>
            <a:srgbClr val="4C4C4C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WCD%20200kT%2020110722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WCDExcavationSeq-50CDR.pdf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</a:t>
            </a:r>
            <a:r>
              <a:rPr lang="en-US" dirty="0" err="1" smtClean="0"/>
              <a:t>kT</a:t>
            </a:r>
            <a:r>
              <a:rPr lang="en-US" dirty="0" smtClean="0"/>
              <a:t> Water Cherenkov Detector Excavation</a:t>
            </a: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50% Conceptual Design Review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Overview of 200 </a:t>
            </a:r>
            <a:r>
              <a:rPr lang="en-US" sz="2800" dirty="0" err="1" smtClean="0"/>
              <a:t>kT</a:t>
            </a:r>
            <a:r>
              <a:rPr lang="en-US" sz="2800" dirty="0" smtClean="0"/>
              <a:t> WCD Layout</a:t>
            </a:r>
          </a:p>
          <a:p>
            <a:r>
              <a:rPr lang="en-US" sz="2800" dirty="0" smtClean="0"/>
              <a:t>Generalized Development Sequence</a:t>
            </a:r>
          </a:p>
          <a:p>
            <a:r>
              <a:rPr lang="en-US" sz="2800" dirty="0" smtClean="0"/>
              <a:t>200 </a:t>
            </a:r>
            <a:r>
              <a:rPr lang="en-US" sz="2800" dirty="0" err="1" smtClean="0"/>
              <a:t>kT</a:t>
            </a:r>
            <a:r>
              <a:rPr lang="en-US" sz="2800" dirty="0" smtClean="0"/>
              <a:t> WCD Excavation Sequence</a:t>
            </a:r>
          </a:p>
          <a:p>
            <a:r>
              <a:rPr lang="en-US" sz="2800" dirty="0" smtClean="0"/>
              <a:t>Ground Support &amp; Stability Modeling</a:t>
            </a:r>
          </a:p>
          <a:p>
            <a:r>
              <a:rPr lang="en-US" sz="2800" dirty="0" smtClean="0"/>
              <a:t>Ventilation</a:t>
            </a:r>
          </a:p>
          <a:p>
            <a:r>
              <a:rPr lang="en-US" sz="2800" dirty="0" smtClean="0"/>
              <a:t>Preliminary Conceptual Cost Estimate</a:t>
            </a:r>
          </a:p>
          <a:p>
            <a:r>
              <a:rPr lang="en-US" sz="2800" dirty="0" smtClean="0"/>
              <a:t>Updates Going Forward</a:t>
            </a:r>
          </a:p>
          <a:p>
            <a:pPr lvl="1"/>
            <a:r>
              <a:rPr lang="en-US" sz="2800" dirty="0" smtClean="0"/>
              <a:t>Utility Drift Size</a:t>
            </a:r>
          </a:p>
          <a:p>
            <a:pPr lvl="1"/>
            <a:r>
              <a:rPr lang="en-US" sz="2800" dirty="0" err="1" smtClean="0"/>
              <a:t>AoRs</a:t>
            </a:r>
            <a:endParaRPr lang="en-US" sz="2800" dirty="0" smtClean="0"/>
          </a:p>
          <a:p>
            <a:pPr lvl="1"/>
            <a:r>
              <a:rPr lang="en-US" sz="2800" dirty="0" smtClean="0"/>
              <a:t>Other Excavations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2,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</a:t>
            </a:r>
            <a:r>
              <a:rPr lang="en-US" dirty="0" err="1" smtClean="0"/>
              <a:t>kT</a:t>
            </a:r>
            <a:r>
              <a:rPr lang="en-US" dirty="0" smtClean="0"/>
              <a:t> WCD Layout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 2, 2011</a:t>
            </a:r>
            <a:endParaRPr lang="en-GB" dirty="0"/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 l="4027" t="2224" r="2890" b="16939"/>
          <a:stretch>
            <a:fillRect/>
          </a:stretch>
        </p:blipFill>
        <p:spPr bwMode="auto">
          <a:xfrm>
            <a:off x="1447799" y="1393371"/>
            <a:ext cx="6237514" cy="4186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</a:t>
            </a:r>
            <a:r>
              <a:rPr lang="en-US" dirty="0" err="1" smtClean="0"/>
              <a:t>kT</a:t>
            </a:r>
            <a:r>
              <a:rPr lang="en-US" dirty="0" smtClean="0"/>
              <a:t> WCD Excavation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Ramp to dome (exploratory drift)</a:t>
            </a:r>
          </a:p>
          <a:p>
            <a:r>
              <a:rPr lang="en-US" sz="2800" dirty="0" smtClean="0"/>
              <a:t>5117 Ramp &amp; drift to center of WCD</a:t>
            </a:r>
          </a:p>
          <a:p>
            <a:r>
              <a:rPr lang="en-US" sz="2800" dirty="0" smtClean="0"/>
              <a:t>Top level dome excavate/support</a:t>
            </a:r>
          </a:p>
          <a:p>
            <a:r>
              <a:rPr lang="en-US" sz="2800" dirty="0" smtClean="0"/>
              <a:t>Raise bore</a:t>
            </a:r>
          </a:p>
          <a:p>
            <a:r>
              <a:rPr lang="en-US" sz="2800" dirty="0" smtClean="0"/>
              <a:t>Continue down dome</a:t>
            </a:r>
          </a:p>
          <a:p>
            <a:r>
              <a:rPr lang="en-US" sz="2800" dirty="0" smtClean="0"/>
              <a:t>Excavate tank</a:t>
            </a:r>
          </a:p>
          <a:p>
            <a:pPr lvl="1"/>
            <a:r>
              <a:rPr lang="en-US" sz="2800" dirty="0" smtClean="0"/>
              <a:t>5 meter benches</a:t>
            </a:r>
          </a:p>
          <a:p>
            <a:pPr lvl="1"/>
            <a:r>
              <a:rPr lang="en-US" sz="2800" dirty="0" smtClean="0"/>
              <a:t>Work in sections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 2,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</a:t>
            </a:r>
            <a:r>
              <a:rPr lang="en-US" dirty="0" err="1" smtClean="0"/>
              <a:t>kT</a:t>
            </a:r>
            <a:r>
              <a:rPr lang="en-US" dirty="0" smtClean="0"/>
              <a:t> WCD Excavation Sequence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 2, 2011</a:t>
            </a:r>
            <a:endParaRPr lang="en-GB" dirty="0"/>
          </a:p>
        </p:txBody>
      </p:sp>
      <p:pic>
        <p:nvPicPr>
          <p:cNvPr id="1026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9098" y="1061849"/>
            <a:ext cx="6125803" cy="4734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962025"/>
            <a:ext cx="47434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WCD Excavation Cycle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781800" y="5562600"/>
            <a:ext cx="304800" cy="304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32" charset="-128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rot="10800000">
            <a:off x="2667000" y="2133600"/>
            <a:ext cx="1676400" cy="1219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rot="5400000" flipH="1" flipV="1">
            <a:off x="3959162" y="1947240"/>
            <a:ext cx="1980294" cy="6368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06472" y="3507608"/>
            <a:ext cx="2068096" cy="4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16200000" flipH="1">
            <a:off x="3971509" y="4418769"/>
            <a:ext cx="1982105" cy="6501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rot="10800000" flipV="1">
            <a:off x="2663687" y="3660913"/>
            <a:ext cx="1683026" cy="12158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rot="10800000">
            <a:off x="2201866" y="3492502"/>
            <a:ext cx="2097085" cy="63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Flowchart: Connector 30"/>
          <p:cNvSpPr/>
          <p:nvPr/>
        </p:nvSpPr>
        <p:spPr bwMode="auto">
          <a:xfrm>
            <a:off x="4305301" y="3251200"/>
            <a:ext cx="495300" cy="504825"/>
          </a:xfrm>
          <a:prstGeom prst="flowChartConnector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32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4142" y="2005780"/>
            <a:ext cx="1563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Mucking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75122" y="2228671"/>
            <a:ext cx="1563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Wall Scaling &amp; Cleanup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34116" y="4134464"/>
            <a:ext cx="15633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Cable &amp; Rock Bolting</a:t>
            </a:r>
            <a:endParaRPr lang="en-US" sz="2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83974" y="4419599"/>
            <a:ext cx="15633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Explosive Loading</a:t>
            </a:r>
          </a:p>
          <a:p>
            <a:pPr algn="ctr"/>
            <a:r>
              <a:rPr lang="en-US" sz="1600" b="1" dirty="0" smtClean="0"/>
              <a:t>(Foot Traffic)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3845" y="3618270"/>
            <a:ext cx="156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Blasthole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Drilling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177848" y="2706366"/>
            <a:ext cx="15633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No-go Zone for Excavator Backup</a:t>
            </a:r>
          </a:p>
        </p:txBody>
      </p:sp>
      <p:sp>
        <p:nvSpPr>
          <p:cNvPr id="24" name="Flowchart: Connector 23"/>
          <p:cNvSpPr/>
          <p:nvPr/>
        </p:nvSpPr>
        <p:spPr bwMode="auto">
          <a:xfrm>
            <a:off x="2212258" y="1165123"/>
            <a:ext cx="4660489" cy="4660490"/>
          </a:xfrm>
          <a:prstGeom prst="flowChartConnector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3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WCD Excavation</a:t>
            </a:r>
          </a:p>
          <a:p>
            <a:pPr lvl="1"/>
            <a:r>
              <a:rPr lang="en-US" sz="2800" dirty="0" smtClean="0"/>
              <a:t>15m, 50T cable bolts, 2.5m centers</a:t>
            </a:r>
          </a:p>
          <a:p>
            <a:pPr lvl="1"/>
            <a:r>
              <a:rPr lang="en-US" sz="2800" dirty="0" smtClean="0"/>
              <a:t>5m, 20T resin bolts, 1.25m centers</a:t>
            </a:r>
          </a:p>
          <a:p>
            <a:pPr lvl="1"/>
            <a:r>
              <a:rPr lang="en-US" sz="2800" dirty="0" smtClean="0"/>
              <a:t>100mm mesh</a:t>
            </a:r>
          </a:p>
          <a:p>
            <a:pPr lvl="1"/>
            <a:r>
              <a:rPr lang="en-US" sz="2800" dirty="0" smtClean="0"/>
              <a:t>100mm shotcrete</a:t>
            </a:r>
          </a:p>
          <a:p>
            <a:r>
              <a:rPr lang="en-US" sz="2800" dirty="0" smtClean="0"/>
              <a:t>Utility Drift</a:t>
            </a:r>
          </a:p>
          <a:p>
            <a:pPr lvl="1"/>
            <a:r>
              <a:rPr lang="en-US" sz="2800" dirty="0" smtClean="0"/>
              <a:t>3m resin bolts, 1.5m centers</a:t>
            </a:r>
          </a:p>
          <a:p>
            <a:pPr lvl="1"/>
            <a:r>
              <a:rPr lang="en-US" sz="2800" dirty="0" smtClean="0"/>
              <a:t>75mm shotcrete</a:t>
            </a:r>
          </a:p>
          <a:p>
            <a:r>
              <a:rPr lang="en-US" sz="2600" dirty="0" smtClean="0"/>
              <a:t>Others</a:t>
            </a:r>
          </a:p>
          <a:p>
            <a:pPr lvl="1"/>
            <a:r>
              <a:rPr lang="en-US" sz="2600" dirty="0" smtClean="0"/>
              <a:t>1.2m resin bolts, 1.5m centers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 2,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Ventilation &amp; Hoisting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Driven by diesel requirements</a:t>
            </a:r>
          </a:p>
          <a:p>
            <a:r>
              <a:rPr lang="en-US" sz="2800" dirty="0" smtClean="0"/>
              <a:t>~125,000 </a:t>
            </a:r>
            <a:r>
              <a:rPr lang="en-US" sz="2800" dirty="0" err="1" smtClean="0"/>
              <a:t>cfm</a:t>
            </a:r>
            <a:r>
              <a:rPr lang="en-US" sz="2800" dirty="0" smtClean="0"/>
              <a:t> in 5117 Ramp</a:t>
            </a:r>
          </a:p>
          <a:p>
            <a:r>
              <a:rPr lang="en-US" sz="2800" dirty="0" smtClean="0"/>
              <a:t>Volume and velocity in WCD excavation?</a:t>
            </a:r>
          </a:p>
          <a:p>
            <a:r>
              <a:rPr lang="en-US" sz="2800" dirty="0" smtClean="0"/>
              <a:t>~100,000+ </a:t>
            </a:r>
            <a:r>
              <a:rPr lang="en-US" sz="2800" dirty="0" err="1" smtClean="0"/>
              <a:t>cfm</a:t>
            </a:r>
            <a:r>
              <a:rPr lang="en-US" sz="2800" dirty="0" smtClean="0"/>
              <a:t> at working level in WCD</a:t>
            </a:r>
          </a:p>
          <a:p>
            <a:r>
              <a:rPr lang="en-US" sz="2800" dirty="0" smtClean="0"/>
              <a:t>Crane/Hoist in utility drift, 4T – 8T capacity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 2,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Utility Drift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August  2, 2011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1188321"/>
            <a:ext cx="542925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1"/>
          <p:cNvGrpSpPr/>
          <p:nvPr/>
        </p:nvGrpSpPr>
        <p:grpSpPr>
          <a:xfrm rot="20836411">
            <a:off x="3886043" y="2916492"/>
            <a:ext cx="447256" cy="1935592"/>
            <a:chOff x="3543142" y="3059366"/>
            <a:chExt cx="447256" cy="1935592"/>
          </a:xfrm>
        </p:grpSpPr>
        <p:sp>
          <p:nvSpPr>
            <p:cNvPr id="6" name="Freeform 5"/>
            <p:cNvSpPr/>
            <p:nvPr/>
          </p:nvSpPr>
          <p:spPr bwMode="auto">
            <a:xfrm rot="4704196">
              <a:off x="2972201" y="3976761"/>
              <a:ext cx="1732625" cy="303769"/>
            </a:xfrm>
            <a:custGeom>
              <a:avLst/>
              <a:gdLst>
                <a:gd name="connsiteX0" fmla="*/ 0 w 963826"/>
                <a:gd name="connsiteY0" fmla="*/ 0 h 303769"/>
                <a:gd name="connsiteX1" fmla="*/ 963826 w 963826"/>
                <a:gd name="connsiteY1" fmla="*/ 0 h 303769"/>
                <a:gd name="connsiteX2" fmla="*/ 963826 w 963826"/>
                <a:gd name="connsiteY2" fmla="*/ 303769 h 303769"/>
                <a:gd name="connsiteX3" fmla="*/ 0 w 963826"/>
                <a:gd name="connsiteY3" fmla="*/ 303769 h 303769"/>
                <a:gd name="connsiteX4" fmla="*/ 0 w 963826"/>
                <a:gd name="connsiteY4" fmla="*/ 0 h 303769"/>
                <a:gd name="connsiteX0" fmla="*/ 0 w 1042927"/>
                <a:gd name="connsiteY0" fmla="*/ 0 h 303769"/>
                <a:gd name="connsiteX1" fmla="*/ 963826 w 1042927"/>
                <a:gd name="connsiteY1" fmla="*/ 0 h 303769"/>
                <a:gd name="connsiteX2" fmla="*/ 1042927 w 1042927"/>
                <a:gd name="connsiteY2" fmla="*/ 283516 h 303769"/>
                <a:gd name="connsiteX3" fmla="*/ 0 w 1042927"/>
                <a:gd name="connsiteY3" fmla="*/ 303769 h 303769"/>
                <a:gd name="connsiteX4" fmla="*/ 0 w 1042927"/>
                <a:gd name="connsiteY4" fmla="*/ 0 h 303769"/>
                <a:gd name="connsiteX0" fmla="*/ 0 w 1097867"/>
                <a:gd name="connsiteY0" fmla="*/ 0 h 303769"/>
                <a:gd name="connsiteX1" fmla="*/ 963826 w 1097867"/>
                <a:gd name="connsiteY1" fmla="*/ 0 h 303769"/>
                <a:gd name="connsiteX2" fmla="*/ 1097867 w 1097867"/>
                <a:gd name="connsiteY2" fmla="*/ 277972 h 303769"/>
                <a:gd name="connsiteX3" fmla="*/ 0 w 1097867"/>
                <a:gd name="connsiteY3" fmla="*/ 303769 h 303769"/>
                <a:gd name="connsiteX4" fmla="*/ 0 w 1097867"/>
                <a:gd name="connsiteY4" fmla="*/ 0 h 303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7867" h="303769">
                  <a:moveTo>
                    <a:pt x="0" y="0"/>
                  </a:moveTo>
                  <a:lnTo>
                    <a:pt x="963826" y="0"/>
                  </a:lnTo>
                  <a:lnTo>
                    <a:pt x="1097867" y="277972"/>
                  </a:lnTo>
                  <a:lnTo>
                    <a:pt x="0" y="3037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-32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4704196">
              <a:off x="3537560" y="3064948"/>
              <a:ext cx="224661" cy="213497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-32" charset="-128"/>
              </a:endParaRPr>
            </a:p>
          </p:txBody>
        </p:sp>
      </p:grpSp>
      <p:sp>
        <p:nvSpPr>
          <p:cNvPr id="9" name="Freeform 8"/>
          <p:cNvSpPr/>
          <p:nvPr/>
        </p:nvSpPr>
        <p:spPr bwMode="auto">
          <a:xfrm rot="3026428">
            <a:off x="4373066" y="4830085"/>
            <a:ext cx="823216" cy="214448"/>
          </a:xfrm>
          <a:custGeom>
            <a:avLst/>
            <a:gdLst>
              <a:gd name="connsiteX0" fmla="*/ 0 w 601049"/>
              <a:gd name="connsiteY0" fmla="*/ 0 h 213497"/>
              <a:gd name="connsiteX1" fmla="*/ 601049 w 601049"/>
              <a:gd name="connsiteY1" fmla="*/ 0 h 213497"/>
              <a:gd name="connsiteX2" fmla="*/ 601049 w 601049"/>
              <a:gd name="connsiteY2" fmla="*/ 213497 h 213497"/>
              <a:gd name="connsiteX3" fmla="*/ 0 w 601049"/>
              <a:gd name="connsiteY3" fmla="*/ 213497 h 213497"/>
              <a:gd name="connsiteX4" fmla="*/ 0 w 601049"/>
              <a:gd name="connsiteY4" fmla="*/ 0 h 213497"/>
              <a:gd name="connsiteX0" fmla="*/ 0 w 768276"/>
              <a:gd name="connsiteY0" fmla="*/ 0 h 213497"/>
              <a:gd name="connsiteX1" fmla="*/ 601049 w 768276"/>
              <a:gd name="connsiteY1" fmla="*/ 0 h 213497"/>
              <a:gd name="connsiteX2" fmla="*/ 768276 w 768276"/>
              <a:gd name="connsiteY2" fmla="*/ 199481 h 213497"/>
              <a:gd name="connsiteX3" fmla="*/ 0 w 768276"/>
              <a:gd name="connsiteY3" fmla="*/ 213497 h 213497"/>
              <a:gd name="connsiteX4" fmla="*/ 0 w 768276"/>
              <a:gd name="connsiteY4" fmla="*/ 0 h 213497"/>
              <a:gd name="connsiteX0" fmla="*/ 0 w 823216"/>
              <a:gd name="connsiteY0" fmla="*/ 0 h 214448"/>
              <a:gd name="connsiteX1" fmla="*/ 655989 w 823216"/>
              <a:gd name="connsiteY1" fmla="*/ 951 h 214448"/>
              <a:gd name="connsiteX2" fmla="*/ 823216 w 823216"/>
              <a:gd name="connsiteY2" fmla="*/ 200432 h 214448"/>
              <a:gd name="connsiteX3" fmla="*/ 54940 w 823216"/>
              <a:gd name="connsiteY3" fmla="*/ 214448 h 214448"/>
              <a:gd name="connsiteX4" fmla="*/ 0 w 823216"/>
              <a:gd name="connsiteY4" fmla="*/ 0 h 214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3216" h="214448">
                <a:moveTo>
                  <a:pt x="0" y="0"/>
                </a:moveTo>
                <a:lnTo>
                  <a:pt x="655989" y="951"/>
                </a:lnTo>
                <a:lnTo>
                  <a:pt x="823216" y="200432"/>
                </a:lnTo>
                <a:lnTo>
                  <a:pt x="54940" y="214448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-32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8780" y="4671060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270 m</a:t>
            </a:r>
            <a:r>
              <a:rPr lang="en-US" sz="1800" b="1" baseline="30000" dirty="0" smtClean="0"/>
              <a:t>2</a:t>
            </a:r>
            <a:endParaRPr lang="en-US" sz="1800" b="1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2621280" y="4564380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950 m</a:t>
            </a:r>
            <a:r>
              <a:rPr lang="en-US" sz="1800" b="1" baseline="30000" dirty="0" smtClean="0"/>
              <a:t>2</a:t>
            </a:r>
            <a:endParaRPr lang="en-US" sz="1800" b="1" baseline="300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3497580" y="4371975"/>
            <a:ext cx="674370" cy="32956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10" idx="1"/>
            <a:endCxn id="9" idx="1"/>
          </p:cNvCxnSpPr>
          <p:nvPr/>
        </p:nvCxnSpPr>
        <p:spPr bwMode="auto">
          <a:xfrm rot="10800000" flipV="1">
            <a:off x="5022248" y="4855725"/>
            <a:ext cx="456532" cy="20230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400L_geocharacterizationpresentation_09202010_rev2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3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Content xmlns="601a35c9-d6ba-4034-8363-62e5ee06fa97" xsi:nil="true"/>
    <Link xmlns="601a35c9-d6ba-4034-8363-62e5ee06fa97">
      <Url xsi:nil="true"/>
      <Description xsi:nil="true"/>
    </Link>
    <Content_x0020_Description xmlns="601a35c9-d6ba-4034-8363-62e5ee06fa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6C576865689B44B5350B8FFF28BD6C" ma:contentTypeVersion="6" ma:contentTypeDescription="Create a new document." ma:contentTypeScope="" ma:versionID="d8008588dfdf1d5d3fe1087f52475bac">
  <xsd:schema xmlns:xsd="http://www.w3.org/2001/XMLSchema" xmlns:p="http://schemas.microsoft.com/office/2006/metadata/properties" xmlns:ns1="601a35c9-d6ba-4034-8363-62e5ee06fa97" targetNamespace="http://schemas.microsoft.com/office/2006/metadata/properties" ma:root="true" ma:fieldsID="6a09f17ccfa12c2ce23e9330810639dd" ns1:_="">
    <xsd:import namespace="601a35c9-d6ba-4034-8363-62e5ee06fa97"/>
    <xsd:element name="properties">
      <xsd:complexType>
        <xsd:sequence>
          <xsd:element name="documentManagement">
            <xsd:complexType>
              <xsd:all>
                <xsd:element ref="ns1:Link" minOccurs="0"/>
                <xsd:element ref="ns1:Content_x0020_Description" minOccurs="0"/>
                <xsd:element ref="ns1:Conten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01a35c9-d6ba-4034-8363-62e5ee06fa97" elementFormDefault="qualified">
    <xsd:import namespace="http://schemas.microsoft.com/office/2006/documentManagement/types"/>
    <xsd:element name="Link" ma:index="0" nillable="true" ma:displayName="Link" ma:description="Link to an existing document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ontent_x0020_Description" ma:index="12" nillable="true" ma:displayName="Content Description" ma:internalName="Content_x0020_Description">
      <xsd:simpleType>
        <xsd:restriction base="dms:Text">
          <xsd:maxLength value="255"/>
        </xsd:restriction>
      </xsd:simpleType>
    </xsd:element>
    <xsd:element name="Content" ma:index="13" nillable="true" ma:displayName="Content" ma:internalName="Cont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3553038A-3836-4871-BA5C-5FAEC500739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601a35c9-d6ba-4034-8363-62e5ee06fa97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B6067CF-FD9E-407F-9EFF-8FAA41769F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80E9C2-6BF7-497D-9EF6-7A6CEF820A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1a35c9-d6ba-4034-8363-62e5ee06fa9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3038</TotalTime>
  <Words>229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7400L_geocharacterizationpresentation_09202010_rev2</vt:lpstr>
      <vt:lpstr>200 kT Water Cherenkov Detector Excavation</vt:lpstr>
      <vt:lpstr>Outline</vt:lpstr>
      <vt:lpstr>200 kT WCD Layout</vt:lpstr>
      <vt:lpstr>200 kT WCD Excavation Sequence</vt:lpstr>
      <vt:lpstr>200 kT WCD Excavation Sequence</vt:lpstr>
      <vt:lpstr>WCD Excavation Cycle</vt:lpstr>
      <vt:lpstr>Ground Support</vt:lpstr>
      <vt:lpstr>Ventilation &amp; Hoisting</vt:lpstr>
      <vt:lpstr>Alternative Utility Drift</vt:lpstr>
    </vt:vector>
  </TitlesOfParts>
  <Company>Golder Associates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mapping&amp;scanning_10022010workshop</dc:title>
  <dc:creator>sotto</dc:creator>
  <dc:description>V_2010-03-24</dc:description>
  <cp:lastModifiedBy>wweinig</cp:lastModifiedBy>
  <cp:revision>182</cp:revision>
  <dcterms:created xsi:type="dcterms:W3CDTF">2010-11-30T18:00:53Z</dcterms:created>
  <dcterms:modified xsi:type="dcterms:W3CDTF">2011-08-02T16:40:55Z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0x010100B76C576865689B44B5350B8FFF28BD6C</vt:lpwstr>
  </property>
</Properties>
</file>