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2"/>
  </p:notesMasterIdLst>
  <p:sldIdLst>
    <p:sldId id="323" r:id="rId5"/>
    <p:sldId id="324" r:id="rId6"/>
    <p:sldId id="332" r:id="rId7"/>
    <p:sldId id="333" r:id="rId8"/>
    <p:sldId id="326" r:id="rId9"/>
    <p:sldId id="334" r:id="rId10"/>
    <p:sldId id="327" r:id="rId11"/>
    <p:sldId id="335" r:id="rId12"/>
    <p:sldId id="328" r:id="rId13"/>
    <p:sldId id="340" r:id="rId14"/>
    <p:sldId id="336" r:id="rId15"/>
    <p:sldId id="322" r:id="rId16"/>
    <p:sldId id="337" r:id="rId17"/>
    <p:sldId id="338" r:id="rId18"/>
    <p:sldId id="331" r:id="rId19"/>
    <p:sldId id="329" r:id="rId20"/>
    <p:sldId id="339" r:id="rId2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tto" initials="sa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5C"/>
    <a:srgbClr val="008789"/>
    <a:srgbClr val="0C8164"/>
    <a:srgbClr val="4C4C4C"/>
    <a:srgbClr val="048C9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6441" autoAdjust="0"/>
  </p:normalViewPr>
  <p:slideViewPr>
    <p:cSldViewPr snapToGrid="0">
      <p:cViewPr varScale="1">
        <p:scale>
          <a:sx n="57" d="100"/>
          <a:sy n="57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6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32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1C80DA-910F-414F-8C65-308AAD7C4EB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ts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10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noProof="0" smtClean="0"/>
              <a:t>April 25, 2011</a:t>
            </a:r>
            <a:endParaRPr lang="en-GB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noProof="0" smtClean="0"/>
              <a:t>April 25, 2011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1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noProof="0" smtClean="0"/>
              <a:t>April 25, 2011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noProof="0" smtClean="0"/>
              <a:t>April 25, 2011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9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70"/>
            <a:ext cx="6912000" cy="1500187"/>
          </a:xfrm>
          <a:noFill/>
        </p:spPr>
        <p:txBody>
          <a:bodyPr anchor="t"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dirty="0" smtClean="0"/>
              <a:t>August 2, 2011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dirty="0" smtClean="0"/>
              <a:t>August  2, 2011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dirty="0" smtClean="0"/>
              <a:t>August 2, 2011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dirty="0" smtClean="0"/>
              <a:t>August 2, 2011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69" y="950400"/>
            <a:ext cx="6843731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dirty="0" smtClean="0"/>
              <a:t>August 2, 2011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noProof="0" smtClean="0"/>
              <a:t>April 25, 2011</a:t>
            </a:r>
            <a:endParaRPr lang="en-GB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noProof="0" smtClean="0"/>
              <a:t>April 25, 2011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noProof="0" smtClean="0"/>
              <a:t>April 25, 2011</a:t>
            </a:r>
            <a:endParaRPr lang="en-GB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Golder_associates_slide_sectio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" y="0"/>
            <a:ext cx="9139763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400"/>
            <a:ext cx="8686800" cy="50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0400" y="6091203"/>
            <a:ext cx="2133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r>
              <a:rPr lang="en-US" dirty="0" smtClean="0"/>
              <a:t>August 2, 2011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400" y="6264003"/>
            <a:ext cx="28956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800"/>
            </a:lvl1pPr>
          </a:lstStyle>
          <a:p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5600" y="6091203"/>
            <a:ext cx="698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/>
            </a:lvl1pPr>
          </a:lstStyle>
          <a:p>
            <a:fld id="{1E42F5B4-DBEA-492C-87D8-0D6A08CAEE5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2" name="Picture 11" descr="Logo_50e_Golder_CMYK_C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339333" y="256032"/>
            <a:ext cx="576943" cy="8779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2" r:id="rId6"/>
    <p:sldLayoutId id="2147483663" r:id="rId7"/>
    <p:sldLayoutId id="2147483654" r:id="rId8"/>
    <p:sldLayoutId id="2147483655" r:id="rId9"/>
    <p:sldLayoutId id="2147483656" r:id="rId10"/>
    <p:sldLayoutId id="2147483660" r:id="rId11"/>
    <p:sldLayoutId id="2147483657" r:id="rId12"/>
    <p:sldLayoutId id="2147483664" r:id="rId13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5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20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2000">
          <a:solidFill>
            <a:srgbClr val="4C4C4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800">
          <a:solidFill>
            <a:srgbClr val="4C4C4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800">
          <a:solidFill>
            <a:srgbClr val="4C4C4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800">
          <a:solidFill>
            <a:srgbClr val="4C4C4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 smtClean="0"/>
              <a:t>kT</a:t>
            </a:r>
            <a:r>
              <a:rPr lang="en-US" dirty="0" smtClean="0"/>
              <a:t> Water Cherenkov Detector Vessel Liner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50% Conceptual Design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Geosynthetic</a:t>
            </a:r>
            <a:r>
              <a:rPr lang="en-US" dirty="0" smtClean="0"/>
              <a:t> Clay Liner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0" y="1075765"/>
            <a:ext cx="5977809" cy="356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03892" y="1488140"/>
            <a:ext cx="215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Geotextile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535269" y="2326340"/>
            <a:ext cx="215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Bentonite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459069" y="3937755"/>
            <a:ext cx="215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7692" y="3198167"/>
            <a:ext cx="215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Geotextile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ure 6B Wall Section Alt Concept 2B.JPG"/>
          <p:cNvPicPr/>
          <p:nvPr/>
        </p:nvPicPr>
        <p:blipFill>
          <a:blip r:embed="rId2" cstate="print"/>
          <a:srcRect t="12917" b="23512"/>
          <a:stretch>
            <a:fillRect/>
          </a:stretch>
        </p:blipFill>
        <p:spPr>
          <a:xfrm>
            <a:off x="3913094" y="981635"/>
            <a:ext cx="3587465" cy="4894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Conceptual Design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573305"/>
            <a:ext cx="203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Exp’t</a:t>
            </a:r>
            <a:r>
              <a:rPr lang="en-US" dirty="0" smtClean="0"/>
              <a:t> Water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891118" y="1815353"/>
            <a:ext cx="1317811" cy="941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40858" y="2021540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Membrane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623087" y="2258657"/>
            <a:ext cx="1137172" cy="229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681356" y="3356834"/>
            <a:ext cx="1589891" cy="287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820309" y="4029188"/>
            <a:ext cx="1518173" cy="2873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536577" y="2783540"/>
            <a:ext cx="1425388" cy="2958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111188" y="2563905"/>
            <a:ext cx="1483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Concrete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0494" y="3128699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Mag. Coils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85047" y="3751746"/>
            <a:ext cx="245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Drainage Layer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4818545"/>
            <a:ext cx="1730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Excavation Damage Zone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920490" y="5230458"/>
            <a:ext cx="3058534" cy="4576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662951" y="1057834"/>
            <a:ext cx="215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GW Control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487271" y="1335741"/>
            <a:ext cx="2496670" cy="3989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864659" y="4271699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Shotcrete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569297" y="4544659"/>
            <a:ext cx="2105362" cy="3231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ure 12 Alternative Concept 2a Sump.JPG"/>
          <p:cNvPicPr/>
          <p:nvPr/>
        </p:nvPicPr>
        <p:blipFill>
          <a:blip r:embed="rId2" cstate="print"/>
          <a:srcRect t="15341"/>
          <a:stretch>
            <a:fillRect/>
          </a:stretch>
        </p:blipFill>
        <p:spPr>
          <a:xfrm>
            <a:off x="3166782" y="961464"/>
            <a:ext cx="4988859" cy="4935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 Floor Detail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56764" y="1187822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Membrane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138993" y="1424939"/>
            <a:ext cx="2818054" cy="1887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3039035" y="2649071"/>
            <a:ext cx="3294530" cy="5244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052483" y="1949822"/>
            <a:ext cx="2931458" cy="363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084294" y="1730187"/>
            <a:ext cx="102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GCL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15036" y="2402556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Shotcrete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2985247" y="3213847"/>
            <a:ext cx="3173506" cy="6320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380565" y="2967335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Mag. Coils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649071" y="3872752"/>
            <a:ext cx="1425388" cy="2958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223682" y="3653117"/>
            <a:ext cx="1483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Concrete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756647" y="4491318"/>
            <a:ext cx="1398494" cy="1882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0" y="4217894"/>
            <a:ext cx="2680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Drainage Layer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7241243" y="3776382"/>
            <a:ext cx="990599" cy="815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7660341" y="3429000"/>
            <a:ext cx="1483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Panel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  <p:pic>
        <p:nvPicPr>
          <p:cNvPr id="6" name="Picture 5" descr="Floor Panel Layou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7149"/>
            <a:ext cx="3353878" cy="3243157"/>
          </a:xfrm>
          <a:prstGeom prst="rect">
            <a:avLst/>
          </a:prstGeom>
        </p:spPr>
      </p:pic>
      <p:pic>
        <p:nvPicPr>
          <p:cNvPr id="5" name="Picture 4" descr="Wall Panel Layou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3119719"/>
            <a:ext cx="5943600" cy="2755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130" y="4338935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51930" y="2514617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Walls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Mounting Options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  <p:pic>
        <p:nvPicPr>
          <p:cNvPr id="6" name="Picture 5" descr="Figure 15 Velcro Attachmen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329" y="927814"/>
            <a:ext cx="3201310" cy="5002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169911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“Velcro”</a:t>
            </a:r>
            <a:endParaRPr lang="en-US" dirty="0"/>
          </a:p>
        </p:txBody>
      </p:sp>
      <p:pic>
        <p:nvPicPr>
          <p:cNvPr id="8" name="Picture 7" descr="Figure 16 Liner Only Anchor Metho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9589" y="1010465"/>
            <a:ext cx="2608999" cy="4837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412" y="122818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Polyethylene</a:t>
            </a:r>
            <a:br>
              <a:rPr lang="en-US" dirty="0" smtClean="0"/>
            </a:br>
            <a:r>
              <a:rPr lang="en-US" dirty="0" smtClean="0"/>
              <a:t>Plate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Design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Leakage minimized 3-6 orders of magnitude</a:t>
            </a:r>
          </a:p>
          <a:p>
            <a:r>
              <a:rPr lang="en-US" sz="2800" dirty="0" smtClean="0"/>
              <a:t>Simplified construction</a:t>
            </a:r>
          </a:p>
          <a:p>
            <a:r>
              <a:rPr lang="en-US" sz="2600" dirty="0" smtClean="0"/>
              <a:t>Minimized penetrations for attachment</a:t>
            </a:r>
          </a:p>
          <a:p>
            <a:r>
              <a:rPr lang="en-US" sz="2600" dirty="0" smtClean="0"/>
              <a:t>Smooth walls to minimize strain on membrane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Material compatibility</a:t>
            </a:r>
          </a:p>
          <a:p>
            <a:r>
              <a:rPr lang="en-US" sz="2800" dirty="0" smtClean="0"/>
              <a:t>Liner lifetime</a:t>
            </a:r>
          </a:p>
          <a:p>
            <a:r>
              <a:rPr lang="en-US" sz="2800" dirty="0" smtClean="0"/>
              <a:t>Liner creep</a:t>
            </a:r>
          </a:p>
          <a:p>
            <a:r>
              <a:rPr lang="en-US" sz="2800" dirty="0" smtClean="0"/>
              <a:t>Leak testing</a:t>
            </a:r>
          </a:p>
          <a:p>
            <a:pPr lvl="1"/>
            <a:r>
              <a:rPr lang="en-US" sz="2800" dirty="0" smtClean="0"/>
              <a:t>Seams</a:t>
            </a:r>
          </a:p>
          <a:p>
            <a:pPr lvl="1"/>
            <a:r>
              <a:rPr lang="en-US" sz="2800" dirty="0" smtClean="0"/>
              <a:t>Penetrations</a:t>
            </a:r>
          </a:p>
          <a:p>
            <a:r>
              <a:rPr lang="en-US" sz="2800" dirty="0" smtClean="0"/>
              <a:t>Water interactions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Vessel Liner Background</a:t>
            </a:r>
          </a:p>
          <a:p>
            <a:r>
              <a:rPr lang="en-US" sz="2800" dirty="0" smtClean="0"/>
              <a:t>CNA Phase 2 Recommendation</a:t>
            </a:r>
          </a:p>
          <a:p>
            <a:r>
              <a:rPr lang="en-US" sz="2800" dirty="0" smtClean="0"/>
              <a:t>Key Concerns</a:t>
            </a:r>
          </a:p>
          <a:p>
            <a:r>
              <a:rPr lang="en-US" sz="2800" dirty="0" smtClean="0"/>
              <a:t>Conceptual Vessel Liner Design</a:t>
            </a:r>
          </a:p>
          <a:p>
            <a:r>
              <a:rPr lang="en-US" sz="2800" dirty="0" smtClean="0"/>
              <a:t>Comparative Leakage Rates</a:t>
            </a:r>
          </a:p>
          <a:p>
            <a:r>
              <a:rPr lang="en-US" sz="2800" dirty="0" smtClean="0"/>
              <a:t>Constructability</a:t>
            </a:r>
          </a:p>
          <a:p>
            <a:r>
              <a:rPr lang="en-US" sz="2800" dirty="0" smtClean="0"/>
              <a:t>Testing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2,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Vessel Liner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Initial Options</a:t>
            </a:r>
          </a:p>
          <a:p>
            <a:pPr lvl="1"/>
            <a:r>
              <a:rPr lang="en-US" sz="2800" dirty="0" smtClean="0"/>
              <a:t>Free-standing</a:t>
            </a:r>
          </a:p>
          <a:p>
            <a:pPr lvl="1"/>
            <a:r>
              <a:rPr lang="en-US" sz="2800" dirty="0" smtClean="0"/>
              <a:t>Rock-supported</a:t>
            </a:r>
          </a:p>
          <a:p>
            <a:pPr lvl="1"/>
            <a:r>
              <a:rPr lang="en-US" sz="2800" dirty="0" smtClean="0"/>
              <a:t>Pressure-balanced</a:t>
            </a:r>
          </a:p>
          <a:p>
            <a:r>
              <a:rPr lang="en-US" sz="2800" dirty="0" smtClean="0"/>
              <a:t>Phase 1 Down-select to 2 options:</a:t>
            </a:r>
          </a:p>
          <a:p>
            <a:pPr lvl="1"/>
            <a:r>
              <a:rPr lang="en-US" sz="2800" dirty="0" smtClean="0"/>
              <a:t>2A: Rock-supported, cast-in-place concrete vessel</a:t>
            </a:r>
          </a:p>
          <a:p>
            <a:pPr lvl="1"/>
            <a:r>
              <a:rPr lang="en-US" sz="2800" dirty="0" smtClean="0"/>
              <a:t>1E:  Free-standing steel vessel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CNA Phase 2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Eliminate Option 1E</a:t>
            </a:r>
          </a:p>
          <a:p>
            <a:r>
              <a:rPr lang="en-US" sz="2800" dirty="0" smtClean="0"/>
              <a:t>Add Option 2C:  Rock-supported with liner directly on shotcrete</a:t>
            </a:r>
          </a:p>
          <a:p>
            <a:r>
              <a:rPr lang="en-US" sz="2800" dirty="0" smtClean="0"/>
              <a:t>Both have drainage layer(s) behind waterproofing membrane</a:t>
            </a:r>
          </a:p>
          <a:p>
            <a:r>
              <a:rPr lang="en-US" sz="2800" dirty="0" smtClean="0"/>
              <a:t>Experiment water and native groundwater separated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CNA Phase 2 Options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  <p:pic>
        <p:nvPicPr>
          <p:cNvPr id="5" name="Picture 4" descr="Fig 11.JPG"/>
          <p:cNvPicPr/>
          <p:nvPr/>
        </p:nvPicPr>
        <p:blipFill>
          <a:blip r:embed="rId2" cstate="print"/>
          <a:srcRect t="24982" b="5270"/>
          <a:stretch>
            <a:fillRect/>
          </a:stretch>
        </p:blipFill>
        <p:spPr>
          <a:xfrm>
            <a:off x="4572000" y="1197429"/>
            <a:ext cx="3974980" cy="4005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5113" y="5442216"/>
            <a:ext cx="227511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 2C</a:t>
            </a:r>
            <a:endParaRPr lang="en-US" dirty="0"/>
          </a:p>
        </p:txBody>
      </p:sp>
      <p:pic>
        <p:nvPicPr>
          <p:cNvPr id="7" name="Picture 6" descr="Fig 2.JPG"/>
          <p:cNvPicPr>
            <a:picLocks noChangeAspect="1"/>
          </p:cNvPicPr>
          <p:nvPr/>
        </p:nvPicPr>
        <p:blipFill>
          <a:blip r:embed="rId3" cstate="print"/>
          <a:srcRect l="5941" t="26115" b="4460"/>
          <a:stretch>
            <a:fillRect/>
          </a:stretch>
        </p:blipFill>
        <p:spPr>
          <a:xfrm>
            <a:off x="457200" y="1196788"/>
            <a:ext cx="3993773" cy="4119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2066" y="5419805"/>
            <a:ext cx="227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 2A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2C Floor Detail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753" y="1054234"/>
            <a:ext cx="6145305" cy="48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Drainage Layer Facilitates Leakage</a:t>
            </a:r>
          </a:p>
          <a:p>
            <a:r>
              <a:rPr lang="en-US" sz="2800" dirty="0" smtClean="0"/>
              <a:t>Liner Penetrations</a:t>
            </a:r>
          </a:p>
          <a:p>
            <a:r>
              <a:rPr lang="en-US" sz="2800" dirty="0" smtClean="0"/>
              <a:t>Complexity of Design</a:t>
            </a:r>
          </a:p>
          <a:p>
            <a:r>
              <a:rPr lang="en-US" sz="2800" dirty="0" smtClean="0"/>
              <a:t>CQA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Design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Review previous work</a:t>
            </a:r>
          </a:p>
          <a:p>
            <a:r>
              <a:rPr lang="en-US" sz="2800" dirty="0" smtClean="0"/>
              <a:t>Recalculate for 200 </a:t>
            </a:r>
            <a:r>
              <a:rPr lang="en-US" sz="2800" dirty="0" err="1" smtClean="0"/>
              <a:t>kT</a:t>
            </a:r>
            <a:r>
              <a:rPr lang="en-US" sz="2800" dirty="0" smtClean="0"/>
              <a:t> WCD</a:t>
            </a:r>
          </a:p>
          <a:p>
            <a:r>
              <a:rPr lang="en-US" sz="2800" dirty="0" smtClean="0"/>
              <a:t>Research alternatives</a:t>
            </a:r>
          </a:p>
          <a:p>
            <a:pPr lvl="1"/>
            <a:r>
              <a:rPr lang="en-US" sz="2800" dirty="0" smtClean="0"/>
              <a:t>High head</a:t>
            </a:r>
          </a:p>
          <a:p>
            <a:pPr lvl="1"/>
            <a:r>
              <a:rPr lang="en-US" sz="2800" dirty="0" smtClean="0"/>
              <a:t>Leakage control</a:t>
            </a:r>
          </a:p>
          <a:p>
            <a:pPr lvl="1"/>
            <a:r>
              <a:rPr lang="en-US" sz="2800" dirty="0" smtClean="0"/>
              <a:t>Seaming</a:t>
            </a:r>
          </a:p>
          <a:p>
            <a:pPr lvl="1"/>
            <a:r>
              <a:rPr lang="en-US" sz="2800" dirty="0" smtClean="0"/>
              <a:t>Attachments to vessel</a:t>
            </a:r>
          </a:p>
          <a:p>
            <a:r>
              <a:rPr lang="en-US" sz="2800" dirty="0" smtClean="0"/>
              <a:t>Assume polyethylene in contact with water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Conceptual Design 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 2, 2011</a:t>
            </a:r>
            <a:endParaRPr lang="en-GB" dirty="0"/>
          </a:p>
        </p:txBody>
      </p:sp>
      <p:pic>
        <p:nvPicPr>
          <p:cNvPr id="5" name="Picture 4" descr="C:\Users\DOsadnick\AppData\Local\Microsoft\Windows\Temporary Internet Files\Content.Word\Figure 6A Wall Section Alt Concept 2A.JPG"/>
          <p:cNvPicPr>
            <a:picLocks noChangeAspect="1"/>
          </p:cNvPicPr>
          <p:nvPr/>
        </p:nvPicPr>
        <p:blipFill>
          <a:blip r:embed="rId2" cstate="print"/>
          <a:srcRect t="14127" b="30051"/>
          <a:stretch>
            <a:fillRect/>
          </a:stretch>
        </p:blipFill>
        <p:spPr bwMode="auto">
          <a:xfrm>
            <a:off x="3886200" y="1011073"/>
            <a:ext cx="3679222" cy="483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1573305"/>
            <a:ext cx="203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Exp’t</a:t>
            </a:r>
            <a:r>
              <a:rPr lang="en-US" dirty="0" smtClean="0"/>
              <a:t> Water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891118" y="1815353"/>
            <a:ext cx="1317811" cy="941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40858" y="2021540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Membrane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623087" y="2258657"/>
            <a:ext cx="1137172" cy="229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681356" y="3504751"/>
            <a:ext cx="1374738" cy="2335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820309" y="4177105"/>
            <a:ext cx="1303019" cy="2335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536577" y="2783540"/>
            <a:ext cx="1303019" cy="2335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568388" y="2563905"/>
            <a:ext cx="102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GCL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0494" y="3276616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Shotcrete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11189" y="3899663"/>
            <a:ext cx="173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Mag. Coils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4710969"/>
            <a:ext cx="1730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Excavation Damage Zone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920490" y="5230458"/>
            <a:ext cx="3058534" cy="4576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662951" y="1057834"/>
            <a:ext cx="215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GW Control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487271" y="1335741"/>
            <a:ext cx="2496670" cy="3989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400L_geocharacterizationpresentation_09202010_rev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si:nil="true"/>
      <Description xsi:nil="true"/>
    </Link>
    <Content_x0020_Description xmlns="601a35c9-d6ba-4034-8363-62e5ee06fa9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d8008588dfdf1d5d3fe1087f52475bac">
  <xsd:schema xmlns:xsd="http://www.w3.org/2001/XMLSchema" xmlns:p="http://schemas.microsoft.com/office/2006/metadata/properties" xmlns:ns1="601a35c9-d6ba-4034-8363-62e5ee06fa97" targetNamespace="http://schemas.microsoft.com/office/2006/metadata/properties" ma:root="true" ma:fieldsID="6a09f17ccfa12c2ce23e9330810639d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01a35c9-d6ba-4034-8363-62e5ee06fa97" elementFormDefault="qualified">
    <xsd:import namespace="http://schemas.microsoft.com/office/2006/documentManagement/type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553038A-3836-4871-BA5C-5FAEC500739F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601a35c9-d6ba-4034-8363-62e5ee06fa97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B6067CF-FD9E-407F-9EFF-8FAA41769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80E9C2-6BF7-497D-9EF6-7A6CEF820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3126</TotalTime>
  <Words>304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7400L_geocharacterizationpresentation_09202010_rev2</vt:lpstr>
      <vt:lpstr>200 kT Water Cherenkov Detector Vessel Liner</vt:lpstr>
      <vt:lpstr>Outline</vt:lpstr>
      <vt:lpstr>Vessel Liner Background</vt:lpstr>
      <vt:lpstr>CNA Phase 2 Evaluation</vt:lpstr>
      <vt:lpstr>CNA Phase 2 Options</vt:lpstr>
      <vt:lpstr>Option 2C Floor Detail</vt:lpstr>
      <vt:lpstr>Key Concerns</vt:lpstr>
      <vt:lpstr>Conceptual Design Tasks</vt:lpstr>
      <vt:lpstr>Recommended Conceptual Design A</vt:lpstr>
      <vt:lpstr>Geosynthetic Clay Liner</vt:lpstr>
      <vt:lpstr>Recommended Conceptual Design B</vt:lpstr>
      <vt:lpstr>Concept A Floor Detail</vt:lpstr>
      <vt:lpstr>Conceptual Panel Layout</vt:lpstr>
      <vt:lpstr>Panel Mounting Options</vt:lpstr>
      <vt:lpstr>Conceptual Design Features</vt:lpstr>
      <vt:lpstr>Testing</vt:lpstr>
      <vt:lpstr>Slide 17</vt:lpstr>
    </vt:vector>
  </TitlesOfParts>
  <Company>Golder Associates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mapping&amp;scanning_10022010workshop</dc:title>
  <dc:creator>sotto</dc:creator>
  <dc:description>V_2010-03-24</dc:description>
  <cp:lastModifiedBy>wweinig</cp:lastModifiedBy>
  <cp:revision>184</cp:revision>
  <dcterms:created xsi:type="dcterms:W3CDTF">2010-11-30T18:00:53Z</dcterms:created>
  <dcterms:modified xsi:type="dcterms:W3CDTF">2011-08-03T11:04:15Z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