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1" r:id="rId3"/>
    <p:sldMasterId id="2147483684" r:id="rId4"/>
    <p:sldMasterId id="2147483701" r:id="rId5"/>
    <p:sldMasterId id="2147483704" r:id="rId6"/>
    <p:sldMasterId id="2147483721" r:id="rId7"/>
    <p:sldMasterId id="2147483724" r:id="rId8"/>
    <p:sldMasterId id="2147483741" r:id="rId9"/>
    <p:sldMasterId id="2147483744" r:id="rId10"/>
    <p:sldMasterId id="2147483761" r:id="rId11"/>
    <p:sldMasterId id="2147483764" r:id="rId12"/>
  </p:sldMasterIdLst>
  <p:notesMasterIdLst>
    <p:notesMasterId r:id="rId45"/>
  </p:notesMasterIdLst>
  <p:sldIdLst>
    <p:sldId id="257" r:id="rId13"/>
    <p:sldId id="258" r:id="rId14"/>
    <p:sldId id="305" r:id="rId15"/>
    <p:sldId id="306" r:id="rId16"/>
    <p:sldId id="287" r:id="rId17"/>
    <p:sldId id="259" r:id="rId18"/>
    <p:sldId id="264" r:id="rId19"/>
    <p:sldId id="265" r:id="rId20"/>
    <p:sldId id="266" r:id="rId21"/>
    <p:sldId id="260" r:id="rId22"/>
    <p:sldId id="290" r:id="rId23"/>
    <p:sldId id="292" r:id="rId24"/>
    <p:sldId id="275" r:id="rId25"/>
    <p:sldId id="276" r:id="rId26"/>
    <p:sldId id="277" r:id="rId27"/>
    <p:sldId id="291" r:id="rId28"/>
    <p:sldId id="293" r:id="rId29"/>
    <p:sldId id="280" r:id="rId30"/>
    <p:sldId id="261" r:id="rId31"/>
    <p:sldId id="283" r:id="rId32"/>
    <p:sldId id="284" r:id="rId33"/>
    <p:sldId id="285" r:id="rId34"/>
    <p:sldId id="286" r:id="rId35"/>
    <p:sldId id="262" r:id="rId36"/>
    <p:sldId id="294" r:id="rId37"/>
    <p:sldId id="299" r:id="rId38"/>
    <p:sldId id="300" r:id="rId39"/>
    <p:sldId id="278" r:id="rId40"/>
    <p:sldId id="301" r:id="rId41"/>
    <p:sldId id="302" r:id="rId42"/>
    <p:sldId id="304" r:id="rId43"/>
    <p:sldId id="30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286" autoAdjust="0"/>
  </p:normalViewPr>
  <p:slideViewPr>
    <p:cSldViewPr>
      <p:cViewPr varScale="1">
        <p:scale>
          <a:sx n="73" d="100"/>
          <a:sy n="73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27A6D-39B0-4C19-83F4-C2FFFE486C6D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96EC3-B609-4BCF-8325-E82707F1C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95253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88876156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9129509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440448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54589116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3815173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44782023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209725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209725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2285595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7741650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83900745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10545514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347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6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6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018718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169070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01174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indent="0">
              <a:lnSpc>
                <a:spcPts val="1950"/>
              </a:lnSpc>
              <a:spcBef>
                <a:spcPts val="0"/>
              </a:spcBef>
              <a:buClr>
                <a:schemeClr val="accent3"/>
              </a:buClr>
              <a:buNone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5410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54107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097432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3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3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  <p:sp>
        <p:nvSpPr>
          <p:cNvPr id="9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2D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13775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2D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1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1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12835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D22D7D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907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6984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28527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9173986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398604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8343001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7779953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37276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351D30-EFA7-4F61-B947-BEEC0FBCCCD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C9B3F-C189-47D4-A1AA-032AD7FDD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03149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313719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501986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501986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6980289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9524221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7494651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5224978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AE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2163815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AE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2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2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55000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accent3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28AAE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394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64658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84122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8546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8546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3664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3664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766137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881689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143697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160947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5017983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8AAE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835214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413969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413969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932640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8125596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8071086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4551412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6E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4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9576576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6E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4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4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636061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696EB4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410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329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20640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37222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6947286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72835737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24642051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1098829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27091080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5515008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8976520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rgbClr val="696EB4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9032881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rgbClr val="696EB4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903288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6161450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774438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38195425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60698511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A9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5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79283064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A9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5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5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073026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FA9B1E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3149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885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44975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851919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77025747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02737591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90236225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26135810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93630261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0567172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7394876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739487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5533278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5992289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70957712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59992129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F7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6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11863293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6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6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0187182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28AF73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439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Yellow_Arup_Master_Insert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8276"/>
            <a:ext cx="8318500" cy="4503737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buFont typeface="Wingdings" pitchFamily="2" charset="2"/>
              <a:buChar char="§"/>
              <a:defRPr/>
            </a:lvl1pPr>
            <a:lvl2pPr marL="627063" indent="-271463">
              <a:lnSpc>
                <a:spcPts val="2500"/>
              </a:lnSpc>
              <a:buClr>
                <a:schemeClr val="accent5"/>
              </a:buClr>
              <a:defRPr/>
            </a:lvl2pPr>
            <a:lvl3pPr marL="893763" indent="-266700">
              <a:lnSpc>
                <a:spcPts val="2300"/>
              </a:lnSpc>
              <a:buClr>
                <a:schemeClr val="accent5"/>
              </a:buClr>
              <a:defRPr/>
            </a:lvl3pPr>
            <a:lvl4pPr marL="896938" indent="-269875">
              <a:lnSpc>
                <a:spcPts val="2300"/>
              </a:lnSpc>
              <a:buClr>
                <a:schemeClr val="accent5"/>
              </a:buClr>
              <a:defRPr/>
            </a:lvl4pPr>
            <a:lvl5pPr marL="896938" indent="-269875">
              <a:lnSpc>
                <a:spcPts val="2300"/>
              </a:lnSpc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4"/>
          <p:cNvSpPr txBox="1">
            <a:spLocks/>
          </p:cNvSpPr>
          <p:nvPr userDrawn="1"/>
        </p:nvSpPr>
        <p:spPr>
          <a:xfrm>
            <a:off x="0" y="6457950"/>
            <a:ext cx="287338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smtClean="0">
                <a:solidFill>
                  <a:schemeClr val="bg1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 smtClean="0">
                <a:solidFill>
                  <a:schemeClr val="bg1"/>
                </a:solidFill>
                <a:latin typeface="Arial"/>
                <a:cs typeface="+mn-cs"/>
              </a:rPr>
              <a:t>  </a:t>
            </a:r>
            <a:endParaRPr lang="en-US" dirty="0">
              <a:solidFill>
                <a:schemeClr val="bg1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28AF73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439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25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68228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0784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9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3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FA9B1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74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72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2" r:id="rId3"/>
    <p:sldLayoutId id="2147483783" r:id="rId4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6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28AF7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1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4" r:id="rId17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875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D22D7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D22D7D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425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28AAE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4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91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4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21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20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7695" y="1821491"/>
            <a:ext cx="7540282" cy="1500411"/>
          </a:xfrm>
        </p:spPr>
        <p:txBody>
          <a:bodyPr/>
          <a:lstStyle/>
          <a:p>
            <a:r>
              <a:rPr lang="en-US" dirty="0" smtClean="0"/>
              <a:t>50% LBNE Concept Design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/>
              <a:t>WCD Infrastructure</a:t>
            </a:r>
            <a:endParaRPr lang="en-US" sz="3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4648200" cy="2311400"/>
        </p:xfrm>
        <a:graphic>
          <a:graphicData uri="http://schemas.openxmlformats.org/drawingml/2006/table">
            <a:tbl>
              <a:tblPr/>
              <a:tblGrid>
                <a:gridCol w="1679442"/>
                <a:gridCol w="1355923"/>
                <a:gridCol w="16128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ELECTRICAL CONNECTED LOAD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NOTES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LC Water (PMT-HV)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LC-Deck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LC-Balcony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69kW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Crane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Total Estimated Detector Power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178kW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With 20% Uncertainty factor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214kW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20% based on LBNE requirements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1143000"/>
          <a:ext cx="4295042" cy="5118100"/>
        </p:xfrm>
        <a:graphic>
          <a:graphicData uri="http://schemas.openxmlformats.org/drawingml/2006/table">
            <a:tbl>
              <a:tblPr/>
              <a:tblGrid>
                <a:gridCol w="1551842"/>
                <a:gridCol w="1252904"/>
                <a:gridCol w="1490296"/>
              </a:tblGrid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ELECTRICAL CONNECTED LOAD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NOTES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Detector Lighting – assuming 1w/sq.ft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32kW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Drift Lighting – assuming .5w/sq.ft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Chiller Plant – assuming 3 Tons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This assumes the 140 Ton chiller electrical requirements by LBNE is already included in Table 1-200 of the May 13, 2011 RFP.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Air handling Units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30kW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Water System 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431kW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Sump Pump @ 5060 Level for experiment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254kW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Sump Pump for 4850 level drainage system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156kW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Utilities in Drift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75kW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AORs – anticipate total load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450kW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Based on 100% PDR typical AOR information.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Fire alarm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Communication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12.5kW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Security (future place holder)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12.5kW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Total Infrastructure Power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1505kW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20% Spare factor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1806kW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Total Load – Detector + Infrastructure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2020kW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Includes 20% spare factor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Total Load assuming .9 Power Factor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2244kVA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9"/>
          <p:cNvSpPr txBox="1">
            <a:spLocks/>
          </p:cNvSpPr>
          <p:nvPr/>
        </p:nvSpPr>
        <p:spPr>
          <a:xfrm>
            <a:off x="0" y="838200"/>
            <a:ext cx="3960000" cy="533400"/>
          </a:xfrm>
          <a:prstGeom prst="rect">
            <a:avLst/>
          </a:prstGeom>
        </p:spPr>
        <p:txBody>
          <a:bodyPr/>
          <a:lstStyle/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Arial"/>
                <a:cs typeface="ＭＳ Ｐゴシック"/>
              </a:rPr>
              <a:t>WCD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 Experiment Electrical Loads</a:t>
            </a:r>
          </a:p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ＭＳ Ｐゴシック"/>
            </a:endParaRPr>
          </a:p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ＭＳ Ｐゴシック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572001" y="762000"/>
            <a:ext cx="4571999" cy="533400"/>
          </a:xfrm>
          <a:prstGeom prst="rect">
            <a:avLst/>
          </a:prstGeom>
        </p:spPr>
        <p:txBody>
          <a:bodyPr/>
          <a:lstStyle/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Arial"/>
                <a:cs typeface="ＭＳ Ｐゴシック"/>
              </a:rPr>
              <a:t>WCD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Infrastructure Electrical Loads</a:t>
            </a:r>
          </a:p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ＭＳ Ｐゴシック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WCD</a:t>
            </a:r>
            <a:r>
              <a:rPr lang="en-US" sz="3200" dirty="0" smtClean="0">
                <a:solidFill>
                  <a:schemeClr val="accent6"/>
                </a:solidFill>
                <a:cs typeface="ＭＳ Ｐゴシック"/>
              </a:rPr>
              <a:t> Electrical Connected Loads</a:t>
            </a:r>
            <a:r>
              <a:rPr lang="en-US" dirty="0" smtClean="0">
                <a:solidFill>
                  <a:schemeClr val="accent6"/>
                </a:solidFill>
                <a:cs typeface="ＭＳ Ｐゴシック"/>
              </a:rPr>
              <a:t/>
            </a:r>
            <a:br>
              <a:rPr lang="en-US" dirty="0" smtClean="0">
                <a:solidFill>
                  <a:schemeClr val="accent6"/>
                </a:solidFill>
                <a:cs typeface="ＭＳ Ｐゴシック"/>
              </a:rPr>
            </a:b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</p:nvPr>
        </p:nvGraphicFramePr>
        <p:xfrm>
          <a:off x="1487488" y="1431925"/>
          <a:ext cx="6589712" cy="2929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86563"/>
                <a:gridCol w="3403149"/>
              </a:tblGrid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Item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Emergency/Standby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Connected Load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Drift</a:t>
                      </a:r>
                      <a:r>
                        <a:rPr lang="en-US" sz="1300" baseline="0" dirty="0" smtClean="0"/>
                        <a:t> Lighting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45kW</a:t>
                      </a: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WCD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Chamber Egress lighting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8kW</a:t>
                      </a: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AORs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315kW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30539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Sump Pump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109kW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Fire</a:t>
                      </a:r>
                      <a:r>
                        <a:rPr lang="en-US" sz="1300" baseline="0" dirty="0" smtClean="0"/>
                        <a:t> Alarm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1.5kW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Security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15kW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IT</a:t>
                      </a:r>
                      <a:r>
                        <a:rPr lang="en-US" sz="1300" baseline="0" dirty="0" smtClean="0"/>
                        <a:t> System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Total Connected Electrical Load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505kW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WCD Emergency/Standby Electrical Load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846386"/>
          </a:xfrm>
        </p:spPr>
        <p:txBody>
          <a:bodyPr/>
          <a:lstStyle/>
          <a:p>
            <a:r>
              <a:rPr lang="en-US" dirty="0" smtClean="0"/>
              <a:t>WCD Infrastructure</a:t>
            </a:r>
            <a:br>
              <a:rPr lang="en-US" dirty="0" smtClean="0"/>
            </a:br>
            <a:r>
              <a:rPr lang="en-US" dirty="0" smtClean="0"/>
              <a:t>Other Levels and Ramps (OLRs)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1" descr="UGI-E3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426" b="8316"/>
          <a:stretch>
            <a:fillRect/>
          </a:stretch>
        </p:blipFill>
        <p:spPr bwMode="auto">
          <a:xfrm>
            <a:off x="0" y="1143000"/>
            <a:ext cx="9147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Shaft Cables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93170"/>
            <a:ext cx="4648200" cy="5202831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27691"/>
            <a:ext cx="3915172" cy="54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UGI-E4-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104"/>
            <a:ext cx="8991600" cy="58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Lighting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Drift Lighting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 descr="52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77153"/>
            <a:ext cx="4495800" cy="557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Lighting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Lusio Solid-State Lighting.jpg"/>
          <p:cNvPicPr>
            <a:picLocks noChangeAspect="1"/>
          </p:cNvPicPr>
          <p:nvPr/>
        </p:nvPicPr>
        <p:blipFill>
          <a:blip r:embed="rId2" cstate="print"/>
          <a:srcRect l="7840" t="1322"/>
          <a:stretch>
            <a:fillRect/>
          </a:stretch>
        </p:blipFill>
        <p:spPr bwMode="auto">
          <a:xfrm>
            <a:off x="1923027" y="685800"/>
            <a:ext cx="5239773" cy="56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UGI-E5-00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504"/>
            <a:ext cx="8763000" cy="56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12kV Electrical Distribution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 at WCD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Cabling System</a:t>
            </a:r>
          </a:p>
          <a:p>
            <a:pPr lvl="1"/>
            <a:r>
              <a:rPr lang="en-US" dirty="0" err="1" smtClean="0"/>
              <a:t>ICT</a:t>
            </a:r>
            <a:r>
              <a:rPr lang="en-US" dirty="0" smtClean="0"/>
              <a:t> Enclosures and Pathways</a:t>
            </a:r>
          </a:p>
          <a:p>
            <a:pPr lvl="1"/>
            <a:r>
              <a:rPr lang="en-US" dirty="0" smtClean="0"/>
              <a:t>Backbone Distribution </a:t>
            </a:r>
          </a:p>
          <a:p>
            <a:pPr lvl="1"/>
            <a:r>
              <a:rPr lang="en-US" dirty="0" smtClean="0"/>
              <a:t>Horizontal Distribution</a:t>
            </a:r>
          </a:p>
          <a:p>
            <a:endParaRPr lang="en-US" dirty="0" smtClean="0"/>
          </a:p>
          <a:p>
            <a:r>
              <a:rPr lang="en-US" dirty="0" smtClean="0"/>
              <a:t>Communications System</a:t>
            </a:r>
          </a:p>
          <a:p>
            <a:pPr lvl="1"/>
            <a:r>
              <a:rPr lang="en-US" dirty="0" smtClean="0"/>
              <a:t>Extend existing analog phone system</a:t>
            </a:r>
          </a:p>
          <a:p>
            <a:pPr lvl="1"/>
            <a:r>
              <a:rPr lang="en-US" dirty="0" smtClean="0"/>
              <a:t>Extend existing radio system</a:t>
            </a:r>
          </a:p>
          <a:p>
            <a:endParaRPr lang="en-US" dirty="0" smtClean="0"/>
          </a:p>
          <a:p>
            <a:r>
              <a:rPr lang="en-US" dirty="0" smtClean="0"/>
              <a:t>Extend existing Data Network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990600" y="685800"/>
            <a:ext cx="7467600" cy="5562600"/>
            <a:chOff x="990600" y="650656"/>
            <a:chExt cx="7429500" cy="55977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650656"/>
              <a:ext cx="7429500" cy="5597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2743200" y="5070256"/>
              <a:ext cx="864834" cy="152400"/>
              <a:chOff x="2743200" y="4876800"/>
              <a:chExt cx="864834" cy="152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743200" y="4876800"/>
                <a:ext cx="228600" cy="152400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379434" y="4876800"/>
                <a:ext cx="228600" cy="152400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543651" y="879256"/>
              <a:ext cx="228600" cy="388143"/>
            </a:xfrm>
            <a:prstGeom prst="rect">
              <a:avLst/>
            </a:prstGeom>
            <a:noFill/>
            <a:ln w="412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38341" y="1062609"/>
              <a:ext cx="600082" cy="4702972"/>
              <a:chOff x="1938341" y="869153"/>
              <a:chExt cx="600082" cy="470297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938341" y="881067"/>
                <a:ext cx="60008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634013" y="1188718"/>
                <a:ext cx="6391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947859" y="1503359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958975" y="1581151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1704975" y="1854995"/>
                <a:ext cx="533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1816100" y="33020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1511300" y="2632075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964533" y="2109790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959771" y="2185990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962150" y="3073400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62150" y="3152775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952630" y="3462341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62156" y="3552822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781174" y="3743322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966911" y="3929067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962148" y="4019548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1203325" y="4791075"/>
                <a:ext cx="15430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68500" y="5572125"/>
                <a:ext cx="22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6252749" y="847446"/>
              <a:ext cx="228600" cy="388143"/>
            </a:xfrm>
            <a:prstGeom prst="rect">
              <a:avLst/>
            </a:prstGeom>
            <a:noFill/>
            <a:ln w="412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297905" y="1698408"/>
              <a:ext cx="4363245" cy="2505070"/>
              <a:chOff x="2297905" y="1504952"/>
              <a:chExt cx="4363245" cy="250507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297905" y="1504952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309818" y="2112171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08225" y="3070225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05052" y="3471859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05052" y="3933822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584950" y="1511300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75425" y="2111375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578600" y="2800350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581778" y="3476622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77015" y="3933822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48425" y="1081869"/>
              <a:ext cx="600082" cy="4702972"/>
              <a:chOff x="6448425" y="888413"/>
              <a:chExt cx="600082" cy="470297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448425" y="895350"/>
                <a:ext cx="600082" cy="0"/>
              </a:xfrm>
              <a:prstGeom prst="line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107"/>
              <p:cNvGrpSpPr/>
              <p:nvPr/>
            </p:nvGrpSpPr>
            <p:grpSpPr>
              <a:xfrm>
                <a:off x="6629400" y="888413"/>
                <a:ext cx="401890" cy="4702972"/>
                <a:chOff x="6433250" y="878888"/>
                <a:chExt cx="401890" cy="4702972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6119404" y="1198453"/>
                  <a:ext cx="63913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433250" y="1513094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444366" y="1590886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6190366" y="1864730"/>
                  <a:ext cx="533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6149093" y="2514601"/>
                  <a:ext cx="60959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449924" y="2119525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445162" y="2195725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438021" y="3472076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447547" y="3562557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6266565" y="3753057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452302" y="3938802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447539" y="4029283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5688716" y="4800810"/>
                  <a:ext cx="15430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453891" y="5581860"/>
                  <a:ext cx="2286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446520" y="2809874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454140" y="2903220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6143630" y="3186111"/>
                  <a:ext cx="6096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60"/>
            <p:cNvGrpSpPr/>
            <p:nvPr/>
          </p:nvGrpSpPr>
          <p:grpSpPr>
            <a:xfrm>
              <a:off x="1981200" y="2663546"/>
              <a:ext cx="5029200" cy="400110"/>
              <a:chOff x="1981200" y="2470090"/>
              <a:chExt cx="5029200" cy="40011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3733800" y="2470090"/>
                <a:ext cx="1676400" cy="40011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REDUNDANT 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BACKBONE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5410200" y="2667000"/>
                <a:ext cx="16002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0800000">
                <a:off x="1981200" y="2667000"/>
                <a:ext cx="17526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388834" y="4035401"/>
              <a:ext cx="4188181" cy="246221"/>
              <a:chOff x="2388834" y="3841945"/>
              <a:chExt cx="4188181" cy="246221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3581400" y="3841945"/>
                <a:ext cx="1676400" cy="2462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STRAIN RELIEF LOO</a:t>
                </a:r>
                <a:r>
                  <a:rPr lang="en-US" sz="1000" b="1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5257800" y="3970910"/>
                <a:ext cx="1319215" cy="3112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10800000">
                <a:off x="2388834" y="3979788"/>
                <a:ext cx="1200150" cy="32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2772252" y="718824"/>
              <a:ext cx="3476148" cy="707886"/>
              <a:chOff x="2772252" y="525368"/>
              <a:chExt cx="3476148" cy="707886"/>
            </a:xfrm>
          </p:grpSpPr>
          <p:grpSp>
            <p:nvGrpSpPr>
              <p:cNvPr id="70" name="Group 119"/>
              <p:cNvGrpSpPr/>
              <p:nvPr/>
            </p:nvGrpSpPr>
            <p:grpSpPr>
              <a:xfrm>
                <a:off x="2772252" y="525368"/>
                <a:ext cx="2561748" cy="707886"/>
                <a:chOff x="2772252" y="525368"/>
                <a:chExt cx="2561748" cy="707886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3657600" y="525368"/>
                  <a:ext cx="1676400" cy="70788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EXISTING COMMUNICATIONS ROOMS AT THE SURFACE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3" name="Straight Arrow Connector 72"/>
                <p:cNvCxnSpPr>
                  <a:stCxn id="72" idx="1"/>
                  <a:endCxn id="9" idx="3"/>
                </p:cNvCxnSpPr>
                <p:nvPr/>
              </p:nvCxnSpPr>
              <p:spPr>
                <a:xfrm rot="10800000" flipV="1">
                  <a:off x="2772252" y="879310"/>
                  <a:ext cx="885349" cy="561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Arrow Connector 70"/>
              <p:cNvCxnSpPr/>
              <p:nvPr/>
            </p:nvCxnSpPr>
            <p:spPr>
              <a:xfrm>
                <a:off x="5334000" y="876300"/>
                <a:ext cx="9144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2376489" y="5279804"/>
              <a:ext cx="4195763" cy="423859"/>
              <a:chOff x="2376489" y="5086348"/>
              <a:chExt cx="4195763" cy="423859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166941" y="5298281"/>
                <a:ext cx="41909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376489" y="5086348"/>
                <a:ext cx="41910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6362704" y="5300659"/>
                <a:ext cx="41909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800348" y="5172074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332105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386715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0690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93395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547370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600075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2200274" y="5417915"/>
              <a:ext cx="4567237" cy="419104"/>
              <a:chOff x="2200274" y="5224459"/>
              <a:chExt cx="4567237" cy="41910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200274" y="5491163"/>
                <a:ext cx="285748" cy="152400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481763" y="5491163"/>
                <a:ext cx="285748" cy="152400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179"/>
              <p:cNvGrpSpPr/>
              <p:nvPr/>
            </p:nvGrpSpPr>
            <p:grpSpPr>
              <a:xfrm>
                <a:off x="2752726" y="5224459"/>
                <a:ext cx="3433763" cy="157171"/>
                <a:chOff x="2752726" y="5224459"/>
                <a:chExt cx="3433763" cy="157171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752726" y="5229222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286126" y="5229230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814763" y="5229222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357689" y="5229222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891089" y="5229222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419726" y="5224459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5957889" y="5224459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6" name="TextBox 95"/>
            <p:cNvSpPr txBox="1"/>
            <p:nvPr/>
          </p:nvSpPr>
          <p:spPr>
            <a:xfrm>
              <a:off x="3657600" y="5679856"/>
              <a:ext cx="1676400" cy="2462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</a:rPr>
                <a:t>CEs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 IN WEST DRIFT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590800" y="4536856"/>
              <a:ext cx="1676400" cy="2462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</a:rPr>
                <a:t>CEs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 NEAR WCD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293620" y="4925476"/>
              <a:ext cx="1219200" cy="762000"/>
              <a:chOff x="2293620" y="4732020"/>
              <a:chExt cx="1219200" cy="762000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10800000">
                <a:off x="2293620" y="4747260"/>
                <a:ext cx="12192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788920" y="481584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3421380" y="480822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927860" y="5113020"/>
                <a:ext cx="7620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US" dirty="0" smtClean="0"/>
              <a:t>WCD Option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1426"/>
            <a:ext cx="6248400" cy="593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438400" y="935315"/>
            <a:ext cx="4248148" cy="4710111"/>
            <a:chOff x="4038600" y="859115"/>
            <a:chExt cx="4248148" cy="4710111"/>
          </a:xfrm>
        </p:grpSpPr>
        <p:sp>
          <p:nvSpPr>
            <p:cNvPr id="7" name="Oval 6"/>
            <p:cNvSpPr/>
            <p:nvPr/>
          </p:nvSpPr>
          <p:spPr>
            <a:xfrm>
              <a:off x="8134348" y="85911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38600" y="5416826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3600" y="1073426"/>
            <a:ext cx="4419600" cy="4724400"/>
            <a:chOff x="3733800" y="997226"/>
            <a:chExt cx="4419600" cy="4724400"/>
          </a:xfrm>
        </p:grpSpPr>
        <p:grpSp>
          <p:nvGrpSpPr>
            <p:cNvPr id="10" name="Group 88"/>
            <p:cNvGrpSpPr/>
            <p:nvPr/>
          </p:nvGrpSpPr>
          <p:grpSpPr>
            <a:xfrm>
              <a:off x="7010400" y="997226"/>
              <a:ext cx="800100" cy="1066800"/>
              <a:chOff x="5638800" y="914400"/>
              <a:chExt cx="800100" cy="10668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134100" y="1019175"/>
                <a:ext cx="381000" cy="2286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791200" y="914400"/>
                <a:ext cx="152400" cy="1524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676900" y="1104900"/>
                <a:ext cx="1524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5524500" y="1333500"/>
                <a:ext cx="3048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5600700" y="1562100"/>
                <a:ext cx="1524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5676900" y="1714500"/>
                <a:ext cx="1524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5791200" y="1828800"/>
                <a:ext cx="152400" cy="1524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87"/>
            <p:cNvGrpSpPr/>
            <p:nvPr/>
          </p:nvGrpSpPr>
          <p:grpSpPr>
            <a:xfrm>
              <a:off x="3733800" y="997226"/>
              <a:ext cx="4419600" cy="4724400"/>
              <a:chOff x="2362200" y="914400"/>
              <a:chExt cx="4419600" cy="4724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>
                <a:off x="6553200" y="914400"/>
                <a:ext cx="228600" cy="2286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971800" y="1828800"/>
                <a:ext cx="4267200" cy="28956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2819400" y="5403574"/>
                <a:ext cx="838200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514600" y="5359400"/>
                <a:ext cx="174718" cy="22318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362200" y="5334000"/>
                <a:ext cx="152400" cy="1524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2324100" y="5524500"/>
                <a:ext cx="1524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438400" y="5638800"/>
                <a:ext cx="990600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429000" y="5410200"/>
                <a:ext cx="228600" cy="2286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US" dirty="0" smtClean="0"/>
              <a:t>2-Way Radio Coverage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Pathway Supports and Enclosures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32780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ffmanAccessPlusII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057400"/>
            <a:ext cx="2971800" cy="20542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0"/>
            <a:ext cx="2208156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4191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Communications Enclosure</a:t>
            </a:r>
          </a:p>
          <a:p>
            <a:r>
              <a:rPr lang="en-US" sz="1400" dirty="0" smtClean="0"/>
              <a:t>Dimensions vary from:</a:t>
            </a:r>
          </a:p>
          <a:p>
            <a:r>
              <a:rPr lang="en-US" sz="1400" dirty="0" smtClean="0"/>
              <a:t>24” x 24” x 36” to </a:t>
            </a:r>
          </a:p>
          <a:p>
            <a:r>
              <a:rPr lang="en-US" sz="1400" dirty="0" smtClean="0"/>
              <a:t>24” x 24” x 60”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49530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Communications Distribution </a:t>
            </a:r>
          </a:p>
          <a:p>
            <a:r>
              <a:rPr lang="en-US" sz="1400" dirty="0" smtClean="0"/>
              <a:t>Enclosure Dimensions: </a:t>
            </a:r>
          </a:p>
          <a:p>
            <a:r>
              <a:rPr lang="en-US" sz="1400" dirty="0" smtClean="0"/>
              <a:t>24” x 24” x 72”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2114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648200"/>
            <a:ext cx="2638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Protection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 Standards</a:t>
            </a:r>
          </a:p>
          <a:p>
            <a:pPr lvl="1"/>
            <a:r>
              <a:rPr lang="en-US" sz="2200" dirty="0" smtClean="0"/>
              <a:t>IBC 2009</a:t>
            </a:r>
          </a:p>
          <a:p>
            <a:pPr lvl="1"/>
            <a:r>
              <a:rPr lang="en-US" sz="2200" dirty="0" smtClean="0"/>
              <a:t>Referenced NFPA Codes and Standards</a:t>
            </a:r>
          </a:p>
          <a:p>
            <a:pPr lvl="1"/>
            <a:r>
              <a:rPr lang="en-US" sz="2200" dirty="0" smtClean="0"/>
              <a:t>NFPA 520 – Standard on Subterranean Spaces</a:t>
            </a:r>
          </a:p>
          <a:p>
            <a:pPr lvl="1"/>
            <a:r>
              <a:rPr lang="en-US" sz="2200" dirty="0" smtClean="0"/>
              <a:t>Variances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ADA</a:t>
            </a:r>
          </a:p>
          <a:p>
            <a:pPr lvl="1"/>
            <a:r>
              <a:rPr lang="en-US" sz="2200" dirty="0" smtClean="0"/>
              <a:t>As per DUSEL ADA Policy July 2010</a:t>
            </a:r>
          </a:p>
          <a:p>
            <a:pPr lvl="2"/>
            <a:r>
              <a:rPr lang="en-US" sz="2000" i="1" dirty="0" smtClean="0"/>
              <a:t>“…recognizing that DUSEL is a unique facility with special hazards and construction challenges, portions of DUSEL will not be accessible…”</a:t>
            </a:r>
          </a:p>
          <a:p>
            <a:pPr lvl="2"/>
            <a:endParaRPr lang="en-US" i="1" dirty="0" smtClean="0"/>
          </a:p>
          <a:p>
            <a:r>
              <a:rPr lang="en-US" dirty="0" smtClean="0"/>
              <a:t>Variances will be necessary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91 Occupants</a:t>
            </a:r>
          </a:p>
          <a:p>
            <a:r>
              <a:rPr lang="en-US" dirty="0" smtClean="0"/>
              <a:t>Exit via Ross and Yates Shaft or to AORs</a:t>
            </a:r>
          </a:p>
          <a:p>
            <a:r>
              <a:rPr lang="en-US" dirty="0" smtClean="0"/>
              <a:t>Barriers to separate out adjacent mine areas</a:t>
            </a:r>
          </a:p>
          <a:p>
            <a:pPr lvl="2"/>
            <a:r>
              <a:rPr lang="en-US" i="1" dirty="0" smtClean="0"/>
              <a:t>4 hour barrier to AOR and experiment cavity</a:t>
            </a:r>
          </a:p>
          <a:p>
            <a:pPr lvl="2"/>
            <a:r>
              <a:rPr lang="en-US" i="1" dirty="0" smtClean="0"/>
              <a:t>2 hour any other openings to drift</a:t>
            </a:r>
          </a:p>
          <a:p>
            <a:pPr lvl="2"/>
            <a:r>
              <a:rPr lang="en-US" i="1" dirty="0" smtClean="0"/>
              <a:t>2 hour for cross drift </a:t>
            </a:r>
          </a:p>
          <a:p>
            <a:r>
              <a:rPr lang="en-US" dirty="0" smtClean="0"/>
              <a:t>AORs to limit travel distance to 2000 feet</a:t>
            </a:r>
          </a:p>
          <a:p>
            <a:pPr lvl="2"/>
            <a:r>
              <a:rPr lang="en-US" i="1" dirty="0" smtClean="0"/>
              <a:t>96 hour duration</a:t>
            </a:r>
          </a:p>
          <a:p>
            <a:pPr lvl="2"/>
            <a:r>
              <a:rPr lang="en-US" i="1" dirty="0" smtClean="0"/>
              <a:t>Shaft AORs sized for 91, others 10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Suppression</a:t>
            </a:r>
          </a:p>
          <a:p>
            <a:pPr lvl="2"/>
            <a:r>
              <a:rPr lang="en-US" i="1" dirty="0" smtClean="0"/>
              <a:t>Sprinklers in West drift and occupied spaces</a:t>
            </a:r>
          </a:p>
          <a:p>
            <a:pPr lvl="2"/>
            <a:r>
              <a:rPr lang="en-US" i="1" dirty="0" smtClean="0"/>
              <a:t>Standpipe throughout west drift and occupied spaces</a:t>
            </a:r>
          </a:p>
          <a:p>
            <a:pPr lvl="2"/>
            <a:r>
              <a:rPr lang="en-US" i="1" dirty="0" smtClean="0"/>
              <a:t>Redundant water supply</a:t>
            </a:r>
          </a:p>
          <a:p>
            <a:r>
              <a:rPr lang="en-US" dirty="0" smtClean="0"/>
              <a:t>100,000 cfm for smoke control discharged to east drift</a:t>
            </a:r>
          </a:p>
          <a:p>
            <a:r>
              <a:rPr lang="en-US" dirty="0" smtClean="0"/>
              <a:t>Emergency lighting throughout occupied areas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 descr="UGI-E6-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533400"/>
            <a:ext cx="9469464" cy="57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dirty="0" smtClean="0"/>
              <a:t>Fire Alarm System shall consist of: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Manual Pull stations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Combination speaker/strobe lights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Water flow/tamper switches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Aspirated Air Sampling w</a:t>
            </a:r>
            <a:r>
              <a:rPr lang="en-US" sz="1500" dirty="0" smtClean="0"/>
              <a:t>ith gas monitor modules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Fire Alarm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16"/>
          <a:stretch>
            <a:fillRect/>
          </a:stretch>
        </p:blipFill>
        <p:spPr bwMode="auto">
          <a:xfrm>
            <a:off x="1905000" y="394483"/>
            <a:ext cx="5105400" cy="585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Safety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cavity and access drift cooled by 65 F drift air</a:t>
            </a:r>
          </a:p>
          <a:p>
            <a:r>
              <a:rPr lang="en-US" dirty="0" smtClean="0"/>
              <a:t>Once through system</a:t>
            </a:r>
          </a:p>
          <a:p>
            <a:r>
              <a:rPr lang="en-US" dirty="0" smtClean="0"/>
              <a:t>100,000 cfm airflow</a:t>
            </a:r>
          </a:p>
          <a:p>
            <a:r>
              <a:rPr lang="en-US" dirty="0" smtClean="0"/>
              <a:t>Set by smoke extraction requirements</a:t>
            </a:r>
          </a:p>
          <a:p>
            <a:r>
              <a:rPr lang="en-US" smtClean="0"/>
              <a:t>100,000 </a:t>
            </a:r>
            <a:r>
              <a:rPr lang="en-US" smtClean="0"/>
              <a:t>cfm results </a:t>
            </a:r>
            <a:r>
              <a:rPr lang="en-US" dirty="0" smtClean="0"/>
              <a:t>in </a:t>
            </a:r>
            <a:r>
              <a:rPr lang="en-US" dirty="0" smtClean="0"/>
              <a:t>~10F </a:t>
            </a:r>
            <a:r>
              <a:rPr lang="en-US" dirty="0" smtClean="0"/>
              <a:t>temperature rise during normal operation</a:t>
            </a:r>
          </a:p>
          <a:p>
            <a:r>
              <a:rPr lang="en-US" dirty="0" smtClean="0"/>
              <a:t>VFD’s may be justified, however there are added costs</a:t>
            </a:r>
          </a:p>
          <a:p>
            <a:r>
              <a:rPr lang="en-US" dirty="0" smtClean="0"/>
              <a:t>No humidity control with once through system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11323" y="1137348"/>
            <a:ext cx="7951677" cy="4806252"/>
            <a:chOff x="1192323" y="756349"/>
            <a:chExt cx="7951677" cy="48062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2323" y="756349"/>
              <a:ext cx="6656277" cy="4806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315200" y="2819400"/>
              <a:ext cx="18288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91 person AOR 4 hour separation</a:t>
              </a:r>
              <a:endParaRPr lang="en-US" sz="1600" dirty="0"/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rot="10800000" flipV="1">
              <a:off x="6781800" y="3111788"/>
              <a:ext cx="533400" cy="124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2209800"/>
              <a:ext cx="19050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 hour separation to WCD cavern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3505200" y="2502188"/>
              <a:ext cx="2133600" cy="10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05200" y="2514600"/>
              <a:ext cx="9906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553200" y="4343400"/>
              <a:ext cx="23622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 hour separation to other unoccupied areas</a:t>
              </a:r>
              <a:endParaRPr lang="en-US" sz="1600" dirty="0"/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rot="10800000">
              <a:off x="6096000" y="4191000"/>
              <a:ext cx="457200" cy="4447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rot="10800000" flipV="1">
              <a:off x="4648200" y="4635788"/>
              <a:ext cx="1905000" cy="5458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829993" y="4018606"/>
              <a:ext cx="228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286500" y="2781300"/>
              <a:ext cx="228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477000" y="2209800"/>
              <a:ext cx="1524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467600" y="1981200"/>
              <a:ext cx="15240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 hour shaft separation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>
              <a:off x="6553200" y="2286000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1"/>
            </p:cNvCxnSpPr>
            <p:nvPr/>
          </p:nvCxnSpPr>
          <p:spPr>
            <a:xfrm rot="10800000" flipV="1">
              <a:off x="6400800" y="2273588"/>
              <a:ext cx="1066800" cy="3934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0200" y="3200400"/>
              <a:ext cx="13716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 hour AOR separation</a:t>
              </a:r>
              <a:endParaRPr lang="en-US" sz="16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971800" y="3505200"/>
              <a:ext cx="914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Safety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4968" y="1409368"/>
            <a:ext cx="586673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US" dirty="0" smtClean="0"/>
              <a:t>Airlocks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65651" y="1439749"/>
            <a:ext cx="6010275" cy="358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Airlocks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14562" y="985837"/>
            <a:ext cx="48768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x 100% exhaust fans for normal and emergency ventilation</a:t>
            </a:r>
          </a:p>
          <a:p>
            <a:r>
              <a:rPr lang="en-US" dirty="0" smtClean="0"/>
              <a:t>Exhaust fans located in 626 drift exhausting to east drift</a:t>
            </a:r>
          </a:p>
          <a:p>
            <a:r>
              <a:rPr lang="en-US" dirty="0" smtClean="0"/>
              <a:t>Davis cavern chilled water system left as is</a:t>
            </a:r>
          </a:p>
          <a:p>
            <a:r>
              <a:rPr lang="en-US" dirty="0" smtClean="0"/>
              <a:t>AORs air conditioned by local DX units</a:t>
            </a:r>
          </a:p>
          <a:p>
            <a:r>
              <a:rPr lang="en-US" dirty="0" smtClean="0"/>
              <a:t>Utility rooms including electrical cooled with drift air</a:t>
            </a:r>
          </a:p>
          <a:p>
            <a:r>
              <a:rPr lang="en-US" dirty="0" smtClean="0"/>
              <a:t>No spray chamber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Chiller by LBNE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HVAC</a:t>
            </a:r>
            <a:endParaRPr lang="en-US" dirty="0"/>
          </a:p>
        </p:txBody>
      </p:sp>
      <p:pic>
        <p:nvPicPr>
          <p:cNvPr id="8" name="Content Placeholder 7" descr="50% WCD Me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1958" y="1431925"/>
            <a:ext cx="7395960" cy="450532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200400" y="1905000"/>
            <a:ext cx="4876800" cy="4038600"/>
            <a:chOff x="3200400" y="1905000"/>
            <a:chExt cx="4876800" cy="4038600"/>
          </a:xfrm>
        </p:grpSpPr>
        <p:grpSp>
          <p:nvGrpSpPr>
            <p:cNvPr id="53" name="Group 52"/>
            <p:cNvGrpSpPr/>
            <p:nvPr/>
          </p:nvGrpSpPr>
          <p:grpSpPr>
            <a:xfrm>
              <a:off x="3200400" y="3505200"/>
              <a:ext cx="2133600" cy="2438400"/>
              <a:chOff x="3200400" y="3505200"/>
              <a:chExt cx="2133600" cy="2438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rot="10800000" flipV="1">
                <a:off x="5105400" y="3505200"/>
                <a:ext cx="2286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4724400" y="3810000"/>
                <a:ext cx="2286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6200000" flipV="1">
                <a:off x="4305300" y="36957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4914900" y="4305300"/>
                <a:ext cx="3048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4000500" y="46863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6200000" flipH="1">
                <a:off x="4229100" y="38481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4610100" y="4381500"/>
                <a:ext cx="2286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3314700" y="36957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6200000" flipH="1">
                <a:off x="3124200" y="5105400"/>
                <a:ext cx="381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3276600" y="5638800"/>
                <a:ext cx="381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4533900" y="5448300"/>
                <a:ext cx="4572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324600" y="1905000"/>
              <a:ext cx="1752600" cy="646331"/>
              <a:chOff x="6400800" y="2590800"/>
              <a:chExt cx="1752600" cy="64633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400800" y="2590800"/>
                <a:ext cx="17526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Cool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	Warm</a:t>
                </a:r>
                <a:endParaRPr lang="en-US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553200" y="2743200"/>
                <a:ext cx="533400" cy="304800"/>
                <a:chOff x="6248400" y="1981200"/>
                <a:chExt cx="533400" cy="304800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248400" y="2284412"/>
                  <a:ext cx="533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6248400" y="1981200"/>
                  <a:ext cx="533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Plumbing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Plumbing &amp; Fire Protection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Potable water</a:t>
            </a:r>
          </a:p>
          <a:p>
            <a:r>
              <a:rPr lang="en-US" dirty="0" smtClean="0"/>
              <a:t>Purified water (50% size 8” per LBNE direction)</a:t>
            </a:r>
          </a:p>
          <a:p>
            <a:r>
              <a:rPr lang="en-US" dirty="0" smtClean="0"/>
              <a:t>Fire fighting water (redundant service from Yates and Ross shafts) </a:t>
            </a:r>
          </a:p>
          <a:p>
            <a:r>
              <a:rPr lang="en-US" dirty="0" smtClean="0"/>
              <a:t>50% design assumes industrial water is currently provided to the 4850L (item for discussion)</a:t>
            </a:r>
          </a:p>
          <a:p>
            <a:r>
              <a:rPr lang="en-US" dirty="0" smtClean="0"/>
              <a:t>Drainage system</a:t>
            </a:r>
          </a:p>
          <a:p>
            <a:r>
              <a:rPr lang="en-US" dirty="0" smtClean="0"/>
              <a:t>Sewage Removal for the main AORs</a:t>
            </a:r>
          </a:p>
          <a:p>
            <a:r>
              <a:rPr lang="en-US" dirty="0" smtClean="0"/>
              <a:t>Valved and capped connection to a water mist system at the WCD.</a:t>
            </a:r>
          </a:p>
          <a:p>
            <a:r>
              <a:rPr lang="en-US" dirty="0" smtClean="0"/>
              <a:t>Compressed air, provided locally in LBNE’s equipment room.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Plumbing Schematic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83" t="1332" r="6401" b="1465"/>
          <a:stretch>
            <a:fillRect/>
          </a:stretch>
        </p:blipFill>
        <p:spPr bwMode="auto">
          <a:xfrm>
            <a:off x="1066800" y="672253"/>
            <a:ext cx="6934200" cy="56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Purified Water Schematic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4089198" cy="56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upThemePPT_10Feb2011_Rele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ArupTheme</Template>
  <TotalTime>270</TotalTime>
  <Words>789</Words>
  <Application>Microsoft Office PowerPoint</Application>
  <PresentationFormat>On-screen Show (4:3)</PresentationFormat>
  <Paragraphs>195</Paragraphs>
  <Slides>32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ArupThemePPT_10Feb2011_Release</vt:lpstr>
      <vt:lpstr>Arup Base 2</vt:lpstr>
      <vt:lpstr>1_Arup Base</vt:lpstr>
      <vt:lpstr>1_Arup Base 2</vt:lpstr>
      <vt:lpstr>2_Arup Base</vt:lpstr>
      <vt:lpstr>2_Arup Base 2</vt:lpstr>
      <vt:lpstr>3_Arup Base</vt:lpstr>
      <vt:lpstr>3_Arup Base 2</vt:lpstr>
      <vt:lpstr>4_Arup Base</vt:lpstr>
      <vt:lpstr>4_Arup Base 2</vt:lpstr>
      <vt:lpstr>5_Arup Base</vt:lpstr>
      <vt:lpstr>5_Arup Base 2</vt:lpstr>
      <vt:lpstr>50% LBNE Concept Design  WCD Infrastructure</vt:lpstr>
      <vt:lpstr>Mechanical</vt:lpstr>
      <vt:lpstr>WCD HVAC</vt:lpstr>
      <vt:lpstr>WCD HVAC</vt:lpstr>
      <vt:lpstr>WCD HVAC</vt:lpstr>
      <vt:lpstr>Plumbing</vt:lpstr>
      <vt:lpstr>WCD Plumbing &amp; Fire Protection Services</vt:lpstr>
      <vt:lpstr>WCD Plumbing Schematic</vt:lpstr>
      <vt:lpstr>WCD Purified Water Schematic</vt:lpstr>
      <vt:lpstr>Electrical</vt:lpstr>
      <vt:lpstr>WCD Electrical Connected Loads </vt:lpstr>
      <vt:lpstr>WCD Emergency/Standby Electrical Load</vt:lpstr>
      <vt:lpstr>WCD Infrastructure Other Levels and Ramps (OLRs)</vt:lpstr>
      <vt:lpstr>Shaft Cables</vt:lpstr>
      <vt:lpstr>WCD Lighting</vt:lpstr>
      <vt:lpstr>WCD Drift Lighting</vt:lpstr>
      <vt:lpstr>WCD Lighting</vt:lpstr>
      <vt:lpstr>WCD 12kV Electrical Distribution</vt:lpstr>
      <vt:lpstr>Communications</vt:lpstr>
      <vt:lpstr>Scope of Work at WCD</vt:lpstr>
      <vt:lpstr>WCD Option</vt:lpstr>
      <vt:lpstr>2-Way Radio Coverage</vt:lpstr>
      <vt:lpstr>Pathway Supports and Enclosures</vt:lpstr>
      <vt:lpstr>Fire Protection</vt:lpstr>
      <vt:lpstr>Life Safety</vt:lpstr>
      <vt:lpstr>WCD Fire Safety</vt:lpstr>
      <vt:lpstr>WCD Fire Safety</vt:lpstr>
      <vt:lpstr>WCD Fire Alarm</vt:lpstr>
      <vt:lpstr>Life Safety</vt:lpstr>
      <vt:lpstr>Life Safety</vt:lpstr>
      <vt:lpstr>Airlocks</vt:lpstr>
      <vt:lpstr>Airlocks</vt:lpstr>
    </vt:vector>
  </TitlesOfParts>
  <Company>Arup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joann.lee</dc:creator>
  <cp:lastModifiedBy>richard potter</cp:lastModifiedBy>
  <cp:revision>39</cp:revision>
  <dcterms:created xsi:type="dcterms:W3CDTF">2011-07-29T13:36:44Z</dcterms:created>
  <dcterms:modified xsi:type="dcterms:W3CDTF">2011-08-01T21:33:42Z</dcterms:modified>
</cp:coreProperties>
</file>