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2" r:id="rId5"/>
    <p:sldId id="271" r:id="rId6"/>
    <p:sldId id="260" r:id="rId7"/>
    <p:sldId id="261" r:id="rId8"/>
    <p:sldId id="268" r:id="rId9"/>
    <p:sldId id="262" r:id="rId10"/>
    <p:sldId id="263" r:id="rId11"/>
    <p:sldId id="264" r:id="rId12"/>
    <p:sldId id="269" r:id="rId13"/>
    <p:sldId id="265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suya Yonehara" initials="K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35" autoAdjust="0"/>
    <p:restoredTop sz="93939" autoAdjust="0"/>
  </p:normalViewPr>
  <p:slideViewPr>
    <p:cSldViewPr>
      <p:cViewPr>
        <p:scale>
          <a:sx n="60" d="100"/>
          <a:sy n="60" d="100"/>
        </p:scale>
        <p:origin x="-3096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7247-781D-4E22-960D-5838B0C26E8F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B5F5-D30D-47B0-B599-A0BC4690B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1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4E345-BF08-4467-A8C0-754B479A10BD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E117-2135-4833-B47F-42D367688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7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E117-2135-4833-B47F-42D367688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E117-2135-4833-B47F-42D367688B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E117-2135-4833-B47F-42D367688B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E117-2135-4833-B47F-42D367688B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CE117-2135-4833-B47F-42D367688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66A-DE60-4A06-A54D-EDB9F2DAE325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E67-5999-401A-9E2D-67806C0D88B7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7652-2AE7-484B-98FC-DC8FBBD8BC82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38B7-38DA-40AE-AA60-4473EC1365B2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D28D-E4CB-49BF-AAB3-DB71C9C886C2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48F4-2275-4DC4-AD9A-3C1E670D8FB7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5E9C-F083-401C-8E0F-D62928FA24B1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64F5-135D-4806-8013-7C40D98F4F92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0CF7-FC26-4604-8416-B3A46DBBE545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4C-B984-4DAB-B6FE-791F57EB588D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2B78-79BF-4AB6-B289-195EB7C08735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3358-AEB9-4E71-9110-458D87C09D05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1A26-76F0-495C-B3C7-F5595C13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000" y="239102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Study </a:t>
            </a:r>
            <a:br>
              <a:rPr lang="en-US" sz="5400" dirty="0" smtClean="0"/>
            </a:br>
            <a:r>
              <a:rPr lang="en-US" sz="5400" dirty="0" smtClean="0"/>
              <a:t>of </a:t>
            </a:r>
            <a:br>
              <a:rPr lang="en-US" sz="5400" dirty="0" smtClean="0"/>
            </a:br>
            <a:r>
              <a:rPr lang="en-US" sz="5400" dirty="0" smtClean="0"/>
              <a:t>Dielectric Loaded RF Cavity </a:t>
            </a:r>
            <a:endParaRPr lang="en-US" sz="5400" dirty="0"/>
          </a:p>
        </p:txBody>
      </p:sp>
      <p:pic>
        <p:nvPicPr>
          <p:cNvPr id="1026" name="Picture 2" descr="C:\Users\JeJe\Desktop\apc_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38800" y="4797152"/>
            <a:ext cx="2425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JeJe\Desktop\fnal_lo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000" y="260648"/>
            <a:ext cx="1080120" cy="108012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94106" y="6309320"/>
            <a:ext cx="4405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tx2">
                    <a:lumMod val="75000"/>
                  </a:schemeClr>
                </a:solidFill>
              </a:rPr>
              <a:t>MAP meeting - September 23, 2011</a:t>
            </a:r>
            <a:endParaRPr lang="en-US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39428" y="6309320"/>
            <a:ext cx="169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tx2">
                    <a:lumMod val="75000"/>
                  </a:schemeClr>
                </a:solidFill>
              </a:rPr>
              <a:t>Jessica Cenni</a:t>
            </a:r>
            <a:endParaRPr lang="en-US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>
                        <a:lumMod val="75000"/>
                      </a:schemeClr>
                    </a:solidFill>
                  </a:rPr>
                  <a:t>9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/>
              <p:cNvSpPr txBox="1"/>
              <p:nvPr/>
            </p:nvSpPr>
            <p:spPr>
              <a:xfrm>
                <a:off x="2300550" y="95727"/>
                <a:ext cx="6807954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Std Condition – Data analysis and results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5496" y="764704"/>
            <a:ext cx="72728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ts val="3000"/>
              </a:lnSpc>
            </a:pPr>
            <a:r>
              <a:rPr lang="en-US" u="sng" dirty="0" smtClean="0">
                <a:solidFill>
                  <a:srgbClr val="C00000"/>
                </a:solidFill>
              </a:rPr>
              <a:t>Model used to analyze the data:</a:t>
            </a:r>
          </a:p>
          <a:p>
            <a:pPr marL="180000">
              <a:lnSpc>
                <a:spcPts val="3000"/>
              </a:lnSpc>
            </a:pPr>
            <a:r>
              <a:rPr lang="en-US" dirty="0" smtClean="0"/>
              <a:t>- lower Q = higher wall resistivity</a:t>
            </a:r>
          </a:p>
          <a:p>
            <a:pPr marL="180000">
              <a:lnSpc>
                <a:spcPts val="3000"/>
              </a:lnSpc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estimate an equivalent resistivity for the cavity</a:t>
            </a:r>
          </a:p>
          <a:p>
            <a:pPr marL="180000">
              <a:lnSpc>
                <a:spcPts val="3000"/>
              </a:lnSpc>
            </a:pPr>
            <a:endParaRPr lang="en-US" dirty="0" smtClean="0">
              <a:sym typeface="Wingdings" pitchFamily="2" charset="2"/>
            </a:endParaRPr>
          </a:p>
          <a:p>
            <a:pPr marL="180000">
              <a:lnSpc>
                <a:spcPts val="3000"/>
              </a:lnSpc>
            </a:pPr>
            <a:endParaRPr lang="en-US" dirty="0" smtClean="0">
              <a:sym typeface="Wingdings" pitchFamily="2" charset="2"/>
            </a:endParaRPr>
          </a:p>
          <a:p>
            <a:pPr marL="180000" indent="-285750">
              <a:lnSpc>
                <a:spcPts val="3000"/>
              </a:lnSpc>
            </a:pPr>
            <a:r>
              <a:rPr lang="en-US" dirty="0" smtClean="0">
                <a:sym typeface="Wingdings" pitchFamily="2" charset="2"/>
              </a:rPr>
              <a:t>	- Introduce this value in the model for the dielectric loaded cavity</a:t>
            </a:r>
          </a:p>
          <a:p>
            <a:pPr marL="180000">
              <a:lnSpc>
                <a:spcPts val="3000"/>
              </a:lnSpc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extract dielectric properties of the ceramic rings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46322" y="3356992"/>
            <a:ext cx="8033357" cy="3416320"/>
            <a:chOff x="46322" y="3356992"/>
            <a:chExt cx="8033357" cy="3416320"/>
          </a:xfrm>
        </p:grpSpPr>
        <p:sp>
          <p:nvSpPr>
            <p:cNvPr id="12" name="TextBox 11"/>
            <p:cNvSpPr txBox="1"/>
            <p:nvPr/>
          </p:nvSpPr>
          <p:spPr>
            <a:xfrm>
              <a:off x="46322" y="3356992"/>
              <a:ext cx="776603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>
                <a:lnSpc>
                  <a:spcPct val="150000"/>
                </a:lnSpc>
              </a:pPr>
              <a:r>
                <a:rPr lang="en-US" u="sng" dirty="0" smtClean="0">
                  <a:solidFill>
                    <a:srgbClr val="C00000"/>
                  </a:solidFill>
                </a:rPr>
                <a:t>Final results:</a:t>
              </a:r>
            </a:p>
            <a:p>
              <a:pPr marL="180000">
                <a:lnSpc>
                  <a:spcPct val="150000"/>
                </a:lnSpc>
              </a:pPr>
              <a:r>
                <a:rPr lang="en-US" dirty="0" smtClean="0"/>
                <a:t>SMALL CYLINDER</a:t>
              </a:r>
            </a:p>
            <a:p>
              <a:pPr marL="180000">
                <a:lnSpc>
                  <a:spcPct val="150000"/>
                </a:lnSpc>
              </a:pPr>
              <a:endParaRPr lang="en-US" dirty="0"/>
            </a:p>
            <a:p>
              <a:pPr marL="180000">
                <a:lnSpc>
                  <a:spcPct val="150000"/>
                </a:lnSpc>
              </a:pPr>
              <a:endParaRPr lang="en-US" dirty="0" smtClean="0"/>
            </a:p>
            <a:p>
              <a:pPr marL="180000">
                <a:lnSpc>
                  <a:spcPct val="150000"/>
                </a:lnSpc>
              </a:pPr>
              <a:r>
                <a:rPr lang="en-US" dirty="0" smtClean="0"/>
                <a:t>BIG CYLINDER</a:t>
              </a:r>
            </a:p>
            <a:p>
              <a:pPr marL="180000">
                <a:lnSpc>
                  <a:spcPct val="150000"/>
                </a:lnSpc>
              </a:pPr>
              <a:endParaRPr lang="en-US" dirty="0"/>
            </a:p>
            <a:p>
              <a:pPr marL="180000">
                <a:lnSpc>
                  <a:spcPct val="150000"/>
                </a:lnSpc>
              </a:pPr>
              <a:endParaRPr lang="en-US" dirty="0" smtClean="0"/>
            </a:p>
            <a:p>
              <a:pPr marL="180000">
                <a:lnSpc>
                  <a:spcPct val="150000"/>
                </a:lnSpc>
              </a:pP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1601" y="4294837"/>
              <a:ext cx="2323072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 = 897.96 (±0.97) MHz</a:t>
              </a:r>
            </a:p>
            <a:p>
              <a:r>
                <a:rPr lang="en-US" dirty="0" smtClean="0"/>
                <a:t>Q = 11823.1 (±1037.1)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600" y="5544509"/>
              <a:ext cx="2323072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 = 814.30 (±0.81) MHz</a:t>
              </a:r>
            </a:p>
            <a:p>
              <a:r>
                <a:rPr lang="en-US" dirty="0" smtClean="0"/>
                <a:t>Q = 9415.89 (±828.6)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718824" y="4545995"/>
              <a:ext cx="1573256" cy="17914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779912" y="5824573"/>
              <a:ext cx="1573256" cy="17914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9603" y="4294837"/>
              <a:ext cx="2438488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dirty="0" smtClean="0"/>
                <a:t> = </a:t>
              </a:r>
              <a:r>
                <a:rPr lang="en-US" dirty="0"/>
                <a:t>8.925 (±</a:t>
              </a:r>
              <a:r>
                <a:rPr lang="en-US" dirty="0" smtClean="0"/>
                <a:t>0.125)</a:t>
              </a:r>
            </a:p>
            <a:p>
              <a:r>
                <a:rPr lang="en-US" dirty="0" err="1" smtClean="0"/>
                <a:t>tg</a:t>
              </a:r>
              <a:r>
                <a:rPr lang="el-GR" dirty="0" smtClean="0"/>
                <a:t>δ</a:t>
              </a:r>
              <a:r>
                <a:rPr lang="it-IT" dirty="0" smtClean="0"/>
                <a:t> </a:t>
              </a:r>
              <a:r>
                <a:rPr lang="en-US" dirty="0" smtClean="0"/>
                <a:t>= 7.28E-5 (±4.92E-5)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1191" y="5589240"/>
              <a:ext cx="2438488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dirty="0" smtClean="0"/>
                <a:t> = 9.595 (±0.134)</a:t>
              </a:r>
            </a:p>
            <a:p>
              <a:r>
                <a:rPr lang="en-US" dirty="0" err="1" smtClean="0"/>
                <a:t>tg</a:t>
              </a:r>
              <a:r>
                <a:rPr lang="el-GR" dirty="0" smtClean="0"/>
                <a:t>δ</a:t>
              </a:r>
              <a:r>
                <a:rPr lang="it-IT" dirty="0" smtClean="0"/>
                <a:t> </a:t>
              </a:r>
              <a:r>
                <a:rPr lang="en-US" dirty="0" smtClean="0"/>
                <a:t>= </a:t>
              </a:r>
              <a:r>
                <a:rPr lang="en-US" dirty="0"/>
                <a:t>8.17E-5 </a:t>
              </a:r>
              <a:r>
                <a:rPr lang="en-US" dirty="0" smtClean="0"/>
                <a:t>(±5.52E-5)</a:t>
              </a:r>
              <a:endParaRPr lang="en-US" dirty="0"/>
            </a:p>
          </p:txBody>
        </p:sp>
      </p:grp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940143"/>
              </p:ext>
            </p:extLst>
          </p:nvPr>
        </p:nvGraphicFramePr>
        <p:xfrm>
          <a:off x="2070100" y="2133600"/>
          <a:ext cx="3176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1892160" imgH="304560" progId="Equation.3">
                  <p:embed/>
                </p:oleObj>
              </mc:Choice>
              <mc:Fallback>
                <p:oleObj name="Equation" r:id="rId4" imgW="1892160" imgH="30456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133600"/>
                        <a:ext cx="3176588" cy="511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87656" cy="369332"/>
              <a:chOff x="107504" y="6381328"/>
              <a:chExt cx="898765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676456" y="63813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10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/>
              <p:cNvSpPr txBox="1"/>
              <p:nvPr/>
            </p:nvSpPr>
            <p:spPr>
              <a:xfrm>
                <a:off x="2889420" y="95727"/>
                <a:ext cx="5571012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Cryogenic Condition – Simulation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2050" name="Picture 2" descr="C:\Users\jcenni\Desktop\pres pictures\plot Q vs eps cryo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" y="907200"/>
            <a:ext cx="50976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cenni\Desktop\pres pictures\plot Q vs losstg cryo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3348000"/>
            <a:ext cx="51156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563888" y="2996952"/>
            <a:ext cx="936104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C00000"/>
                </a:solidFill>
              </a:rPr>
              <a:t>Quality Factor</a:t>
            </a:r>
            <a:endParaRPr lang="en-US" b="1" cap="small" dirty="0">
              <a:solidFill>
                <a:srgbClr val="C0000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899592" y="2672928"/>
            <a:ext cx="5256584" cy="3073496"/>
            <a:chOff x="899592" y="2672928"/>
            <a:chExt cx="5256584" cy="3073496"/>
          </a:xfrm>
        </p:grpSpPr>
        <p:grpSp>
          <p:nvGrpSpPr>
            <p:cNvPr id="15" name="Group 15"/>
            <p:cNvGrpSpPr/>
            <p:nvPr/>
          </p:nvGrpSpPr>
          <p:grpSpPr>
            <a:xfrm>
              <a:off x="899592" y="2672928"/>
              <a:ext cx="1836192" cy="684064"/>
              <a:chOff x="899592" y="2672928"/>
              <a:chExt cx="1836192" cy="684064"/>
            </a:xfrm>
          </p:grpSpPr>
          <p:cxnSp>
            <p:nvCxnSpPr>
              <p:cNvPr id="21" name="Connettore 1 20"/>
              <p:cNvCxnSpPr>
                <a:stCxn id="23" idx="0"/>
              </p:cNvCxnSpPr>
              <p:nvPr/>
            </p:nvCxnSpPr>
            <p:spPr>
              <a:xfrm>
                <a:off x="2681784" y="2672928"/>
                <a:ext cx="0" cy="684064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H="1">
                <a:off x="899592" y="2708920"/>
                <a:ext cx="1728192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e 22"/>
              <p:cNvSpPr/>
              <p:nvPr/>
            </p:nvSpPr>
            <p:spPr>
              <a:xfrm>
                <a:off x="2627784" y="267292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34"/>
            <p:cNvGrpSpPr/>
            <p:nvPr/>
          </p:nvGrpSpPr>
          <p:grpSpPr>
            <a:xfrm>
              <a:off x="4572000" y="4977184"/>
              <a:ext cx="1584176" cy="769240"/>
              <a:chOff x="1137056" y="2708944"/>
              <a:chExt cx="1584176" cy="769240"/>
            </a:xfrm>
          </p:grpSpPr>
          <p:cxnSp>
            <p:nvCxnSpPr>
              <p:cNvPr id="18" name="Connettore 1 16"/>
              <p:cNvCxnSpPr>
                <a:stCxn id="20" idx="4"/>
              </p:cNvCxnSpPr>
              <p:nvPr/>
            </p:nvCxnSpPr>
            <p:spPr>
              <a:xfrm flipH="1">
                <a:off x="2652800" y="2816944"/>
                <a:ext cx="0" cy="66124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9"/>
              <p:cNvCxnSpPr/>
              <p:nvPr/>
            </p:nvCxnSpPr>
            <p:spPr>
              <a:xfrm flipH="1">
                <a:off x="1137056" y="2744936"/>
                <a:ext cx="1490728" cy="18008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e 23"/>
              <p:cNvSpPr/>
              <p:nvPr/>
            </p:nvSpPr>
            <p:spPr>
              <a:xfrm>
                <a:off x="2613232" y="270894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028"/>
            <p:cNvSpPr txBox="1"/>
            <p:nvPr/>
          </p:nvSpPr>
          <p:spPr>
            <a:xfrm>
              <a:off x="971600" y="4787860"/>
              <a:ext cx="164981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small</a:t>
              </a:r>
              <a:r>
                <a:rPr lang="en-US" dirty="0" smtClean="0"/>
                <a:t> = 28361.7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899592" y="1988840"/>
            <a:ext cx="6837338" cy="3708400"/>
            <a:chOff x="899592" y="1988840"/>
            <a:chExt cx="6837338" cy="3708400"/>
          </a:xfrm>
        </p:grpSpPr>
        <p:sp>
          <p:nvSpPr>
            <p:cNvPr id="27" name="Ovale 26"/>
            <p:cNvSpPr/>
            <p:nvPr/>
          </p:nvSpPr>
          <p:spPr>
            <a:xfrm>
              <a:off x="2627784" y="231288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uppo 32"/>
            <p:cNvGrpSpPr/>
            <p:nvPr/>
          </p:nvGrpSpPr>
          <p:grpSpPr>
            <a:xfrm>
              <a:off x="899592" y="1988840"/>
              <a:ext cx="6837338" cy="3708400"/>
              <a:chOff x="899592" y="1988840"/>
              <a:chExt cx="6837338" cy="3708400"/>
            </a:xfrm>
          </p:grpSpPr>
          <p:grpSp>
            <p:nvGrpSpPr>
              <p:cNvPr id="29" name="Group 11"/>
              <p:cNvGrpSpPr/>
              <p:nvPr/>
            </p:nvGrpSpPr>
            <p:grpSpPr>
              <a:xfrm>
                <a:off x="899592" y="2312888"/>
                <a:ext cx="1782192" cy="1007512"/>
                <a:chOff x="899592" y="2312888"/>
                <a:chExt cx="1782192" cy="1007512"/>
              </a:xfrm>
            </p:grpSpPr>
            <p:cxnSp>
              <p:nvCxnSpPr>
                <p:cNvPr id="35" name="Connettore 1 34"/>
                <p:cNvCxnSpPr/>
                <p:nvPr/>
              </p:nvCxnSpPr>
              <p:spPr>
                <a:xfrm flipH="1">
                  <a:off x="899592" y="2376000"/>
                  <a:ext cx="1728192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ttore 1 16"/>
                <p:cNvCxnSpPr>
                  <a:stCxn id="27" idx="0"/>
                </p:cNvCxnSpPr>
                <p:nvPr/>
              </p:nvCxnSpPr>
              <p:spPr>
                <a:xfrm>
                  <a:off x="2681784" y="2312888"/>
                  <a:ext cx="0" cy="10075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7"/>
              <p:cNvGrpSpPr/>
              <p:nvPr/>
            </p:nvGrpSpPr>
            <p:grpSpPr>
              <a:xfrm>
                <a:off x="4572000" y="4581128"/>
                <a:ext cx="1584176" cy="1116112"/>
                <a:chOff x="1197260" y="2168872"/>
                <a:chExt cx="1584176" cy="1116112"/>
              </a:xfrm>
            </p:grpSpPr>
            <p:cxnSp>
              <p:nvCxnSpPr>
                <p:cNvPr id="32" name="Connettore 1 16"/>
                <p:cNvCxnSpPr/>
                <p:nvPr/>
              </p:nvCxnSpPr>
              <p:spPr>
                <a:xfrm>
                  <a:off x="2712860" y="2168872"/>
                  <a:ext cx="0" cy="11161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1 19"/>
                <p:cNvCxnSpPr/>
                <p:nvPr/>
              </p:nvCxnSpPr>
              <p:spPr>
                <a:xfrm flipH="1">
                  <a:off x="1197260" y="2214608"/>
                  <a:ext cx="151216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e 23"/>
                <p:cNvSpPr/>
                <p:nvPr/>
              </p:nvSpPr>
              <p:spPr>
                <a:xfrm>
                  <a:off x="2673436" y="21688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1029"/>
              <p:cNvSpPr txBox="1"/>
              <p:nvPr/>
            </p:nvSpPr>
            <p:spPr>
              <a:xfrm>
                <a:off x="6228184" y="1988840"/>
                <a:ext cx="1508746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Q</a:t>
                </a:r>
                <a:r>
                  <a:rPr lang="en-US" baseline="-25000" dirty="0" err="1"/>
                  <a:t>big</a:t>
                </a:r>
                <a:r>
                  <a:rPr lang="en-US" dirty="0"/>
                  <a:t> </a:t>
                </a:r>
                <a:r>
                  <a:rPr lang="en-US" dirty="0" smtClean="0"/>
                  <a:t>= 18966.9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4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87656" cy="369332"/>
              <a:chOff x="107504" y="6381328"/>
              <a:chExt cx="898765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4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10"/>
              <p:cNvSpPr txBox="1"/>
              <p:nvPr/>
            </p:nvSpPr>
            <p:spPr>
              <a:xfrm>
                <a:off x="8676456" y="63813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2">
                        <a:lumMod val="75000"/>
                      </a:schemeClr>
                    </a:solidFill>
                  </a:rPr>
                  <a:t>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  <a:effectLst>
                <a:outerShdw sx="1000" sy="1000" algn="ctr" rotWithShape="0">
                  <a:srgbClr val="000000"/>
                </a:outerShdw>
              </a:effectLst>
            </p:spPr>
          </p:pic>
          <p:cxnSp>
            <p:nvCxnSpPr>
              <p:cNvPr id="6" name="Connettore 1 9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11"/>
              <p:cNvSpPr txBox="1"/>
              <p:nvPr/>
            </p:nvSpPr>
            <p:spPr>
              <a:xfrm>
                <a:off x="2363605" y="95727"/>
                <a:ext cx="6531981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Cryogenic Condition – Test Preparation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08720"/>
            <a:ext cx="286208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05064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2771800" y="1268760"/>
            <a:ext cx="2232248" cy="18928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System set up: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 </a:t>
            </a:r>
            <a:r>
              <a:rPr lang="en-US" sz="1400" dirty="0"/>
              <a:t>p</a:t>
            </a:r>
            <a:r>
              <a:rPr lang="en-US" sz="1400" dirty="0" smtClean="0"/>
              <a:t>roper bucket to contain the LN2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/>
              <a:t>t</a:t>
            </a:r>
            <a:r>
              <a:rPr lang="en-US" sz="1400" dirty="0" smtClean="0"/>
              <a:t>emperature sensor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feeding probe for He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4005064"/>
            <a:ext cx="2016224" cy="11207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Location choice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ODH requirements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 need for power supply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48064" y="1196752"/>
            <a:ext cx="3923928" cy="5112568"/>
            <a:chOff x="5148064" y="1196752"/>
            <a:chExt cx="3923928" cy="5112568"/>
          </a:xfrm>
        </p:grpSpPr>
        <p:pic>
          <p:nvPicPr>
            <p:cNvPr id="4099" name="Picture 3" descr="C:\Users\jcenni\Desktop\pres pictures\DSCF0002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3"/>
            <a:stretch>
              <a:fillRect/>
            </a:stretch>
          </p:blipFill>
          <p:spPr bwMode="auto">
            <a:xfrm>
              <a:off x="5652120" y="1654710"/>
              <a:ext cx="3274934" cy="3790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arentesi graffa chiusa 15"/>
            <p:cNvSpPr/>
            <p:nvPr/>
          </p:nvSpPr>
          <p:spPr>
            <a:xfrm>
              <a:off x="5148064" y="1196752"/>
              <a:ext cx="216024" cy="51125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876256" y="1196752"/>
              <a:ext cx="679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TEST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545037" y="5517232"/>
              <a:ext cx="172124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First result: 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 err="1" smtClean="0"/>
                <a:t>Q</a:t>
              </a:r>
              <a:r>
                <a:rPr lang="en-US" baseline="-25000" dirty="0" err="1" smtClean="0"/>
                <a:t>empty</a:t>
              </a:r>
              <a:r>
                <a:rPr lang="en-US" dirty="0" smtClean="0"/>
                <a:t> = 23774.2</a:t>
              </a:r>
              <a:endParaRPr lang="en-US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5436096" y="1196752"/>
              <a:ext cx="3635896" cy="511256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1710000" y="5670000"/>
            <a:ext cx="324000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2051720" y="5301208"/>
            <a:ext cx="504056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asellaDiTesto 96"/>
          <p:cNvSpPr txBox="1"/>
          <p:nvPr/>
        </p:nvSpPr>
        <p:spPr>
          <a:xfrm>
            <a:off x="36512" y="767601"/>
            <a:ext cx="9144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Future High Power Tests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 Location:  MTA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 O</a:t>
            </a:r>
            <a:r>
              <a:rPr lang="en-US" dirty="0" smtClean="0"/>
              <a:t>nly big cylinder (for the smaller one the frequency shift is too small)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 Teflon holder for the ceramic ring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 Cavity filled with gas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87656" cy="369332"/>
              <a:chOff x="107504" y="6381328"/>
              <a:chExt cx="898765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676456" y="63813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12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/>
              <p:cNvSpPr txBox="1"/>
              <p:nvPr/>
            </p:nvSpPr>
            <p:spPr>
              <a:xfrm>
                <a:off x="2627784" y="95727"/>
                <a:ext cx="6039794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it-IT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HP condition – Special requirements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29" name="Connettore 1 28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18" idx="0"/>
            <a:endCxn id="18" idx="0"/>
          </p:cNvCxnSpPr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2123728" y="2932466"/>
            <a:ext cx="3814800" cy="1648662"/>
            <a:chOff x="365471" y="3337247"/>
            <a:chExt cx="3814800" cy="1648662"/>
          </a:xfrm>
        </p:grpSpPr>
        <p:pic>
          <p:nvPicPr>
            <p:cNvPr id="4098" name="Picture 2" descr="C:\Users\jcenni\Desktop\pres pictures\hol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48" y="3356992"/>
              <a:ext cx="2112839" cy="162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6" name="Group 245"/>
            <p:cNvGrpSpPr/>
            <p:nvPr/>
          </p:nvGrpSpPr>
          <p:grpSpPr>
            <a:xfrm>
              <a:off x="365471" y="3337247"/>
              <a:ext cx="3814800" cy="1197714"/>
              <a:chOff x="365471" y="3337247"/>
              <a:chExt cx="3814800" cy="1197714"/>
            </a:xfrm>
          </p:grpSpPr>
          <p:cxnSp>
            <p:nvCxnSpPr>
              <p:cNvPr id="235" name="Straight Arrow Connector 234"/>
              <p:cNvCxnSpPr/>
              <p:nvPr/>
            </p:nvCxnSpPr>
            <p:spPr>
              <a:xfrm flipV="1">
                <a:off x="2726645" y="3501008"/>
                <a:ext cx="621219" cy="36004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>
                <a:off x="2471148" y="4309063"/>
                <a:ext cx="804708" cy="128049"/>
              </a:xfrm>
              <a:prstGeom prst="straightConnector1">
                <a:avLst/>
              </a:prstGeom>
              <a:ln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flipH="1" flipV="1">
                <a:off x="899592" y="3501008"/>
                <a:ext cx="476889" cy="137614"/>
              </a:xfrm>
              <a:prstGeom prst="straightConnector1">
                <a:avLst/>
              </a:prstGeom>
              <a:ln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/>
              <p:cNvSpPr txBox="1"/>
              <p:nvPr/>
            </p:nvSpPr>
            <p:spPr>
              <a:xfrm>
                <a:off x="3347864" y="3337247"/>
                <a:ext cx="463588" cy="261610"/>
              </a:xfrm>
              <a:prstGeom prst="rect">
                <a:avLst/>
              </a:prstGeom>
              <a:noFill/>
              <a:ln w="63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PTFE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365471" y="3356992"/>
                <a:ext cx="534121" cy="261610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sz="1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avity</a:t>
                </a:r>
                <a:endPara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3275856" y="4273351"/>
                <a:ext cx="904415" cy="261610"/>
              </a:xfrm>
              <a:prstGeom prst="rect">
                <a:avLst/>
              </a:prstGeom>
              <a:noFill/>
              <a:ln w="63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Ceramic ring</a:t>
                </a:r>
                <a:endPara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352412" y="2348880"/>
            <a:ext cx="1649846" cy="2736304"/>
            <a:chOff x="6084168" y="2348880"/>
            <a:chExt cx="1649846" cy="2736304"/>
          </a:xfrm>
        </p:grpSpPr>
        <p:sp>
          <p:nvSpPr>
            <p:cNvPr id="12" name="Right Brace 11"/>
            <p:cNvSpPr/>
            <p:nvPr/>
          </p:nvSpPr>
          <p:spPr>
            <a:xfrm>
              <a:off x="6084168" y="2348880"/>
              <a:ext cx="216024" cy="273630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4349" y="3420289"/>
              <a:ext cx="1119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avoid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breakdown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6936" y="5651956"/>
            <a:ext cx="8119839" cy="369332"/>
            <a:chOff x="855008" y="5404574"/>
            <a:chExt cx="811983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388155" y="5404574"/>
              <a:ext cx="758669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GOAL: study the feasibility of </a:t>
              </a:r>
              <a:r>
                <a:rPr lang="en-US" dirty="0" smtClean="0"/>
                <a:t>using a gas filled dielectric loaded </a:t>
              </a:r>
              <a:r>
                <a:rPr lang="en-US" dirty="0" smtClean="0"/>
                <a:t>RF cavity at HP 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55008" y="5589240"/>
              <a:ext cx="5486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87656" cy="369332"/>
              <a:chOff x="107504" y="6381328"/>
              <a:chExt cx="898765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676456" y="63813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13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Connettore 1 28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11"/>
          <p:cNvSpPr txBox="1"/>
          <p:nvPr/>
        </p:nvSpPr>
        <p:spPr>
          <a:xfrm>
            <a:off x="3120099" y="64949"/>
            <a:ext cx="290380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cap="small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en-US" sz="36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11" y="764704"/>
            <a:ext cx="9144001" cy="54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cap="small" dirty="0" smtClean="0">
                <a:solidFill>
                  <a:srgbClr val="C00000"/>
                </a:solidFill>
              </a:rPr>
              <a:t>Achievements:</a:t>
            </a:r>
          </a:p>
          <a:p>
            <a:pPr>
              <a:lnSpc>
                <a:spcPts val="2800"/>
              </a:lnSpc>
            </a:pPr>
            <a:r>
              <a:rPr lang="en-US" sz="1600" u="sng" dirty="0" smtClean="0"/>
              <a:t>LOW POWER ANALYSIS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dirty="0" smtClean="0"/>
              <a:t>Description </a:t>
            </a:r>
            <a:r>
              <a:rPr lang="en-US" sz="1600" dirty="0"/>
              <a:t>of the behavior </a:t>
            </a:r>
            <a:r>
              <a:rPr lang="en-US" sz="1600" dirty="0" smtClean="0"/>
              <a:t>of </a:t>
            </a:r>
            <a:r>
              <a:rPr lang="en-US" sz="1600" dirty="0"/>
              <a:t>a </a:t>
            </a:r>
            <a:r>
              <a:rPr lang="en-US" sz="1600" dirty="0" smtClean="0"/>
              <a:t>dielectric loaded RF </a:t>
            </a:r>
            <a:r>
              <a:rPr lang="en-US" sz="1600" dirty="0"/>
              <a:t>cavity </a:t>
            </a:r>
            <a:r>
              <a:rPr lang="en-US" sz="1600" dirty="0" smtClean="0"/>
              <a:t>under different conditions through simulation 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i="1" dirty="0" smtClean="0"/>
              <a:t>At room temperature:</a:t>
            </a:r>
          </a:p>
          <a:p>
            <a:pPr marL="742950" lvl="1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en-US" sz="1600" dirty="0" smtClean="0"/>
              <a:t>Realization of a complete </a:t>
            </a:r>
            <a:r>
              <a:rPr lang="en-US" sz="1600" dirty="0"/>
              <a:t>set of test for the empty </a:t>
            </a:r>
            <a:r>
              <a:rPr lang="en-US" sz="1600" dirty="0" smtClean="0"/>
              <a:t>cavity</a:t>
            </a:r>
          </a:p>
          <a:p>
            <a:pPr marL="742950" lvl="1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en-US" sz="1600" dirty="0" smtClean="0"/>
              <a:t>Analysis </a:t>
            </a:r>
            <a:r>
              <a:rPr lang="en-US" sz="1600" dirty="0"/>
              <a:t>of the data and extraction of the dielectric properties of the ceramic</a:t>
            </a:r>
          </a:p>
          <a:p>
            <a:pPr lvl="2">
              <a:lnSpc>
                <a:spcPts val="2800"/>
              </a:lnSpc>
            </a:pPr>
            <a:r>
              <a:rPr lang="en-US" sz="1600" dirty="0" smtClean="0">
                <a:sym typeface="Wingdings" pitchFamily="2" charset="2"/>
              </a:rPr>
              <a:t>quite good agreement with expected value, provided by the </a:t>
            </a:r>
            <a:r>
              <a:rPr lang="en-US" sz="1600" dirty="0" smtClean="0">
                <a:sym typeface="Wingdings" pitchFamily="2" charset="2"/>
              </a:rPr>
              <a:t>company</a:t>
            </a:r>
            <a:r>
              <a:rPr lang="en-US" sz="1600" dirty="0" smtClean="0">
                <a:sym typeface="Wingdings" pitchFamily="2" charset="2"/>
              </a:rPr>
              <a:t>, both for </a:t>
            </a:r>
            <a:r>
              <a:rPr lang="el-GR" sz="1600" i="1" dirty="0"/>
              <a:t>ε</a:t>
            </a:r>
            <a:r>
              <a:rPr lang="en-US" sz="1600" i="1" baseline="-25000" dirty="0" smtClean="0"/>
              <a:t>r </a:t>
            </a:r>
            <a:r>
              <a:rPr lang="en-US" sz="1600" dirty="0" smtClean="0"/>
              <a:t> (exp. ≈ 9) and loss tangent (exp. ≈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)</a:t>
            </a:r>
          </a:p>
          <a:p>
            <a:pPr lvl="2">
              <a:lnSpc>
                <a:spcPts val="2800"/>
              </a:lnSpc>
            </a:pPr>
            <a:r>
              <a:rPr lang="en-US" sz="1600" dirty="0" smtClean="0"/>
              <a:t>ERROR: mainly due to the sensitivity of the measurements to variation in real resistivity of the cavity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i="1" dirty="0" smtClean="0"/>
              <a:t>At cryogenic temperature:</a:t>
            </a:r>
          </a:p>
          <a:p>
            <a:pPr marL="742950" lvl="1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en-US" sz="1600" dirty="0" smtClean="0"/>
              <a:t>Set </a:t>
            </a:r>
            <a:r>
              <a:rPr lang="en-US" sz="1600" dirty="0"/>
              <a:t>up of the equipment and definition of the procedure to follow for the </a:t>
            </a:r>
            <a:r>
              <a:rPr lang="en-US" sz="1600" dirty="0" smtClean="0"/>
              <a:t>test</a:t>
            </a:r>
          </a:p>
          <a:p>
            <a:pPr marL="742950" lvl="1" indent="-285750">
              <a:lnSpc>
                <a:spcPts val="2800"/>
              </a:lnSpc>
              <a:buFont typeface="Arial" pitchFamily="34" charset="0"/>
              <a:buChar char="•"/>
            </a:pPr>
            <a:r>
              <a:rPr lang="en-US" sz="1600" dirty="0" smtClean="0"/>
              <a:t>Realization of test for the empty cavity</a:t>
            </a:r>
          </a:p>
          <a:p>
            <a:pPr>
              <a:lnSpc>
                <a:spcPts val="2800"/>
              </a:lnSpc>
            </a:pPr>
            <a:r>
              <a:rPr lang="en-US" sz="1600" u="sng" dirty="0" smtClean="0"/>
              <a:t>HIGH POWER ANALYSIS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dirty="0" smtClean="0"/>
              <a:t>Design of </a:t>
            </a:r>
            <a:r>
              <a:rPr lang="en-US" sz="1600" dirty="0"/>
              <a:t>T</a:t>
            </a:r>
            <a:r>
              <a:rPr lang="en-US" sz="1600" dirty="0" smtClean="0"/>
              <a:t>eflon holder for the ceramic ring to use during HP test</a:t>
            </a:r>
          </a:p>
        </p:txBody>
      </p:sp>
    </p:spTree>
    <p:extLst>
      <p:ext uri="{BB962C8B-B14F-4D97-AF65-F5344CB8AC3E}">
        <p14:creationId xmlns:p14="http://schemas.microsoft.com/office/powerpoint/2010/main" val="30934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87656" cy="369332"/>
              <a:chOff x="107504" y="6381328"/>
              <a:chExt cx="898765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676456" y="63813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14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Connettore 1 28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1067548" y="3723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11"/>
          <p:cNvSpPr txBox="1"/>
          <p:nvPr/>
        </p:nvSpPr>
        <p:spPr>
          <a:xfrm>
            <a:off x="2811521" y="64949"/>
            <a:ext cx="352096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cap="small" dirty="0" smtClean="0">
                <a:solidFill>
                  <a:schemeClr val="tx2">
                    <a:lumMod val="75000"/>
                  </a:schemeClr>
                </a:solidFill>
              </a:rPr>
              <a:t>CONCLUSIONS (2)</a:t>
            </a:r>
            <a:endParaRPr lang="en-US" sz="36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26" y="836712"/>
            <a:ext cx="909516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b="1" cap="small" dirty="0" smtClean="0">
                <a:solidFill>
                  <a:srgbClr val="C00000"/>
                </a:solidFill>
              </a:rPr>
              <a:t>What’s next?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dirty="0" smtClean="0"/>
              <a:t>Complete cryogenic tests and analyze the data to extract how the dielectric properties of the ceramic ring change with temperature and how this affects the behavior of the cavity</a:t>
            </a: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600" dirty="0" smtClean="0"/>
              <a:t>Complete the set up of HP configuration and run the test</a:t>
            </a:r>
            <a:endParaRPr lang="en-US" sz="1600" dirty="0"/>
          </a:p>
        </p:txBody>
      </p:sp>
      <p:grpSp>
        <p:nvGrpSpPr>
          <p:cNvPr id="42" name="Gruppo 41"/>
          <p:cNvGrpSpPr/>
          <p:nvPr/>
        </p:nvGrpSpPr>
        <p:grpSpPr>
          <a:xfrm>
            <a:off x="323528" y="2708920"/>
            <a:ext cx="8565864" cy="3384376"/>
            <a:chOff x="323528" y="2708920"/>
            <a:chExt cx="8565864" cy="3384376"/>
          </a:xfrm>
        </p:grpSpPr>
        <p:sp>
          <p:nvSpPr>
            <p:cNvPr id="26" name="Parentesi graffa chiusa 25"/>
            <p:cNvSpPr/>
            <p:nvPr/>
          </p:nvSpPr>
          <p:spPr>
            <a:xfrm>
              <a:off x="4067944" y="2708920"/>
              <a:ext cx="216024" cy="223224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uppo 39"/>
            <p:cNvGrpSpPr/>
            <p:nvPr/>
          </p:nvGrpSpPr>
          <p:grpSpPr>
            <a:xfrm>
              <a:off x="323528" y="2708920"/>
              <a:ext cx="8565864" cy="3384376"/>
              <a:chOff x="323528" y="2708920"/>
              <a:chExt cx="8565864" cy="338437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67944" y="5693186"/>
                <a:ext cx="4821448" cy="40011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cap="small" dirty="0" smtClean="0"/>
                  <a:t>Good resource for </a:t>
                </a:r>
                <a:r>
                  <a:rPr lang="en-US" sz="2000" b="1" cap="small" dirty="0" err="1" smtClean="0"/>
                  <a:t>muon</a:t>
                </a:r>
                <a:r>
                  <a:rPr lang="en-US" sz="2000" b="1" cap="small" dirty="0" smtClean="0"/>
                  <a:t> collider realization</a:t>
                </a:r>
                <a:endParaRPr lang="en-US" sz="2000" b="1" cap="small" dirty="0"/>
              </a:p>
            </p:txBody>
          </p:sp>
          <p:grpSp>
            <p:nvGrpSpPr>
              <p:cNvPr id="25" name="Gruppo 24"/>
              <p:cNvGrpSpPr/>
              <p:nvPr/>
            </p:nvGrpSpPr>
            <p:grpSpPr>
              <a:xfrm>
                <a:off x="323528" y="2708920"/>
                <a:ext cx="3757439" cy="2127128"/>
                <a:chOff x="166489" y="2646217"/>
                <a:chExt cx="3757439" cy="2127128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6489" y="2646217"/>
                  <a:ext cx="375743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If all the</a:t>
                  </a:r>
                  <a:r>
                    <a:rPr lang="en-US" sz="1600" cap="small" dirty="0" smtClean="0"/>
                    <a:t> </a:t>
                  </a:r>
                  <a:r>
                    <a:rPr lang="en-US" sz="1600" u="sng" cap="small" dirty="0" smtClean="0">
                      <a:solidFill>
                        <a:srgbClr val="C00000"/>
                      </a:solidFill>
                    </a:rPr>
                    <a:t>goals</a:t>
                  </a:r>
                  <a:r>
                    <a:rPr lang="en-US" sz="1600" cap="small" dirty="0" smtClean="0"/>
                    <a:t> </a:t>
                  </a:r>
                  <a:r>
                    <a:rPr lang="en-US" sz="1600" dirty="0" smtClean="0"/>
                    <a:t>of the study will be achieved</a:t>
                  </a: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560938" y="3573016"/>
                  <a:ext cx="2210862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buFontTx/>
                    <a:buChar char="-"/>
                  </a:pPr>
                  <a:r>
                    <a:rPr lang="en-US" dirty="0" smtClean="0"/>
                    <a:t> Dielectric material: </a:t>
                  </a:r>
                </a:p>
                <a:p>
                  <a:pPr lvl="1">
                    <a:buFontTx/>
                    <a:buChar char="-"/>
                  </a:pPr>
                  <a:r>
                    <a:rPr lang="el-GR" dirty="0" smtClean="0"/>
                    <a:t>ε</a:t>
                  </a:r>
                  <a:r>
                    <a:rPr lang="en-US" baseline="-25000" dirty="0" smtClean="0"/>
                    <a:t>r</a:t>
                  </a:r>
                  <a:r>
                    <a:rPr lang="en-US" i="1" dirty="0" smtClean="0"/>
                    <a:t> &gt; 9, </a:t>
                  </a:r>
                  <a:r>
                    <a:rPr lang="en-US" dirty="0" err="1" smtClean="0"/>
                    <a:t>tg</a:t>
                  </a:r>
                  <a:r>
                    <a:rPr lang="el-GR" dirty="0" smtClean="0"/>
                    <a:t>δ</a:t>
                  </a:r>
                  <a:r>
                    <a:rPr lang="it-IT" dirty="0" smtClean="0"/>
                    <a:t> &lt; </a:t>
                  </a:r>
                  <a:r>
                    <a:rPr lang="it-IT" dirty="0" err="1" smtClean="0"/>
                    <a:t>10</a:t>
                  </a:r>
                  <a:r>
                    <a:rPr lang="it-IT" baseline="30000" dirty="0" err="1" smtClean="0"/>
                    <a:t>-4</a:t>
                  </a:r>
                  <a:endParaRPr lang="en-US" i="1" dirty="0" smtClean="0"/>
                </a:p>
                <a:p>
                  <a:pPr>
                    <a:buFontTx/>
                    <a:buChar char="-"/>
                  </a:pPr>
                  <a:r>
                    <a:rPr lang="en-US" i="1" dirty="0" smtClean="0"/>
                    <a:t> </a:t>
                  </a:r>
                  <a:r>
                    <a:rPr lang="en-US" dirty="0" smtClean="0"/>
                    <a:t>Electric gradient </a:t>
                  </a:r>
                </a:p>
                <a:p>
                  <a:pPr lvl="1"/>
                  <a:r>
                    <a:rPr lang="en-US" dirty="0" smtClean="0"/>
                    <a:t>&gt; 20MV/m </a:t>
                  </a:r>
                  <a:endParaRPr lang="en-US" dirty="0"/>
                </a:p>
              </p:txBody>
            </p:sp>
            <p:cxnSp>
              <p:nvCxnSpPr>
                <p:cNvPr id="24" name="Connettore 2 23"/>
                <p:cNvCxnSpPr/>
                <p:nvPr/>
              </p:nvCxnSpPr>
              <p:spPr>
                <a:xfrm>
                  <a:off x="1187624" y="2924944"/>
                  <a:ext cx="0" cy="64807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o 37"/>
              <p:cNvGrpSpPr/>
              <p:nvPr/>
            </p:nvGrpSpPr>
            <p:grpSpPr>
              <a:xfrm>
                <a:off x="4599889" y="2780928"/>
                <a:ext cx="3932551" cy="2088232"/>
                <a:chOff x="4599889" y="2708920"/>
                <a:chExt cx="3932551" cy="208823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599889" y="2708920"/>
                  <a:ext cx="393255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We’ll prove the feasibility of a HPDL RF cavity</a:t>
                  </a:r>
                  <a:endParaRPr lang="en-US" sz="16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788024" y="3429000"/>
                  <a:ext cx="3472746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ym typeface="Wingdings" pitchFamily="2" charset="2"/>
                    </a:rPr>
                    <a:t>such a cavity could allow the realization</a:t>
                  </a:r>
                </a:p>
                <a:p>
                  <a:pPr algn="ctr"/>
                  <a:r>
                    <a:rPr lang="en-US" sz="1600" dirty="0" smtClean="0">
                      <a:sym typeface="Wingdings" pitchFamily="2" charset="2"/>
                    </a:rPr>
                    <a:t> of a helical cooling channel</a:t>
                  </a:r>
                </a:p>
                <a:p>
                  <a:pPr algn="ctr"/>
                  <a:r>
                    <a:rPr lang="en-US" sz="1600" dirty="0" smtClean="0">
                      <a:sym typeface="Wingdings" pitchFamily="2" charset="2"/>
                    </a:rPr>
                    <a:t>AND</a:t>
                  </a:r>
                </a:p>
                <a:p>
                  <a:pPr algn="ctr"/>
                  <a:r>
                    <a:rPr lang="en-US" sz="1600" dirty="0" smtClean="0">
                      <a:sym typeface="Wingdings" pitchFamily="2" charset="2"/>
                    </a:rPr>
                    <a:t>it could be applied also to other type </a:t>
                  </a:r>
                </a:p>
                <a:p>
                  <a:pPr algn="ctr"/>
                  <a:r>
                    <a:rPr lang="en-US" sz="1600" dirty="0" smtClean="0">
                      <a:sym typeface="Wingdings" pitchFamily="2" charset="2"/>
                    </a:rPr>
                    <a:t>of </a:t>
                  </a:r>
                  <a:r>
                    <a:rPr lang="en-US" sz="1600" dirty="0" err="1" smtClean="0">
                      <a:sym typeface="Wingdings" pitchFamily="2" charset="2"/>
                    </a:rPr>
                    <a:t>muon</a:t>
                  </a:r>
                  <a:r>
                    <a:rPr lang="en-US" sz="1600" dirty="0" smtClean="0">
                      <a:sym typeface="Wingdings" pitchFamily="2" charset="2"/>
                    </a:rPr>
                    <a:t> cooling channel</a:t>
                  </a:r>
                </a:p>
              </p:txBody>
            </p:sp>
            <p:cxnSp>
              <p:nvCxnSpPr>
                <p:cNvPr id="35" name="Connettore 2 34"/>
                <p:cNvCxnSpPr>
                  <a:endCxn id="14" idx="0"/>
                </p:cNvCxnSpPr>
                <p:nvPr/>
              </p:nvCxnSpPr>
              <p:spPr>
                <a:xfrm>
                  <a:off x="6516216" y="2996952"/>
                  <a:ext cx="0" cy="43204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ttangolo 36"/>
                <p:cNvSpPr/>
                <p:nvPr/>
              </p:nvSpPr>
              <p:spPr>
                <a:xfrm>
                  <a:off x="4644008" y="2708920"/>
                  <a:ext cx="3816424" cy="20882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reccia in giù 38"/>
              <p:cNvSpPr/>
              <p:nvPr/>
            </p:nvSpPr>
            <p:spPr>
              <a:xfrm>
                <a:off x="6444208" y="4941168"/>
                <a:ext cx="216024" cy="648072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4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1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8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  <a:effectLst>
                <a:outerShdw sx="1000" sy="1000" algn="ctr" rotWithShape="0">
                  <a:srgbClr val="000000"/>
                </a:outerShdw>
              </a:effectLst>
            </p:spPr>
          </p:pic>
          <p:cxnSp>
            <p:nvCxnSpPr>
              <p:cNvPr id="10" name="Connettore 1 9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sellaDiTesto 11"/>
              <p:cNvSpPr txBox="1"/>
              <p:nvPr/>
            </p:nvSpPr>
            <p:spPr>
              <a:xfrm>
                <a:off x="3465157" y="64949"/>
                <a:ext cx="2213692" cy="646331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6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CONTENTS</a:t>
                </a:r>
                <a:endParaRPr lang="en-US" sz="36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6" name="CasellaDiTesto 15"/>
          <p:cNvSpPr txBox="1"/>
          <p:nvPr/>
        </p:nvSpPr>
        <p:spPr>
          <a:xfrm>
            <a:off x="0" y="121625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Why a Dielectric Loaded (DL) RF cavity?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Characterization of a dielectric loaded RF cavity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Standard Condition – Simulation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Standard Condition – Test Description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Standard Condition – Data analysis and results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Cryogenic Condition – Simulation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Cryogenic Condition – Test Preparation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High Power (HP) configuration study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What’s next?</a:t>
            </a:r>
          </a:p>
          <a:p>
            <a:pPr marL="180000">
              <a:lnSpc>
                <a:spcPct val="150000"/>
              </a:lnSpc>
              <a:buFontTx/>
              <a:buChar char="-"/>
            </a:pPr>
            <a:endParaRPr lang="en-US" sz="2400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6948264" y="3717032"/>
            <a:ext cx="21237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Achieved during my </a:t>
            </a:r>
          </a:p>
          <a:p>
            <a:pPr algn="ctr"/>
            <a:r>
              <a:rPr lang="en-US" dirty="0" smtClean="0"/>
              <a:t>summer program</a:t>
            </a:r>
            <a:endParaRPr lang="en-US" dirty="0"/>
          </a:p>
        </p:txBody>
      </p:sp>
      <p:sp>
        <p:nvSpPr>
          <p:cNvPr id="19" name="Parentesi quadra chiusa 18"/>
          <p:cNvSpPr/>
          <p:nvPr/>
        </p:nvSpPr>
        <p:spPr>
          <a:xfrm>
            <a:off x="6012160" y="2492896"/>
            <a:ext cx="288032" cy="3096344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/>
          <p:cNvSpPr/>
          <p:nvPr/>
        </p:nvSpPr>
        <p:spPr>
          <a:xfrm>
            <a:off x="6372200" y="4005064"/>
            <a:ext cx="504056" cy="144016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-1" y="0"/>
            <a:ext cx="9144001" cy="7027659"/>
            <a:chOff x="-1" y="0"/>
            <a:chExt cx="9144001" cy="7027659"/>
          </a:xfrm>
        </p:grpSpPr>
        <p:grpSp>
          <p:nvGrpSpPr>
            <p:cNvPr id="22" name="Gruppo 12"/>
            <p:cNvGrpSpPr/>
            <p:nvPr/>
          </p:nvGrpSpPr>
          <p:grpSpPr>
            <a:xfrm>
              <a:off x="107504" y="6381328"/>
              <a:ext cx="8942646" cy="646331"/>
              <a:chOff x="107504" y="6381328"/>
              <a:chExt cx="8942646" cy="646331"/>
            </a:xfrm>
          </p:grpSpPr>
          <p:sp>
            <p:nvSpPr>
              <p:cNvPr id="27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8748464" y="6381328"/>
                <a:ext cx="3016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</a:p>
              <a:p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3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24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25" name="Connettore 1 24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sellaDiTesto 25"/>
              <p:cNvSpPr txBox="1"/>
              <p:nvPr/>
            </p:nvSpPr>
            <p:spPr>
              <a:xfrm>
                <a:off x="2771800" y="95727"/>
                <a:ext cx="5812360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Why a Dielectric Loaded RF cavity?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0" name="CasellaDiTesto 29"/>
          <p:cNvSpPr txBox="1"/>
          <p:nvPr/>
        </p:nvSpPr>
        <p:spPr>
          <a:xfrm>
            <a:off x="2872079" y="836712"/>
            <a:ext cx="339984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C00000"/>
                </a:solidFill>
              </a:rPr>
              <a:t> MUON ACCELERATOR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1340768"/>
            <a:ext cx="914400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it-IT" b="1" cap="small" dirty="0" err="1" smtClean="0">
                <a:solidFill>
                  <a:srgbClr val="C00000"/>
                </a:solidFill>
              </a:rPr>
              <a:t>Objective</a:t>
            </a:r>
            <a:r>
              <a:rPr lang="it-IT" b="1" dirty="0" smtClean="0">
                <a:solidFill>
                  <a:srgbClr val="C00000"/>
                </a:solidFill>
              </a:rPr>
              <a:t>: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/>
              <a:t>muons</a:t>
            </a:r>
            <a:r>
              <a:rPr lang="it-IT" dirty="0" smtClean="0"/>
              <a:t> production,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r>
              <a:rPr lang="it-IT" dirty="0" smtClean="0"/>
              <a:t> and </a:t>
            </a:r>
            <a:r>
              <a:rPr lang="it-IT" dirty="0" err="1" smtClean="0"/>
              <a:t>acceleration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milliseconds</a:t>
            </a:r>
            <a:endParaRPr lang="it-IT" dirty="0" smtClean="0"/>
          </a:p>
          <a:p>
            <a:pPr marL="180000"/>
            <a:endParaRPr lang="it-IT" dirty="0"/>
          </a:p>
          <a:p>
            <a:pPr marL="180000"/>
            <a:r>
              <a:rPr lang="it-IT" b="1" cap="small" dirty="0" err="1" smtClean="0">
                <a:solidFill>
                  <a:srgbClr val="C00000"/>
                </a:solidFill>
              </a:rPr>
              <a:t>Possible</a:t>
            </a:r>
            <a:r>
              <a:rPr lang="it-IT" b="1" cap="small" dirty="0" smtClean="0">
                <a:solidFill>
                  <a:srgbClr val="C00000"/>
                </a:solidFill>
              </a:rPr>
              <a:t> </a:t>
            </a:r>
            <a:r>
              <a:rPr lang="it-IT" b="1" cap="small" dirty="0" err="1" smtClean="0">
                <a:solidFill>
                  <a:srgbClr val="C00000"/>
                </a:solidFill>
              </a:rPr>
              <a:t>solution</a:t>
            </a:r>
            <a:r>
              <a:rPr lang="it-IT" b="1" dirty="0" smtClean="0">
                <a:solidFill>
                  <a:srgbClr val="C00000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helical cooling channel (=&gt;RF structure inside a solenoid)</a:t>
            </a:r>
          </a:p>
          <a:p>
            <a:pPr marL="180000"/>
            <a:endParaRPr lang="it-IT" dirty="0"/>
          </a:p>
          <a:p>
            <a:pPr marL="180000">
              <a:lnSpc>
                <a:spcPts val="2800"/>
              </a:lnSpc>
            </a:pPr>
            <a:r>
              <a:rPr lang="it-IT" b="1" cap="small" dirty="0" err="1" smtClean="0">
                <a:solidFill>
                  <a:srgbClr val="C00000"/>
                </a:solidFill>
              </a:rPr>
              <a:t>Consequent</a:t>
            </a:r>
            <a:r>
              <a:rPr lang="it-IT" b="1" cap="small" dirty="0" smtClean="0">
                <a:solidFill>
                  <a:srgbClr val="C00000"/>
                </a:solidFill>
              </a:rPr>
              <a:t> </a:t>
            </a:r>
            <a:r>
              <a:rPr lang="it-IT" b="1" cap="small" dirty="0" err="1" smtClean="0">
                <a:solidFill>
                  <a:srgbClr val="C00000"/>
                </a:solidFill>
              </a:rPr>
              <a:t>requirements</a:t>
            </a:r>
            <a:r>
              <a:rPr lang="it-IT" b="1" cap="small" dirty="0" smtClean="0">
                <a:solidFill>
                  <a:srgbClr val="C00000"/>
                </a:solidFill>
              </a:rPr>
              <a:t> </a:t>
            </a:r>
            <a:r>
              <a:rPr lang="it-IT" b="1" cap="small" dirty="0" err="1" smtClean="0">
                <a:solidFill>
                  <a:srgbClr val="C00000"/>
                </a:solidFill>
              </a:rPr>
              <a:t>for</a:t>
            </a:r>
            <a:r>
              <a:rPr lang="it-IT" b="1" cap="small" dirty="0" smtClean="0">
                <a:solidFill>
                  <a:srgbClr val="C00000"/>
                </a:solidFill>
              </a:rPr>
              <a:t> RF </a:t>
            </a:r>
            <a:r>
              <a:rPr lang="it-IT" b="1" cap="small" dirty="0" err="1" smtClean="0">
                <a:solidFill>
                  <a:srgbClr val="C00000"/>
                </a:solidFill>
              </a:rPr>
              <a:t>cavity</a:t>
            </a:r>
            <a:r>
              <a:rPr lang="it-IT" b="1" cap="small" dirty="0" smtClean="0">
                <a:solidFill>
                  <a:srgbClr val="C00000"/>
                </a:solidFill>
              </a:rPr>
              <a:t>:</a:t>
            </a:r>
          </a:p>
          <a:p>
            <a:pPr marL="180000">
              <a:lnSpc>
                <a:spcPts val="2800"/>
              </a:lnSpc>
              <a:buFontTx/>
              <a:buChar char="-"/>
            </a:pPr>
            <a:r>
              <a:rPr lang="it-IT" dirty="0" smtClean="0"/>
              <a:t> short </a:t>
            </a:r>
            <a:r>
              <a:rPr lang="it-IT" dirty="0" err="1" smtClean="0"/>
              <a:t>length</a:t>
            </a:r>
            <a:endParaRPr lang="it-IT" dirty="0" smtClean="0"/>
          </a:p>
          <a:p>
            <a:pPr marL="180000">
              <a:lnSpc>
                <a:spcPts val="2800"/>
              </a:lnSpc>
              <a:buFontTx/>
              <a:buChar char="-"/>
            </a:pPr>
            <a:r>
              <a:rPr lang="it-IT" dirty="0" smtClean="0"/>
              <a:t> high electric field gradient (&gt;20MV/m)</a:t>
            </a:r>
          </a:p>
          <a:p>
            <a:pPr marL="180000">
              <a:lnSpc>
                <a:spcPts val="2800"/>
              </a:lnSpc>
              <a:buFontTx/>
              <a:buChar char="-"/>
            </a:pPr>
            <a:r>
              <a:rPr lang="it-IT" dirty="0" smtClean="0"/>
              <a:t> </a:t>
            </a:r>
            <a:r>
              <a:rPr lang="it-IT" dirty="0"/>
              <a:t>small radial dimension</a:t>
            </a:r>
          </a:p>
          <a:p>
            <a:pPr marL="180000">
              <a:lnSpc>
                <a:spcPts val="2800"/>
              </a:lnSpc>
              <a:buFontTx/>
              <a:buChar char="-"/>
            </a:pPr>
            <a:r>
              <a:rPr lang="it-IT" dirty="0" smtClean="0"/>
              <a:t> first mode of resonance matched with external power source (</a:t>
            </a:r>
            <a:r>
              <a:rPr lang="it-IT" dirty="0" err="1" smtClean="0"/>
              <a:t>Fermilab</a:t>
            </a:r>
            <a:r>
              <a:rPr lang="it-IT" dirty="0" smtClean="0"/>
              <a:t> klystrons: 800 MHz)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4350003"/>
            <a:ext cx="9144000" cy="2031325"/>
            <a:chOff x="0" y="4221088"/>
            <a:chExt cx="9144000" cy="2031325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0" y="4221088"/>
              <a:ext cx="9144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/>
              <a:r>
                <a:rPr lang="it-IT" i="1" dirty="0" smtClean="0">
                  <a:solidFill>
                    <a:srgbClr val="C00000"/>
                  </a:solidFill>
                </a:rPr>
                <a:t>But: </a:t>
              </a:r>
            </a:p>
            <a:p>
              <a:pPr marL="180000"/>
              <a:endParaRPr lang="it-IT" dirty="0" smtClean="0"/>
            </a:p>
            <a:p>
              <a:pPr marL="180000"/>
              <a:endParaRPr lang="it-IT" dirty="0" smtClean="0"/>
            </a:p>
            <a:p>
              <a:pPr marL="180000"/>
              <a:endParaRPr lang="it-IT" dirty="0" smtClean="0"/>
            </a:p>
            <a:p>
              <a:pPr marL="180000"/>
              <a:endParaRPr lang="it-IT" dirty="0" smtClean="0"/>
            </a:p>
            <a:p>
              <a:pPr marL="180000"/>
              <a:r>
                <a:rPr lang="it-IT" i="1" dirty="0" smtClean="0">
                  <a:solidFill>
                    <a:srgbClr val="C00000"/>
                  </a:solidFill>
                </a:rPr>
                <a:t>So:</a:t>
              </a:r>
              <a:r>
                <a:rPr lang="it-IT" i="1" dirty="0" smtClean="0"/>
                <a:t> </a:t>
              </a:r>
            </a:p>
            <a:p>
              <a:pPr marL="180000" algn="ctr"/>
              <a:r>
                <a:rPr lang="it-IT" b="1" dirty="0" smtClean="0"/>
                <a:t>Standard </a:t>
              </a:r>
              <a:r>
                <a:rPr lang="it-IT" b="1" dirty="0" err="1" smtClean="0"/>
                <a:t>vacuum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cavity</a:t>
              </a:r>
              <a:r>
                <a:rPr lang="it-IT" b="1" dirty="0" smtClean="0"/>
                <a:t> DOESN’T work!</a:t>
              </a:r>
              <a:endParaRPr lang="it-IT" b="1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/>
          </p:nvGraphicFramePr>
          <p:xfrm>
            <a:off x="4175125" y="4653136"/>
            <a:ext cx="790575" cy="735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zione" r:id="rId5" imgW="457002" imgH="393529" progId="Equation.3">
                    <p:embed/>
                  </p:oleObj>
                </mc:Choice>
                <mc:Fallback>
                  <p:oleObj name="Equazione" r:id="rId5" imgW="457002" imgH="393529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4653136"/>
                          <a:ext cx="790575" cy="735013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ttangolo 16"/>
          <p:cNvSpPr/>
          <p:nvPr/>
        </p:nvSpPr>
        <p:spPr>
          <a:xfrm>
            <a:off x="179512" y="3573016"/>
            <a:ext cx="8820472" cy="6914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4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9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6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  <a:effectLst>
                <a:outerShdw sx="1000" sy="1000" algn="ctr" rotWithShape="0">
                  <a:srgbClr val="000000"/>
                </a:outerShdw>
              </a:effectLst>
            </p:spPr>
          </p:pic>
          <p:cxnSp>
            <p:nvCxnSpPr>
              <p:cNvPr id="7" name="Connettore 1 6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o 13"/>
          <p:cNvGrpSpPr/>
          <p:nvPr/>
        </p:nvGrpSpPr>
        <p:grpSpPr>
          <a:xfrm>
            <a:off x="0" y="836712"/>
            <a:ext cx="9144000" cy="369332"/>
            <a:chOff x="0" y="908720"/>
            <a:chExt cx="9144000" cy="36933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0" y="90872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/>
              <a:r>
                <a:rPr lang="en-US" b="1" cap="small" dirty="0" smtClean="0">
                  <a:solidFill>
                    <a:srgbClr val="C00000"/>
                  </a:solidFill>
                </a:rPr>
                <a:t>Insertion of dielectric material              </a:t>
              </a:r>
              <a:r>
                <a:rPr lang="en-US" dirty="0" smtClean="0"/>
                <a:t>same frequency, smaller radius</a:t>
              </a:r>
            </a:p>
          </p:txBody>
        </p:sp>
        <p:sp>
          <p:nvSpPr>
            <p:cNvPr id="13" name="Freccia a destra 12"/>
            <p:cNvSpPr/>
            <p:nvPr/>
          </p:nvSpPr>
          <p:spPr>
            <a:xfrm>
              <a:off x="3347864" y="1052736"/>
              <a:ext cx="288032" cy="144016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2502646" y="95727"/>
            <a:ext cx="6363793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75000"/>
                  </a:schemeClr>
                </a:solidFill>
              </a:rPr>
              <a:t>Why a Dielectric Loaded RF cavity? (2)</a:t>
            </a:r>
            <a:endParaRPr lang="en-US" sz="32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4874" y="1547500"/>
            <a:ext cx="13949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cap="small" dirty="0" smtClean="0"/>
              <a:t>Pillbox cavity</a:t>
            </a:r>
            <a:endParaRPr lang="en-US" u="sng" cap="small" dirty="0"/>
          </a:p>
        </p:txBody>
      </p:sp>
      <p:grpSp>
        <p:nvGrpSpPr>
          <p:cNvPr id="37" name="Group 36"/>
          <p:cNvGrpSpPr/>
          <p:nvPr/>
        </p:nvGrpSpPr>
        <p:grpSpPr>
          <a:xfrm>
            <a:off x="3057261" y="1340768"/>
            <a:ext cx="4971123" cy="840072"/>
            <a:chOff x="2555776" y="1340768"/>
            <a:chExt cx="4971123" cy="840072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979082"/>
                </p:ext>
              </p:extLst>
            </p:nvPr>
          </p:nvGraphicFramePr>
          <p:xfrm>
            <a:off x="2555776" y="1340768"/>
            <a:ext cx="2259112" cy="840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" name="Equation" r:id="rId4" imgW="1218960" imgH="457200" progId="Equation.3">
                    <p:embed/>
                  </p:oleObj>
                </mc:Choice>
                <mc:Fallback>
                  <p:oleObj name="Equation" r:id="rId4" imgW="1218960" imgH="457200" progId="Equation.3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1340768"/>
                          <a:ext cx="2259112" cy="840072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4916889" y="1600200"/>
              <a:ext cx="2610010" cy="576064"/>
              <a:chOff x="5436096" y="1580346"/>
              <a:chExt cx="2610010" cy="57606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36096" y="1580346"/>
                <a:ext cx="2610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"/>
                    <a:cs typeface="Times"/>
                  </a:rPr>
                  <a:t> </a:t>
                </a:r>
                <a:r>
                  <a:rPr lang="en-US" sz="1400" i="1" dirty="0" err="1" smtClean="0">
                    <a:latin typeface="Times"/>
                    <a:cs typeface="Times"/>
                  </a:rPr>
                  <a:t>ε</a:t>
                </a:r>
                <a:r>
                  <a:rPr lang="en-US" sz="1400" i="1" baseline="-25000" dirty="0" err="1" smtClean="0">
                    <a:latin typeface="Times"/>
                    <a:cs typeface="Times"/>
                  </a:rPr>
                  <a:t>r</a:t>
                </a:r>
                <a:r>
                  <a:rPr lang="en-US" sz="1400" dirty="0" smtClean="0">
                    <a:latin typeface="Times"/>
                    <a:cs typeface="Times"/>
                  </a:rPr>
                  <a:t>: relative dielectric permittivity</a:t>
                </a:r>
                <a:endParaRPr lang="en-US" sz="1400" i="1" dirty="0" smtClean="0">
                  <a:latin typeface="Times"/>
                  <a:cs typeface="Times"/>
                </a:endParaRPr>
              </a:p>
              <a:p>
                <a:r>
                  <a:rPr lang="en-US" sz="1400" i="1" dirty="0" err="1" smtClean="0">
                    <a:latin typeface="Times"/>
                    <a:cs typeface="Times"/>
                  </a:rPr>
                  <a:t>μ</a:t>
                </a:r>
                <a:r>
                  <a:rPr lang="en-US" sz="1400" i="1" baseline="-25000" dirty="0" err="1" smtClean="0">
                    <a:latin typeface="Times"/>
                    <a:cs typeface="Times"/>
                  </a:rPr>
                  <a:t>r</a:t>
                </a:r>
                <a:r>
                  <a:rPr lang="en-US" sz="1400" dirty="0" smtClean="0">
                    <a:latin typeface="Times"/>
                    <a:cs typeface="Times"/>
                  </a:rPr>
                  <a:t>: relative magnetic permeability</a:t>
                </a:r>
                <a:endParaRPr lang="en-US" sz="1400" i="1" dirty="0">
                  <a:latin typeface="Times"/>
                  <a:cs typeface="Times"/>
                </a:endParaRPr>
              </a:p>
            </p:txBody>
          </p:sp>
          <p:sp>
            <p:nvSpPr>
              <p:cNvPr id="2" name="Left Bracket 1"/>
              <p:cNvSpPr/>
              <p:nvPr/>
            </p:nvSpPr>
            <p:spPr>
              <a:xfrm>
                <a:off x="5478360" y="1620089"/>
                <a:ext cx="50876" cy="53035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Left Bracket 27"/>
              <p:cNvSpPr/>
              <p:nvPr/>
            </p:nvSpPr>
            <p:spPr>
              <a:xfrm flipH="1">
                <a:off x="7916663" y="1626058"/>
                <a:ext cx="54864" cy="530352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-58037" y="2924944"/>
            <a:ext cx="9144000" cy="2736304"/>
            <a:chOff x="-58037" y="2924944"/>
            <a:chExt cx="9144000" cy="2736304"/>
          </a:xfrm>
        </p:grpSpPr>
        <p:grpSp>
          <p:nvGrpSpPr>
            <p:cNvPr id="47" name="Group 46"/>
            <p:cNvGrpSpPr/>
            <p:nvPr/>
          </p:nvGrpSpPr>
          <p:grpSpPr>
            <a:xfrm>
              <a:off x="-58037" y="2924944"/>
              <a:ext cx="9144000" cy="369332"/>
              <a:chOff x="-58037" y="2924944"/>
              <a:chExt cx="9144000" cy="369332"/>
            </a:xfrm>
          </p:grpSpPr>
          <p:sp>
            <p:nvSpPr>
              <p:cNvPr id="16" name="CasellaDiTesto 15"/>
              <p:cNvSpPr txBox="1"/>
              <p:nvPr/>
            </p:nvSpPr>
            <p:spPr>
              <a:xfrm>
                <a:off x="-58037" y="2924944"/>
                <a:ext cx="91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/>
                <a:r>
                  <a:rPr lang="en-US" dirty="0" smtClean="0">
                    <a:solidFill>
                      <a:srgbClr val="C00000"/>
                    </a:solidFill>
                  </a:rPr>
                  <a:t>But also                </a:t>
                </a:r>
                <a:r>
                  <a:rPr lang="en-US" dirty="0" smtClean="0"/>
                  <a:t>lower quality factor</a:t>
                </a:r>
                <a:endParaRPr lang="en-US" dirty="0"/>
              </a:p>
            </p:txBody>
          </p:sp>
          <p:sp>
            <p:nvSpPr>
              <p:cNvPr id="17" name="Freccia a destra 16"/>
              <p:cNvSpPr/>
              <p:nvPr/>
            </p:nvSpPr>
            <p:spPr>
              <a:xfrm>
                <a:off x="1201595" y="3044952"/>
                <a:ext cx="288032" cy="144016"/>
              </a:xfrm>
              <a:prstGeom prst="righ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43658" y="4150821"/>
              <a:ext cx="24161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cap="small" dirty="0" smtClean="0"/>
                <a:t>Cavity completely filled </a:t>
              </a:r>
            </a:p>
            <a:p>
              <a:pPr algn="ctr"/>
              <a:r>
                <a:rPr lang="en-US" u="sng" cap="small" dirty="0" smtClean="0"/>
                <a:t>with dielectric</a:t>
              </a:r>
              <a:endParaRPr lang="en-US" u="sng" cap="small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63057" y="3501008"/>
              <a:ext cx="5037335" cy="2160240"/>
              <a:chOff x="2569747" y="3501008"/>
              <a:chExt cx="5037335" cy="216024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569747" y="3501008"/>
                <a:ext cx="3154381" cy="2160240"/>
                <a:chOff x="2353723" y="3190004"/>
                <a:chExt cx="4320480" cy="2664296"/>
              </a:xfrm>
            </p:grpSpPr>
            <p:graphicFrame>
              <p:nvGraphicFramePr>
                <p:cNvPr id="18" name="Oggetto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32578431"/>
                    </p:ext>
                  </p:extLst>
                </p:nvPr>
              </p:nvGraphicFramePr>
              <p:xfrm>
                <a:off x="2505776" y="3262012"/>
                <a:ext cx="4019550" cy="936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3" name="Equazione" r:id="rId6" imgW="1854200" imgH="431800" progId="Equation.3">
                        <p:embed/>
                      </p:oleObj>
                    </mc:Choice>
                    <mc:Fallback>
                      <p:oleObj name="Equazione" r:id="rId6" imgW="1854200" imgH="431800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5776" y="3262012"/>
                              <a:ext cx="4019550" cy="936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" name="CasellaDiTesto 18"/>
                <p:cNvSpPr txBox="1"/>
                <p:nvPr/>
              </p:nvSpPr>
              <p:spPr>
                <a:xfrm>
                  <a:off x="2497739" y="4414140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where:</a:t>
                  </a:r>
                  <a:endParaRPr lang="en-US" dirty="0"/>
                </a:p>
              </p:txBody>
            </p:sp>
            <p:graphicFrame>
              <p:nvGraphicFramePr>
                <p:cNvPr id="20" name="Oggetto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11727576"/>
                    </p:ext>
                  </p:extLst>
                </p:nvPr>
              </p:nvGraphicFramePr>
              <p:xfrm>
                <a:off x="3409063" y="4846188"/>
                <a:ext cx="2209800" cy="9794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4" name="Equazione" r:id="rId8" imgW="1002865" imgH="444307" progId="Equation.3">
                        <p:embed/>
                      </p:oleObj>
                    </mc:Choice>
                    <mc:Fallback>
                      <p:oleObj name="Equazione" r:id="rId8" imgW="1002865" imgH="444307" progId="Equation.3">
                        <p:embed/>
                        <p:pic>
                          <p:nvPicPr>
                            <p:cNvPr id="0" name="Picture 9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9063" y="4846188"/>
                              <a:ext cx="2209800" cy="9794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Rettangolo 20"/>
                <p:cNvSpPr/>
                <p:nvPr/>
              </p:nvSpPr>
              <p:spPr>
                <a:xfrm>
                  <a:off x="2353723" y="3190004"/>
                  <a:ext cx="4320480" cy="2664296"/>
                </a:xfrm>
                <a:prstGeom prst="rect">
                  <a:avLst/>
                </a:prstGeom>
                <a:noFill/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868144" y="4691836"/>
                <a:ext cx="1738938" cy="969412"/>
                <a:chOff x="6785322" y="4797152"/>
                <a:chExt cx="1738938" cy="969412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785322" y="4800054"/>
                  <a:ext cx="1738938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"/>
                      <a:cs typeface="Times"/>
                    </a:rPr>
                    <a:t>ε’</a:t>
                  </a:r>
                  <a:r>
                    <a:rPr lang="en-US" sz="1400" dirty="0" smtClean="0">
                      <a:latin typeface="Times"/>
                      <a:cs typeface="Times"/>
                    </a:rPr>
                    <a:t>: real part of </a:t>
                  </a:r>
                </a:p>
                <a:p>
                  <a:r>
                    <a:rPr lang="en-US" sz="1400" dirty="0" smtClean="0">
                      <a:latin typeface="Times"/>
                      <a:cs typeface="Times"/>
                    </a:rPr>
                    <a:t>dielectric constant</a:t>
                  </a:r>
                  <a:endParaRPr lang="en-US" sz="1400" i="1" dirty="0" smtClean="0">
                    <a:latin typeface="Times"/>
                    <a:cs typeface="Times"/>
                  </a:endParaRPr>
                </a:p>
                <a:p>
                  <a:r>
                    <a:rPr lang="en-US" sz="1400" i="1" dirty="0" smtClean="0">
                      <a:latin typeface="Times"/>
                      <a:cs typeface="Times"/>
                    </a:rPr>
                    <a:t>ε’’</a:t>
                  </a:r>
                  <a:r>
                    <a:rPr lang="en-US" sz="1400" dirty="0" smtClean="0">
                      <a:latin typeface="Times"/>
                      <a:cs typeface="Times"/>
                    </a:rPr>
                    <a:t>: imaginary part of </a:t>
                  </a:r>
                </a:p>
                <a:p>
                  <a:r>
                    <a:rPr lang="en-US" sz="1400" dirty="0" smtClean="0">
                      <a:latin typeface="Times"/>
                      <a:cs typeface="Times"/>
                    </a:rPr>
                    <a:t>dielectric constant</a:t>
                  </a:r>
                  <a:endParaRPr lang="en-US" sz="1400" i="1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30" name="Left Bracket 29"/>
                <p:cNvSpPr/>
                <p:nvPr/>
              </p:nvSpPr>
              <p:spPr>
                <a:xfrm>
                  <a:off x="6794746" y="4806444"/>
                  <a:ext cx="81510" cy="960120"/>
                </a:xfrm>
                <a:prstGeom prst="leftBracke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1" name="Left Bracket 30"/>
                <p:cNvSpPr/>
                <p:nvPr/>
              </p:nvSpPr>
              <p:spPr>
                <a:xfrm flipH="1">
                  <a:off x="8369498" y="4797152"/>
                  <a:ext cx="82296" cy="960120"/>
                </a:xfrm>
                <a:prstGeom prst="leftBracke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272363" y="2380818"/>
            <a:ext cx="2243471" cy="3928502"/>
            <a:chOff x="272363" y="2380818"/>
            <a:chExt cx="2243471" cy="3928502"/>
          </a:xfrm>
        </p:grpSpPr>
        <p:grpSp>
          <p:nvGrpSpPr>
            <p:cNvPr id="43" name="Group 42"/>
            <p:cNvGrpSpPr/>
            <p:nvPr/>
          </p:nvGrpSpPr>
          <p:grpSpPr>
            <a:xfrm>
              <a:off x="272363" y="2380818"/>
              <a:ext cx="2067389" cy="400110"/>
              <a:chOff x="272363" y="2380818"/>
              <a:chExt cx="2067389" cy="40011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821003" y="2380818"/>
                <a:ext cx="1518749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GOAL: large </a:t>
                </a:r>
                <a:r>
                  <a:rPr lang="el-GR" sz="2000" i="1" dirty="0" smtClean="0"/>
                  <a:t>ε</a:t>
                </a:r>
                <a:r>
                  <a:rPr lang="en-US" sz="2000" i="1" baseline="-25000" dirty="0" smtClean="0"/>
                  <a:t>r</a:t>
                </a:r>
                <a:endParaRPr lang="en-US" sz="2000" i="1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272363" y="2580873"/>
                <a:ext cx="5486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60023" y="5939988"/>
              <a:ext cx="2155811" cy="369332"/>
              <a:chOff x="272363" y="2380818"/>
              <a:chExt cx="2155811" cy="36933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21003" y="2380818"/>
                <a:ext cx="1607171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GOAL: </a:t>
                </a:r>
                <a:r>
                  <a:rPr lang="en-US" dirty="0" err="1" smtClean="0"/>
                  <a:t>tg</a:t>
                </a:r>
                <a:r>
                  <a:rPr lang="el-GR" dirty="0"/>
                  <a:t>δ</a:t>
                </a:r>
                <a:r>
                  <a:rPr lang="en-US" dirty="0"/>
                  <a:t>&lt;10</a:t>
                </a:r>
                <a:r>
                  <a:rPr lang="en-US" baseline="30000" dirty="0"/>
                  <a:t>-4</a:t>
                </a:r>
                <a:endParaRPr lang="en-US" sz="2000" i="1" baseline="30000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272363" y="2580873"/>
                <a:ext cx="5486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1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8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  <a:effectLst>
                <a:outerShdw sx="1000" sy="1000" algn="ctr" rotWithShape="0">
                  <a:srgbClr val="000000"/>
                </a:outerShdw>
              </a:effectLst>
            </p:spPr>
          </p:pic>
          <p:cxnSp>
            <p:nvCxnSpPr>
              <p:cNvPr id="10" name="Connettore 1 9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sellaDiTesto 11"/>
              <p:cNvSpPr txBox="1"/>
              <p:nvPr/>
            </p:nvSpPr>
            <p:spPr>
              <a:xfrm>
                <a:off x="2843808" y="95727"/>
                <a:ext cx="5718937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Characterization of a DL RF cavity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764704"/>
            <a:ext cx="9144000" cy="107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ts val="2600"/>
              </a:lnSpc>
            </a:pPr>
            <a:r>
              <a:rPr lang="en-US" dirty="0" smtClean="0">
                <a:solidFill>
                  <a:srgbClr val="C00000"/>
                </a:solidFill>
              </a:rPr>
              <a:t>Analysis of two </a:t>
            </a:r>
            <a:r>
              <a:rPr lang="en-US" b="1" cap="small" dirty="0" smtClean="0">
                <a:solidFill>
                  <a:srgbClr val="C00000"/>
                </a:solidFill>
              </a:rPr>
              <a:t>main parameters:</a:t>
            </a:r>
          </a:p>
          <a:p>
            <a:pPr marL="637200" lvl="1" indent="-324000">
              <a:lnSpc>
                <a:spcPts val="2600"/>
              </a:lnSpc>
              <a:buFontTx/>
              <a:buChar char="-"/>
            </a:pPr>
            <a:r>
              <a:rPr lang="en-US" dirty="0" smtClean="0"/>
              <a:t>Resonance frequency</a:t>
            </a:r>
          </a:p>
          <a:p>
            <a:pPr marL="637200" lvl="1" indent="-324000">
              <a:lnSpc>
                <a:spcPts val="2600"/>
              </a:lnSpc>
              <a:buFontTx/>
              <a:buChar char="-"/>
            </a:pPr>
            <a:r>
              <a:rPr lang="en-US" dirty="0" smtClean="0"/>
              <a:t>Quality factor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712879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ts val="2600"/>
              </a:lnSpc>
            </a:pPr>
            <a:r>
              <a:rPr lang="en-US" b="1" cap="small" dirty="0" smtClean="0">
                <a:solidFill>
                  <a:srgbClr val="C00000"/>
                </a:solidFill>
              </a:rPr>
              <a:t>Conditions</a:t>
            </a:r>
            <a:r>
              <a:rPr lang="en-US" dirty="0" smtClean="0">
                <a:solidFill>
                  <a:srgbClr val="C00000"/>
                </a:solidFill>
              </a:rPr>
              <a:t> considered:</a:t>
            </a:r>
          </a:p>
          <a:p>
            <a:pPr marL="637200" lvl="1" indent="-285750">
              <a:lnSpc>
                <a:spcPts val="2600"/>
              </a:lnSpc>
              <a:buFontTx/>
              <a:buChar char="-"/>
            </a:pPr>
            <a:r>
              <a:rPr lang="en-US" b="1" dirty="0" smtClean="0"/>
              <a:t>Standard </a:t>
            </a:r>
            <a:r>
              <a:rPr lang="en-US" dirty="0" smtClean="0"/>
              <a:t>- low power, room temperature</a:t>
            </a:r>
          </a:p>
          <a:p>
            <a:pPr marL="637200" lvl="1" indent="-285750">
              <a:lnSpc>
                <a:spcPts val="2600"/>
              </a:lnSpc>
              <a:buFontTx/>
              <a:buChar char="-"/>
            </a:pPr>
            <a:r>
              <a:rPr lang="en-US" b="1" dirty="0" smtClean="0"/>
              <a:t>Cryogenic</a:t>
            </a:r>
            <a:r>
              <a:rPr lang="en-US" dirty="0" smtClean="0"/>
              <a:t>  - low power, cryogenic temperature (T=77K)</a:t>
            </a:r>
          </a:p>
          <a:p>
            <a:pPr marL="637200" lvl="1" indent="-285750">
              <a:lnSpc>
                <a:spcPts val="2600"/>
              </a:lnSpc>
              <a:buFontTx/>
              <a:buChar char="-"/>
            </a:pPr>
            <a:r>
              <a:rPr lang="en-US" b="1" dirty="0" smtClean="0"/>
              <a:t>High power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31316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en-US" b="1" cap="small" dirty="0" smtClean="0">
                <a:solidFill>
                  <a:srgbClr val="C00000"/>
                </a:solidFill>
              </a:rPr>
              <a:t>Means</a:t>
            </a:r>
            <a:r>
              <a:rPr lang="en-US" dirty="0" smtClean="0">
                <a:solidFill>
                  <a:srgbClr val="C00000"/>
                </a:solidFill>
              </a:rPr>
              <a:t> of the analysis:</a:t>
            </a:r>
          </a:p>
        </p:txBody>
      </p:sp>
      <p:pic>
        <p:nvPicPr>
          <p:cNvPr id="17" name="Picture 10" descr="C:\LANL\my_work\_myRF_cavities_half_cs\asymmetric\dielectric loaded_smallcyl\losstg-4\epsilon9\DIELECTRIC LOADED_SMALLCYL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0011"/>
            <a:ext cx="3600400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-432048" y="342900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cap="small" dirty="0" smtClean="0"/>
              <a:t>Simulation in </a:t>
            </a:r>
            <a:r>
              <a:rPr lang="en-US" u="sng" cap="small" dirty="0" err="1"/>
              <a:t>S</a:t>
            </a:r>
            <a:r>
              <a:rPr lang="en-US" u="sng" cap="small" dirty="0" err="1" smtClean="0"/>
              <a:t>uperfish</a:t>
            </a:r>
            <a:endParaRPr lang="en-US" u="sng" cap="small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08512" y="350100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cap="small" dirty="0" smtClean="0"/>
              <a:t>Real Tests</a:t>
            </a:r>
            <a:endParaRPr lang="en-US" u="sng" cap="small" dirty="0"/>
          </a:p>
        </p:txBody>
      </p:sp>
      <p:pic>
        <p:nvPicPr>
          <p:cNvPr id="20" name="Picture 11" descr="C:\Users\jcenni\Desktop\pres pictures\tes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12659" r="1"/>
          <a:stretch/>
        </p:blipFill>
        <p:spPr bwMode="auto">
          <a:xfrm>
            <a:off x="5436096" y="3957301"/>
            <a:ext cx="3096838" cy="20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37043" y="4777407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en-US" sz="1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ring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835696" y="5015136"/>
            <a:ext cx="446470" cy="358080"/>
          </a:xfrm>
          <a:prstGeom prst="straightConnector1">
            <a:avLst/>
          </a:prstGeom>
          <a:ln w="12700">
            <a:headEnd w="sm" len="lg"/>
            <a:tailEnd type="stealth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71600" y="6307732"/>
            <a:ext cx="5166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3648" y="6145559"/>
            <a:ext cx="132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 field direction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CasellaDiTesto 10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small" dirty="0" err="1" smtClean="0">
                <a:solidFill>
                  <a:srgbClr val="C00000"/>
                </a:solidFill>
              </a:rPr>
              <a:t>For</a:t>
            </a:r>
            <a:r>
              <a:rPr lang="it-IT" sz="2800" cap="small" dirty="0" smtClean="0">
                <a:solidFill>
                  <a:srgbClr val="C00000"/>
                </a:solidFill>
              </a:rPr>
              <a:t> </a:t>
            </a:r>
            <a:r>
              <a:rPr lang="it-IT" sz="2800" cap="small" dirty="0" err="1" smtClean="0">
                <a:solidFill>
                  <a:srgbClr val="C00000"/>
                </a:solidFill>
              </a:rPr>
              <a:t>Real</a:t>
            </a:r>
            <a:r>
              <a:rPr lang="it-IT" sz="2800" cap="small" dirty="0" smtClean="0">
                <a:solidFill>
                  <a:srgbClr val="C00000"/>
                </a:solidFill>
              </a:rPr>
              <a:t> </a:t>
            </a:r>
            <a:r>
              <a:rPr lang="it-IT" sz="2800" cap="small" dirty="0" err="1" smtClean="0">
                <a:solidFill>
                  <a:srgbClr val="C00000"/>
                </a:solidFill>
              </a:rPr>
              <a:t>Tests</a:t>
            </a:r>
            <a:endParaRPr lang="it-IT" sz="2800" cap="small" dirty="0" smtClean="0">
              <a:solidFill>
                <a:srgbClr val="C00000"/>
              </a:solidFill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-108520" y="1844824"/>
            <a:ext cx="4896544" cy="4072429"/>
            <a:chOff x="107504" y="2060848"/>
            <a:chExt cx="4896544" cy="4072429"/>
          </a:xfrm>
        </p:grpSpPr>
        <p:grpSp>
          <p:nvGrpSpPr>
            <p:cNvPr id="65" name="Group 64"/>
            <p:cNvGrpSpPr/>
            <p:nvPr/>
          </p:nvGrpSpPr>
          <p:grpSpPr>
            <a:xfrm>
              <a:off x="107504" y="2996952"/>
              <a:ext cx="4896544" cy="3136325"/>
              <a:chOff x="28052" y="1097280"/>
              <a:chExt cx="4366002" cy="2632269"/>
            </a:xfrm>
          </p:grpSpPr>
          <p:pic>
            <p:nvPicPr>
              <p:cNvPr id="1033" name="Picture 7" descr="C:\Users\jcenni\Desktop\pres pictures\emptyc2bi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52" y="1268760"/>
                <a:ext cx="4327924" cy="2460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385351" y="1097280"/>
                <a:ext cx="1388521" cy="891560"/>
                <a:chOff x="385351" y="1097280"/>
                <a:chExt cx="1388521" cy="891560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flipH="1" flipV="1">
                  <a:off x="1056176" y="1475834"/>
                  <a:ext cx="419480" cy="513006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headEnd type="oval" w="sm" len="sm"/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385351" y="1097280"/>
                  <a:ext cx="1388521" cy="430887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Stainless steel 316 </a:t>
                  </a:r>
                </a:p>
                <a:p>
                  <a:pPr algn="ctr"/>
                  <a:r>
                    <a:rPr lang="en-US" sz="11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covered with copper</a:t>
                  </a:r>
                  <a:endParaRPr lang="en-US" sz="11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203848" y="2348880"/>
                <a:ext cx="1190206" cy="713232"/>
                <a:chOff x="3203848" y="2348880"/>
                <a:chExt cx="1190206" cy="713232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3419872" y="2348880"/>
                  <a:ext cx="0" cy="713232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headEnd type="stealth" w="sm" len="lg"/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203848" y="2348880"/>
                  <a:ext cx="288032" cy="0"/>
                </a:xfrm>
                <a:prstGeom prst="line">
                  <a:avLst/>
                </a:prstGeom>
                <a:ln w="63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203848" y="3054096"/>
                  <a:ext cx="288032" cy="0"/>
                </a:xfrm>
                <a:prstGeom prst="line">
                  <a:avLst/>
                </a:prstGeom>
                <a:ln w="63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3347864" y="2564904"/>
                  <a:ext cx="104619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>
                      <a:solidFill>
                        <a:srgbClr val="C00000"/>
                      </a:solidFill>
                    </a:rPr>
                    <a:t>L = 8.128 cm</a:t>
                  </a:r>
                  <a:endParaRPr lang="en-US" sz="1100" b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899592" y="2670048"/>
                <a:ext cx="2016224" cy="261610"/>
                <a:chOff x="899592" y="2670048"/>
                <a:chExt cx="2016224" cy="261610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899592" y="2924944"/>
                  <a:ext cx="2016224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headEnd type="stealth" w="sm" len="lg"/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1384609" y="2670048"/>
                  <a:ext cx="104619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C00000"/>
                      </a:solidFill>
                    </a:rPr>
                    <a:t>D</a:t>
                  </a:r>
                  <a:r>
                    <a:rPr lang="en-US" sz="1100" b="1" dirty="0" smtClean="0">
                      <a:solidFill>
                        <a:srgbClr val="C00000"/>
                      </a:solidFill>
                    </a:rPr>
                    <a:t> = 22.86 cm</a:t>
                  </a:r>
                  <a:endParaRPr lang="en-US" sz="11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27" name="TextBox 126"/>
            <p:cNvSpPr txBox="1"/>
            <p:nvPr/>
          </p:nvSpPr>
          <p:spPr>
            <a:xfrm>
              <a:off x="1115616" y="2204864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cap="small" dirty="0" smtClean="0"/>
                <a:t>Pillbox cavity</a:t>
              </a:r>
              <a:endParaRPr lang="en-US" sz="2000" u="sng" cap="small" dirty="0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395536" y="2060848"/>
              <a:ext cx="4320480" cy="40324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4644008" y="1844824"/>
            <a:ext cx="4320480" cy="4032448"/>
            <a:chOff x="4644008" y="1556792"/>
            <a:chExt cx="4320480" cy="4032448"/>
          </a:xfrm>
        </p:grpSpPr>
        <p:grpSp>
          <p:nvGrpSpPr>
            <p:cNvPr id="51" name="Gruppo 50"/>
            <p:cNvGrpSpPr/>
            <p:nvPr/>
          </p:nvGrpSpPr>
          <p:grpSpPr>
            <a:xfrm>
              <a:off x="4688591" y="2780928"/>
              <a:ext cx="4087298" cy="2597097"/>
              <a:chOff x="4760599" y="1340768"/>
              <a:chExt cx="4087298" cy="2597097"/>
            </a:xfrm>
          </p:grpSpPr>
          <p:pic>
            <p:nvPicPr>
              <p:cNvPr id="69" name="Picture 9" descr="C:\Users\jcenni\Desktop\pres pictures\DSCF0002 bi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0822" y="1340768"/>
                <a:ext cx="3620254" cy="2597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 flipH="1">
                <a:off x="8077798" y="2200090"/>
                <a:ext cx="243298" cy="85932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stealth" w="sm" len="lg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98852" y="2200090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968823" y="3059411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226177" y="2828881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380318" y="3418138"/>
                <a:ext cx="173407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281227" y="2828881"/>
                <a:ext cx="146200" cy="589257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stealth" w="sm" len="lg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H="1">
                <a:off x="5656901" y="2723151"/>
                <a:ext cx="308283" cy="296707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90569" y="2114157"/>
                <a:ext cx="506466" cy="343729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5348713" y="2487095"/>
                <a:ext cx="1095495" cy="293833"/>
              </a:xfrm>
              <a:prstGeom prst="rect">
                <a:avLst/>
              </a:prstGeom>
              <a:noFill/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sz="1000" b="1" dirty="0" err="1" smtClean="0">
                    <a:solidFill>
                      <a:srgbClr val="C00000"/>
                    </a:solidFill>
                  </a:rPr>
                  <a:t>Rin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=3.5cm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148913" y="2060848"/>
                <a:ext cx="1095495" cy="293833"/>
              </a:xfrm>
              <a:prstGeom prst="rect">
                <a:avLst/>
              </a:prstGeom>
              <a:noFill/>
              <a:scene3d>
                <a:camera prst="orthographicFront">
                  <a:rot lat="0" lon="0" rev="19500000"/>
                </a:camera>
                <a:lightRig rig="threePt" dir="t"/>
              </a:scene3d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sz="1000" b="1" dirty="0" err="1" smtClean="0">
                    <a:solidFill>
                      <a:srgbClr val="C00000"/>
                    </a:solidFill>
                  </a:rPr>
                  <a:t>Rin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=5.325cm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760599" y="2999339"/>
                <a:ext cx="963529" cy="429661"/>
              </a:xfrm>
              <a:prstGeom prst="rect">
                <a:avLst/>
              </a:prstGeom>
              <a:noFill/>
              <a:scene3d>
                <a:camera prst="orthographicFront">
                  <a:rot lat="0" lon="0" rev="6300000"/>
                </a:camera>
                <a:lightRig rig="threePt" dir="t"/>
              </a:scene3d>
            </p:spPr>
            <p:txBody>
              <a:bodyPr vert="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L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=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5.2</a:t>
                </a:r>
              </a:p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m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884368" y="2495283"/>
                <a:ext cx="963529" cy="429661"/>
              </a:xfrm>
              <a:prstGeom prst="rect">
                <a:avLst/>
              </a:prstGeom>
              <a:noFill/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txBody>
              <a:bodyPr vert="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L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=</a:t>
                </a:r>
              </a:p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</a:rPr>
                  <a:t>7.75</a:t>
                </a:r>
              </a:p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m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201943" y="2252707"/>
              <a:ext cx="1106361" cy="312197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Al</a:t>
              </a:r>
              <a:r>
                <a:rPr lang="en-US" sz="11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en-US" sz="11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99.5%</a:t>
              </a:r>
              <a:endPara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6732240" y="2564904"/>
              <a:ext cx="0" cy="43204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oval" w="sm" len="sm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5364088" y="17008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cap="small" dirty="0" smtClean="0"/>
                <a:t>Dielectric rings</a:t>
              </a:r>
              <a:endParaRPr lang="en-US" u="sng" cap="small" dirty="0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4644008" y="1556792"/>
              <a:ext cx="4320480" cy="40324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CasellaDiTesto 85"/>
          <p:cNvSpPr txBox="1"/>
          <p:nvPr/>
        </p:nvSpPr>
        <p:spPr>
          <a:xfrm>
            <a:off x="2568092" y="95727"/>
            <a:ext cx="6270371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75000"/>
                  </a:schemeClr>
                </a:solidFill>
              </a:rPr>
              <a:t>Characterization of a DL RF cavity (2)</a:t>
            </a:r>
            <a:endParaRPr lang="en-US" sz="32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92080" y="529445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50000"/>
                  </a:schemeClr>
                </a:solidFill>
              </a:rPr>
              <a:t>Small cylinder</a:t>
            </a:r>
            <a:endParaRPr lang="en-US" sz="1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32477" y="4993431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50000"/>
                  </a:schemeClr>
                </a:solidFill>
              </a:rPr>
              <a:t>Big cylinder</a:t>
            </a:r>
            <a:endParaRPr lang="en-US" sz="1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tx2">
                        <a:lumMod val="75000"/>
                      </a:schemeClr>
                    </a:solidFill>
                  </a:rPr>
                  <a:t>6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/>
              <p:cNvSpPr txBox="1"/>
              <p:nvPr/>
            </p:nvSpPr>
            <p:spPr>
              <a:xfrm>
                <a:off x="2839397" y="95727"/>
                <a:ext cx="5516255" cy="58477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200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Standard Condition -  Simulation</a:t>
                </a:r>
                <a:endParaRPr lang="en-US" sz="3200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73200" y="980728"/>
            <a:ext cx="2045753" cy="92333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Empty cavity: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 </a:t>
            </a:r>
            <a:r>
              <a:rPr lang="en-US" dirty="0" smtClean="0"/>
              <a:t>= 1003.87 MHz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 = 22772.3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2000" y="22768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Dielectric loaded cavity: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jcenni\Desktop\pres pictures\freq_p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2780928"/>
            <a:ext cx="6120680" cy="35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39552" y="3212976"/>
            <a:ext cx="513410" cy="2521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wordArtVert" wrap="none" rtlCol="0">
            <a:spAutoFit/>
          </a:bodyPr>
          <a:lstStyle/>
          <a:p>
            <a:r>
              <a:rPr lang="en-US" b="1" cap="small" dirty="0" smtClean="0">
                <a:solidFill>
                  <a:srgbClr val="C00000"/>
                </a:solidFill>
              </a:rPr>
              <a:t>Frequency</a:t>
            </a:r>
            <a:endParaRPr lang="en-US" b="1" cap="small" dirty="0">
              <a:solidFill>
                <a:srgbClr val="C00000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2339752" y="3717032"/>
            <a:ext cx="2662809" cy="1908200"/>
            <a:chOff x="2339752" y="3717032"/>
            <a:chExt cx="2662809" cy="1908200"/>
          </a:xfrm>
        </p:grpSpPr>
        <p:grpSp>
          <p:nvGrpSpPr>
            <p:cNvPr id="2050" name="Group 2049"/>
            <p:cNvGrpSpPr/>
            <p:nvPr/>
          </p:nvGrpSpPr>
          <p:grpSpPr>
            <a:xfrm>
              <a:off x="2339752" y="4077072"/>
              <a:ext cx="2232248" cy="1548160"/>
              <a:chOff x="2339752" y="4077072"/>
              <a:chExt cx="2232248" cy="1548160"/>
            </a:xfrm>
          </p:grpSpPr>
          <p:cxnSp>
            <p:nvCxnSpPr>
              <p:cNvPr id="16" name="Connettore 1 16"/>
              <p:cNvCxnSpPr/>
              <p:nvPr/>
            </p:nvCxnSpPr>
            <p:spPr>
              <a:xfrm>
                <a:off x="4527552" y="4149080"/>
                <a:ext cx="6984" cy="1476152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9"/>
              <p:cNvCxnSpPr/>
              <p:nvPr/>
            </p:nvCxnSpPr>
            <p:spPr>
              <a:xfrm flipH="1">
                <a:off x="2339752" y="4149080"/>
                <a:ext cx="2140784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e 23"/>
              <p:cNvSpPr/>
              <p:nvPr/>
            </p:nvSpPr>
            <p:spPr>
              <a:xfrm>
                <a:off x="4464000" y="40770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5" name="TextBox 2054"/>
            <p:cNvSpPr txBox="1"/>
            <p:nvPr/>
          </p:nvSpPr>
          <p:spPr>
            <a:xfrm>
              <a:off x="4211960" y="3717032"/>
              <a:ext cx="790601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897.27MHz</a:t>
              </a:r>
              <a:endParaRPr lang="en-US" sz="1000" b="1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339752" y="4350005"/>
            <a:ext cx="2662809" cy="1275227"/>
            <a:chOff x="2339752" y="4350005"/>
            <a:chExt cx="2662809" cy="1275227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2339752" y="4617144"/>
              <a:ext cx="2248784" cy="1008088"/>
              <a:chOff x="2339752" y="4797176"/>
              <a:chExt cx="2248784" cy="1008088"/>
            </a:xfrm>
          </p:grpSpPr>
          <p:cxnSp>
            <p:nvCxnSpPr>
              <p:cNvPr id="17" name="Connettore 1 19"/>
              <p:cNvCxnSpPr/>
              <p:nvPr/>
            </p:nvCxnSpPr>
            <p:spPr>
              <a:xfrm flipH="1">
                <a:off x="2339752" y="4833168"/>
                <a:ext cx="2140784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e 23"/>
              <p:cNvSpPr/>
              <p:nvPr/>
            </p:nvSpPr>
            <p:spPr>
              <a:xfrm>
                <a:off x="4480536" y="4797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ttore 1 16"/>
              <p:cNvCxnSpPr/>
              <p:nvPr/>
            </p:nvCxnSpPr>
            <p:spPr>
              <a:xfrm>
                <a:off x="4527552" y="4833168"/>
                <a:ext cx="6052" cy="972096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211960" y="4350005"/>
              <a:ext cx="790601" cy="246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823.53MHz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4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4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9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4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7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6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  <a:effectLst>
                <a:outerShdw sx="1000" sy="1000" algn="ctr" rotWithShape="0">
                  <a:srgbClr val="000000"/>
                </a:outerShdw>
              </a:effectLst>
            </p:spPr>
          </p:pic>
          <p:cxnSp>
            <p:nvCxnSpPr>
              <p:cNvPr id="7" name="Connettore 1 9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asellaDiTesto 13"/>
          <p:cNvSpPr txBox="1"/>
          <p:nvPr/>
        </p:nvSpPr>
        <p:spPr>
          <a:xfrm>
            <a:off x="2563681" y="95727"/>
            <a:ext cx="6067688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75000"/>
                  </a:schemeClr>
                </a:solidFill>
              </a:rPr>
              <a:t>Standard Condition -  Simulation (2)</a:t>
            </a:r>
            <a:endParaRPr lang="en-US" sz="32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94528" y="908720"/>
            <a:ext cx="8869959" cy="5400600"/>
            <a:chOff x="94528" y="908720"/>
            <a:chExt cx="8869959" cy="5400600"/>
          </a:xfrm>
        </p:grpSpPr>
        <p:pic>
          <p:nvPicPr>
            <p:cNvPr id="1026" name="Picture 2" descr="C:\Users\jcenni\Desktop\pres pictures\plot Q vs ep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28" y="908720"/>
              <a:ext cx="5097900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jcenni\Desktop\pres pictures\plot Q vs losst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586" y="3356992"/>
              <a:ext cx="5113901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3563888" y="2996952"/>
              <a:ext cx="93610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b="1" cap="small" dirty="0" smtClean="0">
                  <a:solidFill>
                    <a:srgbClr val="C00000"/>
                  </a:solidFill>
                </a:rPr>
                <a:t>Quality Factor</a:t>
              </a:r>
              <a:endParaRPr lang="en-US" b="1" cap="small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899592" y="1952848"/>
            <a:ext cx="5256584" cy="3865584"/>
            <a:chOff x="899592" y="1952848"/>
            <a:chExt cx="5256584" cy="3865584"/>
          </a:xfrm>
        </p:grpSpPr>
        <p:grpSp>
          <p:nvGrpSpPr>
            <p:cNvPr id="16" name="Group 15"/>
            <p:cNvGrpSpPr/>
            <p:nvPr/>
          </p:nvGrpSpPr>
          <p:grpSpPr>
            <a:xfrm>
              <a:off x="899592" y="1952848"/>
              <a:ext cx="1836192" cy="1404144"/>
              <a:chOff x="899592" y="1952848"/>
              <a:chExt cx="1836192" cy="1404144"/>
            </a:xfrm>
          </p:grpSpPr>
          <p:cxnSp>
            <p:nvCxnSpPr>
              <p:cNvPr id="17" name="Connettore 1 16"/>
              <p:cNvCxnSpPr/>
              <p:nvPr/>
            </p:nvCxnSpPr>
            <p:spPr>
              <a:xfrm>
                <a:off x="2674800" y="1988840"/>
                <a:ext cx="6984" cy="1368152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H="1">
                <a:off x="899592" y="1988840"/>
                <a:ext cx="1728192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e 23"/>
              <p:cNvSpPr/>
              <p:nvPr/>
            </p:nvSpPr>
            <p:spPr>
              <a:xfrm>
                <a:off x="2627784" y="195284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72000" y="4221088"/>
              <a:ext cx="1584176" cy="1597344"/>
              <a:chOff x="1137056" y="1952848"/>
              <a:chExt cx="1584176" cy="1597344"/>
            </a:xfrm>
          </p:grpSpPr>
          <p:cxnSp>
            <p:nvCxnSpPr>
              <p:cNvPr id="36" name="Connettore 1 16"/>
              <p:cNvCxnSpPr/>
              <p:nvPr/>
            </p:nvCxnSpPr>
            <p:spPr>
              <a:xfrm>
                <a:off x="2645816" y="2002008"/>
                <a:ext cx="6984" cy="1548184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19"/>
              <p:cNvCxnSpPr/>
              <p:nvPr/>
            </p:nvCxnSpPr>
            <p:spPr>
              <a:xfrm flipH="1">
                <a:off x="1137056" y="1988840"/>
                <a:ext cx="1490728" cy="18008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e 23"/>
              <p:cNvSpPr/>
              <p:nvPr/>
            </p:nvSpPr>
            <p:spPr>
              <a:xfrm>
                <a:off x="2613232" y="195284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9" name="TextBox 1028"/>
            <p:cNvSpPr txBox="1"/>
            <p:nvPr/>
          </p:nvSpPr>
          <p:spPr>
            <a:xfrm>
              <a:off x="971600" y="4787860"/>
              <a:ext cx="170271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Q</a:t>
              </a:r>
              <a:r>
                <a:rPr lang="en-US" baseline="-25000" dirty="0" err="1" smtClean="0"/>
                <a:t>small</a:t>
              </a:r>
              <a:r>
                <a:rPr lang="en-US" dirty="0" smtClean="0"/>
                <a:t> =  16123.6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899592" y="1988840"/>
            <a:ext cx="6837338" cy="3780408"/>
            <a:chOff x="899592" y="1988840"/>
            <a:chExt cx="6837338" cy="3780408"/>
          </a:xfrm>
        </p:grpSpPr>
        <p:sp>
          <p:nvSpPr>
            <p:cNvPr id="23" name="Ovale 22"/>
            <p:cNvSpPr/>
            <p:nvPr/>
          </p:nvSpPr>
          <p:spPr>
            <a:xfrm>
              <a:off x="2627784" y="223115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899592" y="1988840"/>
              <a:ext cx="6837338" cy="3780408"/>
              <a:chOff x="899592" y="1988840"/>
              <a:chExt cx="6837338" cy="378040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99592" y="2240280"/>
                <a:ext cx="1786584" cy="1080120"/>
                <a:chOff x="899592" y="2240280"/>
                <a:chExt cx="1786584" cy="1080120"/>
              </a:xfrm>
            </p:grpSpPr>
            <p:cxnSp>
              <p:nvCxnSpPr>
                <p:cNvPr id="18" name="Connettore 1 17"/>
                <p:cNvCxnSpPr/>
                <p:nvPr/>
              </p:nvCxnSpPr>
              <p:spPr>
                <a:xfrm flipH="1">
                  <a:off x="899592" y="2276872"/>
                  <a:ext cx="1728192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ttore 1 16"/>
                <p:cNvCxnSpPr/>
                <p:nvPr/>
              </p:nvCxnSpPr>
              <p:spPr>
                <a:xfrm>
                  <a:off x="2679192" y="2240280"/>
                  <a:ext cx="6984" cy="108012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4572000" y="4581128"/>
                <a:ext cx="1584176" cy="1188120"/>
                <a:chOff x="1197260" y="2168872"/>
                <a:chExt cx="1584176" cy="1188120"/>
              </a:xfrm>
            </p:grpSpPr>
            <p:cxnSp>
              <p:nvCxnSpPr>
                <p:cNvPr id="29" name="Connettore 1 16"/>
                <p:cNvCxnSpPr/>
                <p:nvPr/>
              </p:nvCxnSpPr>
              <p:spPr>
                <a:xfrm>
                  <a:off x="2709428" y="2240880"/>
                  <a:ext cx="0" cy="111611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1 19"/>
                <p:cNvCxnSpPr/>
                <p:nvPr/>
              </p:nvCxnSpPr>
              <p:spPr>
                <a:xfrm flipH="1">
                  <a:off x="1197260" y="2214608"/>
                  <a:ext cx="151216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e 23"/>
                <p:cNvSpPr/>
                <p:nvPr/>
              </p:nvSpPr>
              <p:spPr>
                <a:xfrm>
                  <a:off x="2673436" y="21688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0" name="TextBox 1029"/>
              <p:cNvSpPr txBox="1"/>
              <p:nvPr/>
            </p:nvSpPr>
            <p:spPr>
              <a:xfrm>
                <a:off x="6228184" y="1988840"/>
                <a:ext cx="1508746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Q</a:t>
                </a:r>
                <a:r>
                  <a:rPr lang="en-US" baseline="-25000" dirty="0" err="1"/>
                  <a:t>big</a:t>
                </a:r>
                <a:r>
                  <a:rPr lang="en-US" dirty="0"/>
                  <a:t> </a:t>
                </a:r>
                <a:r>
                  <a:rPr lang="en-US" dirty="0" smtClean="0"/>
                  <a:t>= 12310.1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67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1" y="0"/>
            <a:ext cx="9144001" cy="6750660"/>
            <a:chOff x="-1" y="0"/>
            <a:chExt cx="9144001" cy="6750660"/>
          </a:xfrm>
        </p:grpSpPr>
        <p:grpSp>
          <p:nvGrpSpPr>
            <p:cNvPr id="3" name="Gruppo 12"/>
            <p:cNvGrpSpPr/>
            <p:nvPr/>
          </p:nvGrpSpPr>
          <p:grpSpPr>
            <a:xfrm>
              <a:off x="107504" y="6381328"/>
              <a:ext cx="8942646" cy="369332"/>
              <a:chOff x="107504" y="6381328"/>
              <a:chExt cx="8942646" cy="369332"/>
            </a:xfrm>
          </p:grpSpPr>
          <p:sp>
            <p:nvSpPr>
              <p:cNvPr id="8" name="CasellaDiTesto 3"/>
              <p:cNvSpPr txBox="1"/>
              <p:nvPr/>
            </p:nvSpPr>
            <p:spPr>
              <a:xfrm>
                <a:off x="3502800" y="6381328"/>
                <a:ext cx="2136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September 23, 2011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107504" y="6381328"/>
                <a:ext cx="1317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cap="small" dirty="0" smtClean="0">
                    <a:solidFill>
                      <a:schemeClr val="tx2">
                        <a:lumMod val="75000"/>
                      </a:schemeClr>
                    </a:solidFill>
                  </a:rPr>
                  <a:t>Jessica Cenni</a:t>
                </a:r>
                <a:endParaRPr lang="en-US" cap="small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8748464" y="638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8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" name="Gruppo 13"/>
            <p:cNvGrpSpPr/>
            <p:nvPr/>
          </p:nvGrpSpPr>
          <p:grpSpPr>
            <a:xfrm>
              <a:off x="-1" y="0"/>
              <a:ext cx="9144001" cy="764704"/>
              <a:chOff x="-1" y="0"/>
              <a:chExt cx="9144001" cy="764704"/>
            </a:xfrm>
          </p:grpSpPr>
          <p:pic>
            <p:nvPicPr>
              <p:cNvPr id="5" name="Picture 2" descr="C:\Users\JeJe\Desktop\apc_lo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" y="0"/>
                <a:ext cx="2282167" cy="764704"/>
              </a:xfrm>
              <a:prstGeom prst="rect">
                <a:avLst/>
              </a:prstGeom>
              <a:noFill/>
            </p:spPr>
          </p:pic>
          <p:cxnSp>
            <p:nvCxnSpPr>
              <p:cNvPr id="6" name="Connettore 1 5"/>
              <p:cNvCxnSpPr/>
              <p:nvPr/>
            </p:nvCxnSpPr>
            <p:spPr>
              <a:xfrm>
                <a:off x="0" y="764704"/>
                <a:ext cx="914400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C:\Users\jcenni\Desktop\pres pictures\NA_freq_empty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8777"/>
            <a:ext cx="3319265" cy="26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3808" y="980728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C00000"/>
                </a:solidFill>
              </a:rPr>
              <a:t>Cavity set up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 Cavity assembled through stainless steel bolts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 Systematic control of locking torque through torque meter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 Measurement through Network Analyzer (loop coupler)</a:t>
            </a:r>
            <a:endParaRPr lang="en-US" dirty="0"/>
          </a:p>
        </p:txBody>
      </p:sp>
      <p:pic>
        <p:nvPicPr>
          <p:cNvPr id="3075" name="Picture 3" descr="C:\Users\jcenni\Desktop\pres pictures\cavity_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448272" cy="24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3645024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lnSpc>
                <a:spcPct val="150000"/>
              </a:lnSpc>
            </a:pPr>
            <a:r>
              <a:rPr lang="en-US" u="sng" dirty="0" smtClean="0">
                <a:solidFill>
                  <a:srgbClr val="C00000"/>
                </a:solidFill>
              </a:rPr>
              <a:t>Measurements for each configuration</a:t>
            </a:r>
            <a:endParaRPr lang="en-US" u="sng" dirty="0">
              <a:solidFill>
                <a:srgbClr val="C00000"/>
              </a:solidFill>
            </a:endParaRPr>
          </a:p>
          <a:p>
            <a:pPr marL="182880">
              <a:lnSpc>
                <a:spcPct val="150000"/>
              </a:lnSpc>
            </a:pPr>
            <a:r>
              <a:rPr lang="en-US" dirty="0" smtClean="0"/>
              <a:t>- resonance frequency</a:t>
            </a:r>
          </a:p>
          <a:p>
            <a:pPr marL="182880"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 good correspondence with simulation</a:t>
            </a:r>
          </a:p>
          <a:p>
            <a:pPr marL="182880" indent="-285750"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	- loaded quality factor (derivation of unloaded   quality factor through coupling coefficient)	</a:t>
            </a:r>
          </a:p>
          <a:p>
            <a:pPr marL="182880"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 much lower than simulation (30-40% less)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6464" y="95727"/>
            <a:ext cx="636212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75000"/>
                  </a:schemeClr>
                </a:solidFill>
              </a:rPr>
              <a:t>Standard Condition – Test Description</a:t>
            </a:r>
            <a:endParaRPr lang="en-US" sz="32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960</Words>
  <Application>Microsoft Office PowerPoint</Application>
  <PresentationFormat>On-screen Show (4:3)</PresentationFormat>
  <Paragraphs>235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Tema di Office</vt:lpstr>
      <vt:lpstr>Equazione</vt:lpstr>
      <vt:lpstr>Equation</vt:lpstr>
      <vt:lpstr>Study  of  Dielectric Loaded RF Cavity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 of  Dielectric Loaded RF Cavity</dc:title>
  <dc:creator>JeJe</dc:creator>
  <cp:lastModifiedBy>Jessica Cenni x3615 15810N</cp:lastModifiedBy>
  <cp:revision>154</cp:revision>
  <dcterms:created xsi:type="dcterms:W3CDTF">2011-09-22T14:39:05Z</dcterms:created>
  <dcterms:modified xsi:type="dcterms:W3CDTF">2011-09-23T16:07:11Z</dcterms:modified>
</cp:coreProperties>
</file>