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57" r:id="rId4"/>
    <p:sldId id="279" r:id="rId5"/>
    <p:sldId id="260" r:id="rId6"/>
    <p:sldId id="258" r:id="rId7"/>
    <p:sldId id="259" r:id="rId8"/>
    <p:sldId id="261" r:id="rId9"/>
    <p:sldId id="272" r:id="rId10"/>
    <p:sldId id="280" r:id="rId11"/>
    <p:sldId id="270" r:id="rId12"/>
    <p:sldId id="263" r:id="rId13"/>
    <p:sldId id="281" r:id="rId14"/>
    <p:sldId id="271" r:id="rId15"/>
    <p:sldId id="265" r:id="rId16"/>
    <p:sldId id="269" r:id="rId17"/>
    <p:sldId id="266" r:id="rId18"/>
    <p:sldId id="267" r:id="rId19"/>
    <p:sldId id="268" r:id="rId20"/>
    <p:sldId id="276" r:id="rId21"/>
    <p:sldId id="278" r:id="rId22"/>
    <p:sldId id="275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004CB3"/>
    <a:srgbClr val="994C00"/>
    <a:srgbClr val="FF00E5"/>
    <a:srgbClr val="00FBF6"/>
    <a:srgbClr val="D6DD00"/>
    <a:srgbClr val="00E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8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eeben\Documents\MTA\BeamData\AllToroids8-8-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scatterChart>
        <c:scatterStyle val="lineMarker"/>
        <c:ser>
          <c:idx val="0"/>
          <c:order val="0"/>
          <c:tx>
            <c:strRef>
              <c:f>Sheet1!$E$1</c:f>
              <c:strCache>
                <c:ptCount val="1"/>
                <c:pt idx="0">
                  <c:v>UTR03</c:v>
                </c:pt>
              </c:strCache>
            </c:strRef>
          </c:tx>
          <c:spPr>
            <a:ln w="28575">
              <a:noFill/>
            </a:ln>
          </c:spPr>
          <c:yVal>
            <c:numRef>
              <c:f>Sheet1!$E$2:$E$171</c:f>
              <c:numCache>
                <c:formatCode>General</c:formatCode>
                <c:ptCount val="170"/>
                <c:pt idx="0">
                  <c:v>1.11540264E12</c:v>
                </c:pt>
                <c:pt idx="1">
                  <c:v>1.093900903E12</c:v>
                </c:pt>
                <c:pt idx="2">
                  <c:v>9.803448508E11</c:v>
                </c:pt>
                <c:pt idx="3">
                  <c:v>9.507799616E11</c:v>
                </c:pt>
                <c:pt idx="4">
                  <c:v>9.904237904E11</c:v>
                </c:pt>
                <c:pt idx="5">
                  <c:v>9.870641438E11</c:v>
                </c:pt>
                <c:pt idx="6">
                  <c:v>1.051569357E12</c:v>
                </c:pt>
                <c:pt idx="7">
                  <c:v>1.100620196E12</c:v>
                </c:pt>
                <c:pt idx="8">
                  <c:v>1.13488859E12</c:v>
                </c:pt>
                <c:pt idx="9">
                  <c:v>1.119434216E12</c:v>
                </c:pt>
                <c:pt idx="10">
                  <c:v>1.103307913E12</c:v>
                </c:pt>
                <c:pt idx="11">
                  <c:v>1.674447819E12</c:v>
                </c:pt>
                <c:pt idx="12">
                  <c:v>1.655633799E12</c:v>
                </c:pt>
                <c:pt idx="13">
                  <c:v>1.665712738E12</c:v>
                </c:pt>
                <c:pt idx="14">
                  <c:v>1.733577598E12</c:v>
                </c:pt>
                <c:pt idx="15">
                  <c:v>1.685198688E12</c:v>
                </c:pt>
                <c:pt idx="16">
                  <c:v>1.663025021E12</c:v>
                </c:pt>
                <c:pt idx="17">
                  <c:v>1.691917981E12</c:v>
                </c:pt>
                <c:pt idx="18">
                  <c:v>1.656305728E12</c:v>
                </c:pt>
                <c:pt idx="19">
                  <c:v>1.601879455E12</c:v>
                </c:pt>
                <c:pt idx="20">
                  <c:v>1.697293415E12</c:v>
                </c:pt>
                <c:pt idx="21">
                  <c:v>1.703340779E12</c:v>
                </c:pt>
                <c:pt idx="22">
                  <c:v>1.657649587E12</c:v>
                </c:pt>
                <c:pt idx="23">
                  <c:v>1.714763577E12</c:v>
                </c:pt>
                <c:pt idx="24">
                  <c:v>1.718795153E12</c:v>
                </c:pt>
                <c:pt idx="25">
                  <c:v>1.734249527E12</c:v>
                </c:pt>
                <c:pt idx="26">
                  <c:v>1.667056597E12</c:v>
                </c:pt>
                <c:pt idx="27">
                  <c:v>1.655633799E12</c:v>
                </c:pt>
                <c:pt idx="28">
                  <c:v>1.717451295E12</c:v>
                </c:pt>
                <c:pt idx="29">
                  <c:v>1.632116273E12</c:v>
                </c:pt>
                <c:pt idx="30">
                  <c:v>1.698637274E12</c:v>
                </c:pt>
                <c:pt idx="31">
                  <c:v>1.64488293E12</c:v>
                </c:pt>
                <c:pt idx="32">
                  <c:v>1.643539071E12</c:v>
                </c:pt>
                <c:pt idx="33">
                  <c:v>1.695949557E12</c:v>
                </c:pt>
                <c:pt idx="34">
                  <c:v>1.682510971E12</c:v>
                </c:pt>
                <c:pt idx="35">
                  <c:v>1.643539071E12</c:v>
                </c:pt>
                <c:pt idx="36">
                  <c:v>1.661681163E12</c:v>
                </c:pt>
                <c:pt idx="37">
                  <c:v>1.668400456E12</c:v>
                </c:pt>
                <c:pt idx="38">
                  <c:v>1.656977657E12</c:v>
                </c:pt>
                <c:pt idx="39">
                  <c:v>1.677807466E12</c:v>
                </c:pt>
                <c:pt idx="40">
                  <c:v>1.63480399E12</c:v>
                </c:pt>
                <c:pt idx="41">
                  <c:v>1.670416243E12</c:v>
                </c:pt>
                <c:pt idx="42">
                  <c:v>1.648242576E12</c:v>
                </c:pt>
                <c:pt idx="43">
                  <c:v>1.591128586E12</c:v>
                </c:pt>
                <c:pt idx="44">
                  <c:v>1.622709263E12</c:v>
                </c:pt>
                <c:pt idx="45">
                  <c:v>1.660337304E12</c:v>
                </c:pt>
                <c:pt idx="46">
                  <c:v>1.645554859E12</c:v>
                </c:pt>
                <c:pt idx="47">
                  <c:v>1.550812828E12</c:v>
                </c:pt>
                <c:pt idx="48">
                  <c:v>1.570970707E12</c:v>
                </c:pt>
                <c:pt idx="49">
                  <c:v>1.648242576E12</c:v>
                </c:pt>
                <c:pt idx="50">
                  <c:v>1.678479395E12</c:v>
                </c:pt>
                <c:pt idx="51">
                  <c:v>1.592472444E12</c:v>
                </c:pt>
                <c:pt idx="52">
                  <c:v>1.603895243E12</c:v>
                </c:pt>
                <c:pt idx="53">
                  <c:v>1.633460132E12</c:v>
                </c:pt>
                <c:pt idx="54">
                  <c:v>1.705356567E12</c:v>
                </c:pt>
                <c:pt idx="55">
                  <c:v>1.671760102E12</c:v>
                </c:pt>
                <c:pt idx="56">
                  <c:v>1.580377717E12</c:v>
                </c:pt>
                <c:pt idx="57">
                  <c:v>1.620693475E12</c:v>
                </c:pt>
                <c:pt idx="58">
                  <c:v>1.576346141E12</c:v>
                </c:pt>
                <c:pt idx="59">
                  <c:v>1.622037334E12</c:v>
                </c:pt>
                <c:pt idx="60">
                  <c:v>1.579033858E12</c:v>
                </c:pt>
                <c:pt idx="61">
                  <c:v>1.580377717E12</c:v>
                </c:pt>
                <c:pt idx="62">
                  <c:v>1.558875979E12</c:v>
                </c:pt>
                <c:pt idx="63">
                  <c:v>1.638835566E12</c:v>
                </c:pt>
                <c:pt idx="64">
                  <c:v>1.573658424E12</c:v>
                </c:pt>
                <c:pt idx="65">
                  <c:v>1.61598997E12</c:v>
                </c:pt>
                <c:pt idx="66">
                  <c:v>1.581049646E12</c:v>
                </c:pt>
                <c:pt idx="67">
                  <c:v>1.593816303E12</c:v>
                </c:pt>
                <c:pt idx="68">
                  <c:v>1.601879455E12</c:v>
                </c:pt>
                <c:pt idx="69">
                  <c:v>1.607926818E12</c:v>
                </c:pt>
                <c:pt idx="70">
                  <c:v>1.576346141E12</c:v>
                </c:pt>
                <c:pt idx="71">
                  <c:v>1.667056597E12</c:v>
                </c:pt>
                <c:pt idx="72">
                  <c:v>1.620021546E12</c:v>
                </c:pt>
                <c:pt idx="73">
                  <c:v>-2.0157879E9</c:v>
                </c:pt>
                <c:pt idx="74">
                  <c:v>-2.0157879E9</c:v>
                </c:pt>
                <c:pt idx="75">
                  <c:v>4.0315758E9</c:v>
                </c:pt>
                <c:pt idx="76">
                  <c:v>-1.3438586E9</c:v>
                </c:pt>
                <c:pt idx="77">
                  <c:v>5.3754344E9</c:v>
                </c:pt>
                <c:pt idx="78">
                  <c:v>6.719293E8</c:v>
                </c:pt>
                <c:pt idx="79">
                  <c:v>-1.14227981E10</c:v>
                </c:pt>
                <c:pt idx="80">
                  <c:v>-1.3438586E9</c:v>
                </c:pt>
                <c:pt idx="81">
                  <c:v>-6.719293E8</c:v>
                </c:pt>
                <c:pt idx="82">
                  <c:v>6.719293E9</c:v>
                </c:pt>
                <c:pt idx="83">
                  <c:v>6.719293E8</c:v>
                </c:pt>
                <c:pt idx="84">
                  <c:v>-5.3754344E9</c:v>
                </c:pt>
                <c:pt idx="85">
                  <c:v>-6.719293E8</c:v>
                </c:pt>
                <c:pt idx="86">
                  <c:v>7.3912223E9</c:v>
                </c:pt>
                <c:pt idx="87">
                  <c:v>-6.719293E8</c:v>
                </c:pt>
                <c:pt idx="88">
                  <c:v>4.7035051E9</c:v>
                </c:pt>
                <c:pt idx="89">
                  <c:v>2.6877172E9</c:v>
                </c:pt>
                <c:pt idx="90">
                  <c:v>2.6877172E9</c:v>
                </c:pt>
                <c:pt idx="91">
                  <c:v>6.719293E8</c:v>
                </c:pt>
                <c:pt idx="92">
                  <c:v>1.41105153E10</c:v>
                </c:pt>
                <c:pt idx="93">
                  <c:v>9.4070102E9</c:v>
                </c:pt>
                <c:pt idx="94">
                  <c:v>-8.7350809E9</c:v>
                </c:pt>
                <c:pt idx="95">
                  <c:v>6.719293E8</c:v>
                </c:pt>
                <c:pt idx="96">
                  <c:v>6.719293E8</c:v>
                </c:pt>
                <c:pt idx="97">
                  <c:v>-7.3912223E9</c:v>
                </c:pt>
                <c:pt idx="98">
                  <c:v>6.719293E9</c:v>
                </c:pt>
                <c:pt idx="99">
                  <c:v>-6.719293E8</c:v>
                </c:pt>
                <c:pt idx="100">
                  <c:v>-6.719293E8</c:v>
                </c:pt>
                <c:pt idx="101">
                  <c:v>1.3438586E9</c:v>
                </c:pt>
                <c:pt idx="102">
                  <c:v>6.719293E8</c:v>
                </c:pt>
                <c:pt idx="103">
                  <c:v>-6.719293E8</c:v>
                </c:pt>
                <c:pt idx="104">
                  <c:v>1.3438586E9</c:v>
                </c:pt>
                <c:pt idx="105">
                  <c:v>-4.7035051E9</c:v>
                </c:pt>
                <c:pt idx="106">
                  <c:v>-6.719293E8</c:v>
                </c:pt>
                <c:pt idx="107">
                  <c:v>6.719293E8</c:v>
                </c:pt>
                <c:pt idx="108">
                  <c:v>-6.719293E8</c:v>
                </c:pt>
                <c:pt idx="109">
                  <c:v>-2.0157879E9</c:v>
                </c:pt>
                <c:pt idx="110">
                  <c:v>2.0157879E9</c:v>
                </c:pt>
                <c:pt idx="111">
                  <c:v>6.719293E8</c:v>
                </c:pt>
                <c:pt idx="112">
                  <c:v>-2.0157879E9</c:v>
                </c:pt>
                <c:pt idx="113">
                  <c:v>-2.0157879E9</c:v>
                </c:pt>
                <c:pt idx="114">
                  <c:v>8.0631516E9</c:v>
                </c:pt>
                <c:pt idx="115">
                  <c:v>-6.719293E8</c:v>
                </c:pt>
                <c:pt idx="116">
                  <c:v>6.719293E9</c:v>
                </c:pt>
                <c:pt idx="117">
                  <c:v>-6.719293E8</c:v>
                </c:pt>
                <c:pt idx="118">
                  <c:v>5.3754344E9</c:v>
                </c:pt>
                <c:pt idx="119">
                  <c:v>2.6877172E9</c:v>
                </c:pt>
                <c:pt idx="120">
                  <c:v>3.3596465E9</c:v>
                </c:pt>
                <c:pt idx="121">
                  <c:v>-5.3754344E9</c:v>
                </c:pt>
                <c:pt idx="122">
                  <c:v>-6.719293E8</c:v>
                </c:pt>
                <c:pt idx="123">
                  <c:v>6.719293E8</c:v>
                </c:pt>
                <c:pt idx="124">
                  <c:v>-1.3438586E9</c:v>
                </c:pt>
                <c:pt idx="125">
                  <c:v>-4.7035051E9</c:v>
                </c:pt>
                <c:pt idx="126">
                  <c:v>-6.719293E8</c:v>
                </c:pt>
                <c:pt idx="127">
                  <c:v>-1.3438586E9</c:v>
                </c:pt>
                <c:pt idx="128">
                  <c:v>2.0157879E9</c:v>
                </c:pt>
                <c:pt idx="129">
                  <c:v>8.0631516E9</c:v>
                </c:pt>
                <c:pt idx="130">
                  <c:v>6.719293E8</c:v>
                </c:pt>
                <c:pt idx="131">
                  <c:v>1.3438586E9</c:v>
                </c:pt>
                <c:pt idx="132">
                  <c:v>6.719293E8</c:v>
                </c:pt>
                <c:pt idx="133">
                  <c:v>6.719293E8</c:v>
                </c:pt>
                <c:pt idx="134">
                  <c:v>6.719293E8</c:v>
                </c:pt>
                <c:pt idx="135">
                  <c:v>-2.6877172E9</c:v>
                </c:pt>
                <c:pt idx="136">
                  <c:v>-3.3596465E9</c:v>
                </c:pt>
                <c:pt idx="137">
                  <c:v>6.719293E8</c:v>
                </c:pt>
                <c:pt idx="138">
                  <c:v>7.3912223E9</c:v>
                </c:pt>
                <c:pt idx="139">
                  <c:v>6.719293E8</c:v>
                </c:pt>
                <c:pt idx="140">
                  <c:v>-6.719293E8</c:v>
                </c:pt>
                <c:pt idx="141">
                  <c:v>6.719293E8</c:v>
                </c:pt>
                <c:pt idx="142">
                  <c:v>-6.719293E8</c:v>
                </c:pt>
                <c:pt idx="143">
                  <c:v>2.0157879E9</c:v>
                </c:pt>
                <c:pt idx="144">
                  <c:v>1.3438586E9</c:v>
                </c:pt>
                <c:pt idx="145">
                  <c:v>-1.3438586E9</c:v>
                </c:pt>
                <c:pt idx="146">
                  <c:v>6.719293E8</c:v>
                </c:pt>
                <c:pt idx="147">
                  <c:v>-1.3438586E9</c:v>
                </c:pt>
                <c:pt idx="148">
                  <c:v>2.0157879E9</c:v>
                </c:pt>
                <c:pt idx="149">
                  <c:v>6.0473637E9</c:v>
                </c:pt>
                <c:pt idx="150">
                  <c:v>1.07508688E10</c:v>
                </c:pt>
                <c:pt idx="151">
                  <c:v>2.0157879E9</c:v>
                </c:pt>
                <c:pt idx="152">
                  <c:v>-6.719293E8</c:v>
                </c:pt>
                <c:pt idx="153">
                  <c:v>-1.3438586E9</c:v>
                </c:pt>
                <c:pt idx="154">
                  <c:v>1.714763577E12</c:v>
                </c:pt>
                <c:pt idx="155">
                  <c:v>1.709388143E12</c:v>
                </c:pt>
                <c:pt idx="156">
                  <c:v>1.710060072E12</c:v>
                </c:pt>
                <c:pt idx="157">
                  <c:v>1.728202163E12</c:v>
                </c:pt>
                <c:pt idx="158">
                  <c:v>1.676463607E12</c:v>
                </c:pt>
                <c:pt idx="159">
                  <c:v>1.120778075E12</c:v>
                </c:pt>
                <c:pt idx="160">
                  <c:v>1.165125409E12</c:v>
                </c:pt>
                <c:pt idx="161">
                  <c:v>9.729536285E11</c:v>
                </c:pt>
                <c:pt idx="162">
                  <c:v>9.951272955E11</c:v>
                </c:pt>
                <c:pt idx="163">
                  <c:v>1.005878164E12</c:v>
                </c:pt>
                <c:pt idx="164">
                  <c:v>1.728202163E12</c:v>
                </c:pt>
                <c:pt idx="165">
                  <c:v>1.690574122E12</c:v>
                </c:pt>
                <c:pt idx="166">
                  <c:v>1.714763577E12</c:v>
                </c:pt>
                <c:pt idx="167">
                  <c:v>1.632116273E12</c:v>
                </c:pt>
                <c:pt idx="168">
                  <c:v>9.971430834E11</c:v>
                </c:pt>
                <c:pt idx="169">
                  <c:v>1.017300962E12</c:v>
                </c:pt>
              </c:numCache>
            </c:numRef>
          </c:yVal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Upstream Toroid</c:v>
                </c:pt>
              </c:strCache>
            </c:strRef>
          </c:tx>
          <c:spPr>
            <a:ln w="28575">
              <a:noFill/>
            </a:ln>
          </c:spPr>
          <c:yVal>
            <c:numRef>
              <c:f>Sheet1!$H$2:$H$171</c:f>
              <c:numCache>
                <c:formatCode>General</c:formatCode>
                <c:ptCount val="170"/>
                <c:pt idx="14">
                  <c:v>1.531096875E12</c:v>
                </c:pt>
                <c:pt idx="18">
                  <c:v>1.5083625E12</c:v>
                </c:pt>
                <c:pt idx="19">
                  <c:v>1.503609375E12</c:v>
                </c:pt>
                <c:pt idx="20">
                  <c:v>1.482796875E12</c:v>
                </c:pt>
                <c:pt idx="21">
                  <c:v>1.50275625E12</c:v>
                </c:pt>
                <c:pt idx="22">
                  <c:v>1.4488125E12</c:v>
                </c:pt>
                <c:pt idx="23">
                  <c:v>1.48370625E12</c:v>
                </c:pt>
                <c:pt idx="24">
                  <c:v>1.487315625E12</c:v>
                </c:pt>
                <c:pt idx="25">
                  <c:v>1.502165625E12</c:v>
                </c:pt>
                <c:pt idx="26">
                  <c:v>1.49893125E12</c:v>
                </c:pt>
                <c:pt idx="27">
                  <c:v>1.50204375E12</c:v>
                </c:pt>
                <c:pt idx="28">
                  <c:v>1.51269375E12</c:v>
                </c:pt>
                <c:pt idx="29">
                  <c:v>1.51130625E12</c:v>
                </c:pt>
                <c:pt idx="30">
                  <c:v>1.4891625E12</c:v>
                </c:pt>
                <c:pt idx="31">
                  <c:v>1.481615625E12</c:v>
                </c:pt>
                <c:pt idx="35">
                  <c:v>1.496728125E12</c:v>
                </c:pt>
                <c:pt idx="36">
                  <c:v>1.466521875E12</c:v>
                </c:pt>
                <c:pt idx="37">
                  <c:v>1.496934375E12</c:v>
                </c:pt>
                <c:pt idx="38">
                  <c:v>1.5037125E12</c:v>
                </c:pt>
                <c:pt idx="39">
                  <c:v>1.525828125E12</c:v>
                </c:pt>
                <c:pt idx="40">
                  <c:v>1.5102E12</c:v>
                </c:pt>
                <c:pt idx="41">
                  <c:v>1.537546875E12</c:v>
                </c:pt>
                <c:pt idx="42">
                  <c:v>1.487990625E12</c:v>
                </c:pt>
                <c:pt idx="43">
                  <c:v>1.46814375E12</c:v>
                </c:pt>
                <c:pt idx="44">
                  <c:v>1.499625E12</c:v>
                </c:pt>
                <c:pt idx="48">
                  <c:v>1.426265625E12</c:v>
                </c:pt>
                <c:pt idx="49">
                  <c:v>1.45935E12</c:v>
                </c:pt>
                <c:pt idx="50">
                  <c:v>1.524853125E12</c:v>
                </c:pt>
                <c:pt idx="51">
                  <c:v>1.463409375E12</c:v>
                </c:pt>
                <c:pt idx="52">
                  <c:v>1.493428125E12</c:v>
                </c:pt>
                <c:pt idx="53">
                  <c:v>1.493128125E12</c:v>
                </c:pt>
                <c:pt idx="54">
                  <c:v>1.524065625E12</c:v>
                </c:pt>
                <c:pt idx="55">
                  <c:v>1.533703125E12</c:v>
                </c:pt>
                <c:pt idx="56">
                  <c:v>1.443196875E12</c:v>
                </c:pt>
                <c:pt idx="57">
                  <c:v>1.43881875E12</c:v>
                </c:pt>
                <c:pt idx="58">
                  <c:v>1.430296875E12</c:v>
                </c:pt>
                <c:pt idx="59">
                  <c:v>1.4524875E12</c:v>
                </c:pt>
                <c:pt idx="60">
                  <c:v>1.42573125E12</c:v>
                </c:pt>
                <c:pt idx="61">
                  <c:v>1.41065625E12</c:v>
                </c:pt>
                <c:pt idx="62">
                  <c:v>1.428525E12</c:v>
                </c:pt>
                <c:pt idx="63">
                  <c:v>1.463925E12</c:v>
                </c:pt>
                <c:pt idx="64">
                  <c:v>1.424128125E12</c:v>
                </c:pt>
                <c:pt idx="65">
                  <c:v>1.431525E12</c:v>
                </c:pt>
                <c:pt idx="66">
                  <c:v>1.398871875E12</c:v>
                </c:pt>
                <c:pt idx="67">
                  <c:v>1.439428125E12</c:v>
                </c:pt>
                <c:pt idx="68">
                  <c:v>1.4465625E12</c:v>
                </c:pt>
                <c:pt idx="69">
                  <c:v>1.480790625E12</c:v>
                </c:pt>
                <c:pt idx="70">
                  <c:v>1.456546875E12</c:v>
                </c:pt>
                <c:pt idx="71">
                  <c:v>1.494065625E12</c:v>
                </c:pt>
                <c:pt idx="72">
                  <c:v>1.524553125E12</c:v>
                </c:pt>
                <c:pt idx="73">
                  <c:v>1.452440625E12</c:v>
                </c:pt>
                <c:pt idx="74">
                  <c:v>1.455984375E12</c:v>
                </c:pt>
                <c:pt idx="75">
                  <c:v>1.45468125E12</c:v>
                </c:pt>
                <c:pt idx="76">
                  <c:v>1.46581875E12</c:v>
                </c:pt>
                <c:pt idx="77">
                  <c:v>1.529296875E12</c:v>
                </c:pt>
                <c:pt idx="78">
                  <c:v>1.516125E12</c:v>
                </c:pt>
                <c:pt idx="79">
                  <c:v>1.424925E12</c:v>
                </c:pt>
                <c:pt idx="80">
                  <c:v>1.5026625E12</c:v>
                </c:pt>
                <c:pt idx="81">
                  <c:v>1.535540625E12</c:v>
                </c:pt>
                <c:pt idx="82">
                  <c:v>1.536553125E12</c:v>
                </c:pt>
                <c:pt idx="83">
                  <c:v>1.52848125E12</c:v>
                </c:pt>
                <c:pt idx="84">
                  <c:v>1.4923125E12</c:v>
                </c:pt>
                <c:pt idx="85">
                  <c:v>1.5271125E12</c:v>
                </c:pt>
                <c:pt idx="86">
                  <c:v>1.537434375E12</c:v>
                </c:pt>
                <c:pt idx="87">
                  <c:v>1.513415625E12</c:v>
                </c:pt>
                <c:pt idx="88">
                  <c:v>1.54794375E12</c:v>
                </c:pt>
                <c:pt idx="89">
                  <c:v>1.52775E12</c:v>
                </c:pt>
                <c:pt idx="90">
                  <c:v>1.522978125E12</c:v>
                </c:pt>
                <c:pt idx="91">
                  <c:v>1.449403125E12</c:v>
                </c:pt>
                <c:pt idx="92">
                  <c:v>1.551628125E12</c:v>
                </c:pt>
                <c:pt idx="93">
                  <c:v>1.515346875E12</c:v>
                </c:pt>
                <c:pt idx="94">
                  <c:v>1.513715625E12</c:v>
                </c:pt>
                <c:pt idx="95">
                  <c:v>1.43398125E12</c:v>
                </c:pt>
                <c:pt idx="96">
                  <c:v>1.54618125E12</c:v>
                </c:pt>
                <c:pt idx="99">
                  <c:v>1.49630625E12</c:v>
                </c:pt>
                <c:pt idx="100">
                  <c:v>1.49900625E12</c:v>
                </c:pt>
                <c:pt idx="101">
                  <c:v>7.23204E12</c:v>
                </c:pt>
                <c:pt idx="102">
                  <c:v>7.40367E12</c:v>
                </c:pt>
                <c:pt idx="103">
                  <c:v>1.543040625E12</c:v>
                </c:pt>
                <c:pt idx="104">
                  <c:v>1.489696875E12</c:v>
                </c:pt>
                <c:pt idx="105">
                  <c:v>1.53774375E12</c:v>
                </c:pt>
                <c:pt idx="106">
                  <c:v>1.527403125E12</c:v>
                </c:pt>
                <c:pt idx="109">
                  <c:v>1.4976375E12</c:v>
                </c:pt>
                <c:pt idx="110">
                  <c:v>1.55765625E12</c:v>
                </c:pt>
                <c:pt idx="111">
                  <c:v>1.510978125E12</c:v>
                </c:pt>
                <c:pt idx="112">
                  <c:v>1.51374375E12</c:v>
                </c:pt>
                <c:pt idx="113">
                  <c:v>1.523521875E12</c:v>
                </c:pt>
                <c:pt idx="114">
                  <c:v>1.534584375E12</c:v>
                </c:pt>
                <c:pt idx="115">
                  <c:v>1.5373875E12</c:v>
                </c:pt>
                <c:pt idx="116">
                  <c:v>1.52259375E12</c:v>
                </c:pt>
                <c:pt idx="120">
                  <c:v>1.522209375E12</c:v>
                </c:pt>
                <c:pt idx="121">
                  <c:v>1.5478875E12</c:v>
                </c:pt>
                <c:pt idx="122">
                  <c:v>1.537715625E12</c:v>
                </c:pt>
                <c:pt idx="123">
                  <c:v>1.531471875E12</c:v>
                </c:pt>
                <c:pt idx="124">
                  <c:v>1.50549375E12</c:v>
                </c:pt>
                <c:pt idx="125">
                  <c:v>1.47579375E12</c:v>
                </c:pt>
                <c:pt idx="126">
                  <c:v>1.493503125E12</c:v>
                </c:pt>
                <c:pt idx="127">
                  <c:v>1.510190625E12</c:v>
                </c:pt>
                <c:pt idx="128">
                  <c:v>1.4872875E12</c:v>
                </c:pt>
                <c:pt idx="130">
                  <c:v>1.5458625E12</c:v>
                </c:pt>
                <c:pt idx="131">
                  <c:v>1.508296875E12</c:v>
                </c:pt>
                <c:pt idx="132">
                  <c:v>5.49615E10</c:v>
                </c:pt>
                <c:pt idx="133">
                  <c:v>5.5806E10</c:v>
                </c:pt>
                <c:pt idx="134">
                  <c:v>1.51651875E12</c:v>
                </c:pt>
                <c:pt idx="135">
                  <c:v>1.50864375E12</c:v>
                </c:pt>
                <c:pt idx="136">
                  <c:v>1.512759375E12</c:v>
                </c:pt>
                <c:pt idx="137">
                  <c:v>1.491290625E12</c:v>
                </c:pt>
                <c:pt idx="138">
                  <c:v>1.516771875E12</c:v>
                </c:pt>
                <c:pt idx="139">
                  <c:v>1.512421875E12</c:v>
                </c:pt>
                <c:pt idx="140">
                  <c:v>1.539253125E12</c:v>
                </c:pt>
                <c:pt idx="141">
                  <c:v>1.51441875E12</c:v>
                </c:pt>
                <c:pt idx="143">
                  <c:v>1.53984375E12</c:v>
                </c:pt>
                <c:pt idx="144">
                  <c:v>1.52150625E12</c:v>
                </c:pt>
                <c:pt idx="145">
                  <c:v>1.5429375E12</c:v>
                </c:pt>
                <c:pt idx="146">
                  <c:v>1.52015625E12</c:v>
                </c:pt>
                <c:pt idx="147">
                  <c:v>1.487953125E12</c:v>
                </c:pt>
                <c:pt idx="148">
                  <c:v>1.484990625E12</c:v>
                </c:pt>
                <c:pt idx="149">
                  <c:v>1.51516875E12</c:v>
                </c:pt>
                <c:pt idx="150">
                  <c:v>1.55146875E12</c:v>
                </c:pt>
                <c:pt idx="151">
                  <c:v>1.535203125E12</c:v>
                </c:pt>
                <c:pt idx="152">
                  <c:v>1.532746875E12</c:v>
                </c:pt>
              </c:numCache>
            </c:numRef>
          </c:y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Downstream Toroid</c:v>
                </c:pt>
              </c:strCache>
            </c:strRef>
          </c:tx>
          <c:spPr>
            <a:ln w="28575">
              <a:noFill/>
            </a:ln>
          </c:spPr>
          <c:yVal>
            <c:numRef>
              <c:f>Sheet1!$D$2:$D$171</c:f>
              <c:numCache>
                <c:formatCode>General</c:formatCode>
                <c:ptCount val="170"/>
                <c:pt idx="0">
                  <c:v>1.962515625E11</c:v>
                </c:pt>
                <c:pt idx="1">
                  <c:v>2.092125E11</c:v>
                </c:pt>
                <c:pt idx="2">
                  <c:v>1.7523E11</c:v>
                </c:pt>
                <c:pt idx="3">
                  <c:v>1.626853125E11</c:v>
                </c:pt>
                <c:pt idx="4">
                  <c:v>1.80076875E11</c:v>
                </c:pt>
                <c:pt idx="5">
                  <c:v>1.67409375E11</c:v>
                </c:pt>
                <c:pt idx="6">
                  <c:v>1.807303125E11</c:v>
                </c:pt>
                <c:pt idx="7">
                  <c:v>1.848E11</c:v>
                </c:pt>
                <c:pt idx="8">
                  <c:v>2.522175E11</c:v>
                </c:pt>
                <c:pt idx="9">
                  <c:v>2.22691875E11</c:v>
                </c:pt>
                <c:pt idx="10">
                  <c:v>2.6245875E11</c:v>
                </c:pt>
                <c:pt idx="11">
                  <c:v>3.3342E11</c:v>
                </c:pt>
                <c:pt idx="12">
                  <c:v>3.408196875E11</c:v>
                </c:pt>
                <c:pt idx="13">
                  <c:v>3.24916875E11</c:v>
                </c:pt>
                <c:pt idx="14">
                  <c:v>3.244425E11</c:v>
                </c:pt>
                <c:pt idx="15">
                  <c:v>3.345E11</c:v>
                </c:pt>
                <c:pt idx="16">
                  <c:v>3.2998125E11</c:v>
                </c:pt>
                <c:pt idx="17">
                  <c:v>3.403875E11</c:v>
                </c:pt>
                <c:pt idx="18">
                  <c:v>3.4304625E11</c:v>
                </c:pt>
                <c:pt idx="19">
                  <c:v>3.35780625E11</c:v>
                </c:pt>
                <c:pt idx="20">
                  <c:v>3.16025625E11</c:v>
                </c:pt>
                <c:pt idx="21">
                  <c:v>3.28719375E11</c:v>
                </c:pt>
                <c:pt idx="22">
                  <c:v>3.24493125E11</c:v>
                </c:pt>
                <c:pt idx="23">
                  <c:v>3.139265625E11</c:v>
                </c:pt>
                <c:pt idx="24">
                  <c:v>3.515625E11</c:v>
                </c:pt>
                <c:pt idx="25">
                  <c:v>3.3219E11</c:v>
                </c:pt>
                <c:pt idx="26">
                  <c:v>3.39645E11</c:v>
                </c:pt>
                <c:pt idx="27">
                  <c:v>3.292125E11</c:v>
                </c:pt>
                <c:pt idx="28">
                  <c:v>3.103753125E11</c:v>
                </c:pt>
                <c:pt idx="29">
                  <c:v>3.1217625E11</c:v>
                </c:pt>
                <c:pt idx="30">
                  <c:v>3.29655E11</c:v>
                </c:pt>
                <c:pt idx="31">
                  <c:v>3.4130625E11</c:v>
                </c:pt>
                <c:pt idx="32">
                  <c:v>3.162534375E11</c:v>
                </c:pt>
                <c:pt idx="33">
                  <c:v>3.18253125E11</c:v>
                </c:pt>
                <c:pt idx="34">
                  <c:v>3.09309375E11</c:v>
                </c:pt>
                <c:pt idx="35">
                  <c:v>3.1792875E11</c:v>
                </c:pt>
                <c:pt idx="36">
                  <c:v>3.163340625E11</c:v>
                </c:pt>
                <c:pt idx="37">
                  <c:v>3.347596875E11</c:v>
                </c:pt>
                <c:pt idx="38">
                  <c:v>3.113390625E11</c:v>
                </c:pt>
                <c:pt idx="39">
                  <c:v>3.310490625E11</c:v>
                </c:pt>
                <c:pt idx="40">
                  <c:v>3.384271875E11</c:v>
                </c:pt>
                <c:pt idx="41">
                  <c:v>3.32203125E11</c:v>
                </c:pt>
                <c:pt idx="42">
                  <c:v>3.237375E11</c:v>
                </c:pt>
                <c:pt idx="43">
                  <c:v>3.17364375E11</c:v>
                </c:pt>
                <c:pt idx="44">
                  <c:v>3.303215625E11</c:v>
                </c:pt>
                <c:pt idx="45">
                  <c:v>3.25141875E11</c:v>
                </c:pt>
                <c:pt idx="46">
                  <c:v>3.35368125E11</c:v>
                </c:pt>
                <c:pt idx="47">
                  <c:v>3.624459375E11</c:v>
                </c:pt>
                <c:pt idx="48">
                  <c:v>3.0849E11</c:v>
                </c:pt>
                <c:pt idx="49">
                  <c:v>3.123403125E11</c:v>
                </c:pt>
                <c:pt idx="50">
                  <c:v>3.15135E11</c:v>
                </c:pt>
                <c:pt idx="51">
                  <c:v>3.0893625E11</c:v>
                </c:pt>
                <c:pt idx="52">
                  <c:v>3.14649375E11</c:v>
                </c:pt>
                <c:pt idx="53">
                  <c:v>3.069740625E11</c:v>
                </c:pt>
                <c:pt idx="54">
                  <c:v>3.27718125E11</c:v>
                </c:pt>
                <c:pt idx="55">
                  <c:v>3.3320625E11</c:v>
                </c:pt>
                <c:pt idx="56">
                  <c:v>2.903353125E11</c:v>
                </c:pt>
                <c:pt idx="57">
                  <c:v>2.92779375E11</c:v>
                </c:pt>
                <c:pt idx="58">
                  <c:v>2.78806875E11</c:v>
                </c:pt>
                <c:pt idx="59">
                  <c:v>2.827228125E11</c:v>
                </c:pt>
                <c:pt idx="60">
                  <c:v>2.832853125E11</c:v>
                </c:pt>
                <c:pt idx="61">
                  <c:v>2.84071875E11</c:v>
                </c:pt>
                <c:pt idx="62">
                  <c:v>2.8153875E11</c:v>
                </c:pt>
                <c:pt idx="63">
                  <c:v>2.8492125E11</c:v>
                </c:pt>
                <c:pt idx="64">
                  <c:v>2.76744375E11</c:v>
                </c:pt>
                <c:pt idx="65">
                  <c:v>2.8091625E11</c:v>
                </c:pt>
                <c:pt idx="66">
                  <c:v>2.7547125E11</c:v>
                </c:pt>
                <c:pt idx="67">
                  <c:v>2.780503125E11</c:v>
                </c:pt>
                <c:pt idx="68">
                  <c:v>2.9103E11</c:v>
                </c:pt>
                <c:pt idx="69">
                  <c:v>2.86201875E11</c:v>
                </c:pt>
                <c:pt idx="70">
                  <c:v>3.15388125E11</c:v>
                </c:pt>
                <c:pt idx="71">
                  <c:v>1.649664E12</c:v>
                </c:pt>
                <c:pt idx="72">
                  <c:v>1.605402E12</c:v>
                </c:pt>
                <c:pt idx="73">
                  <c:v>2.95426875E11</c:v>
                </c:pt>
                <c:pt idx="74">
                  <c:v>2.90098125E11</c:v>
                </c:pt>
                <c:pt idx="75">
                  <c:v>2.8705875E11</c:v>
                </c:pt>
                <c:pt idx="76">
                  <c:v>2.955084375E11</c:v>
                </c:pt>
                <c:pt idx="77">
                  <c:v>3.4522125E11</c:v>
                </c:pt>
                <c:pt idx="78">
                  <c:v>3.30084375E11</c:v>
                </c:pt>
                <c:pt idx="79">
                  <c:v>3.217171875E11</c:v>
                </c:pt>
                <c:pt idx="80">
                  <c:v>3.027778125E11</c:v>
                </c:pt>
                <c:pt idx="81">
                  <c:v>3.240853125E11</c:v>
                </c:pt>
                <c:pt idx="82">
                  <c:v>3.25213125E11</c:v>
                </c:pt>
                <c:pt idx="83">
                  <c:v>3.1339125E11</c:v>
                </c:pt>
                <c:pt idx="84">
                  <c:v>3.3198E11</c:v>
                </c:pt>
                <c:pt idx="85">
                  <c:v>2.715225E11</c:v>
                </c:pt>
                <c:pt idx="86">
                  <c:v>3.298209375E11</c:v>
                </c:pt>
                <c:pt idx="87">
                  <c:v>3.214228125E11</c:v>
                </c:pt>
                <c:pt idx="88">
                  <c:v>3.229096875E11</c:v>
                </c:pt>
                <c:pt idx="89">
                  <c:v>3.140578125E11</c:v>
                </c:pt>
                <c:pt idx="90">
                  <c:v>3.3160125E11</c:v>
                </c:pt>
                <c:pt idx="91">
                  <c:v>2.773490625E11</c:v>
                </c:pt>
                <c:pt idx="92">
                  <c:v>3.26025E11</c:v>
                </c:pt>
                <c:pt idx="93">
                  <c:v>3.106396875E11</c:v>
                </c:pt>
                <c:pt idx="94">
                  <c:v>3.25096875E11</c:v>
                </c:pt>
                <c:pt idx="95">
                  <c:v>2.85916875E11</c:v>
                </c:pt>
                <c:pt idx="96">
                  <c:v>3.29998125E11</c:v>
                </c:pt>
                <c:pt idx="97">
                  <c:v>3.244725E11</c:v>
                </c:pt>
                <c:pt idx="98">
                  <c:v>3.39530625E11</c:v>
                </c:pt>
                <c:pt idx="99">
                  <c:v>3.17638125E11</c:v>
                </c:pt>
                <c:pt idx="100">
                  <c:v>3.20971875E11</c:v>
                </c:pt>
                <c:pt idx="101">
                  <c:v>3.202940625E11</c:v>
                </c:pt>
                <c:pt idx="102">
                  <c:v>2.993109375E11</c:v>
                </c:pt>
                <c:pt idx="103">
                  <c:v>3.133678125E11</c:v>
                </c:pt>
                <c:pt idx="104">
                  <c:v>3.283753125E11</c:v>
                </c:pt>
                <c:pt idx="105">
                  <c:v>3.218071875E11</c:v>
                </c:pt>
                <c:pt idx="106">
                  <c:v>3.19351875E11</c:v>
                </c:pt>
                <c:pt idx="107">
                  <c:v>3.38415E11</c:v>
                </c:pt>
                <c:pt idx="108">
                  <c:v>3.17655E11</c:v>
                </c:pt>
                <c:pt idx="109">
                  <c:v>3.274528125E11</c:v>
                </c:pt>
                <c:pt idx="110">
                  <c:v>3.25340625E11</c:v>
                </c:pt>
                <c:pt idx="111">
                  <c:v>3.19280625E11</c:v>
                </c:pt>
                <c:pt idx="112">
                  <c:v>3.2167875E11</c:v>
                </c:pt>
                <c:pt idx="113">
                  <c:v>3.080353125E11</c:v>
                </c:pt>
                <c:pt idx="114">
                  <c:v>3.217621875E11</c:v>
                </c:pt>
                <c:pt idx="115">
                  <c:v>3.3399E11</c:v>
                </c:pt>
                <c:pt idx="116">
                  <c:v>3.12470625E11</c:v>
                </c:pt>
                <c:pt idx="117">
                  <c:v>3.36793125E11</c:v>
                </c:pt>
                <c:pt idx="118">
                  <c:v>3.27515625E11</c:v>
                </c:pt>
                <c:pt idx="119">
                  <c:v>3.336975E11</c:v>
                </c:pt>
                <c:pt idx="120">
                  <c:v>3.173559375E11</c:v>
                </c:pt>
                <c:pt idx="121">
                  <c:v>3.330215625E11</c:v>
                </c:pt>
                <c:pt idx="122">
                  <c:v>3.3748125E11</c:v>
                </c:pt>
                <c:pt idx="123">
                  <c:v>3.24920625E11</c:v>
                </c:pt>
                <c:pt idx="124">
                  <c:v>3.25093125E11</c:v>
                </c:pt>
                <c:pt idx="125">
                  <c:v>2.799665625E11</c:v>
                </c:pt>
                <c:pt idx="126">
                  <c:v>3.23235E11</c:v>
                </c:pt>
                <c:pt idx="127">
                  <c:v>3.19066875E11</c:v>
                </c:pt>
                <c:pt idx="128">
                  <c:v>3.159571875E11</c:v>
                </c:pt>
                <c:pt idx="129">
                  <c:v>1.6131375E10</c:v>
                </c:pt>
                <c:pt idx="130">
                  <c:v>2.3703375E10</c:v>
                </c:pt>
                <c:pt idx="131">
                  <c:v>3.31385625E11</c:v>
                </c:pt>
                <c:pt idx="132">
                  <c:v>1.706175E10</c:v>
                </c:pt>
                <c:pt idx="133">
                  <c:v>1.874775E10</c:v>
                </c:pt>
                <c:pt idx="134">
                  <c:v>3.19018125E11</c:v>
                </c:pt>
                <c:pt idx="135">
                  <c:v>3.394865625E11</c:v>
                </c:pt>
                <c:pt idx="136">
                  <c:v>3.33035625E11</c:v>
                </c:pt>
                <c:pt idx="137">
                  <c:v>3.28565625E11</c:v>
                </c:pt>
                <c:pt idx="138">
                  <c:v>3.1606875E11</c:v>
                </c:pt>
                <c:pt idx="139">
                  <c:v>3.32325E11</c:v>
                </c:pt>
                <c:pt idx="140">
                  <c:v>3.1816125E11</c:v>
                </c:pt>
                <c:pt idx="141">
                  <c:v>3.192590625E11</c:v>
                </c:pt>
                <c:pt idx="142">
                  <c:v>3.116446875E11</c:v>
                </c:pt>
                <c:pt idx="143">
                  <c:v>3.187621875E11</c:v>
                </c:pt>
                <c:pt idx="144">
                  <c:v>3.170634375E11</c:v>
                </c:pt>
                <c:pt idx="145">
                  <c:v>3.19820625E11</c:v>
                </c:pt>
                <c:pt idx="146">
                  <c:v>3.170634375E11</c:v>
                </c:pt>
                <c:pt idx="147">
                  <c:v>3.274190625E11</c:v>
                </c:pt>
                <c:pt idx="148">
                  <c:v>3.122578125E11</c:v>
                </c:pt>
                <c:pt idx="149">
                  <c:v>3.1347E11</c:v>
                </c:pt>
                <c:pt idx="150">
                  <c:v>3.2922E11</c:v>
                </c:pt>
                <c:pt idx="151">
                  <c:v>3.288553125E11</c:v>
                </c:pt>
                <c:pt idx="152">
                  <c:v>3.42988125E11</c:v>
                </c:pt>
                <c:pt idx="153">
                  <c:v>3.48268125E11</c:v>
                </c:pt>
                <c:pt idx="154">
                  <c:v>2.416321875E11</c:v>
                </c:pt>
                <c:pt idx="155">
                  <c:v>2.961365625E11</c:v>
                </c:pt>
                <c:pt idx="156">
                  <c:v>2.53614375E11</c:v>
                </c:pt>
                <c:pt idx="157">
                  <c:v>2.53434375E11</c:v>
                </c:pt>
                <c:pt idx="158">
                  <c:v>2.8138125E11</c:v>
                </c:pt>
                <c:pt idx="159">
                  <c:v>2.336709375E11</c:v>
                </c:pt>
                <c:pt idx="160">
                  <c:v>2.314809375E11</c:v>
                </c:pt>
                <c:pt idx="161">
                  <c:v>2.69506875E11</c:v>
                </c:pt>
                <c:pt idx="162">
                  <c:v>2.86389375E11</c:v>
                </c:pt>
                <c:pt idx="163">
                  <c:v>2.809528125E11</c:v>
                </c:pt>
                <c:pt idx="164">
                  <c:v>2.645278125E11</c:v>
                </c:pt>
                <c:pt idx="165">
                  <c:v>2.36143125E11</c:v>
                </c:pt>
                <c:pt idx="166">
                  <c:v>3.442875E11</c:v>
                </c:pt>
                <c:pt idx="167">
                  <c:v>2.05134375E11</c:v>
                </c:pt>
                <c:pt idx="168">
                  <c:v>1.875740625E11</c:v>
                </c:pt>
                <c:pt idx="169">
                  <c:v>1.8618E11</c:v>
                </c:pt>
              </c:numCache>
            </c:numRef>
          </c:yVal>
        </c:ser>
        <c:axId val="739889112"/>
        <c:axId val="581922920"/>
      </c:scatterChart>
      <c:valAx>
        <c:axId val="739889112"/>
        <c:scaling>
          <c:orientation val="minMax"/>
        </c:scaling>
        <c:axPos val="b"/>
        <c:tickLblPos val="nextTo"/>
        <c:crossAx val="581922920"/>
        <c:crosses val="autoZero"/>
        <c:crossBetween val="midCat"/>
      </c:valAx>
      <c:valAx>
        <c:axId val="581922920"/>
        <c:scaling>
          <c:orientation val="minMax"/>
          <c:max val="2.0E12"/>
          <c:min val="1.5E10"/>
        </c:scaling>
        <c:axPos val="l"/>
        <c:majorGridlines/>
        <c:numFmt formatCode="General" sourceLinked="1"/>
        <c:tickLblPos val="nextTo"/>
        <c:crossAx val="739889112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8AD8-49C3-B047-8AD2-9147C1D22748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4535B-88E2-2542-8D38-9AB28D524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3FB1F-09C6-B343-B00D-BDA9307B1221}" type="datetimeFigureOut">
              <a:rPr lang="en-US" smtClean="0"/>
              <a:pPr/>
              <a:t>9/23/11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73355-A1F4-3E41-B27C-96B96BDB7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0D629-2810-CD4C-BCE7-19E33614BE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Relationship Id="rId5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df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df"/><Relationship Id="rId4" Type="http://schemas.openxmlformats.org/officeDocument/2006/relationships/image" Target="../media/image23.pdf"/><Relationship Id="rId10" Type="http://schemas.openxmlformats.org/officeDocument/2006/relationships/image" Target="../media/image29.pdf"/><Relationship Id="rId5" Type="http://schemas.openxmlformats.org/officeDocument/2006/relationships/image" Target="../media/image24.png"/><Relationship Id="rId7" Type="http://schemas.openxmlformats.org/officeDocument/2006/relationships/image" Target="../media/image26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df"/><Relationship Id="rId9" Type="http://schemas.openxmlformats.org/officeDocument/2006/relationships/image" Target="../media/image28.png"/><Relationship Id="rId3" Type="http://schemas.openxmlformats.org/officeDocument/2006/relationships/image" Target="../media/image22.png"/><Relationship Id="rId6" Type="http://schemas.openxmlformats.org/officeDocument/2006/relationships/image" Target="../media/image25.pd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df"/><Relationship Id="rId4" Type="http://schemas.openxmlformats.org/officeDocument/2006/relationships/image" Target="../media/image33.pdf"/><Relationship Id="rId10" Type="http://schemas.openxmlformats.org/officeDocument/2006/relationships/image" Target="../media/image39.pdf"/><Relationship Id="rId5" Type="http://schemas.openxmlformats.org/officeDocument/2006/relationships/image" Target="../media/image34.png"/><Relationship Id="rId7" Type="http://schemas.openxmlformats.org/officeDocument/2006/relationships/image" Target="../media/image36.png"/><Relationship Id="rId1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df"/><Relationship Id="rId9" Type="http://schemas.openxmlformats.org/officeDocument/2006/relationships/image" Target="../media/image38.png"/><Relationship Id="rId3" Type="http://schemas.openxmlformats.org/officeDocument/2006/relationships/image" Target="../media/image32.png"/><Relationship Id="rId6" Type="http://schemas.openxmlformats.org/officeDocument/2006/relationships/image" Target="../media/image35.pd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df"/><Relationship Id="rId3" Type="http://schemas.openxmlformats.org/officeDocument/2006/relationships/image" Target="../media/image46.png"/><Relationship Id="rId5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pd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df"/><Relationship Id="rId3" Type="http://schemas.openxmlformats.org/officeDocument/2006/relationships/image" Target="../media/image44.png"/><Relationship Id="rId5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df"/><Relationship Id="rId4" Type="http://schemas.openxmlformats.org/officeDocument/2006/relationships/image" Target="../media/image51.pdf"/><Relationship Id="rId10" Type="http://schemas.openxmlformats.org/officeDocument/2006/relationships/image" Target="../media/image57.pdf"/><Relationship Id="rId5" Type="http://schemas.openxmlformats.org/officeDocument/2006/relationships/image" Target="../media/image52.png"/><Relationship Id="rId7" Type="http://schemas.openxmlformats.org/officeDocument/2006/relationships/image" Target="../media/image54.png"/><Relationship Id="rId11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df"/><Relationship Id="rId9" Type="http://schemas.openxmlformats.org/officeDocument/2006/relationships/image" Target="../media/image56.png"/><Relationship Id="rId3" Type="http://schemas.openxmlformats.org/officeDocument/2006/relationships/image" Target="../media/image50.png"/><Relationship Id="rId6" Type="http://schemas.openxmlformats.org/officeDocument/2006/relationships/image" Target="../media/image53.pd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5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Progress of High Pressure </a:t>
            </a:r>
            <a:br>
              <a:rPr lang="en-US" dirty="0" smtClean="0">
                <a:latin typeface="Times"/>
                <a:cs typeface="Times"/>
              </a:rPr>
            </a:br>
            <a:r>
              <a:rPr lang="en-US" dirty="0" smtClean="0">
                <a:latin typeface="Times"/>
                <a:cs typeface="Times"/>
              </a:rPr>
              <a:t>RF Cavity Test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K. Yonehara</a:t>
            </a:r>
          </a:p>
          <a:p>
            <a:r>
              <a:rPr lang="en-US" dirty="0" smtClean="0">
                <a:latin typeface="Times"/>
                <a:cs typeface="Times"/>
              </a:rPr>
              <a:t>On behalf of HPRF test group</a:t>
            </a:r>
          </a:p>
          <a:p>
            <a:r>
              <a:rPr lang="en-US" dirty="0" smtClean="0">
                <a:latin typeface="Times"/>
                <a:cs typeface="Times"/>
              </a:rPr>
              <a:t>APC, Fermilab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48"/>
            <a:ext cx="8229600" cy="82768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Taken data per pulse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2011_08_08-11_26_39_39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734"/>
            <a:ext cx="4840589" cy="3630442"/>
          </a:xfrm>
          <a:prstGeom prst="rect">
            <a:avLst/>
          </a:prstGeom>
        </p:spPr>
      </p:pic>
      <p:pic>
        <p:nvPicPr>
          <p:cNvPr id="7" name="Picture 6" descr="110808_114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51" y="1150239"/>
            <a:ext cx="3586283" cy="2689713"/>
          </a:xfrm>
          <a:prstGeom prst="rect">
            <a:avLst/>
          </a:prstGeom>
        </p:spPr>
      </p:pic>
      <p:pic>
        <p:nvPicPr>
          <p:cNvPr id="8" name="Picture 7" descr="2011_08_08-11_42_53_6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451" y="3516447"/>
            <a:ext cx="4299926" cy="3224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442974"/>
            <a:ext cx="2590800" cy="2260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6773" y="965573"/>
            <a:ext cx="2253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E500"/>
                </a:solidFill>
              </a:rPr>
              <a:t>Spectroscopic light (656 nm)</a:t>
            </a:r>
            <a:endParaRPr lang="en-US" sz="1400" dirty="0">
              <a:solidFill>
                <a:srgbClr val="00E5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9173" y="1365840"/>
            <a:ext cx="1688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D6DD00"/>
                </a:solidFill>
              </a:rPr>
              <a:t>White light (656 nm)</a:t>
            </a:r>
            <a:endParaRPr lang="en-US" sz="1400" dirty="0">
              <a:solidFill>
                <a:srgbClr val="D6DD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5603" y="1933855"/>
            <a:ext cx="884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FBF6"/>
                </a:solidFill>
              </a:rPr>
              <a:t>RF pickup</a:t>
            </a:r>
            <a:endParaRPr lang="en-US" sz="1400" dirty="0">
              <a:solidFill>
                <a:srgbClr val="00FBF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4440" y="3516447"/>
            <a:ext cx="1602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E5"/>
                </a:solidFill>
              </a:rPr>
              <a:t>Downstream </a:t>
            </a:r>
            <a:r>
              <a:rPr lang="en-US" sz="1400" dirty="0" err="1" smtClean="0">
                <a:solidFill>
                  <a:srgbClr val="FF00E5"/>
                </a:solidFill>
              </a:rPr>
              <a:t>toroid</a:t>
            </a:r>
            <a:endParaRPr lang="en-US" sz="1400" dirty="0">
              <a:solidFill>
                <a:srgbClr val="FF00E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0867" y="2923524"/>
            <a:ext cx="2282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FBF6"/>
                </a:solidFill>
              </a:rPr>
              <a:t>RF pickup after beam (15 Hz)</a:t>
            </a:r>
            <a:endParaRPr lang="en-US" sz="1400" dirty="0">
              <a:solidFill>
                <a:srgbClr val="00FBF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26957" y="657796"/>
            <a:ext cx="1366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CFFCC"/>
                </a:solidFill>
              </a:rPr>
              <a:t>CCD screen shot</a:t>
            </a:r>
            <a:endParaRPr lang="en-US" sz="1400" dirty="0">
              <a:solidFill>
                <a:srgbClr val="CCFF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26957" y="3993840"/>
            <a:ext cx="981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994C00"/>
                </a:solidFill>
              </a:rPr>
              <a:t>RF forward</a:t>
            </a:r>
            <a:endParaRPr lang="en-US" sz="1400" dirty="0">
              <a:solidFill>
                <a:srgbClr val="994C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9557" y="4613538"/>
            <a:ext cx="1109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4CB3"/>
                </a:solidFill>
              </a:rPr>
              <a:t>RF </a:t>
            </a:r>
            <a:r>
              <a:rPr lang="en-US" sz="1400" dirty="0" err="1" smtClean="0">
                <a:solidFill>
                  <a:srgbClr val="004CB3"/>
                </a:solidFill>
              </a:rPr>
              <a:t>Refrected</a:t>
            </a:r>
            <a:endParaRPr lang="en-US" sz="1400" dirty="0">
              <a:solidFill>
                <a:srgbClr val="004CB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24053" y="5583451"/>
            <a:ext cx="1384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Upstream </a:t>
            </a:r>
            <a:r>
              <a:rPr lang="en-US" sz="1400" dirty="0" err="1" smtClean="0">
                <a:solidFill>
                  <a:srgbClr val="008000"/>
                </a:solidFill>
              </a:rPr>
              <a:t>toroid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546" y="4752038"/>
            <a:ext cx="43524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Oscilloscopes are triggered by MTA beam signal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CCD screen shot was taken by hand(!)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We also monitored beam signal from a telescope </a:t>
            </a:r>
          </a:p>
          <a:p>
            <a:r>
              <a:rPr lang="en-US" sz="1600" dirty="0" smtClean="0"/>
              <a:t>   counter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358201" y="1281966"/>
            <a:ext cx="2685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Very clean RF signal due to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circulator + damper!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4440" y="5829256"/>
            <a:ext cx="2512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signals are cleaned by </a:t>
            </a:r>
          </a:p>
          <a:p>
            <a:r>
              <a:rPr lang="en-US" dirty="0" smtClean="0"/>
              <a:t>circulator + damper!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3"/>
            <a:ext cx="8229600" cy="1143000"/>
          </a:xfrm>
        </p:spPr>
        <p:txBody>
          <a:bodyPr/>
          <a:lstStyle/>
          <a:p>
            <a:r>
              <a:rPr lang="en-US" dirty="0" smtClean="0"/>
              <a:t>Run log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3998" y="1032025"/>
          <a:ext cx="6811624" cy="3881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881"/>
                <a:gridCol w="1489025"/>
                <a:gridCol w="2087555"/>
                <a:gridCol w="20291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(psi)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</a:t>
                      </a:r>
                      <a:r>
                        <a:rPr lang="en-US" baseline="30000" dirty="0" smtClean="0"/>
                        <a:t>*1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7/19</a:t>
                      </a:r>
                      <a:r>
                        <a:rPr lang="en-US" baseline="30000" dirty="0" smtClean="0"/>
                        <a:t>*2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7/27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500, 800, 950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8/08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H2 </a:t>
                      </a:r>
                    </a:p>
                    <a:p>
                      <a:r>
                        <a:rPr lang="en-US" dirty="0" smtClean="0"/>
                        <a:t>H2+N2 </a:t>
                      </a:r>
                    </a:p>
                    <a:p>
                      <a:r>
                        <a:rPr lang="en-US" dirty="0" smtClean="0"/>
                        <a:t>H2+SF6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950 </a:t>
                      </a:r>
                    </a:p>
                    <a:p>
                      <a:r>
                        <a:rPr lang="en-US" dirty="0" smtClean="0"/>
                        <a:t>950</a:t>
                      </a:r>
                      <a:r>
                        <a:rPr lang="en-US" baseline="30000" dirty="0" smtClean="0"/>
                        <a:t>*3 </a:t>
                      </a:r>
                    </a:p>
                    <a:p>
                      <a:r>
                        <a:rPr lang="en-US" dirty="0" smtClean="0"/>
                        <a:t>500, 800, 950</a:t>
                      </a:r>
                      <a:r>
                        <a:rPr lang="en-US" baseline="30000" dirty="0" smtClean="0"/>
                        <a:t>*3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3998" y="5226533"/>
            <a:ext cx="7141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*1: “High” = 20 %, “Medium” = 7 %, “Low” = 2 % of transmission efficiency</a:t>
            </a:r>
          </a:p>
          <a:p>
            <a:r>
              <a:rPr lang="en-US" dirty="0" smtClean="0"/>
              <a:t>*2: RF pickup probe was broken</a:t>
            </a:r>
          </a:p>
          <a:p>
            <a:r>
              <a:rPr lang="en-US" dirty="0" smtClean="0"/>
              <a:t>*3: Concentration is 0.01 % at GH2 pressure 950 psi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0638"/>
            <a:ext cx="8229600" cy="1097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j-ea"/>
                <a:cs typeface="Times"/>
              </a:rPr>
              <a:t>Study interaction of intense beam with dense H2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j-ea"/>
                <a:cs typeface="Time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j-ea"/>
                <a:cs typeface="Times"/>
              </a:rPr>
              <a:t>in high gradient RF field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+mj-ea"/>
              <a:cs typeface="Times"/>
            </a:endParaRPr>
          </a:p>
        </p:txBody>
      </p:sp>
      <p:pic>
        <p:nvPicPr>
          <p:cNvPr id="4" name="Picture 3" descr="plotforNufact00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0248" y="1587500"/>
            <a:ext cx="5864315" cy="373755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298043" y="4232133"/>
            <a:ext cx="508000" cy="12700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96863" y="4219433"/>
            <a:ext cx="508000" cy="12700"/>
          </a:xfrm>
          <a:prstGeom prst="straightConnector1">
            <a:avLst/>
          </a:prstGeom>
          <a:ln w="19050"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63323" y="4099613"/>
            <a:ext cx="134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Beam signal</a:t>
            </a:r>
          </a:p>
          <a:p>
            <a:r>
              <a:rPr lang="en-US" sz="1400" dirty="0" smtClean="0">
                <a:latin typeface="Times"/>
                <a:cs typeface="Times"/>
              </a:rPr>
              <a:t>(7.5 </a:t>
            </a:r>
            <a:r>
              <a:rPr lang="en-US" sz="1400" dirty="0" err="1" smtClean="0">
                <a:latin typeface="Times"/>
                <a:cs typeface="Times"/>
              </a:rPr>
              <a:t>μs</a:t>
            </a:r>
            <a:r>
              <a:rPr lang="en-US" sz="1400" dirty="0" smtClean="0">
                <a:latin typeface="Times"/>
                <a:cs typeface="Times"/>
              </a:rPr>
              <a:t>)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7974" y="1558792"/>
            <a:ext cx="1765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RF power is lost</a:t>
            </a:r>
          </a:p>
          <a:p>
            <a:r>
              <a:rPr lang="en-US" sz="1400" dirty="0" smtClean="0">
                <a:latin typeface="Times"/>
                <a:cs typeface="Times"/>
              </a:rPr>
              <a:t>due to plasma loading</a:t>
            </a: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rot="10800000" flipV="1">
            <a:off x="2806044" y="1820402"/>
            <a:ext cx="3651931" cy="617998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3403600" y="3139282"/>
            <a:ext cx="3492503" cy="2"/>
          </a:xfrm>
          <a:prstGeom prst="straightConnector1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96100" y="2958035"/>
            <a:ext cx="18149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RF power is recovered</a:t>
            </a:r>
          </a:p>
          <a:p>
            <a:r>
              <a:rPr lang="en-US" sz="1400" dirty="0" smtClean="0">
                <a:latin typeface="Times"/>
                <a:cs typeface="Times"/>
              </a:rPr>
              <a:t>when beam is off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72053" y="3663163"/>
            <a:ext cx="3879005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70096" y="3576393"/>
            <a:ext cx="132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RF pulse length</a:t>
            </a:r>
          </a:p>
          <a:p>
            <a:r>
              <a:rPr lang="en-US" sz="1400" dirty="0" smtClean="0">
                <a:latin typeface="Times"/>
                <a:cs typeface="Times"/>
              </a:rPr>
              <a:t>(80 </a:t>
            </a:r>
            <a:r>
              <a:rPr lang="en-US" sz="1400" dirty="0" err="1" smtClean="0">
                <a:latin typeface="Times"/>
                <a:cs typeface="Times"/>
              </a:rPr>
              <a:t>μs</a:t>
            </a:r>
            <a:r>
              <a:rPr lang="en-US" sz="1400" dirty="0" smtClean="0">
                <a:latin typeface="Times"/>
                <a:cs typeface="Times"/>
              </a:rPr>
              <a:t>)</a:t>
            </a:r>
            <a:endParaRPr lang="en-US" sz="1400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7884" y="5720191"/>
            <a:ext cx="222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p</a:t>
            </a:r>
            <a:r>
              <a:rPr lang="en-US" dirty="0" smtClean="0">
                <a:latin typeface="Times"/>
                <a:cs typeface="Times"/>
              </a:rPr>
              <a:t> + H</a:t>
            </a:r>
            <a:r>
              <a:rPr lang="en-US" baseline="-25000" dirty="0" smtClean="0">
                <a:latin typeface="Times"/>
                <a:cs typeface="Times"/>
              </a:rPr>
              <a:t>2</a:t>
            </a:r>
            <a:r>
              <a:rPr lang="en-US" dirty="0" smtClean="0">
                <a:latin typeface="Times"/>
                <a:cs typeface="Times"/>
              </a:rPr>
              <a:t> → </a:t>
            </a:r>
            <a:r>
              <a:rPr lang="en-US" dirty="0" err="1" smtClean="0">
                <a:latin typeface="Times"/>
                <a:cs typeface="Times"/>
              </a:rPr>
              <a:t>p</a:t>
            </a:r>
            <a:r>
              <a:rPr lang="en-US" dirty="0" smtClean="0">
                <a:latin typeface="Times"/>
                <a:cs typeface="Times"/>
              </a:rPr>
              <a:t> + H</a:t>
            </a:r>
            <a:r>
              <a:rPr lang="en-US" baseline="-25000" dirty="0" smtClean="0">
                <a:latin typeface="Times"/>
                <a:cs typeface="Times"/>
              </a:rPr>
              <a:t>2</a:t>
            </a:r>
            <a:r>
              <a:rPr lang="en-US" baseline="30000" dirty="0" smtClean="0">
                <a:latin typeface="Times"/>
                <a:cs typeface="Times"/>
              </a:rPr>
              <a:t>+</a:t>
            </a:r>
            <a:r>
              <a:rPr lang="en-US" dirty="0" smtClean="0">
                <a:latin typeface="Times"/>
                <a:cs typeface="Times"/>
              </a:rPr>
              <a:t> + </a:t>
            </a:r>
            <a:r>
              <a:rPr lang="en-US" dirty="0" err="1" smtClean="0">
                <a:latin typeface="Times"/>
                <a:cs typeface="Times"/>
              </a:rPr>
              <a:t>e</a:t>
            </a:r>
            <a:r>
              <a:rPr lang="en-US" baseline="30000" dirty="0" smtClean="0">
                <a:latin typeface="Times"/>
                <a:cs typeface="Times"/>
              </a:rPr>
              <a:t>-</a:t>
            </a:r>
            <a:endParaRPr lang="en-US" baseline="30000" dirty="0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988" y="5350859"/>
            <a:ext cx="187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Ionization process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1175" y="5535525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1,200 </a:t>
            </a:r>
            <a:r>
              <a:rPr lang="en-US" dirty="0" err="1" smtClean="0">
                <a:latin typeface="Times"/>
                <a:cs typeface="Times"/>
              </a:rPr>
              <a:t>e</a:t>
            </a:r>
            <a:r>
              <a:rPr lang="en-US" baseline="30000" dirty="0" smtClean="0">
                <a:latin typeface="Times"/>
                <a:cs typeface="Times"/>
              </a:rPr>
              <a:t>-</a:t>
            </a:r>
            <a:r>
              <a:rPr lang="en-US" dirty="0" smtClean="0">
                <a:latin typeface="Times"/>
                <a:cs typeface="Times"/>
              </a:rPr>
              <a:t>/cm are generated by </a:t>
            </a:r>
          </a:p>
          <a:p>
            <a:r>
              <a:rPr lang="en-US" dirty="0" smtClean="0">
                <a:latin typeface="Times"/>
                <a:cs typeface="Times"/>
              </a:rPr>
              <a:t>incident </a:t>
            </a:r>
            <a:r>
              <a:rPr lang="en-US" dirty="0" err="1" smtClean="0">
                <a:latin typeface="Times"/>
                <a:cs typeface="Times"/>
              </a:rPr>
              <a:t>p</a:t>
            </a:r>
            <a:r>
              <a:rPr lang="en-US" dirty="0" smtClean="0">
                <a:latin typeface="Times"/>
                <a:cs typeface="Times"/>
              </a:rPr>
              <a:t> @ K = 400 </a:t>
            </a:r>
            <a:r>
              <a:rPr lang="en-US" dirty="0" err="1" smtClean="0">
                <a:latin typeface="Times"/>
                <a:cs typeface="Times"/>
              </a:rPr>
              <a:t>MeV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0248" y="915150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"/>
                <a:cs typeface="Times"/>
              </a:rPr>
              <a:t>ν</a:t>
            </a:r>
            <a:r>
              <a:rPr lang="en-US" sz="1200" dirty="0" smtClean="0">
                <a:latin typeface="Times"/>
                <a:cs typeface="Times"/>
              </a:rPr>
              <a:t>= 802 MHz</a:t>
            </a:r>
          </a:p>
          <a:p>
            <a:r>
              <a:rPr lang="en-US" sz="1200" dirty="0" smtClean="0">
                <a:latin typeface="Times"/>
                <a:cs typeface="Times"/>
              </a:rPr>
              <a:t>Gas pressure = 950 psi</a:t>
            </a:r>
          </a:p>
          <a:p>
            <a:r>
              <a:rPr lang="en-US" sz="1200" dirty="0" smtClean="0">
                <a:latin typeface="Times"/>
                <a:cs typeface="Times"/>
              </a:rPr>
              <a:t>Beam intensity = 2 10</a:t>
            </a:r>
            <a:r>
              <a:rPr lang="en-US" sz="1200" baseline="30000" dirty="0" smtClean="0">
                <a:latin typeface="Times"/>
                <a:cs typeface="Times"/>
              </a:rPr>
              <a:t>8</a:t>
            </a:r>
            <a:r>
              <a:rPr lang="en-US" sz="1200" dirty="0" smtClean="0">
                <a:latin typeface="Times"/>
                <a:cs typeface="Times"/>
              </a:rPr>
              <a:t> /bunch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6F89-F914-D14C-B903-16A016907E4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90800" y="1192149"/>
            <a:ext cx="301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Plasma loading in pure H2 gas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3074350" y="2438400"/>
            <a:ext cx="3478849" cy="1079500"/>
          </a:xfrm>
          <a:custGeom>
            <a:avLst/>
            <a:gdLst>
              <a:gd name="connsiteX0" fmla="*/ 0 w 3048000"/>
              <a:gd name="connsiteY0" fmla="*/ 863600 h 863600"/>
              <a:gd name="connsiteX1" fmla="*/ 63500 w 3048000"/>
              <a:gd name="connsiteY1" fmla="*/ 0 h 863600"/>
              <a:gd name="connsiteX2" fmla="*/ 3048000 w 3048000"/>
              <a:gd name="connsiteY2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863600">
                <a:moveTo>
                  <a:pt x="0" y="863600"/>
                </a:moveTo>
                <a:lnTo>
                  <a:pt x="63500" y="0"/>
                </a:lnTo>
                <a:lnTo>
                  <a:pt x="3048000" y="0"/>
                </a:lnTo>
              </a:path>
            </a:pathLst>
          </a:custGeom>
          <a:ln w="12700">
            <a:solidFill>
              <a:schemeClr val="tx1"/>
            </a:solidFill>
            <a:head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757353" y="2069068"/>
            <a:ext cx="19294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Equilibrium condition</a:t>
            </a:r>
          </a:p>
          <a:p>
            <a:r>
              <a:rPr lang="en-US" sz="1400" dirty="0" smtClean="0">
                <a:latin typeface="Times"/>
                <a:cs typeface="Times"/>
              </a:rPr>
              <a:t>Electron production rate</a:t>
            </a:r>
          </a:p>
          <a:p>
            <a:r>
              <a:rPr lang="en-US" sz="1400" dirty="0" smtClean="0">
                <a:latin typeface="Times"/>
                <a:cs typeface="Times"/>
              </a:rPr>
              <a:t>= Recombination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016"/>
            <a:ext cx="8229600" cy="1143000"/>
          </a:xfrm>
        </p:spPr>
        <p:txBody>
          <a:bodyPr/>
          <a:lstStyle/>
          <a:p>
            <a:r>
              <a:rPr lang="en-US" dirty="0" smtClean="0"/>
              <a:t>Compare with breakdown event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plotforNufact001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38933" y="1083957"/>
            <a:ext cx="5873218" cy="37612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4034" y="1372033"/>
            <a:ext cx="1820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RF power reduction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due to beam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71900" y="1918133"/>
            <a:ext cx="19564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RF power reduction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due to RF breakdown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4034" y="3451518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RF breakdown light</a:t>
            </a:r>
            <a:endParaRPr lang="en-US" sz="1600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9582" y="3112964"/>
            <a:ext cx="17876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</a:rPr>
              <a:t>Beam induced light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44973" y="4845189"/>
            <a:ext cx="5679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pickup and optical signals are quite different from these </a:t>
            </a:r>
          </a:p>
          <a:p>
            <a:r>
              <a:rPr lang="en-US" dirty="0" smtClean="0"/>
              <a:t>at the breakdown event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47602" y="5650399"/>
            <a:ext cx="487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in beam induced plasma = 10</a:t>
            </a:r>
            <a:r>
              <a:rPr lang="en-US" baseline="30000" dirty="0" smtClean="0"/>
              <a:t>14</a:t>
            </a:r>
            <a:r>
              <a:rPr lang="en-US" dirty="0" smtClean="0"/>
              <a:t> electrons/cm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2282" y="5946583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in breakdown plasma = 10</a:t>
            </a:r>
            <a:r>
              <a:rPr lang="en-US" baseline="30000" dirty="0" smtClean="0"/>
              <a:t>19</a:t>
            </a:r>
            <a:r>
              <a:rPr lang="en-US" dirty="0" smtClean="0"/>
              <a:t> electrons/cm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74034" y="3832687"/>
            <a:ext cx="1579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PMT is saturated</a:t>
            </a:r>
            <a:endParaRPr lang="en-US" sz="1600" dirty="0">
              <a:solidFill>
                <a:srgbClr val="00FF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2827362" y="4013855"/>
            <a:ext cx="1079546" cy="157386"/>
          </a:xfrm>
          <a:prstGeom prst="straightConnector1">
            <a:avLst/>
          </a:prstGeom>
          <a:ln>
            <a:solidFill>
              <a:srgbClr val="00E5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Model of RF power deposition </a:t>
            </a:r>
            <a:br>
              <a:rPr lang="en-US" sz="3600" dirty="0" smtClean="0"/>
            </a:br>
            <a:r>
              <a:rPr lang="en-US" sz="3600" dirty="0" smtClean="0"/>
              <a:t>per ionized electron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64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Alvin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03400" y="1954308"/>
            <a:ext cx="6883400" cy="45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17347" y="1581579"/>
            <a:ext cx="24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mobility in GH2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40109" y="2507364"/>
            <a:ext cx="1117600" cy="31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22222" y="2507364"/>
            <a:ext cx="152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[V/cm/mmHg]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14659" y="2919564"/>
            <a:ext cx="3086100" cy="355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44882" y="2919564"/>
            <a:ext cx="99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[cm/sec]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063310" y="3840314"/>
            <a:ext cx="4038600" cy="774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3400" y="3438729"/>
            <a:ext cx="2920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absorption of electron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17347" y="4823666"/>
            <a:ext cx="503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example, E</a:t>
            </a:r>
            <a:r>
              <a:rPr lang="en-US" baseline="-25000" dirty="0" smtClean="0"/>
              <a:t>0</a:t>
            </a:r>
            <a:r>
              <a:rPr lang="en-US" dirty="0" smtClean="0"/>
              <a:t> = 20 MV/</a:t>
            </a:r>
            <a:r>
              <a:rPr lang="en-US" dirty="0" err="1" smtClean="0"/>
              <a:t>m</a:t>
            </a:r>
            <a:r>
              <a:rPr lang="en-US" dirty="0" smtClean="0"/>
              <a:t>, GH2 pressure = 950 psi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24016" y="5447113"/>
            <a:ext cx="2679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[Joules/electron/cycle/cm]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214709" y="5447113"/>
            <a:ext cx="2286000" cy="29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8"/>
            <a:ext cx="8229600" cy="1382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j-ea"/>
                <a:cs typeface="Times"/>
              </a:rPr>
              <a:t>Preliminary estimation of plasma loading effect in HPRF cavity for cooling channel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+mj-ea"/>
              <a:cs typeface="Times"/>
            </a:endParaRPr>
          </a:p>
        </p:txBody>
      </p:sp>
      <p:pic>
        <p:nvPicPr>
          <p:cNvPr id="3" name="Picture 2" descr="plotforNufact003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36601" y="1565346"/>
            <a:ext cx="4318000" cy="2875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47654" y="1821707"/>
            <a:ext cx="2056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Times"/>
                <a:cs typeface="Times"/>
              </a:rPr>
              <a:t>ν</a:t>
            </a:r>
            <a:r>
              <a:rPr lang="en-US" sz="1200" dirty="0" smtClean="0">
                <a:latin typeface="Times"/>
                <a:cs typeface="Times"/>
              </a:rPr>
              <a:t>= 802 MHz</a:t>
            </a:r>
          </a:p>
          <a:p>
            <a:r>
              <a:rPr lang="en-US" sz="1200" dirty="0" smtClean="0">
                <a:latin typeface="Times"/>
                <a:cs typeface="Times"/>
              </a:rPr>
              <a:t>Pure H</a:t>
            </a:r>
            <a:r>
              <a:rPr lang="en-US" sz="1200" baseline="-25000" dirty="0" smtClean="0">
                <a:latin typeface="Times"/>
                <a:cs typeface="Times"/>
              </a:rPr>
              <a:t>2</a:t>
            </a:r>
            <a:r>
              <a:rPr lang="en-US" sz="1200" dirty="0" smtClean="0">
                <a:latin typeface="Times"/>
                <a:cs typeface="Times"/>
              </a:rPr>
              <a:t> gas</a:t>
            </a:r>
          </a:p>
          <a:p>
            <a:r>
              <a:rPr lang="en-US" sz="1200" dirty="0" smtClean="0">
                <a:latin typeface="Times"/>
                <a:cs typeface="Times"/>
              </a:rPr>
              <a:t>Gas pressure = 950 psi</a:t>
            </a:r>
          </a:p>
          <a:p>
            <a:r>
              <a:rPr lang="en-US" sz="1200" dirty="0" smtClean="0">
                <a:latin typeface="Times"/>
                <a:cs typeface="Times"/>
              </a:rPr>
              <a:t>Beam intensity = 2 10</a:t>
            </a:r>
            <a:r>
              <a:rPr lang="en-US" sz="1200" baseline="30000" dirty="0" smtClean="0">
                <a:latin typeface="Times"/>
                <a:cs typeface="Times"/>
              </a:rPr>
              <a:t>8</a:t>
            </a:r>
            <a:r>
              <a:rPr lang="en-US" sz="1200" dirty="0" smtClean="0">
                <a:latin typeface="Times"/>
                <a:cs typeface="Times"/>
              </a:rPr>
              <a:t> /bunch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6F89-F914-D14C-B903-16A016907E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9699" y="1608208"/>
            <a:ext cx="346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From RF amplitude reduction rate, </a:t>
            </a:r>
          </a:p>
          <a:p>
            <a:r>
              <a:rPr lang="en-US" sz="1600" dirty="0" smtClean="0">
                <a:latin typeface="Times"/>
                <a:cs typeface="Times"/>
              </a:rPr>
              <a:t>RF power consumption by plasma </a:t>
            </a:r>
          </a:p>
          <a:p>
            <a:r>
              <a:rPr lang="en-US" sz="1600" dirty="0" smtClean="0">
                <a:latin typeface="Times"/>
                <a:cs typeface="Times"/>
              </a:rPr>
              <a:t>can be estimated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1672" y="2708732"/>
            <a:ext cx="15722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Joules/RF cycle </a:t>
            </a:r>
          </a:p>
          <a:p>
            <a:r>
              <a:rPr lang="en-US" sz="1600" dirty="0" smtClean="0">
                <a:latin typeface="Times"/>
                <a:cs typeface="Times"/>
              </a:rPr>
              <a:t>@ E = 20 MV/</a:t>
            </a:r>
            <a:r>
              <a:rPr lang="en-US" sz="1600" dirty="0" err="1" smtClean="0">
                <a:latin typeface="Times"/>
                <a:cs typeface="Times"/>
              </a:rPr>
              <a:t>m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9264" y="3613776"/>
            <a:ext cx="34246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Hence, energy consumption by one </a:t>
            </a:r>
          </a:p>
          <a:p>
            <a:r>
              <a:rPr lang="en-US" sz="1600" dirty="0" smtClean="0">
                <a:latin typeface="Times"/>
                <a:cs typeface="Times"/>
              </a:rPr>
              <a:t>electron is </a:t>
            </a:r>
            <a:r>
              <a:rPr lang="en-US" sz="1000" dirty="0" smtClean="0">
                <a:latin typeface="Times"/>
                <a:cs typeface="Times"/>
              </a:rPr>
              <a:t>(including with initial beam intensity change)</a:t>
            </a:r>
            <a:endParaRPr lang="en-US" sz="1000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81850" y="4271508"/>
            <a:ext cx="1945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Joules/RF cycle/</a:t>
            </a:r>
            <a:r>
              <a:rPr lang="en-US" sz="1600" dirty="0" err="1" smtClean="0">
                <a:latin typeface="Times"/>
                <a:cs typeface="Times"/>
              </a:rPr>
              <a:t>e</a:t>
            </a:r>
            <a:r>
              <a:rPr lang="en-US" sz="1600" dirty="0" smtClean="0">
                <a:latin typeface="Times"/>
                <a:cs typeface="Times"/>
              </a:rPr>
              <a:t>/cm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6263" y="3249822"/>
            <a:ext cx="1982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electrons@ </a:t>
            </a:r>
            <a:r>
              <a:rPr lang="en-US" sz="1600" dirty="0" err="1" smtClean="0">
                <a:latin typeface="Times"/>
                <a:cs typeface="Times"/>
              </a:rPr>
              <a:t>t</a:t>
            </a:r>
            <a:r>
              <a:rPr lang="en-US" sz="1600" dirty="0" smtClean="0">
                <a:latin typeface="Times"/>
                <a:cs typeface="Times"/>
              </a:rPr>
              <a:t> = 200 ns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33164" y="4834229"/>
            <a:ext cx="6955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experimental result and model are excellent agreement within 20 %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638107" y="3302000"/>
            <a:ext cx="1333500" cy="254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566984" y="2462204"/>
            <a:ext cx="1244600" cy="1905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924550" y="2732696"/>
            <a:ext cx="1257300" cy="2159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892772" y="4308871"/>
            <a:ext cx="1358900" cy="21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7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Estimate the number of ionized electron in the cavity from G4beamline simulation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563" y="1344820"/>
            <a:ext cx="3279274" cy="317785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7699" y="1232972"/>
            <a:ext cx="140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 Schwarz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72340" y="4481700"/>
            <a:ext cx="43694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 momentum distribution as a function</a:t>
            </a:r>
          </a:p>
          <a:p>
            <a:r>
              <a:rPr lang="en-US" dirty="0" smtClean="0"/>
              <a:t>of radial position in the cavity is taken into </a:t>
            </a:r>
          </a:p>
          <a:p>
            <a:r>
              <a:rPr lang="en-US" dirty="0" smtClean="0"/>
              <a:t>account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7021" y="5647431"/>
            <a:ext cx="5454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Estimated # of ionized electrons per proton ~ 1200 </a:t>
            </a:r>
            <a:r>
              <a:rPr lang="en-US" dirty="0" err="1" smtClean="0"/>
              <a:t>e</a:t>
            </a:r>
            <a:r>
              <a:rPr lang="en-US" dirty="0" smtClean="0"/>
              <a:t>/cm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90" y="1666492"/>
            <a:ext cx="4373113" cy="398093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latin typeface="Times"/>
                <a:cs typeface="Times"/>
              </a:rPr>
              <a:t>Study electronegative gas effect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 descr="raw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40387" y="1417638"/>
            <a:ext cx="6110308" cy="39658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40380" y="5419260"/>
            <a:ext cx="3397059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SF6 removes residual electron</a:t>
            </a:r>
            <a:r>
              <a:rPr lang="en-US" sz="2000" dirty="0">
                <a:latin typeface="Times"/>
                <a:cs typeface="Times"/>
              </a:rPr>
              <a:t>s</a:t>
            </a:r>
            <a:endParaRPr lang="en-US" sz="2000" dirty="0" smtClean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Electron capture time in </a:t>
            </a:r>
            <a:r>
              <a:rPr lang="en-US" dirty="0" err="1" smtClean="0"/>
              <a:t>dopant</a:t>
            </a:r>
            <a:endParaRPr lang="en-US" dirty="0"/>
          </a:p>
        </p:txBody>
      </p:sp>
      <p:pic>
        <p:nvPicPr>
          <p:cNvPr id="4" name="Picture 3" descr="rec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857500" y="1062046"/>
            <a:ext cx="5372100" cy="3641340"/>
          </a:xfrm>
          <a:prstGeom prst="rect">
            <a:avLst/>
          </a:prstGeom>
        </p:spPr>
      </p:pic>
      <p:pic>
        <p:nvPicPr>
          <p:cNvPr id="5" name="Picture 4" descr="raw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1219200"/>
            <a:ext cx="2641600" cy="17145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2464" y="5214119"/>
            <a:ext cx="232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capture rate = 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79136" y="5427690"/>
            <a:ext cx="4888891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79136" y="5463631"/>
            <a:ext cx="488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electrons in the cavity at equilibrium RF signal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74976" y="5022407"/>
            <a:ext cx="459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of yield electrons by proton beam per second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857500" y="5985887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NOT a 1/e time constant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Compare with </a:t>
            </a:r>
            <a:r>
              <a:rPr lang="en-US" sz="3600" dirty="0" err="1" smtClean="0"/>
              <a:t>muon</a:t>
            </a:r>
            <a:r>
              <a:rPr lang="en-US" sz="3600" dirty="0" smtClean="0"/>
              <a:t> beam structure</a:t>
            </a:r>
            <a:endParaRPr lang="en-US" sz="3600" dirty="0"/>
          </a:p>
        </p:txBody>
      </p:sp>
      <p:pic>
        <p:nvPicPr>
          <p:cNvPr id="4" name="Picture 3" descr="raw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1219200"/>
            <a:ext cx="2641600" cy="1714500"/>
          </a:xfrm>
          <a:prstGeom prst="rect">
            <a:avLst/>
          </a:prstGeom>
        </p:spPr>
      </p:pic>
      <p:pic>
        <p:nvPicPr>
          <p:cNvPr id="5" name="Picture 4" descr="muonbea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62071" y="1060704"/>
            <a:ext cx="5380407" cy="3644792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49622" y="4792654"/>
            <a:ext cx="6506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E/</a:t>
            </a:r>
            <a:r>
              <a:rPr lang="en-US" dirty="0" err="1" smtClean="0"/>
              <a:t>p</a:t>
            </a:r>
            <a:r>
              <a:rPr lang="en-US" dirty="0" smtClean="0"/>
              <a:t> in helical 6D cooling channel is 1.6 V/cm/mm Hg </a:t>
            </a:r>
          </a:p>
          <a:p>
            <a:pPr>
              <a:buFont typeface="Arial"/>
              <a:buChar char="•"/>
            </a:pPr>
            <a:r>
              <a:rPr lang="en-US" dirty="0" smtClean="0"/>
              <a:t> Electron capture time is fast enough to hold an E field in the cavity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"/>
                <a:cs typeface="Times"/>
              </a:rPr>
              <a:t>High pressure RF cavity test program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en-US" dirty="0" smtClean="0">
                <a:latin typeface="Times"/>
                <a:cs typeface="Times"/>
              </a:rPr>
              <a:t>Demonstrate potential of HPRF cavity for cooling &amp; accelerating a </a:t>
            </a:r>
            <a:r>
              <a:rPr lang="en-US" dirty="0" err="1" smtClean="0">
                <a:latin typeface="Times"/>
                <a:cs typeface="Times"/>
              </a:rPr>
              <a:t>muon</a:t>
            </a:r>
            <a:r>
              <a:rPr lang="en-US" dirty="0" smtClean="0">
                <a:latin typeface="Times"/>
                <a:cs typeface="Times"/>
              </a:rPr>
              <a:t> beam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Study breakdown in a dense gas with a high RF gradient at a strong magnetic field</a:t>
            </a:r>
          </a:p>
          <a:p>
            <a:pPr lvl="1"/>
            <a:r>
              <a:rPr lang="en-US" u="sng" dirty="0" smtClean="0">
                <a:latin typeface="Times"/>
                <a:cs typeface="Times"/>
              </a:rPr>
              <a:t>Study influence of an intense beam on</a:t>
            </a:r>
            <a:r>
              <a:rPr lang="en-US" u="sng" dirty="0" smtClean="0">
                <a:latin typeface="Times"/>
                <a:cs typeface="Times"/>
              </a:rPr>
              <a:t> </a:t>
            </a:r>
            <a:r>
              <a:rPr lang="en-US" u="sng" dirty="0" smtClean="0">
                <a:latin typeface="Times"/>
                <a:cs typeface="Times"/>
              </a:rPr>
              <a:t>the cavity</a:t>
            </a:r>
            <a:endParaRPr lang="en-US" u="sng" dirty="0" smtClean="0">
              <a:latin typeface="Times"/>
              <a:cs typeface="Times"/>
            </a:endParaRPr>
          </a:p>
          <a:p>
            <a:pPr lvl="1"/>
            <a:r>
              <a:rPr lang="en-US" dirty="0" smtClean="0">
                <a:latin typeface="Times"/>
                <a:cs typeface="Times"/>
              </a:rPr>
              <a:t>Investigate</a:t>
            </a:r>
            <a:r>
              <a:rPr lang="en-US" dirty="0" smtClean="0">
                <a:latin typeface="Times"/>
                <a:cs typeface="Times"/>
              </a:rPr>
              <a:t> </a:t>
            </a:r>
            <a:r>
              <a:rPr lang="en-US" dirty="0" smtClean="0">
                <a:latin typeface="Times"/>
                <a:cs typeface="Times"/>
              </a:rPr>
              <a:t>fast electronegative </a:t>
            </a:r>
            <a:r>
              <a:rPr lang="en-US" dirty="0" smtClean="0">
                <a:latin typeface="Times"/>
                <a:cs typeface="Times"/>
              </a:rPr>
              <a:t>gases </a:t>
            </a:r>
          </a:p>
          <a:p>
            <a:pPr lvl="1"/>
            <a:r>
              <a:rPr lang="en-US" u="sng" dirty="0" smtClean="0">
                <a:latin typeface="Times"/>
                <a:cs typeface="Times"/>
              </a:rPr>
              <a:t>Study feasibility of gas filled dielectric loaded RF cavity</a:t>
            </a:r>
          </a:p>
          <a:p>
            <a:pPr lvl="1"/>
            <a:r>
              <a:rPr lang="en-US" dirty="0" smtClean="0">
                <a:latin typeface="Times"/>
                <a:cs typeface="Times"/>
              </a:rPr>
              <a:t>Make an RF cavity for a real cooling channel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74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Radiation length in GH2 with 0.01 % SF6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70408" y="1297818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Based on PDG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0734" y="2523180"/>
            <a:ext cx="145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case of SF6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124200" y="3008082"/>
            <a:ext cx="1320800" cy="26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4458" y="2936190"/>
            <a:ext cx="17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[g/cm</a:t>
            </a:r>
            <a:r>
              <a:rPr lang="en-US" baseline="30000" dirty="0" smtClean="0"/>
              <a:t>2</a:t>
            </a:r>
            <a:r>
              <a:rPr lang="en-US" dirty="0" smtClean="0"/>
              <a:t>] @ 1 </a:t>
            </a:r>
            <a:r>
              <a:rPr lang="en-US" dirty="0" err="1" smtClean="0"/>
              <a:t>atm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0734" y="343872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Mixture gas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358733" y="3808056"/>
            <a:ext cx="17399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62547" y="3960982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ω</a:t>
            </a:r>
            <a:r>
              <a:rPr lang="en-US" i="1" baseline="-25000" dirty="0" err="1" smtClean="0"/>
              <a:t>j</a:t>
            </a:r>
            <a:r>
              <a:rPr lang="en-US" dirty="0" smtClean="0"/>
              <a:t>: fraction by weight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3358733" y="4816619"/>
            <a:ext cx="1320800" cy="266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19359" y="4780673"/>
            <a:ext cx="51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m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42747" y="4768691"/>
            <a:ext cx="2945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atm</a:t>
            </a:r>
            <a:r>
              <a:rPr lang="en-US" dirty="0" smtClean="0"/>
              <a:t> GH2 with 0.01 % SF6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39979" y="5496227"/>
            <a:ext cx="510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m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63367" y="5484245"/>
            <a:ext cx="1416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</a:t>
            </a:r>
            <a:r>
              <a:rPr lang="en-US" dirty="0" err="1" smtClean="0"/>
              <a:t>atm</a:t>
            </a:r>
            <a:r>
              <a:rPr lang="en-US" dirty="0" smtClean="0"/>
              <a:t> GH2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358733" y="5586877"/>
            <a:ext cx="1320800" cy="2667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85651" y="5150859"/>
            <a:ext cx="3625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10 % shorter than that in a pure GH2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938940" y="1667150"/>
            <a:ext cx="3683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9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(Near) future plan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00902"/>
            <a:ext cx="8229600" cy="51204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Run HPRF cavity with denser gas condition</a:t>
            </a:r>
          </a:p>
          <a:p>
            <a:pPr lvl="1"/>
            <a:r>
              <a:rPr lang="en-US" sz="2400" dirty="0" smtClean="0"/>
              <a:t>Presently, the maximum pressure is limited up to 1000 psi </a:t>
            </a:r>
          </a:p>
          <a:p>
            <a:pPr lvl="1"/>
            <a:r>
              <a:rPr lang="en-US" sz="2400" dirty="0" smtClean="0"/>
              <a:t>Ramp up the maximum pressure up to 1600 psi</a:t>
            </a:r>
          </a:p>
          <a:p>
            <a:r>
              <a:rPr lang="en-US" sz="2800" dirty="0" smtClean="0"/>
              <a:t>Study more electronegative gas</a:t>
            </a:r>
          </a:p>
          <a:p>
            <a:pPr lvl="1"/>
            <a:r>
              <a:rPr lang="en-US" sz="2400" dirty="0" smtClean="0"/>
              <a:t>F2 and O2 are a very attractive electronegative gas</a:t>
            </a:r>
          </a:p>
          <a:p>
            <a:pPr lvl="1"/>
            <a:r>
              <a:rPr lang="en-US" sz="2400" dirty="0" smtClean="0"/>
              <a:t>Lowest Flammable Limit of O2 in GH2 is 7 %</a:t>
            </a:r>
          </a:p>
          <a:p>
            <a:pPr lvl="1"/>
            <a:r>
              <a:rPr lang="en-US" sz="2400" dirty="0" smtClean="0"/>
              <a:t>It is possible to mix O2 in GH2 with a reliable gas monitor system </a:t>
            </a:r>
          </a:p>
          <a:p>
            <a:r>
              <a:rPr lang="en-US" sz="2800" dirty="0" smtClean="0"/>
              <a:t>Re-take HPRF cavity in a strong magnetic field</a:t>
            </a:r>
          </a:p>
          <a:p>
            <a:pPr lvl="1"/>
            <a:r>
              <a:rPr lang="en-US" sz="2400" dirty="0" smtClean="0"/>
              <a:t>E×B force will induce a plasma instability that will break dense plasma condition in the cavity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9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Survey residual radiation dose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522" y="1837226"/>
            <a:ext cx="6647346" cy="429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303" y="1607200"/>
            <a:ext cx="73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Mukti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7440" y="1270218"/>
            <a:ext cx="6108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residual dose level at the MTA beam line (on contact)</a:t>
            </a:r>
          </a:p>
          <a:p>
            <a:r>
              <a:rPr lang="en-US" dirty="0" smtClean="0"/>
              <a:t>One day after ~200 beam pulses (beam tuning test at 3/25/11)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4818" y="4898976"/>
            <a:ext cx="3672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There was no vertical corrector magnet</a:t>
            </a:r>
          </a:p>
          <a:p>
            <a:r>
              <a:rPr lang="en-US" sz="1400" dirty="0" smtClean="0"/>
              <a:t>Beam went toward upper side of the beam pipe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6"/>
            <a:ext cx="8229600" cy="8028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25696"/>
            <a:ext cx="8447753" cy="589577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First beam test has been done</a:t>
            </a:r>
          </a:p>
          <a:p>
            <a:r>
              <a:rPr lang="en-US" sz="2800" dirty="0" smtClean="0"/>
              <a:t>Energy deposition of single electron from RF power is</a:t>
            </a:r>
            <a:r>
              <a:rPr lang="en-US" sz="2800" dirty="0" smtClean="0"/>
              <a:t> 4.9 </a:t>
            </a:r>
            <a:r>
              <a:rPr lang="en-US" sz="2800" dirty="0" smtClean="0"/>
              <a:t>10</a:t>
            </a:r>
            <a:r>
              <a:rPr lang="en-US" sz="2800" baseline="30000" dirty="0" smtClean="0"/>
              <a:t>-17 </a:t>
            </a:r>
            <a:r>
              <a:rPr lang="en-US" sz="2800" dirty="0" smtClean="0"/>
              <a:t>Joules/RF </a:t>
            </a:r>
            <a:r>
              <a:rPr lang="en-US" sz="2800" dirty="0" smtClean="0"/>
              <a:t>cycle/</a:t>
            </a:r>
            <a:r>
              <a:rPr lang="en-US" sz="2800" dirty="0" err="1" smtClean="0"/>
              <a:t>e</a:t>
            </a:r>
            <a:r>
              <a:rPr lang="en-US" sz="2800" dirty="0" smtClean="0"/>
              <a:t>/cm</a:t>
            </a:r>
            <a:r>
              <a:rPr lang="en-US" sz="2800" dirty="0" smtClean="0"/>
              <a:t> </a:t>
            </a:r>
            <a:r>
              <a:rPr lang="en-US" sz="2800" dirty="0" smtClean="0"/>
              <a:t>at E = 20 MV/</a:t>
            </a:r>
            <a:r>
              <a:rPr lang="en-US" sz="2800" dirty="0" err="1" smtClean="0"/>
              <a:t>m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So far, we do not see any crucial </a:t>
            </a:r>
            <a:r>
              <a:rPr lang="en-US" sz="2800" dirty="0" smtClean="0"/>
              <a:t>problems (show stopper) </a:t>
            </a:r>
            <a:r>
              <a:rPr lang="en-US" sz="2800" dirty="0" smtClean="0"/>
              <a:t>of practicality of HPRF cavity for cooling channel</a:t>
            </a:r>
          </a:p>
          <a:p>
            <a:r>
              <a:rPr lang="en-US" sz="2800" dirty="0" smtClean="0"/>
              <a:t>Denser gas makes better RF recovery in pure GH2 condition (analysis is still underway)</a:t>
            </a:r>
          </a:p>
          <a:p>
            <a:r>
              <a:rPr lang="en-US" sz="2800" dirty="0" smtClean="0"/>
              <a:t>Electronegative gas works extremely well</a:t>
            </a:r>
          </a:p>
          <a:p>
            <a:r>
              <a:rPr lang="en-US" sz="2800" dirty="0" smtClean="0"/>
              <a:t>Need to investigate more electronegative </a:t>
            </a:r>
            <a:r>
              <a:rPr lang="en-US" sz="2800" dirty="0" smtClean="0"/>
              <a:t>gases</a:t>
            </a:r>
          </a:p>
          <a:p>
            <a:r>
              <a:rPr lang="en-US" sz="2800" dirty="0" smtClean="0"/>
              <a:t>Plan to have another beam test</a:t>
            </a:r>
          </a:p>
          <a:p>
            <a:pPr lvl="1"/>
            <a:r>
              <a:rPr lang="en-US" sz="2400" dirty="0" smtClean="0"/>
              <a:t>B field effect</a:t>
            </a:r>
          </a:p>
          <a:p>
            <a:pPr lvl="1"/>
            <a:r>
              <a:rPr lang="en-US" sz="2400" dirty="0" smtClean="0"/>
              <a:t>Real pillbox cavity</a:t>
            </a:r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/>
                <a:cs typeface="Times"/>
              </a:rPr>
              <a:t>G</a:t>
            </a:r>
            <a:r>
              <a:rPr lang="en-US" dirty="0" smtClean="0">
                <a:latin typeface="Times"/>
                <a:cs typeface="Times"/>
              </a:rPr>
              <a:t>oal of first beam test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"/>
                <a:cs typeface="Times"/>
              </a:rPr>
              <a:t>Does the cavity breakdown with an intense beam?</a:t>
            </a:r>
          </a:p>
          <a:p>
            <a:r>
              <a:rPr lang="en-US" sz="2800" dirty="0" smtClean="0">
                <a:latin typeface="Times"/>
                <a:cs typeface="Times"/>
              </a:rPr>
              <a:t>What is the influence of beam on the cavity?</a:t>
            </a:r>
          </a:p>
          <a:p>
            <a:r>
              <a:rPr lang="en-US" sz="2800" dirty="0" smtClean="0">
                <a:latin typeface="Times"/>
                <a:cs typeface="Times"/>
              </a:rPr>
              <a:t>How long does it take to recover RF field?</a:t>
            </a:r>
          </a:p>
          <a:p>
            <a:r>
              <a:rPr lang="en-US" sz="2800" dirty="0" smtClean="0">
                <a:latin typeface="Times"/>
                <a:cs typeface="Times"/>
              </a:rPr>
              <a:t>Study plasma dynamics in a dense gas at a high RF gradient</a:t>
            </a:r>
          </a:p>
          <a:p>
            <a:r>
              <a:rPr lang="en-US" sz="2800" dirty="0" smtClean="0">
                <a:latin typeface="Times"/>
                <a:cs typeface="Times"/>
              </a:rPr>
              <a:t>Search any clues to improve RF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"/>
                <a:cs typeface="Times"/>
              </a:rPr>
              <a:t>Collaboration</a:t>
            </a:r>
            <a:endParaRPr lang="en-US" sz="4000" dirty="0">
              <a:latin typeface="Times"/>
              <a:cs typeface="Time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518" y="5475070"/>
            <a:ext cx="2603346" cy="713417"/>
          </a:xfrm>
          <a:prstGeom prst="rect">
            <a:avLst/>
          </a:prstGeom>
        </p:spPr>
      </p:pic>
      <p:pic>
        <p:nvPicPr>
          <p:cNvPr id="6" name="Picture 5" descr="IIT_Logo_stack_186_bl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929" y="5475070"/>
            <a:ext cx="2834105" cy="6276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2034" y="1029966"/>
            <a:ext cx="8341439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"/>
                <a:cs typeface="Times"/>
              </a:rPr>
              <a:t>C. </a:t>
            </a:r>
            <a:r>
              <a:rPr lang="en-US" sz="2200" dirty="0" err="1" smtClean="0">
                <a:latin typeface="Times"/>
                <a:cs typeface="Times"/>
              </a:rPr>
              <a:t>Ankenbrandt</a:t>
            </a:r>
            <a:r>
              <a:rPr lang="en-US" sz="2200" dirty="0" smtClean="0">
                <a:latin typeface="Times"/>
                <a:cs typeface="Times"/>
              </a:rPr>
              <a:t>, A. </a:t>
            </a:r>
            <a:r>
              <a:rPr lang="en-US" sz="2200" dirty="0" err="1" smtClean="0">
                <a:latin typeface="Times"/>
                <a:cs typeface="Times"/>
              </a:rPr>
              <a:t>Bross</a:t>
            </a:r>
            <a:r>
              <a:rPr lang="en-US" sz="2200" dirty="0" smtClean="0">
                <a:latin typeface="Times"/>
                <a:cs typeface="Times"/>
              </a:rPr>
              <a:t>, J. </a:t>
            </a:r>
            <a:r>
              <a:rPr lang="en-US" sz="2200" dirty="0" err="1" smtClean="0">
                <a:latin typeface="Times"/>
                <a:cs typeface="Times"/>
              </a:rPr>
              <a:t>Cenni</a:t>
            </a:r>
            <a:r>
              <a:rPr lang="en-US" sz="2200" dirty="0" smtClean="0">
                <a:latin typeface="Times"/>
                <a:cs typeface="Times"/>
              </a:rPr>
              <a:t>, M. Chung, G. </a:t>
            </a:r>
            <a:r>
              <a:rPr lang="en-US" sz="2200" dirty="0" err="1" smtClean="0">
                <a:latin typeface="Times"/>
                <a:cs typeface="Times"/>
              </a:rPr>
              <a:t>Collura</a:t>
            </a:r>
            <a:r>
              <a:rPr lang="en-US" sz="2200" dirty="0" smtClean="0">
                <a:latin typeface="Times"/>
                <a:cs typeface="Times"/>
              </a:rPr>
              <a:t>, G. Flanagan, </a:t>
            </a:r>
          </a:p>
          <a:p>
            <a:r>
              <a:rPr lang="en-US" sz="2200" dirty="0" smtClean="0">
                <a:latin typeface="Times"/>
                <a:cs typeface="Times"/>
              </a:rPr>
              <a:t>B. </a:t>
            </a:r>
            <a:r>
              <a:rPr lang="en-US" sz="2200" dirty="0" err="1" smtClean="0">
                <a:latin typeface="Times"/>
                <a:cs typeface="Times"/>
              </a:rPr>
              <a:t>Freemire</a:t>
            </a:r>
            <a:r>
              <a:rPr lang="en-US" sz="2200" dirty="0" smtClean="0">
                <a:latin typeface="Times"/>
                <a:cs typeface="Times"/>
              </a:rPr>
              <a:t>, P. </a:t>
            </a:r>
            <a:r>
              <a:rPr lang="en-US" sz="2200" dirty="0" err="1" smtClean="0">
                <a:latin typeface="Times"/>
                <a:cs typeface="Times"/>
              </a:rPr>
              <a:t>Hanlet</a:t>
            </a:r>
            <a:r>
              <a:rPr lang="en-US" sz="2200" dirty="0" smtClean="0">
                <a:latin typeface="Times"/>
                <a:cs typeface="Times"/>
              </a:rPr>
              <a:t>, R. P. Johnson, D. Kaplan, G. </a:t>
            </a:r>
            <a:r>
              <a:rPr lang="en-US" sz="2200" dirty="0" err="1" smtClean="0">
                <a:latin typeface="Times"/>
                <a:cs typeface="Times"/>
              </a:rPr>
              <a:t>Kazakevitch</a:t>
            </a:r>
            <a:r>
              <a:rPr lang="en-US" sz="2200" dirty="0" smtClean="0">
                <a:latin typeface="Times"/>
                <a:cs typeface="Times"/>
              </a:rPr>
              <a:t>, </a:t>
            </a:r>
          </a:p>
          <a:p>
            <a:r>
              <a:rPr lang="en-US" sz="2200" dirty="0" smtClean="0">
                <a:latin typeface="Times"/>
                <a:cs typeface="Times"/>
              </a:rPr>
              <a:t>A. </a:t>
            </a:r>
            <a:r>
              <a:rPr lang="en-US" sz="2200" dirty="0" err="1" smtClean="0">
                <a:latin typeface="Times"/>
                <a:cs typeface="Times"/>
              </a:rPr>
              <a:t>Kurup</a:t>
            </a:r>
            <a:r>
              <a:rPr lang="en-US" sz="2200" dirty="0" smtClean="0">
                <a:latin typeface="Times"/>
                <a:cs typeface="Times"/>
              </a:rPr>
              <a:t>, A. </a:t>
            </a:r>
            <a:r>
              <a:rPr lang="en-US" sz="2200" dirty="0" err="1" smtClean="0">
                <a:latin typeface="Times"/>
                <a:cs typeface="Times"/>
              </a:rPr>
              <a:t>Moretti</a:t>
            </a:r>
            <a:r>
              <a:rPr lang="en-US" sz="2200" dirty="0" smtClean="0">
                <a:latin typeface="Times"/>
                <a:cs typeface="Times"/>
              </a:rPr>
              <a:t>, J. </a:t>
            </a:r>
            <a:r>
              <a:rPr lang="en-US" sz="2200" dirty="0" err="1" smtClean="0">
                <a:latin typeface="Times"/>
                <a:cs typeface="Times"/>
              </a:rPr>
              <a:t>Mukti</a:t>
            </a:r>
            <a:r>
              <a:rPr lang="en-US" sz="2200" dirty="0" smtClean="0">
                <a:latin typeface="Times"/>
                <a:cs typeface="Times"/>
              </a:rPr>
              <a:t>, M. </a:t>
            </a:r>
            <a:r>
              <a:rPr lang="en-US" sz="2200" dirty="0" err="1" smtClean="0">
                <a:latin typeface="Times"/>
                <a:cs typeface="Times"/>
              </a:rPr>
              <a:t>Neubauer</a:t>
            </a:r>
            <a:r>
              <a:rPr lang="en-US" sz="2200" dirty="0" smtClean="0">
                <a:latin typeface="Times"/>
                <a:cs typeface="Times"/>
              </a:rPr>
              <a:t>, D. </a:t>
            </a:r>
            <a:r>
              <a:rPr lang="en-US" sz="2200" dirty="0" err="1" smtClean="0">
                <a:latin typeface="Times"/>
                <a:cs typeface="Times"/>
              </a:rPr>
              <a:t>Neuffer</a:t>
            </a:r>
            <a:r>
              <a:rPr lang="en-US" sz="2200" dirty="0" smtClean="0">
                <a:latin typeface="Times"/>
                <a:cs typeface="Times"/>
              </a:rPr>
              <a:t>, </a:t>
            </a:r>
          </a:p>
          <a:p>
            <a:r>
              <a:rPr lang="en-US" sz="2200" dirty="0" smtClean="0">
                <a:latin typeface="Times"/>
                <a:cs typeface="Times"/>
              </a:rPr>
              <a:t>M. </a:t>
            </a:r>
            <a:r>
              <a:rPr lang="en-US" sz="2200" dirty="0" err="1" smtClean="0">
                <a:latin typeface="Times"/>
                <a:cs typeface="Times"/>
              </a:rPr>
              <a:t>Notani</a:t>
            </a:r>
            <a:r>
              <a:rPr lang="en-US" sz="2200" dirty="0" smtClean="0">
                <a:latin typeface="Times"/>
                <a:cs typeface="Times"/>
              </a:rPr>
              <a:t>, G. </a:t>
            </a:r>
            <a:r>
              <a:rPr lang="en-US" sz="2200" dirty="0" err="1" smtClean="0">
                <a:latin typeface="Times"/>
                <a:cs typeface="Times"/>
              </a:rPr>
              <a:t>Pauletta</a:t>
            </a:r>
            <a:r>
              <a:rPr lang="en-US" sz="2200" dirty="0" smtClean="0">
                <a:latin typeface="Times"/>
                <a:cs typeface="Times"/>
              </a:rPr>
              <a:t>, M. </a:t>
            </a:r>
            <a:r>
              <a:rPr lang="en-US" sz="2200" dirty="0" err="1" smtClean="0">
                <a:latin typeface="Times"/>
                <a:cs typeface="Times"/>
              </a:rPr>
              <a:t>Popovic</a:t>
            </a:r>
            <a:r>
              <a:rPr lang="en-US" sz="2200" dirty="0" smtClean="0">
                <a:latin typeface="Times"/>
                <a:cs typeface="Times"/>
              </a:rPr>
              <a:t>, G. Romanov, A. </a:t>
            </a:r>
            <a:r>
              <a:rPr lang="en-US" sz="2200" dirty="0" err="1" smtClean="0">
                <a:latin typeface="Times"/>
                <a:cs typeface="Times"/>
              </a:rPr>
              <a:t>Tollestrup</a:t>
            </a:r>
            <a:r>
              <a:rPr lang="en-US" sz="2200" dirty="0" smtClean="0">
                <a:latin typeface="Times"/>
                <a:cs typeface="Times"/>
              </a:rPr>
              <a:t>, </a:t>
            </a:r>
          </a:p>
          <a:p>
            <a:r>
              <a:rPr lang="en-US" sz="2200" dirty="0" smtClean="0">
                <a:latin typeface="Times"/>
                <a:cs typeface="Times"/>
              </a:rPr>
              <a:t>Y. Torun, R. </a:t>
            </a:r>
            <a:r>
              <a:rPr lang="en-US" sz="2200" dirty="0" err="1" smtClean="0">
                <a:latin typeface="Times"/>
                <a:cs typeface="Times"/>
              </a:rPr>
              <a:t>Sah</a:t>
            </a:r>
            <a:r>
              <a:rPr lang="en-US" sz="2200" dirty="0" smtClean="0">
                <a:latin typeface="Times"/>
                <a:cs typeface="Times"/>
              </a:rPr>
              <a:t>, T. Schwarz, </a:t>
            </a:r>
          </a:p>
          <a:p>
            <a:r>
              <a:rPr lang="en-US" sz="2200" dirty="0" smtClean="0">
                <a:latin typeface="Times"/>
                <a:cs typeface="Times"/>
              </a:rPr>
              <a:t>+ AD external beam division</a:t>
            </a:r>
          </a:p>
          <a:p>
            <a:r>
              <a:rPr lang="en-US" sz="2200" dirty="0" smtClean="0">
                <a:latin typeface="Times"/>
                <a:cs typeface="Times"/>
              </a:rPr>
              <a:t>+ AD mechanical design</a:t>
            </a:r>
          </a:p>
          <a:p>
            <a:r>
              <a:rPr lang="en-US" sz="2200" dirty="0" smtClean="0">
                <a:latin typeface="Times"/>
                <a:cs typeface="Times"/>
              </a:rPr>
              <a:t>+ Machine shop</a:t>
            </a:r>
          </a:p>
          <a:p>
            <a:r>
              <a:rPr lang="en-US" sz="2200" dirty="0" smtClean="0">
                <a:latin typeface="Times"/>
                <a:cs typeface="Times"/>
              </a:rPr>
              <a:t>+ </a:t>
            </a:r>
            <a:r>
              <a:rPr lang="en-US" sz="2200" dirty="0" err="1" smtClean="0">
                <a:latin typeface="Times"/>
                <a:cs typeface="Times"/>
              </a:rPr>
              <a:t>Rad</a:t>
            </a:r>
            <a:r>
              <a:rPr lang="en-US" sz="2200" dirty="0" smtClean="0">
                <a:latin typeface="Times"/>
                <a:cs typeface="Times"/>
              </a:rPr>
              <a:t>/Hydrogen safety committees</a:t>
            </a:r>
          </a:p>
          <a:p>
            <a:r>
              <a:rPr lang="en-US" sz="2200" dirty="0" smtClean="0">
                <a:latin typeface="Times"/>
                <a:cs typeface="Times"/>
              </a:rPr>
              <a:t>+ Director/Division Heads</a:t>
            </a:r>
          </a:p>
          <a:p>
            <a:r>
              <a:rPr lang="en-US" sz="2200" dirty="0" smtClean="0">
                <a:latin typeface="Times"/>
                <a:cs typeface="Times"/>
              </a:rPr>
              <a:t>+ Operators &amp; Technicians</a:t>
            </a:r>
          </a:p>
          <a:p>
            <a:r>
              <a:rPr lang="en-US" sz="2200" dirty="0" smtClean="0">
                <a:latin typeface="Times"/>
                <a:cs typeface="Times"/>
              </a:rPr>
              <a:t>	</a:t>
            </a:r>
            <a:r>
              <a:rPr lang="en-US" sz="2200" u="sng" dirty="0" smtClean="0">
                <a:latin typeface="Times"/>
                <a:cs typeface="Times"/>
              </a:rPr>
              <a:t>Supported for many years by the DOE HEP SBIR-STTR program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56F89-F914-D14C-B903-16A016907E4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708498" y="5184950"/>
            <a:ext cx="2590756" cy="1265278"/>
            <a:chOff x="3840" y="3216"/>
            <a:chExt cx="1440" cy="624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40" y="3216"/>
              <a:ext cx="336" cy="624"/>
              <a:chOff x="1152" y="288"/>
              <a:chExt cx="960" cy="1872"/>
            </a:xfrm>
          </p:grpSpPr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1152" y="1488"/>
                <a:ext cx="960" cy="672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1152" y="288"/>
                <a:ext cx="960" cy="672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Rectangle 7"/>
              <p:cNvSpPr>
                <a:spLocks noChangeAspect="1" noChangeArrowheads="1"/>
              </p:cNvSpPr>
              <p:nvPr/>
            </p:nvSpPr>
            <p:spPr bwMode="auto">
              <a:xfrm>
                <a:off x="1152" y="624"/>
                <a:ext cx="960" cy="120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WordArt 8"/>
              <p:cNvSpPr>
                <a:spLocks noChangeAspect="1" noChangeArrowheads="1" noChangeShapeType="1" noTextEdit="1"/>
              </p:cNvSpPr>
              <p:nvPr/>
            </p:nvSpPr>
            <p:spPr bwMode="auto">
              <a:xfrm>
                <a:off x="1392" y="768"/>
                <a:ext cx="494" cy="1008"/>
              </a:xfrm>
              <a:prstGeom prst="rect">
                <a:avLst/>
              </a:prstGeom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2833"/>
                  </a:avLst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1" u="none" strike="noStrike" kern="1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Symbol"/>
                  </a:rPr>
                  <a:t>m</a:t>
                </a:r>
              </a:p>
            </p:txBody>
          </p:sp>
        </p:grp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4274" y="3360"/>
              <a:ext cx="1006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Times New Roman" pitchFamily="18" charset="0"/>
                </a:rPr>
                <a:t>Muons</a:t>
              </a:r>
              <a:r>
                <a:rPr kumimoji="0" lang="en-US" sz="16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Times New Roman" pitchFamily="18" charset="0"/>
                </a:rPr>
                <a:t>, Inc.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287" y="2496651"/>
            <a:ext cx="4054006" cy="43613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34"/>
            <a:ext cx="8229600" cy="107980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"/>
                <a:cs typeface="Times"/>
              </a:rPr>
              <a:t>MTA beam line and HPRF cavity</a:t>
            </a:r>
            <a:endParaRPr lang="en-US" sz="3600" dirty="0">
              <a:latin typeface="Times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8" y="1090842"/>
            <a:ext cx="5289550" cy="2642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7410" y="2412085"/>
            <a:ext cx="320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400 </a:t>
            </a:r>
            <a:r>
              <a:rPr lang="en-US" dirty="0" err="1" smtClean="0">
                <a:solidFill>
                  <a:srgbClr val="FFFF00"/>
                </a:solidFill>
              </a:rPr>
              <a:t>MeV</a:t>
            </a:r>
            <a:r>
              <a:rPr lang="en-US" dirty="0" smtClean="0">
                <a:solidFill>
                  <a:srgbClr val="FFFF00"/>
                </a:solidFill>
              </a:rPr>
              <a:t> H</a:t>
            </a:r>
            <a:r>
              <a:rPr lang="en-US" baseline="30000" dirty="0" smtClean="0">
                <a:solidFill>
                  <a:srgbClr val="FFFF00"/>
                </a:solidFill>
              </a:rPr>
              <a:t>-</a:t>
            </a:r>
            <a:r>
              <a:rPr lang="en-US" dirty="0" smtClean="0">
                <a:solidFill>
                  <a:srgbClr val="FFFF00"/>
                </a:solidFill>
              </a:rPr>
              <a:t> beam transport 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3515" y="3683531"/>
            <a:ext cx="1408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RF cavity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+ collimator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 SC magnet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3852" y="5530190"/>
            <a:ext cx="129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400 </a:t>
            </a:r>
            <a:r>
              <a:rPr lang="en-US" dirty="0" err="1" smtClean="0">
                <a:solidFill>
                  <a:srgbClr val="FFFF00"/>
                </a:solidFill>
              </a:rPr>
              <a:t>MeV</a:t>
            </a:r>
            <a:r>
              <a:rPr lang="en-US" dirty="0" smtClean="0">
                <a:solidFill>
                  <a:srgbClr val="FFFF00"/>
                </a:solidFill>
              </a:rPr>
              <a:t> H</a:t>
            </a:r>
            <a:r>
              <a:rPr lang="en-US" baseline="30000" dirty="0" smtClean="0">
                <a:solidFill>
                  <a:srgbClr val="FFFF00"/>
                </a:solidFill>
              </a:rPr>
              <a:t>-</a:t>
            </a:r>
          </a:p>
          <a:p>
            <a:r>
              <a:rPr lang="en-US" dirty="0">
                <a:solidFill>
                  <a:srgbClr val="FFFF00"/>
                </a:solidFill>
              </a:rPr>
              <a:t>b</a:t>
            </a:r>
            <a:r>
              <a:rPr lang="en-US" dirty="0" smtClean="0">
                <a:solidFill>
                  <a:srgbClr val="FFFF00"/>
                </a:solidFill>
              </a:rPr>
              <a:t>eam line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446256" y="6356350"/>
            <a:ext cx="2133600" cy="365125"/>
          </a:xfrm>
        </p:spPr>
        <p:txBody>
          <a:bodyPr/>
          <a:lstStyle/>
          <a:p>
            <a:fld id="{75F56F89-F914-D14C-B903-16A016907E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9215" y="4251429"/>
            <a:ext cx="40831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Times"/>
                <a:cs typeface="Times"/>
              </a:rPr>
              <a:t> 400 </a:t>
            </a:r>
            <a:r>
              <a:rPr lang="en-US" sz="1600" dirty="0" err="1" smtClean="0">
                <a:latin typeface="Times"/>
                <a:cs typeface="Times"/>
              </a:rPr>
              <a:t>MeV</a:t>
            </a:r>
            <a:r>
              <a:rPr lang="en-US" sz="1600" dirty="0" smtClean="0">
                <a:latin typeface="Times"/>
                <a:cs typeface="Times"/>
              </a:rPr>
              <a:t> H</a:t>
            </a:r>
            <a:r>
              <a:rPr lang="en-US" sz="1600" baseline="30000" dirty="0" smtClean="0">
                <a:latin typeface="Times"/>
                <a:cs typeface="Times"/>
              </a:rPr>
              <a:t>-</a:t>
            </a:r>
            <a:r>
              <a:rPr lang="en-US" sz="1600" dirty="0" smtClean="0">
                <a:latin typeface="Times"/>
                <a:cs typeface="Times"/>
              </a:rPr>
              <a:t> beam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"/>
                <a:cs typeface="Times"/>
              </a:rPr>
              <a:t> Beam pulse length 7.5 </a:t>
            </a:r>
            <a:r>
              <a:rPr lang="en-US" sz="1600" dirty="0" err="1" smtClean="0">
                <a:latin typeface="Times"/>
                <a:cs typeface="Times"/>
              </a:rPr>
              <a:t>μs</a:t>
            </a:r>
            <a:endParaRPr lang="en-US" sz="1600" dirty="0" smtClean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"/>
                <a:cs typeface="Times"/>
              </a:rPr>
              <a:t> 5 ns bunch gap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"/>
                <a:cs typeface="Times"/>
              </a:rPr>
              <a:t> 10</a:t>
            </a:r>
            <a:r>
              <a:rPr lang="en-US" sz="1600" baseline="30000" dirty="0" smtClean="0">
                <a:latin typeface="Times"/>
                <a:cs typeface="Times"/>
              </a:rPr>
              <a:t>9</a:t>
            </a:r>
            <a:r>
              <a:rPr lang="en-US" sz="1600" dirty="0" smtClean="0">
                <a:latin typeface="Times"/>
                <a:cs typeface="Times"/>
              </a:rPr>
              <a:t> H</a:t>
            </a:r>
            <a:r>
              <a:rPr lang="en-US" sz="1600" baseline="30000" dirty="0" smtClean="0">
                <a:latin typeface="Times"/>
                <a:cs typeface="Times"/>
              </a:rPr>
              <a:t>-</a:t>
            </a:r>
            <a:r>
              <a:rPr lang="en-US" sz="1600" dirty="0" smtClean="0">
                <a:latin typeface="Times"/>
                <a:cs typeface="Times"/>
              </a:rPr>
              <a:t>/bunch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"/>
                <a:cs typeface="Times"/>
              </a:rPr>
              <a:t> 20 % of transmission at the  collimator system</a:t>
            </a:r>
          </a:p>
          <a:p>
            <a:pPr>
              <a:buFont typeface="Arial"/>
              <a:buChar char="•"/>
            </a:pPr>
            <a:r>
              <a:rPr lang="en-US" sz="1600" dirty="0" smtClean="0">
                <a:latin typeface="Times"/>
                <a:cs typeface="Times"/>
              </a:rPr>
              <a:t> 2 10</a:t>
            </a:r>
            <a:r>
              <a:rPr lang="en-US" sz="1600" baseline="30000" dirty="0" smtClean="0">
                <a:latin typeface="Times"/>
                <a:cs typeface="Times"/>
              </a:rPr>
              <a:t>8</a:t>
            </a:r>
            <a:r>
              <a:rPr lang="en-US" sz="1600" dirty="0" smtClean="0">
                <a:latin typeface="Times"/>
                <a:cs typeface="Times"/>
              </a:rPr>
              <a:t> protons/bunch passes through the cavity </a:t>
            </a:r>
            <a:endParaRPr lang="en-US" sz="1600" dirty="0">
              <a:latin typeface="Times"/>
              <a:cs typeface="Time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012" y="799164"/>
            <a:ext cx="3966462" cy="26130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59840" y="2105702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RF power inlet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9840" y="263717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Gas inlet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5926" y="1409826"/>
            <a:ext cx="1009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RF cavity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7949" y="5036259"/>
            <a:ext cx="1368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Circulator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+ RF damper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pressure RF cavity &amp; collimator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2013305"/>
            <a:ext cx="5461000" cy="4243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3" y="1937105"/>
            <a:ext cx="3475359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6845" y="2223053"/>
            <a:ext cx="992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Collimator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665588"/>
            <a:ext cx="99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HPRF cell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84940" y="1517496"/>
            <a:ext cx="1556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 power </a:t>
            </a:r>
            <a:r>
              <a:rPr lang="en-US" sz="1400" dirty="0" smtClean="0"/>
              <a:t>coax line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7543800" y="4283430"/>
            <a:ext cx="533400" cy="304800"/>
          </a:xfrm>
          <a:prstGeom prst="straightConnector1">
            <a:avLst/>
          </a:prstGeom>
          <a:ln w="4445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48230" y="4585253"/>
            <a:ext cx="63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2826514" y="3817721"/>
            <a:ext cx="609600" cy="1588"/>
          </a:xfrm>
          <a:prstGeom prst="straightConnector1">
            <a:avLst/>
          </a:prstGeom>
          <a:ln w="44450"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02713" y="3458128"/>
            <a:ext cx="633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6096" y="4375505"/>
            <a:ext cx="51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Gas</a:t>
            </a:r>
          </a:p>
          <a:p>
            <a:r>
              <a:rPr lang="en-US" sz="1400" dirty="0" smtClean="0"/>
              <a:t>inlet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6096" y="2927705"/>
            <a:ext cx="513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</a:t>
            </a:r>
          </a:p>
          <a:p>
            <a:r>
              <a:rPr lang="en-US" sz="1400" dirty="0" smtClean="0"/>
              <a:t>inlet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0" y="4813853"/>
            <a:ext cx="1102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Support rail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3064230"/>
            <a:ext cx="88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Phosphor</a:t>
            </a:r>
          </a:p>
          <a:p>
            <a:r>
              <a:rPr lang="en-US" sz="1400" dirty="0" smtClean="0"/>
              <a:t>screen</a:t>
            </a:r>
            <a:endParaRPr lang="en-US" sz="14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6438900" y="2568930"/>
            <a:ext cx="990600" cy="6096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1"/>
          </p:cNvCxnSpPr>
          <p:nvPr/>
        </p:nvCxnSpPr>
        <p:spPr>
          <a:xfrm rot="10800000" flipV="1">
            <a:off x="6934201" y="2376942"/>
            <a:ext cx="302645" cy="12968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1"/>
          </p:cNvCxnSpPr>
          <p:nvPr/>
        </p:nvCxnSpPr>
        <p:spPr>
          <a:xfrm rot="10800000" flipV="1">
            <a:off x="7315200" y="3325840"/>
            <a:ext cx="457200" cy="5765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769605" y="2171425"/>
            <a:ext cx="576590" cy="381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876800" y="1997430"/>
            <a:ext cx="457200" cy="304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Assemble cavity, collimator, and </a:t>
            </a:r>
            <a:r>
              <a:rPr lang="en-US" dirty="0" err="1" smtClean="0"/>
              <a:t>toroid</a:t>
            </a:r>
            <a:endParaRPr lang="en-US" dirty="0"/>
          </a:p>
        </p:txBody>
      </p:sp>
      <p:pic>
        <p:nvPicPr>
          <p:cNvPr id="3" name="그림 4" descr="cavit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2365" y="3702634"/>
            <a:ext cx="2743201" cy="1828800"/>
          </a:xfrm>
          <a:prstGeom prst="rect">
            <a:avLst/>
          </a:prstGeom>
          <a:effectLst/>
        </p:spPr>
      </p:pic>
      <p:pic>
        <p:nvPicPr>
          <p:cNvPr id="4" name="그림 5" descr="cavit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3170" y="3713747"/>
            <a:ext cx="2743200" cy="1828800"/>
          </a:xfrm>
          <a:prstGeom prst="rect">
            <a:avLst/>
          </a:prstGeom>
          <a:effectLst/>
        </p:spPr>
      </p:pic>
      <p:pic>
        <p:nvPicPr>
          <p:cNvPr id="5" name="그림 6" descr="cavity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4863" y="1455357"/>
            <a:ext cx="2743200" cy="1828800"/>
          </a:xfrm>
          <a:prstGeom prst="rect">
            <a:avLst/>
          </a:prstGeom>
          <a:effectLst/>
        </p:spPr>
      </p:pic>
      <p:pic>
        <p:nvPicPr>
          <p:cNvPr id="6" name="그림 7" descr="cavity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22365" y="1417638"/>
            <a:ext cx="2736869" cy="1823911"/>
          </a:xfrm>
          <a:prstGeom prst="rect">
            <a:avLst/>
          </a:prstGeom>
          <a:effectLst/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879600" y="5618747"/>
            <a:ext cx="12446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HPRFCavity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848431" y="5618747"/>
            <a:ext cx="219551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16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ko-KR" sz="1600" dirty="0">
                <a:latin typeface="Times New Roman" pitchFamily="18" charset="0"/>
                <a:cs typeface="Times New Roman" pitchFamily="18" charset="0"/>
              </a:rPr>
              <a:t> Collimator + </a:t>
            </a:r>
            <a:r>
              <a:rPr lang="en-US" altLang="ko-KR" sz="1600" dirty="0" err="1">
                <a:latin typeface="Times New Roman" pitchFamily="18" charset="0"/>
                <a:cs typeface="Times New Roman" pitchFamily="18" charset="0"/>
              </a:rPr>
              <a:t>Toroid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495563" y="3284157"/>
            <a:ext cx="22780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14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Collimator &amp; Chromox-6 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408612" y="3284157"/>
            <a:ext cx="1222375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14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Collimator 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16"/>
            <a:ext cx="8229600" cy="1143000"/>
          </a:xfrm>
        </p:spPr>
        <p:txBody>
          <a:bodyPr/>
          <a:lstStyle/>
          <a:p>
            <a:r>
              <a:rPr lang="en-US" dirty="0" smtClean="0"/>
              <a:t>Beam profile monitor</a:t>
            </a:r>
            <a:endParaRPr lang="en-US" dirty="0"/>
          </a:p>
        </p:txBody>
      </p:sp>
      <p:pic>
        <p:nvPicPr>
          <p:cNvPr id="3" name="Picture 3" descr="Combined-plo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49704"/>
            <a:ext cx="5652621" cy="43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33964" y="1849704"/>
            <a:ext cx="130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CCD image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109821" y="1501039"/>
            <a:ext cx="2007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baseline="-25000" dirty="0" err="1" smtClean="0"/>
              <a:t>horizontal</a:t>
            </a:r>
            <a:r>
              <a:rPr lang="en-US" baseline="-25000" dirty="0" smtClean="0"/>
              <a:t>, </a:t>
            </a:r>
            <a:r>
              <a:rPr lang="en-US" baseline="-25000" dirty="0" err="1" smtClean="0"/>
              <a:t>x</a:t>
            </a:r>
            <a:r>
              <a:rPr lang="en-US" dirty="0" smtClean="0"/>
              <a:t> = 2.6 mm</a:t>
            </a:r>
          </a:p>
          <a:p>
            <a:r>
              <a:rPr lang="en-US" dirty="0" err="1" smtClean="0"/>
              <a:t>σ</a:t>
            </a:r>
            <a:r>
              <a:rPr lang="en-US" baseline="-25000" dirty="0" err="1" smtClean="0"/>
              <a:t>vertical</a:t>
            </a:r>
            <a:r>
              <a:rPr lang="en-US" baseline="-25000" dirty="0" smtClean="0"/>
              <a:t>, </a:t>
            </a:r>
            <a:r>
              <a:rPr lang="en-US" baseline="-25000" dirty="0" err="1" smtClean="0"/>
              <a:t>y</a:t>
            </a:r>
            <a:r>
              <a:rPr lang="en-US" dirty="0" smtClean="0"/>
              <a:t> = 3.9 mm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865088"/>
            <a:ext cx="2133600" cy="365125"/>
          </a:xfrm>
        </p:spPr>
        <p:txBody>
          <a:bodyPr/>
          <a:lstStyle/>
          <a:p>
            <a:fld id="{1360D629-2810-CD4C-BCE7-19E33614BE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21" y="3969613"/>
            <a:ext cx="2590800" cy="2260600"/>
          </a:xfrm>
          <a:prstGeom prst="rect">
            <a:avLst/>
          </a:prstGeom>
        </p:spPr>
      </p:pic>
      <p:pic>
        <p:nvPicPr>
          <p:cNvPr id="11" name="그림 7" descr="cavity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26213" y="2217806"/>
            <a:ext cx="2160587" cy="1439863"/>
          </a:xfrm>
          <a:prstGeom prst="rect">
            <a:avLst/>
          </a:prstGeom>
          <a:effectLst/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6422559" y="3657669"/>
            <a:ext cx="2278062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ko-KR" sz="14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ko-KR" sz="1400" dirty="0">
                <a:latin typeface="Times New Roman" pitchFamily="18" charset="0"/>
                <a:cs typeface="Times New Roman" pitchFamily="18" charset="0"/>
              </a:rPr>
              <a:t> Collimator &amp; Chromox-6 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5545" y="1048306"/>
            <a:ext cx="736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Mukti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beam intensity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57200" y="1487065"/>
          <a:ext cx="4724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6873" y="3014902"/>
            <a:ext cx="2534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Downstream </a:t>
            </a:r>
            <a:r>
              <a:rPr lang="en-US" sz="1400" dirty="0" err="1" smtClean="0">
                <a:solidFill>
                  <a:schemeClr val="accent3">
                    <a:lumMod val="75000"/>
                  </a:schemeClr>
                </a:solidFill>
              </a:rPr>
              <a:t>toroid</a:t>
            </a: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</a:rPr>
              <a:t> (handmade)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8432" y="2780976"/>
            <a:ext cx="2315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Upstream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toroid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(handmade)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2201" y="2502489"/>
            <a:ext cx="2739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Linac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dirty="0" err="1" smtClean="0">
                <a:solidFill>
                  <a:schemeClr val="accent1">
                    <a:lumMod val="75000"/>
                  </a:schemeClr>
                </a:solidFill>
              </a:rPr>
              <a:t>toroid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3 (UTR03, commercial)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2706" y="5166873"/>
            <a:ext cx="401045" cy="775368"/>
          </a:xfrm>
          <a:prstGeom prst="rect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27650" y="5166873"/>
            <a:ext cx="794082" cy="775368"/>
          </a:xfrm>
          <a:prstGeom prst="rect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83756" y="4926242"/>
            <a:ext cx="762000" cy="1256632"/>
          </a:xfrm>
          <a:prstGeom prst="rect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99760" y="5217675"/>
            <a:ext cx="794082" cy="685800"/>
          </a:xfrm>
          <a:prstGeom prst="rect">
            <a:avLst/>
          </a:prstGeom>
          <a:solidFill>
            <a:srgbClr val="3366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2706" y="5456966"/>
            <a:ext cx="401045" cy="19517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27650" y="5539586"/>
            <a:ext cx="794082" cy="4571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36156" y="5132114"/>
            <a:ext cx="435810" cy="8635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51490" y="5469265"/>
            <a:ext cx="186266" cy="18288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4066" y="5517128"/>
            <a:ext cx="128016" cy="9144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74820" y="5476931"/>
            <a:ext cx="186266" cy="182880"/>
          </a:xfrm>
          <a:prstGeom prst="ellipse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736466" y="5517122"/>
            <a:ext cx="73152" cy="91440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484052" y="5564022"/>
            <a:ext cx="4113030" cy="158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442980" y="5457853"/>
            <a:ext cx="45719" cy="20810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65877" y="5457847"/>
            <a:ext cx="45719" cy="20810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072149" y="5826827"/>
            <a:ext cx="423333" cy="59267"/>
          </a:xfrm>
          <a:custGeom>
            <a:avLst/>
            <a:gdLst>
              <a:gd name="connsiteX0" fmla="*/ 423333 w 423333"/>
              <a:gd name="connsiteY0" fmla="*/ 59267 h 59267"/>
              <a:gd name="connsiteX1" fmla="*/ 0 w 423333"/>
              <a:gd name="connsiteY1" fmla="*/ 59267 h 59267"/>
              <a:gd name="connsiteX2" fmla="*/ 0 w 423333"/>
              <a:gd name="connsiteY2" fmla="*/ 0 h 59267"/>
              <a:gd name="connsiteX3" fmla="*/ 93133 w 423333"/>
              <a:gd name="connsiteY3" fmla="*/ 0 h 5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333" h="59267">
                <a:moveTo>
                  <a:pt x="423333" y="59267"/>
                </a:moveTo>
                <a:lnTo>
                  <a:pt x="0" y="59267"/>
                </a:lnTo>
                <a:lnTo>
                  <a:pt x="0" y="0"/>
                </a:lnTo>
                <a:lnTo>
                  <a:pt x="93133" y="0"/>
                </a:lnTo>
              </a:path>
            </a:pathLst>
          </a:custGeom>
          <a:ln w="381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18992" y="4848343"/>
            <a:ext cx="942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Collimator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188077" y="4607710"/>
            <a:ext cx="1538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Gas filled RF cavity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81182" y="4911843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absorber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1787089" y="5046196"/>
            <a:ext cx="1132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400 </a:t>
            </a:r>
            <a:r>
              <a:rPr lang="en-US" sz="1400" dirty="0" err="1" smtClean="0"/>
              <a:t>MeV</a:t>
            </a:r>
            <a:endParaRPr lang="en-US" sz="1400" dirty="0" smtClean="0"/>
          </a:p>
          <a:p>
            <a:r>
              <a:rPr lang="en-US" sz="1400" dirty="0" smtClean="0"/>
              <a:t>Proton beam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782146" y="5965485"/>
            <a:ext cx="1904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Upstream/Downstream</a:t>
            </a:r>
          </a:p>
          <a:p>
            <a:r>
              <a:rPr lang="en-US" sz="1400" dirty="0" err="1" smtClean="0"/>
              <a:t>toroid</a:t>
            </a:r>
            <a:r>
              <a:rPr lang="en-US" sz="1400" dirty="0" smtClean="0"/>
              <a:t> pickups</a:t>
            </a:r>
            <a:endParaRPr lang="en-US" sz="1400" dirty="0"/>
          </a:p>
        </p:txBody>
      </p:sp>
      <p:cxnSp>
        <p:nvCxnSpPr>
          <p:cNvPr id="27" name="Straight Connector 26"/>
          <p:cNvCxnSpPr>
            <a:endCxn id="19" idx="2"/>
          </p:cNvCxnSpPr>
          <p:nvPr/>
        </p:nvCxnSpPr>
        <p:spPr>
          <a:xfrm rot="5400000" flipH="1" flipV="1">
            <a:off x="3208281" y="5771427"/>
            <a:ext cx="363029" cy="152089"/>
          </a:xfrm>
          <a:prstGeom prst="line">
            <a:avLst/>
          </a:prstGeom>
          <a:ln w="127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0" idx="2"/>
          </p:cNvCxnSpPr>
          <p:nvPr/>
        </p:nvCxnSpPr>
        <p:spPr>
          <a:xfrm flipV="1">
            <a:off x="3313751" y="5665950"/>
            <a:ext cx="1074986" cy="363035"/>
          </a:xfrm>
          <a:prstGeom prst="line">
            <a:avLst/>
          </a:prstGeom>
          <a:ln w="127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99760" y="5995713"/>
            <a:ext cx="884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RF pickup</a:t>
            </a: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5378765" y="5964557"/>
            <a:ext cx="296779" cy="139856"/>
          </a:xfrm>
          <a:prstGeom prst="line">
            <a:avLst/>
          </a:prstGeom>
          <a:ln w="12700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57401" y="5451708"/>
            <a:ext cx="45719" cy="208103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89392" y="5703875"/>
            <a:ext cx="1692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Linac</a:t>
            </a:r>
            <a:r>
              <a:rPr lang="en-US" sz="1400" dirty="0" smtClean="0"/>
              <a:t> </a:t>
            </a:r>
            <a:r>
              <a:rPr lang="en-US" sz="1400" dirty="0" err="1" smtClean="0"/>
              <a:t>toroid</a:t>
            </a:r>
            <a:r>
              <a:rPr lang="en-US" sz="1400" dirty="0" smtClean="0"/>
              <a:t> 3 pickup </a:t>
            </a:r>
          </a:p>
          <a:p>
            <a:r>
              <a:rPr lang="en-US" sz="1400" dirty="0" smtClean="0"/>
              <a:t>(commercial)</a:t>
            </a:r>
            <a:endParaRPr lang="en-US" sz="1400" dirty="0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9/23/11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0D629-2810-CD4C-BCE7-19E33614BEB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MAP Friday meeting, K. Yonehara</a:t>
            </a:r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418610" y="1487065"/>
            <a:ext cx="83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8/8/11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35618" y="2448853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Maximum transmission efficiency at </a:t>
            </a:r>
          </a:p>
          <a:p>
            <a:r>
              <a:rPr lang="en-US" dirty="0" smtClean="0"/>
              <a:t>   the collimator (2mm</a:t>
            </a:r>
            <a:r>
              <a:rPr lang="en-US" baseline="30000" dirty="0" smtClean="0"/>
              <a:t>φ</a:t>
            </a:r>
            <a:r>
              <a:rPr lang="en-US" dirty="0" smtClean="0"/>
              <a:t>) is 20 %.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8376" y="3393007"/>
            <a:ext cx="3306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By tuning the upstream beam </a:t>
            </a:r>
          </a:p>
          <a:p>
            <a:r>
              <a:rPr lang="en-US" dirty="0" smtClean="0"/>
              <a:t>  element, transmission efficiency </a:t>
            </a:r>
          </a:p>
          <a:p>
            <a:r>
              <a:rPr lang="en-US" dirty="0" smtClean="0"/>
              <a:t>  goes down to 2 %.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7076" y="1088778"/>
            <a:ext cx="144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Ben </a:t>
            </a:r>
            <a:r>
              <a:rPr lang="en-US" dirty="0" err="1" smtClean="0"/>
              <a:t>Freemire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458376" y="1667894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Beam intensity is measured by </a:t>
            </a:r>
          </a:p>
          <a:p>
            <a:r>
              <a:rPr lang="en-US" dirty="0" smtClean="0"/>
              <a:t>   a handmade </a:t>
            </a:r>
            <a:r>
              <a:rPr lang="en-US" dirty="0" err="1" smtClean="0"/>
              <a:t>toroid</a:t>
            </a:r>
            <a:r>
              <a:rPr lang="en-US" dirty="0" smtClean="0"/>
              <a:t> pickup coil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1093574" y="2798167"/>
            <a:ext cx="2762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Beam intensity per beam pulse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229891" y="4202432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# of beam pulses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1779</Words>
  <Application>Microsoft Macintosh PowerPoint</Application>
  <PresentationFormat>On-screen Show (4:3)</PresentationFormat>
  <Paragraphs>337</Paragraphs>
  <Slides>23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Progress of High Pressure  RF Cavity Test</vt:lpstr>
      <vt:lpstr>High pressure RF cavity test program</vt:lpstr>
      <vt:lpstr>Goal of first beam test</vt:lpstr>
      <vt:lpstr>Collaboration</vt:lpstr>
      <vt:lpstr>MTA beam line and HPRF cavity</vt:lpstr>
      <vt:lpstr>High pressure RF cavity &amp; collimator</vt:lpstr>
      <vt:lpstr>Assemble cavity, collimator, and toroid</vt:lpstr>
      <vt:lpstr>Beam profile monitor</vt:lpstr>
      <vt:lpstr>Observed beam intensity</vt:lpstr>
      <vt:lpstr>Taken data per pulse</vt:lpstr>
      <vt:lpstr>Run log</vt:lpstr>
      <vt:lpstr>Slide 12</vt:lpstr>
      <vt:lpstr>Compare with breakdown event</vt:lpstr>
      <vt:lpstr>Model of RF power deposition  per ionized electron</vt:lpstr>
      <vt:lpstr>Slide 15</vt:lpstr>
      <vt:lpstr>Estimate the number of ionized electron in the cavity from G4beamline simulation</vt:lpstr>
      <vt:lpstr>Study electronegative gas effect</vt:lpstr>
      <vt:lpstr>Electron capture time in dopant</vt:lpstr>
      <vt:lpstr>Compare with muon beam structure</vt:lpstr>
      <vt:lpstr>Radiation length in GH2 with 0.01 % SF6</vt:lpstr>
      <vt:lpstr>(Near) future plan</vt:lpstr>
      <vt:lpstr>Survey residual radiation dose level</vt:lpstr>
      <vt:lpstr>Conclusion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Pressure Cavity Beam Test</dc:title>
  <dc:creator>Katsuya Yonehara</dc:creator>
  <cp:lastModifiedBy>Katsuya Yonehara</cp:lastModifiedBy>
  <cp:revision>57</cp:revision>
  <dcterms:created xsi:type="dcterms:W3CDTF">2011-09-23T15:52:33Z</dcterms:created>
  <dcterms:modified xsi:type="dcterms:W3CDTF">2011-09-23T15:58:22Z</dcterms:modified>
</cp:coreProperties>
</file>