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62" r:id="rId2"/>
    <p:sldId id="285" r:id="rId3"/>
    <p:sldId id="278" r:id="rId4"/>
    <p:sldId id="266" r:id="rId5"/>
    <p:sldId id="281" r:id="rId6"/>
    <p:sldId id="268" r:id="rId7"/>
    <p:sldId id="286" r:id="rId8"/>
    <p:sldId id="270" r:id="rId9"/>
    <p:sldId id="291" r:id="rId10"/>
    <p:sldId id="280" r:id="rId11"/>
    <p:sldId id="287" r:id="rId12"/>
    <p:sldId id="288" r:id="rId13"/>
    <p:sldId id="289" r:id="rId14"/>
    <p:sldId id="290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0" autoAdjust="0"/>
    <p:restoredTop sz="94619" autoAdjust="0"/>
  </p:normalViewPr>
  <p:slideViewPr>
    <p:cSldViewPr snapToGrid="0">
      <p:cViewPr>
        <p:scale>
          <a:sx n="292" d="100"/>
          <a:sy n="292" d="100"/>
        </p:scale>
        <p:origin x="-9870" y="-82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03239-EA9B-417F-ABE7-C9626AEF360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4B27-ADB7-43D7-8CB3-623A56667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50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0D253-3BB9-4035-8602-CA071CA9A3C5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CD566-3B85-4239-8125-C4852CB13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63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65761"/>
            <a:ext cx="10972800" cy="707109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725CB9-BCCE-45C7-9B33-146A298137FE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1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2455EC-83AF-407F-91AE-A6328542834B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LAr Energy Chain 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46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5A437D-A63B-4F3C-85CA-601EBBF6C50E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LAr Energy Chain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4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765A1D-ABB5-466B-A9BA-09BBA11CDECC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LAr Energy Chain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20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969799"/>
            <a:ext cx="10729616" cy="132124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3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Title Line 1</a:t>
            </a:r>
            <a:br>
              <a:rPr lang="en-US" dirty="0"/>
            </a:br>
            <a:r>
              <a:rPr lang="en-US" dirty="0"/>
              <a:t>Title Line 2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05367" y="3363829"/>
            <a:ext cx="5421436" cy="148208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/>
              <a:buNone/>
              <a:defRPr sz="1650" b="0" i="0">
                <a:solidFill>
                  <a:srgbClr val="3C5A77"/>
                </a:solidFill>
                <a:latin typeface="Helvetica"/>
              </a:defRPr>
            </a:lvl1pPr>
            <a:lvl2pPr marL="205979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None/>
              <a:defRPr sz="1500" b="0" i="0">
                <a:solidFill>
                  <a:srgbClr val="3C5A77"/>
                </a:solidFill>
                <a:latin typeface="Helvetica"/>
              </a:defRPr>
            </a:lvl2pPr>
            <a:lvl3pPr marL="469106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None/>
              <a:defRPr sz="1350" b="0" i="0">
                <a:solidFill>
                  <a:srgbClr val="3C5A77"/>
                </a:solidFill>
                <a:latin typeface="Helvetica"/>
              </a:defRPr>
            </a:lvl3pPr>
            <a:lvl4pPr marL="673894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90000"/>
              <a:buFont typeface="Lucida Grande"/>
              <a:buNone/>
              <a:defRPr sz="1200" b="0" i="0">
                <a:solidFill>
                  <a:srgbClr val="3C5A77"/>
                </a:solidFill>
                <a:latin typeface="Helvetica"/>
              </a:defRPr>
            </a:lvl4pPr>
            <a:lvl5pPr marL="873919" inden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88000"/>
              <a:buFont typeface="Arial"/>
              <a:buNone/>
              <a:defRPr sz="105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0479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84EE50-78C6-4BFD-83E7-B76A15C30F9A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405760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567" y="6489520"/>
            <a:ext cx="749299" cy="237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58557" y="6531798"/>
            <a:ext cx="1158211" cy="18567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85000F-B6AA-4EC2-8A37-488B6910D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5368" y="2058881"/>
            <a:ext cx="9258160" cy="1321247"/>
          </a:xfrm>
        </p:spPr>
        <p:txBody>
          <a:bodyPr>
            <a:normAutofit/>
          </a:bodyPr>
          <a:lstStyle/>
          <a:p>
            <a:r>
              <a:rPr lang="en-US" dirty="0" smtClean="0"/>
              <a:t>LAr Detector Energy </a:t>
            </a:r>
            <a:r>
              <a:rPr lang="en-US" dirty="0"/>
              <a:t>Chain </a:t>
            </a:r>
            <a:r>
              <a:rPr lang="en-US" dirty="0" smtClean="0"/>
              <a:t>Design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1"/>
          </p:nvPr>
        </p:nvSpPr>
        <p:spPr>
          <a:xfrm>
            <a:off x="605368" y="3575000"/>
            <a:ext cx="2714943" cy="1111567"/>
          </a:xfrm>
        </p:spPr>
        <p:txBody>
          <a:bodyPr>
            <a:normAutofit/>
          </a:bodyPr>
          <a:lstStyle/>
          <a:p>
            <a:r>
              <a:rPr lang="en-US" sz="1500" dirty="0"/>
              <a:t>Andrew Lawrence</a:t>
            </a:r>
            <a:br>
              <a:rPr lang="en-US" sz="1500" dirty="0"/>
            </a:br>
            <a:r>
              <a:rPr lang="en-US" sz="1500" dirty="0"/>
              <a:t>ND Mechanical Designer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CCEF7A77-BBAE-4F8B-BC00-298412B32064}"/>
              </a:ext>
            </a:extLst>
          </p:cNvPr>
          <p:cNvSpPr txBox="1">
            <a:spLocks/>
          </p:cNvSpPr>
          <p:nvPr/>
        </p:nvSpPr>
        <p:spPr>
          <a:xfrm>
            <a:off x="1175895" y="6427307"/>
            <a:ext cx="1573887" cy="2152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 smtClean="0">
                <a:solidFill>
                  <a:srgbClr val="E95125"/>
                </a:solidFill>
                <a:latin typeface="Helvetica"/>
                <a:cs typeface="Helvetica"/>
              </a:rPr>
              <a:t>11 Nov 2020 </a:t>
            </a:r>
            <a:endParaRPr lang="en-US" sz="1200" dirty="0">
              <a:solidFill>
                <a:srgbClr val="E95125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666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141" y="4381532"/>
            <a:ext cx="2472038" cy="2023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Commercially </a:t>
            </a:r>
            <a:r>
              <a:rPr lang="en-US" dirty="0" smtClean="0"/>
              <a:t>Available </a:t>
            </a:r>
            <a:r>
              <a:rPr lang="en-US" dirty="0"/>
              <a:t>C</a:t>
            </a:r>
            <a:r>
              <a:rPr lang="en-US" dirty="0" smtClean="0"/>
              <a:t>onveyor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D574C3E-E8D8-409D-AE2F-629D650A4F1E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6263672" y="3280248"/>
            <a:ext cx="3990979" cy="1155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478" y="748461"/>
            <a:ext cx="4289364" cy="129809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1"/>
          </p:nvPr>
        </p:nvSpPr>
        <p:spPr>
          <a:xfrm>
            <a:off x="708049" y="1157068"/>
            <a:ext cx="4088833" cy="5031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Model RS19U/G-31-6, 10’   </a:t>
            </a:r>
          </a:p>
          <a:p>
            <a:pPr marL="0" indent="0">
              <a:buNone/>
            </a:pPr>
            <a:r>
              <a:rPr lang="en-US" sz="1200" dirty="0"/>
              <a:t>Rollers Max Load: 8,757kg</a:t>
            </a:r>
          </a:p>
          <a:p>
            <a:pPr marL="0" indent="0" algn="ctr">
              <a:buNone/>
            </a:pPr>
            <a:r>
              <a:rPr lang="en-US" sz="1000" dirty="0"/>
              <a:t>15m(49.21ft) of straight conveyor results in 99 rollers</a:t>
            </a:r>
          </a:p>
          <a:p>
            <a:pPr marL="0" indent="0" algn="ctr">
              <a:buNone/>
            </a:pPr>
            <a:r>
              <a:rPr lang="en-US" sz="1000" dirty="0"/>
              <a:t>99x195lb= 19,305lb (8,757kg) max load </a:t>
            </a:r>
          </a:p>
          <a:p>
            <a:pPr marL="0" indent="0">
              <a:buNone/>
            </a:pPr>
            <a:r>
              <a:rPr lang="en-US" sz="1200" dirty="0"/>
              <a:t>Frame max load:</a:t>
            </a:r>
          </a:p>
          <a:p>
            <a:pPr marL="0" indent="0" algn="ctr">
              <a:buNone/>
            </a:pPr>
            <a:r>
              <a:rPr lang="en-US" sz="1000" dirty="0"/>
              <a:t>10ft separated supports: 49.21ft x 120lb/</a:t>
            </a:r>
            <a:r>
              <a:rPr lang="en-US" sz="1000" dirty="0" err="1"/>
              <a:t>ft</a:t>
            </a:r>
            <a:r>
              <a:rPr lang="en-US" sz="1000" dirty="0"/>
              <a:t> = 5,905lb(2,678kg)</a:t>
            </a:r>
          </a:p>
          <a:p>
            <a:pPr marL="0" indent="0" algn="ctr">
              <a:buNone/>
            </a:pPr>
            <a:r>
              <a:rPr lang="en-US" sz="1000" dirty="0"/>
              <a:t>5ft separated supports: 49.21ft x 660lb/</a:t>
            </a:r>
            <a:r>
              <a:rPr lang="en-US" sz="1000" dirty="0" err="1"/>
              <a:t>ft</a:t>
            </a:r>
            <a:r>
              <a:rPr lang="en-US" sz="1000" dirty="0"/>
              <a:t> = 32,478lb(14,732kg)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*We will have to fabricate custom transfer module at </a:t>
            </a:r>
            <a:r>
              <a:rPr lang="en-US" sz="1200" dirty="0" smtClean="0"/>
              <a:t>end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Working with custom conveyor vendor CSE for a custom conveyor with wall-mounted rollers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809" y="2145569"/>
            <a:ext cx="4096322" cy="113363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344377" y="3112361"/>
            <a:ext cx="2974367" cy="14677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945668" y="4059085"/>
            <a:ext cx="1466790" cy="1668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404637" y="4059084"/>
            <a:ext cx="1541031" cy="1668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Mounting of Chain Support Conveyor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E3B187-E66F-4B71-90A4-92675A34E346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5969541" y="944779"/>
            <a:ext cx="4312064" cy="1414659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2"/>
          </p:nvPr>
        </p:nvSpPr>
        <p:spPr>
          <a:xfrm>
            <a:off x="605368" y="1074687"/>
            <a:ext cx="4672451" cy="1976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Travel support conveyor needs linear motion system to span travel distance of cryostat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4E167AE-8F12-48E7-B15C-C1F87CE83986}"/>
              </a:ext>
            </a:extLst>
          </p:cNvPr>
          <p:cNvSpPr txBox="1">
            <a:spLocks/>
          </p:cNvSpPr>
          <p:nvPr/>
        </p:nvSpPr>
        <p:spPr>
          <a:xfrm>
            <a:off x="498617" y="2800985"/>
            <a:ext cx="6193136" cy="341966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</a:rPr>
              <a:t>Load Breakdown on linear motion system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Energy Chains:  								~2,405 kg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Cryogenic Chain w/ VJP’s, 24.55m at max travel (16.3m on conveyor, 8.25m in bend): ~2,148 kg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Power Supply Chain: 24.55m at max (10.45kg/m) 					        ~257 kg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Travel Support Conveyor: 						~1,085 kg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Conveyor: 987 kg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1"/>
                </a:solidFill>
              </a:rPr>
              <a:t>Support Shelves: 97.12 kg , 12.14 kg per unit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Load on linear bearings(max): 			   		~3,490 kg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69915" y="5321030"/>
            <a:ext cx="7324928" cy="2723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Bearing Selection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05059B52-734A-4B2D-9890-FE1CCC14313F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6547020" y="1012862"/>
            <a:ext cx="3990975" cy="2295560"/>
          </a:xfrm>
          <a:prstGeom prst="rect">
            <a:avLst/>
          </a:prstGeom>
        </p:spPr>
      </p:pic>
      <p:pic>
        <p:nvPicPr>
          <p:cNvPr id="9" name="Content Placeholder 7"/>
          <p:cNvPicPr>
            <a:picLocks noGrp="1" noChangeAspect="1"/>
          </p:cNvPicPr>
          <p:nvPr>
            <p:ph idx="12"/>
          </p:nvPr>
        </p:nvPicPr>
        <p:blipFill>
          <a:blip r:embed="rId3"/>
          <a:stretch>
            <a:fillRect/>
          </a:stretch>
        </p:blipFill>
        <p:spPr>
          <a:xfrm>
            <a:off x="2823984" y="3648542"/>
            <a:ext cx="2553056" cy="2381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748" y="3826615"/>
            <a:ext cx="3229128" cy="2025439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64E167AE-8F12-48E7-B15C-C1F87CE83986}"/>
              </a:ext>
            </a:extLst>
          </p:cNvPr>
          <p:cNvSpPr txBox="1">
            <a:spLocks/>
          </p:cNvSpPr>
          <p:nvPr/>
        </p:nvSpPr>
        <p:spPr>
          <a:xfrm>
            <a:off x="544682" y="1237268"/>
            <a:ext cx="4893013" cy="164109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Introduced Thomson linear bearings into model.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Two preferred options given for layout: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r>
              <a:rPr lang="en-US" sz="1600" dirty="0">
                <a:solidFill>
                  <a:schemeClr val="tx1"/>
                </a:solidFill>
              </a:rPr>
              <a:t>2 or 4 bearing per mounting pad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4357" y="342413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51096" y="342413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84316" y="3424136"/>
            <a:ext cx="2853379" cy="2743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Conveyor Support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3A4ACF2-771A-4023-85E1-EB61BD1F91FA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4E167AE-8F12-48E7-B15C-C1F87CE83986}"/>
              </a:ext>
            </a:extLst>
          </p:cNvPr>
          <p:cNvSpPr txBox="1">
            <a:spLocks/>
          </p:cNvSpPr>
          <p:nvPr/>
        </p:nvSpPr>
        <p:spPr>
          <a:xfrm>
            <a:off x="621412" y="1552573"/>
            <a:ext cx="4723320" cy="246892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Specs: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Rail </a:t>
            </a:r>
            <a:r>
              <a:rPr lang="en-US" sz="1600" dirty="0">
                <a:solidFill>
                  <a:schemeClr val="tx1"/>
                </a:solidFill>
              </a:rPr>
              <a:t>Diameter: 1.5 inch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Bearing Max </a:t>
            </a:r>
            <a:r>
              <a:rPr lang="en-US" sz="1600" dirty="0" smtClean="0">
                <a:solidFill>
                  <a:schemeClr val="tx1"/>
                </a:solidFill>
              </a:rPr>
              <a:t>Load(per): </a:t>
            </a:r>
            <a:r>
              <a:rPr lang="en-US" sz="1600" dirty="0">
                <a:solidFill>
                  <a:schemeClr val="tx1"/>
                </a:solidFill>
              </a:rPr>
              <a:t>7000 lbf, or 3175kg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Max Load per support unit: 12,700 kg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3+ </a:t>
            </a:r>
            <a:r>
              <a:rPr lang="en-US" sz="1600" dirty="0">
                <a:solidFill>
                  <a:schemeClr val="tx1"/>
                </a:solidFill>
              </a:rPr>
              <a:t>support units mounted along </a:t>
            </a:r>
            <a:r>
              <a:rPr lang="en-US" sz="1600" dirty="0" smtClean="0">
                <a:solidFill>
                  <a:schemeClr val="tx1"/>
                </a:solidFill>
              </a:rPr>
              <a:t>conveyor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Total bearing </a:t>
            </a:r>
            <a:r>
              <a:rPr lang="en-US" sz="1600" dirty="0">
                <a:solidFill>
                  <a:schemeClr val="tx1"/>
                </a:solidFill>
              </a:rPr>
              <a:t>max </a:t>
            </a:r>
            <a:r>
              <a:rPr lang="en-US" sz="1600" dirty="0" smtClean="0">
                <a:solidFill>
                  <a:schemeClr val="tx1"/>
                </a:solidFill>
              </a:rPr>
              <a:t>load capacity: </a:t>
            </a:r>
            <a:r>
              <a:rPr lang="en-US" sz="1600" dirty="0">
                <a:solidFill>
                  <a:schemeClr val="tx1"/>
                </a:solidFill>
              </a:rPr>
              <a:t>38,100 kg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436" y="543411"/>
            <a:ext cx="5226964" cy="3137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7055"/>
          <a:stretch/>
        </p:blipFill>
        <p:spPr>
          <a:xfrm>
            <a:off x="8487177" y="3124548"/>
            <a:ext cx="3095223" cy="313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Mounting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2CF36F6F-96E4-4BDD-BDEB-0A1E6ACBD774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361" y="26487"/>
            <a:ext cx="3891489" cy="4004642"/>
          </a:xfrm>
          <a:prstGeom prst="rect">
            <a:avLst/>
          </a:prstGeom>
        </p:spPr>
      </p:pic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64E167AE-8F12-48E7-B15C-C1F87CE83986}"/>
              </a:ext>
            </a:extLst>
          </p:cNvPr>
          <p:cNvSpPr txBox="1">
            <a:spLocks/>
          </p:cNvSpPr>
          <p:nvPr/>
        </p:nvSpPr>
        <p:spPr>
          <a:xfrm>
            <a:off x="1981201" y="4241880"/>
            <a:ext cx="5418305" cy="188271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Slotted beam mounted to grout pad/shotcrete surface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3” slot + grout pad thickness (0 to 3+ inches) can overcome 6”+ variability in cavern wall surface.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69" y="1352135"/>
            <a:ext cx="5437962" cy="236975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902299" y="2537012"/>
            <a:ext cx="875763" cy="1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03714" y="1532727"/>
            <a:ext cx="648385" cy="12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3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 Pipe Routing in Cavern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3EC4E5F-C2BD-4A4F-BD6C-1F104C0E071B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62" t="1785" r="3350" b="-1785"/>
          <a:stretch/>
        </p:blipFill>
        <p:spPr>
          <a:xfrm>
            <a:off x="4097867" y="1012862"/>
            <a:ext cx="7862039" cy="381473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E167AE-8F12-48E7-B15C-C1F87CE83986}"/>
              </a:ext>
            </a:extLst>
          </p:cNvPr>
          <p:cNvSpPr txBox="1">
            <a:spLocks/>
          </p:cNvSpPr>
          <p:nvPr/>
        </p:nvSpPr>
        <p:spPr>
          <a:xfrm>
            <a:off x="605368" y="3918497"/>
            <a:ext cx="3593145" cy="15562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Preliminary routing along rear wall of cavern and down to egress surface.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Concerns: Equipment placement along desired path, Interference with current ventilation </a:t>
            </a:r>
            <a:r>
              <a:rPr lang="en-US" sz="1200" dirty="0" smtClean="0"/>
              <a:t>model and power distribution equipment</a:t>
            </a:r>
          </a:p>
        </p:txBody>
      </p:sp>
    </p:spTree>
    <p:extLst>
      <p:ext uri="{BB962C8B-B14F-4D97-AF65-F5344CB8AC3E}">
        <p14:creationId xmlns:p14="http://schemas.microsoft.com/office/powerpoint/2010/main" val="31866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 Energy Chain </a:t>
            </a: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3580733" cy="43792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Two parallel chains will deliver utilities along stride of PRISM System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-LAr Cryogen Supply Chain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-Power Supply/Controls/Data Chain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-Linear Motion Support Conveyor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-PRISM Anchor via Cryogen Mezzanine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183EFEC-C19A-4B76-B34C-E1AAB7DB3952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72" y="3106433"/>
            <a:ext cx="6823974" cy="2961875"/>
          </a:xfrm>
          <a:prstGeom prst="rect">
            <a:avLst/>
          </a:prstGeom>
        </p:spPr>
      </p:pic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841" y="551413"/>
            <a:ext cx="3661908" cy="23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/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54006" y="1205675"/>
            <a:ext cx="6752277" cy="3130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Chain Interface with Cavern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6EF0C61-8545-41DE-9AF3-6D7A871940C0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22724" y="4313400"/>
            <a:ext cx="167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Energy </a:t>
            </a:r>
            <a:r>
              <a:rPr lang="en-US" sz="1400" dirty="0" smtClean="0"/>
              <a:t>Chain Fixed End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683726" y="3705906"/>
            <a:ext cx="13063" cy="664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70554" y="1171832"/>
            <a:ext cx="2327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Linear Motion Rail System</a:t>
            </a:r>
            <a:endParaRPr lang="en-US" sz="1400" dirty="0"/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>
            <a:off x="4177445" y="1479609"/>
            <a:ext cx="557094" cy="14798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1172293" y="5203391"/>
            <a:ext cx="42072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*Quantity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and spacing of mounts will be determined based on method and individual load capacity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795" y="1171832"/>
            <a:ext cx="3196629" cy="4753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2682" y="1479609"/>
            <a:ext cx="256346" cy="34195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875203" y="884848"/>
            <a:ext cx="167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Energy </a:t>
            </a:r>
            <a:r>
              <a:rPr lang="en-US" sz="1400" dirty="0" smtClean="0"/>
              <a:t>Chain </a:t>
            </a:r>
            <a:r>
              <a:rPr lang="en-US" sz="1400" dirty="0" smtClean="0"/>
              <a:t>Moving </a:t>
            </a:r>
            <a:r>
              <a:rPr lang="en-US" sz="1400" dirty="0" smtClean="0"/>
              <a:t>End</a:t>
            </a:r>
            <a:endParaRPr lang="en-US" sz="1400" dirty="0"/>
          </a:p>
        </p:txBody>
      </p:sp>
      <p:cxnSp>
        <p:nvCxnSpPr>
          <p:cNvPr id="25" name="Straight Arrow Connector 24"/>
          <p:cNvCxnSpPr>
            <a:stCxn id="23" idx="2"/>
          </p:cNvCxnSpPr>
          <p:nvPr/>
        </p:nvCxnSpPr>
        <p:spPr>
          <a:xfrm flipH="1">
            <a:off x="5697859" y="1408068"/>
            <a:ext cx="1013989" cy="15514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0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1040"/>
          <a:stretch/>
        </p:blipFill>
        <p:spPr>
          <a:xfrm>
            <a:off x="520536" y="968526"/>
            <a:ext cx="5383490" cy="35648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0C39C72E-2A13-EB4D-AD45-6D4E6ACAED8D}" type="slidenum">
              <a:rPr lang="en-US"/>
              <a:pPr defTabSz="457200">
                <a:defRPr/>
              </a:pPr>
              <a:t>4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0E23A9-10DD-4823-B2C9-4C69F1DB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 Sizing and Placement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454415" y="4628938"/>
            <a:ext cx="253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Model: IGUS </a:t>
            </a:r>
            <a:r>
              <a:rPr lang="en-US" sz="1000" dirty="0" smtClean="0"/>
              <a:t>E4-350-500 </a:t>
            </a:r>
          </a:p>
          <a:p>
            <a:r>
              <a:rPr lang="en-US" sz="1000" dirty="0" smtClean="0"/>
              <a:t>Internal </a:t>
            </a:r>
            <a:r>
              <a:rPr lang="en-US" sz="1000" dirty="0" smtClean="0"/>
              <a:t>Width</a:t>
            </a:r>
            <a:r>
              <a:rPr lang="en-US" sz="1000" dirty="0" smtClean="0"/>
              <a:t>: 350mm</a:t>
            </a:r>
          </a:p>
          <a:p>
            <a:r>
              <a:rPr lang="en-US" sz="1000" dirty="0" smtClean="0"/>
              <a:t>Internal Height: 500mm</a:t>
            </a:r>
            <a:endParaRPr lang="en-US" sz="1000" dirty="0" smtClean="0"/>
          </a:p>
          <a:p>
            <a:r>
              <a:rPr lang="en-US" sz="1000" dirty="0" smtClean="0"/>
              <a:t>Weight</a:t>
            </a:r>
            <a:r>
              <a:rPr lang="en-US" sz="1000" dirty="0" smtClean="0"/>
              <a:t>: 65.7 kg/m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0FA8804-4A61-46EC-AC53-AA30111556F6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7211181" y="5439856"/>
            <a:ext cx="4094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*Final sizing and layout of lines TBD</a:t>
            </a:r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16779"/>
            <a:ext cx="5830114" cy="46297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109" t="13421" b="32501"/>
          <a:stretch/>
        </p:blipFill>
        <p:spPr>
          <a:xfrm>
            <a:off x="7211181" y="5233793"/>
            <a:ext cx="3599752" cy="206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5831" y="34040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35946" y="34234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76061" y="35144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08949" y="16081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65244" y="16081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18336" y="169734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13206" y="16516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26111" y="1468072"/>
            <a:ext cx="1133117" cy="12011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74631" y="1608123"/>
            <a:ext cx="1084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Contingency Space</a:t>
            </a:r>
          </a:p>
          <a:p>
            <a:pPr algn="ctr"/>
            <a:r>
              <a:rPr lang="en-US" sz="1200" dirty="0" smtClean="0"/>
              <a:t>~25%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 flipH="1">
            <a:off x="2935946" y="2052687"/>
            <a:ext cx="1092636" cy="617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Igus Shelving and Proposed Pipe Layout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BA8CA9F-EE37-4521-B906-2DE7AF12C7A3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1"/>
          </p:nvPr>
        </p:nvPicPr>
        <p:blipFill rotWithShape="1">
          <a:blip r:embed="rId2"/>
          <a:srcRect t="378" b="-1"/>
          <a:stretch/>
        </p:blipFill>
        <p:spPr>
          <a:xfrm>
            <a:off x="605368" y="1012862"/>
            <a:ext cx="8668254" cy="48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>
              <a:defRPr/>
            </a:pPr>
            <a:fld id="{0C39C72E-2A13-EB4D-AD45-6D4E6ACAED8D}" type="slidenum">
              <a:rPr lang="en-US"/>
              <a:pPr defTabSz="457200">
                <a:defRPr/>
              </a:pPr>
              <a:t>6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0E23A9-10DD-4823-B2C9-4C69F1DB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 Energy Chain Load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360720" y="1134056"/>
            <a:ext cx="3715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Length of energy chain: 26.25 meters</a:t>
            </a:r>
          </a:p>
          <a:p>
            <a:r>
              <a:rPr lang="en-US" sz="1600" dirty="0" smtClean="0"/>
              <a:t>-16 m for necessary travel</a:t>
            </a:r>
          </a:p>
          <a:p>
            <a:r>
              <a:rPr lang="en-US" sz="1600" dirty="0" smtClean="0"/>
              <a:t>-8.25 m in energy chain bend</a:t>
            </a:r>
          </a:p>
          <a:p>
            <a:r>
              <a:rPr lang="en-US" sz="1600" dirty="0"/>
              <a:t>-</a:t>
            </a:r>
            <a:r>
              <a:rPr lang="en-US" sz="1600" dirty="0" smtClean="0"/>
              <a:t>1 m relief at both ends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08953"/>
              </p:ext>
            </p:extLst>
          </p:nvPr>
        </p:nvGraphicFramePr>
        <p:xfrm>
          <a:off x="429482" y="2931959"/>
          <a:ext cx="6335915" cy="2828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678">
                  <a:extLst>
                    <a:ext uri="{9D8B030D-6E8A-4147-A177-3AD203B41FA5}">
                      <a16:colId xmlns:a16="http://schemas.microsoft.com/office/drawing/2014/main" val="1874816138"/>
                    </a:ext>
                  </a:extLst>
                </a:gridCol>
                <a:gridCol w="1115678">
                  <a:extLst>
                    <a:ext uri="{9D8B030D-6E8A-4147-A177-3AD203B41FA5}">
                      <a16:colId xmlns:a16="http://schemas.microsoft.com/office/drawing/2014/main" val="1132224461"/>
                    </a:ext>
                  </a:extLst>
                </a:gridCol>
                <a:gridCol w="883594">
                  <a:extLst>
                    <a:ext uri="{9D8B030D-6E8A-4147-A177-3AD203B41FA5}">
                      <a16:colId xmlns:a16="http://schemas.microsoft.com/office/drawing/2014/main" val="287070865"/>
                    </a:ext>
                  </a:extLst>
                </a:gridCol>
                <a:gridCol w="1100552">
                  <a:extLst>
                    <a:ext uri="{9D8B030D-6E8A-4147-A177-3AD203B41FA5}">
                      <a16:colId xmlns:a16="http://schemas.microsoft.com/office/drawing/2014/main" val="3078164449"/>
                    </a:ext>
                  </a:extLst>
                </a:gridCol>
                <a:gridCol w="896272">
                  <a:extLst>
                    <a:ext uri="{9D8B030D-6E8A-4147-A177-3AD203B41FA5}">
                      <a16:colId xmlns:a16="http://schemas.microsoft.com/office/drawing/2014/main" val="1282898512"/>
                    </a:ext>
                  </a:extLst>
                </a:gridCol>
                <a:gridCol w="1224141">
                  <a:extLst>
                    <a:ext uri="{9D8B030D-6E8A-4147-A177-3AD203B41FA5}">
                      <a16:colId xmlns:a16="http://schemas.microsoft.com/office/drawing/2014/main" val="3971600044"/>
                    </a:ext>
                  </a:extLst>
                </a:gridCol>
              </a:tblGrid>
              <a:tr h="7651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Line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Volume</a:t>
                      </a:r>
                    </a:p>
                    <a:p>
                      <a:pPr algn="ctr"/>
                      <a:r>
                        <a:rPr lang="en-US" sz="1200" dirty="0" smtClean="0"/>
                        <a:t>(m3)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Material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Density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smtClean="0"/>
                        <a:t>kg/m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Material Mass</a:t>
                      </a:r>
                    </a:p>
                    <a:p>
                      <a:pPr algn="ctr"/>
                      <a:r>
                        <a:rPr lang="en-US" sz="1200" dirty="0" smtClean="0"/>
                        <a:t>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Pipe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Weight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Weight</a:t>
                      </a:r>
                    </a:p>
                    <a:p>
                      <a:pPr algn="ctr"/>
                      <a:r>
                        <a:rPr lang="en-US" sz="1200" dirty="0" smtClean="0"/>
                        <a:t>kg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12922"/>
                  </a:ext>
                </a:extLst>
              </a:tr>
              <a:tr h="312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Argon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76.08685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6615871"/>
                  </a:ext>
                </a:extLst>
              </a:tr>
              <a:tr h="280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L. Nitrogen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42.77890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5426961"/>
                  </a:ext>
                </a:extLst>
              </a:tr>
              <a:tr h="211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Nitrogen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0.09976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1159942"/>
                  </a:ext>
                </a:extLst>
              </a:tr>
              <a:tr h="211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Argon supply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0.94709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5956225"/>
                  </a:ext>
                </a:extLst>
              </a:tr>
              <a:tr h="211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Argon exhaust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6786242"/>
                  </a:ext>
                </a:extLst>
              </a:tr>
              <a:tr h="211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 Air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0.01636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049765"/>
                  </a:ext>
                </a:extLst>
              </a:tr>
              <a:tr h="41215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 Nitrogen (purge gas)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2411720"/>
                  </a:ext>
                </a:extLst>
              </a:tr>
              <a:tr h="2117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798637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57DBFA6-32FE-41CF-ABF6-AB5908617D33}"/>
              </a:ext>
            </a:extLst>
          </p:cNvPr>
          <p:cNvSpPr txBox="1"/>
          <p:nvPr/>
        </p:nvSpPr>
        <p:spPr>
          <a:xfrm>
            <a:off x="7971477" y="2434056"/>
            <a:ext cx="3725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Weight of Energy </a:t>
            </a:r>
            <a:r>
              <a:rPr lang="en-US" sz="1600" dirty="0"/>
              <a:t>C</a:t>
            </a:r>
            <a:r>
              <a:rPr lang="en-US" sz="1600" dirty="0" smtClean="0"/>
              <a:t>hain</a:t>
            </a:r>
          </a:p>
          <a:p>
            <a:endParaRPr lang="en-US" sz="1600" dirty="0" smtClean="0"/>
          </a:p>
          <a:p>
            <a:r>
              <a:rPr lang="en-US" sz="1600" dirty="0" smtClean="0"/>
              <a:t>Cryogenic Piping(filled): 572.1 kg</a:t>
            </a:r>
          </a:p>
          <a:p>
            <a:endParaRPr lang="en-US" sz="1600" dirty="0"/>
          </a:p>
          <a:p>
            <a:r>
              <a:rPr lang="en-US" sz="1600" dirty="0" smtClean="0"/>
              <a:t>Igus Chain(65.7kg/m): 1,724.6 kg</a:t>
            </a:r>
          </a:p>
          <a:p>
            <a:endParaRPr lang="en-US" sz="1600" dirty="0"/>
          </a:p>
          <a:p>
            <a:r>
              <a:rPr lang="en-US" sz="1600" dirty="0" smtClean="0"/>
              <a:t>Total Weight:  2,296.7 kg</a:t>
            </a:r>
          </a:p>
          <a:p>
            <a:endParaRPr lang="en-US" sz="1600" dirty="0"/>
          </a:p>
          <a:p>
            <a:r>
              <a:rPr lang="en-US" sz="1600" dirty="0" smtClean="0"/>
              <a:t>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C2C1AAE7-7F0C-4E7B-A3C3-B30756953AD6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581" y="1005684"/>
            <a:ext cx="3348739" cy="14283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12282" y="3855250"/>
            <a:ext cx="2543175" cy="371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Energy Chain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80C9596-2760-4372-803C-C22E6D70C6EB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1812655" y="1692612"/>
            <a:ext cx="3990750" cy="3326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IGUS chain model for power and data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Inner Height: 162mm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Inner Width: 200mm</a:t>
            </a:r>
          </a:p>
          <a:p>
            <a:pPr marL="274638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274638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274638" lvl="1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*chain selection to chain per volume requirements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905" y="990229"/>
            <a:ext cx="4498157" cy="27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Connections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7EBE8B8-6EE0-4FAD-B3DA-9EEA834C8718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2879" y="1373626"/>
            <a:ext cx="3181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Rigid piping from </a:t>
            </a:r>
            <a:r>
              <a:rPr lang="en-US" sz="1400" dirty="0" smtClean="0"/>
              <a:t>cyroplant and surface transfer lines </a:t>
            </a:r>
            <a:r>
              <a:rPr lang="en-US" sz="1400" dirty="0" smtClean="0"/>
              <a:t>will connect via welded connections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/>
              <a:t>90 degree turn at end of chain to mate with LAr cryogenic mezzanine</a:t>
            </a:r>
          </a:p>
          <a:p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68755" y="3593328"/>
            <a:ext cx="5261241" cy="2579631"/>
            <a:chOff x="4407080" y="538222"/>
            <a:chExt cx="5261241" cy="25796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8066" y="538222"/>
              <a:ext cx="4820255" cy="2579631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>
              <a:off x="4925402" y="1500585"/>
              <a:ext cx="157043" cy="32745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407080" y="1231930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Rigid Pipe</a:t>
              </a:r>
              <a:endParaRPr lang="en-US" sz="12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061499" y="1167641"/>
              <a:ext cx="106569" cy="43280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543177" y="898986"/>
              <a:ext cx="10683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Welded Joint</a:t>
              </a:r>
              <a:endParaRPr lang="en-US" sz="1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780714" y="969316"/>
              <a:ext cx="55046" cy="5062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315668" y="674753"/>
              <a:ext cx="824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Flex Pipe</a:t>
              </a:r>
              <a:endParaRPr lang="en-US" sz="12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589783" y="3439439"/>
            <a:ext cx="1070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Fixed End</a:t>
            </a:r>
            <a:endParaRPr lang="en-US" sz="1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5518" t="2691" r="3056" b="3115"/>
          <a:stretch/>
        </p:blipFill>
        <p:spPr>
          <a:xfrm>
            <a:off x="6779982" y="2191972"/>
            <a:ext cx="4875994" cy="398098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6428983" y="1602005"/>
            <a:ext cx="4544414" cy="2405787"/>
            <a:chOff x="6802241" y="1825477"/>
            <a:chExt cx="4544414" cy="2405787"/>
          </a:xfrm>
        </p:grpSpPr>
        <p:grpSp>
          <p:nvGrpSpPr>
            <p:cNvPr id="47" name="Group 46"/>
            <p:cNvGrpSpPr/>
            <p:nvPr/>
          </p:nvGrpSpPr>
          <p:grpSpPr>
            <a:xfrm>
              <a:off x="6802241" y="2082133"/>
              <a:ext cx="4012285" cy="2149131"/>
              <a:chOff x="6802241" y="2082133"/>
              <a:chExt cx="4012285" cy="214913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7182844" y="3338593"/>
                <a:ext cx="501370" cy="89267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6802241" y="3084173"/>
                <a:ext cx="8819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Rigid Pipe</a:t>
                </a:r>
                <a:endParaRPr lang="en-US" sz="1200" dirty="0"/>
              </a:p>
            </p:txBody>
          </p:sp>
          <p:cxnSp>
            <p:nvCxnSpPr>
              <p:cNvPr id="51" name="Straight Arrow Connector 50"/>
              <p:cNvCxnSpPr>
                <a:stCxn id="52" idx="2"/>
              </p:cNvCxnSpPr>
              <p:nvPr/>
            </p:nvCxnSpPr>
            <p:spPr>
              <a:xfrm flipH="1">
                <a:off x="8218398" y="3222672"/>
                <a:ext cx="1" cy="78366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7684214" y="2945673"/>
                <a:ext cx="10683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Welded Joint</a:t>
                </a:r>
                <a:endParaRPr lang="en-US" sz="1200" dirty="0"/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flipH="1">
                <a:off x="10517719" y="2082133"/>
                <a:ext cx="296807" cy="11633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10522390" y="1825477"/>
              <a:ext cx="8242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Flex Pipe</a:t>
              </a:r>
              <a:endParaRPr lang="en-US" sz="12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302795" y="1717539"/>
            <a:ext cx="1365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Moving End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10441269" y="5895960"/>
            <a:ext cx="1214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Anchor boom</a:t>
            </a:r>
            <a:endParaRPr lang="en-US" sz="1200" dirty="0"/>
          </a:p>
        </p:txBody>
      </p:sp>
      <p:cxnSp>
        <p:nvCxnSpPr>
          <p:cNvPr id="57" name="Straight Arrow Connector 56"/>
          <p:cNvCxnSpPr>
            <a:stCxn id="56" idx="0"/>
          </p:cNvCxnSpPr>
          <p:nvPr/>
        </p:nvCxnSpPr>
        <p:spPr>
          <a:xfrm flipH="1" flipV="1">
            <a:off x="10292864" y="4399535"/>
            <a:ext cx="755759" cy="1496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6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4931927" y="1941832"/>
            <a:ext cx="6803400" cy="37062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9954"/>
          <a:stretch/>
        </p:blipFill>
        <p:spPr>
          <a:xfrm>
            <a:off x="6248927" y="125000"/>
            <a:ext cx="5622157" cy="23710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Conveyor Shelf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B88E5680-4549-4B7C-A5F2-1A7566E03BD6}" type="datetime1">
              <a:rPr lang="en-US" smtClean="0">
                <a:latin typeface="Helvetica"/>
                <a:cs typeface="Helvetica"/>
              </a:rPr>
              <a:t>11/11/2020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LAr Energy Chain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377090" y="1985859"/>
            <a:ext cx="4419080" cy="2759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Energy chain traveling support needs to return with energy chain 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Can this be accomplished without another powered motion system?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Added a concentric conveyor to guide travel support back to starting position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948658" y="4041120"/>
            <a:ext cx="18565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9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UNE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ange Stack Concept.pptx" id="{B9291C95-5E05-415F-BE66-B5DFFF619516}" vid="{EF36706C-E561-457A-81CD-384546061D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75098</TotalTime>
  <Words>774</Words>
  <Application>Microsoft Office PowerPoint</Application>
  <PresentationFormat>Widescreen</PresentationFormat>
  <Paragraphs>211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Geneva</vt:lpstr>
      <vt:lpstr>Helvetica</vt:lpstr>
      <vt:lpstr>Lucida Grande</vt:lpstr>
      <vt:lpstr>1_DUNE Content-Footer Theme</vt:lpstr>
      <vt:lpstr>LAr Detector Energy Chain Design</vt:lpstr>
      <vt:lpstr>LAr Energy Chain Overview</vt:lpstr>
      <vt:lpstr>Energy Chain Interface with Cavern</vt:lpstr>
      <vt:lpstr>Pipe Sizing and Placement</vt:lpstr>
      <vt:lpstr>Igus Shelving and Proposed Pipe Layout</vt:lpstr>
      <vt:lpstr>Cryogenic Energy Chain Load Values</vt:lpstr>
      <vt:lpstr>Power Supply Energy Chain</vt:lpstr>
      <vt:lpstr>End Connections</vt:lpstr>
      <vt:lpstr>Conveyor Shelf</vt:lpstr>
      <vt:lpstr>Commercially Available Conveyor </vt:lpstr>
      <vt:lpstr>Wall Mounting of Chain Support Conveyor</vt:lpstr>
      <vt:lpstr>Linear Bearing Selection</vt:lpstr>
      <vt:lpstr>Conveyor Support </vt:lpstr>
      <vt:lpstr>Rail Mounting</vt:lpstr>
      <vt:lpstr>Cryogen Pipe Routing in Cavern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Cryostat Design Updates - Cryogenics/Energy Chain</dc:title>
  <dc:creator>Lawrence, Andrew James Elliot</dc:creator>
  <cp:lastModifiedBy>Lawrence, Andrew James Elliot</cp:lastModifiedBy>
  <cp:revision>84</cp:revision>
  <dcterms:created xsi:type="dcterms:W3CDTF">2020-03-25T20:30:17Z</dcterms:created>
  <dcterms:modified xsi:type="dcterms:W3CDTF">2020-11-11T21:09:12Z</dcterms:modified>
</cp:coreProperties>
</file>