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7" r:id="rId2"/>
    <p:sldId id="288" r:id="rId3"/>
    <p:sldId id="290" r:id="rId4"/>
    <p:sldId id="291" r:id="rId5"/>
    <p:sldId id="293" r:id="rId6"/>
    <p:sldId id="294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290" autoAdjust="0"/>
  </p:normalViewPr>
  <p:slideViewPr>
    <p:cSldViewPr>
      <p:cViewPr varScale="1">
        <p:scale>
          <a:sx n="77" d="100"/>
          <a:sy n="77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B7C35-D57E-4341-84FE-C057CF950C27}" type="datetimeFigureOut">
              <a:rPr lang="en-US" smtClean="0"/>
              <a:t>7/31/11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3D6D9-4D49-D247-B440-0914AB8C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2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D6D9-4D49-D247-B440-0914AB8CD5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6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7/31/11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9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7/31/11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1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7/31/11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8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7/31/11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2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7/31/11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8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7/31/11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4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7/31/11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7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7/31/11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9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7/31/11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2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7/31/11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4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7/31/11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3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C867B-6A4D-4FE4-9B22-BF08AEF50405}" type="datetimeFigureOut">
              <a:rPr lang="en-US" smtClean="0"/>
              <a:t>7/31/11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5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indico.fnal.gov/conferenceTimeTable.py?confId=4663%232011080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845664" cy="7017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 Agenda  </a:t>
            </a:r>
            <a:r>
              <a:rPr lang="en-US" sz="2400" dirty="0" smtClean="0"/>
              <a:t>of the </a:t>
            </a:r>
            <a:r>
              <a:rPr lang="en-US" sz="2400" dirty="0"/>
              <a:t>Instrumentation Taskforce </a:t>
            </a:r>
            <a:r>
              <a:rPr lang="en-US" sz="2400" dirty="0" smtClean="0"/>
              <a:t>August 1</a:t>
            </a:r>
            <a:r>
              <a:rPr lang="en-US" sz="2400" dirty="0" smtClean="0"/>
              <a:t> </a:t>
            </a:r>
            <a:r>
              <a:rPr lang="en-US" sz="2400" dirty="0"/>
              <a:t> </a:t>
            </a:r>
            <a:r>
              <a:rPr lang="en-US" sz="2400" dirty="0" smtClean="0"/>
              <a:t>12:00-13:</a:t>
            </a:r>
            <a:r>
              <a:rPr lang="en-US" sz="2400" dirty="0"/>
              <a:t>00  </a:t>
            </a:r>
            <a:r>
              <a:rPr lang="en-US" sz="2400" dirty="0" smtClean="0"/>
              <a:t>CDT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2"/>
              </a:rPr>
              <a:t>https://indico.fnal.gov/conferenceTimeTable.py?confId=4663#</a:t>
            </a:r>
            <a:r>
              <a:rPr lang="en-US" sz="2400" dirty="0" smtClean="0">
                <a:hlinkClick r:id="rId2"/>
              </a:rPr>
              <a:t>20110801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12:</a:t>
            </a:r>
            <a:r>
              <a:rPr lang="en-US" sz="2400" dirty="0"/>
              <a:t>0</a:t>
            </a:r>
            <a:r>
              <a:rPr lang="en-US" sz="2400" dirty="0" smtClean="0"/>
              <a:t>0 </a:t>
            </a:r>
            <a:r>
              <a:rPr lang="en-US" sz="2400" dirty="0"/>
              <a:t>  </a:t>
            </a:r>
            <a:r>
              <a:rPr lang="en-US" sz="2400" dirty="0" smtClean="0"/>
              <a:t>News Ian and Marcel </a:t>
            </a:r>
          </a:p>
          <a:p>
            <a:endParaRPr lang="en-US" sz="2400" dirty="0"/>
          </a:p>
          <a:p>
            <a:r>
              <a:rPr lang="en-US" sz="2400" dirty="0" smtClean="0"/>
              <a:t>12:05   </a:t>
            </a:r>
            <a:r>
              <a:rPr lang="en-US" sz="2400" dirty="0" smtClean="0"/>
              <a:t>Detector R&amp;D Coordinating Panel </a:t>
            </a:r>
            <a:r>
              <a:rPr lang="en-US" sz="2400" dirty="0" smtClean="0"/>
              <a:t>(</a:t>
            </a:r>
            <a:r>
              <a:rPr lang="en-US" sz="2400" dirty="0" smtClean="0"/>
              <a:t>Murdock </a:t>
            </a:r>
            <a:r>
              <a:rPr lang="en-US" sz="2400" dirty="0" err="1" smtClean="0"/>
              <a:t>Gilchriese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              </a:t>
            </a:r>
            <a:r>
              <a:rPr lang="en-US" sz="2400" dirty="0" smtClean="0"/>
              <a:t>(to include targeted resources at the National Labs)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12:</a:t>
            </a:r>
            <a:r>
              <a:rPr lang="en-US" sz="2400" dirty="0"/>
              <a:t>2</a:t>
            </a:r>
            <a:r>
              <a:rPr lang="en-US" sz="2400" dirty="0" smtClean="0"/>
              <a:t>5 </a:t>
            </a:r>
            <a:r>
              <a:rPr lang="en-US" sz="2400" dirty="0"/>
              <a:t>  Instrumentation </a:t>
            </a:r>
            <a:r>
              <a:rPr lang="en-US" sz="2400" dirty="0" smtClean="0"/>
              <a:t>Schools &amp; Education  </a:t>
            </a:r>
            <a:r>
              <a:rPr lang="en-US" sz="2400" dirty="0" smtClean="0"/>
              <a:t>(Adam </a:t>
            </a:r>
            <a:r>
              <a:rPr lang="en-US" sz="2400" dirty="0" smtClean="0"/>
              <a:t>Para/</a:t>
            </a:r>
            <a:r>
              <a:rPr lang="en-US" sz="2400" dirty="0" err="1" smtClean="0"/>
              <a:t>Arriella</a:t>
            </a:r>
            <a:r>
              <a:rPr lang="en-US" sz="2400" dirty="0" smtClean="0"/>
              <a:t> </a:t>
            </a:r>
            <a:r>
              <a:rPr lang="en-US" sz="2400" dirty="0" err="1" smtClean="0"/>
              <a:t>Cattai</a:t>
            </a:r>
            <a:r>
              <a:rPr lang="en-US" sz="2400" dirty="0" smtClean="0"/>
              <a:t>) </a:t>
            </a:r>
            <a:r>
              <a:rPr lang="en-US" sz="2400" dirty="0"/>
              <a:t>      </a:t>
            </a:r>
          </a:p>
          <a:p>
            <a:r>
              <a:rPr lang="en-US" sz="2400" dirty="0"/>
              <a:t>               </a:t>
            </a:r>
          </a:p>
          <a:p>
            <a:r>
              <a:rPr lang="en-US" sz="2400" dirty="0" smtClean="0"/>
              <a:t>12:</a:t>
            </a:r>
            <a:r>
              <a:rPr lang="en-US" sz="2400" dirty="0"/>
              <a:t>3</a:t>
            </a:r>
            <a:r>
              <a:rPr lang="en-US" sz="2400" dirty="0" smtClean="0"/>
              <a:t>5 </a:t>
            </a:r>
            <a:r>
              <a:rPr lang="en-US" sz="2400" dirty="0"/>
              <a:t>  National Fellowships </a:t>
            </a:r>
            <a:r>
              <a:rPr lang="en-US" sz="2400" dirty="0" smtClean="0"/>
              <a:t>(Bruce </a:t>
            </a:r>
            <a:r>
              <a:rPr lang="en-US" sz="2400" dirty="0" err="1" smtClean="0"/>
              <a:t>Schumm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</a:t>
            </a:r>
            <a:endParaRPr lang="en-US" sz="2400" dirty="0"/>
          </a:p>
          <a:p>
            <a:r>
              <a:rPr lang="es-ES_tradnl" sz="2400" dirty="0" smtClean="0"/>
              <a:t>12:</a:t>
            </a:r>
            <a:r>
              <a:rPr lang="es-ES_tradnl" sz="2400" dirty="0"/>
              <a:t>4</a:t>
            </a:r>
            <a:r>
              <a:rPr lang="es-ES_tradnl" sz="2400" dirty="0" smtClean="0"/>
              <a:t>5 </a:t>
            </a:r>
            <a:r>
              <a:rPr lang="es-ES_tradnl" sz="2400" dirty="0"/>
              <a:t>  </a:t>
            </a:r>
            <a:r>
              <a:rPr lang="es-ES_tradnl" sz="2400" dirty="0" err="1" smtClean="0"/>
              <a:t>Interdisciplinary</a:t>
            </a:r>
            <a:r>
              <a:rPr lang="es-ES_tradnl" sz="2400" dirty="0" smtClean="0"/>
              <a:t>  </a:t>
            </a:r>
            <a:r>
              <a:rPr lang="es-ES_tradnl" sz="2400" dirty="0" smtClean="0"/>
              <a:t>(Harry </a:t>
            </a:r>
            <a:r>
              <a:rPr lang="es-ES_tradnl" sz="2400" dirty="0" err="1" smtClean="0"/>
              <a:t>Weerts</a:t>
            </a:r>
            <a:r>
              <a:rPr lang="es-ES_tradnl" sz="2400" dirty="0" smtClean="0"/>
              <a:t>)</a:t>
            </a:r>
            <a:endParaRPr lang="es-ES_tradnl" sz="2400" dirty="0"/>
          </a:p>
          <a:p>
            <a:r>
              <a:rPr lang="es-ES_tradnl" sz="2400" dirty="0"/>
              <a:t>              </a:t>
            </a:r>
          </a:p>
          <a:p>
            <a:r>
              <a:rPr lang="es-ES_tradnl" sz="2400" dirty="0" smtClean="0"/>
              <a:t>12:</a:t>
            </a:r>
            <a:r>
              <a:rPr lang="es-ES_tradnl" sz="2400" dirty="0"/>
              <a:t>55   </a:t>
            </a:r>
            <a:r>
              <a:rPr lang="es-ES_tradnl" sz="2400" dirty="0" err="1"/>
              <a:t>Instrumentation</a:t>
            </a:r>
            <a:r>
              <a:rPr lang="es-ES_tradnl" sz="2400" dirty="0"/>
              <a:t> </a:t>
            </a:r>
            <a:r>
              <a:rPr lang="es-ES_tradnl" sz="2400" dirty="0" err="1"/>
              <a:t>Prize</a:t>
            </a:r>
            <a:r>
              <a:rPr lang="es-ES_tradnl" sz="2400" dirty="0"/>
              <a:t>  (Bill </a:t>
            </a:r>
            <a:r>
              <a:rPr lang="es-ES_tradnl" sz="2400" dirty="0" err="1"/>
              <a:t>Molzon</a:t>
            </a:r>
            <a:r>
              <a:rPr lang="es-ES_tradnl" sz="2400" dirty="0"/>
              <a:t>)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13:00-13:10 </a:t>
            </a:r>
            <a:r>
              <a:rPr lang="es-ES_tradnl" sz="2400" dirty="0"/>
              <a:t>   </a:t>
            </a:r>
            <a:r>
              <a:rPr lang="es-ES_tradnl" sz="2400" dirty="0" smtClean="0"/>
              <a:t>General </a:t>
            </a:r>
            <a:r>
              <a:rPr lang="es-ES_tradnl" sz="2400" dirty="0" err="1"/>
              <a:t>Discussion</a:t>
            </a:r>
            <a:endParaRPr lang="es-ES_tradnl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26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0"/>
            <a:ext cx="9147456" cy="84022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 The Six Tasks &amp; </a:t>
            </a:r>
            <a:r>
              <a:rPr lang="en-US" sz="3600" dirty="0" smtClean="0"/>
              <a:t>Five </a:t>
            </a:r>
            <a:r>
              <a:rPr lang="en-US" sz="3600" dirty="0" err="1" smtClean="0"/>
              <a:t>Subgoups</a:t>
            </a:r>
            <a:r>
              <a:rPr lang="en-US" sz="3600" dirty="0" smtClean="0"/>
              <a:t> </a:t>
            </a:r>
            <a:r>
              <a:rPr lang="en-US" sz="3600" dirty="0" smtClean="0"/>
              <a:t>to develop them</a:t>
            </a:r>
          </a:p>
          <a:p>
            <a:r>
              <a:rPr lang="en-US" sz="2400" dirty="0" smtClean="0"/>
              <a:t>                              (Membership Updated </a:t>
            </a:r>
            <a:r>
              <a:rPr lang="en-US" sz="2400" dirty="0" smtClean="0"/>
              <a:t>August </a:t>
            </a:r>
            <a:r>
              <a:rPr lang="en-US" sz="2400" dirty="0" smtClean="0"/>
              <a:t> </a:t>
            </a:r>
            <a:r>
              <a:rPr lang="en-US" sz="2400" dirty="0"/>
              <a:t>1</a:t>
            </a:r>
            <a:r>
              <a:rPr lang="en-US" sz="2400" dirty="0" smtClean="0"/>
              <a:t> </a:t>
            </a:r>
            <a:r>
              <a:rPr lang="en-US" sz="2400" dirty="0" smtClean="0"/>
              <a:t>2011)</a:t>
            </a:r>
          </a:p>
          <a:p>
            <a:r>
              <a:rPr lang="en-US" sz="2400" dirty="0" smtClean="0"/>
              <a:t>Name changes, merging and membership update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National </a:t>
            </a:r>
            <a:r>
              <a:rPr lang="en-US" sz="2400" dirty="0">
                <a:solidFill>
                  <a:srgbClr val="0000FF"/>
                </a:solidFill>
              </a:rPr>
              <a:t>Instrumentation Board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 </a:t>
            </a:r>
            <a:r>
              <a:rPr lang="en-US" sz="2400" dirty="0" smtClean="0">
                <a:solidFill>
                  <a:srgbClr val="0000FF"/>
                </a:solidFill>
              </a:rPr>
              <a:t>Detector R&amp;D Coordinating Panel</a:t>
            </a:r>
            <a:r>
              <a:rPr lang="en-US" sz="2400" dirty="0">
                <a:solidFill>
                  <a:srgbClr val="0000FF"/>
                </a:solidFill>
              </a:rPr>
              <a:t> </a:t>
            </a:r>
          </a:p>
          <a:p>
            <a:r>
              <a:rPr lang="en-US" sz="2400" dirty="0"/>
              <a:t>Blucher  </a:t>
            </a:r>
            <a:r>
              <a:rPr lang="en-US" sz="2400" dirty="0" err="1"/>
              <a:t>Artuso</a:t>
            </a:r>
            <a:r>
              <a:rPr lang="en-US" sz="2400" dirty="0"/>
              <a:t>  </a:t>
            </a:r>
            <a:r>
              <a:rPr lang="en-US" sz="2400" dirty="0" err="1"/>
              <a:t>Lissauer</a:t>
            </a:r>
            <a:r>
              <a:rPr lang="en-US" sz="2400" dirty="0"/>
              <a:t>  </a:t>
            </a:r>
            <a:r>
              <a:rPr lang="en-US" sz="2400" dirty="0" err="1" smtClean="0"/>
              <a:t>Gilchriese</a:t>
            </a:r>
            <a:r>
              <a:rPr lang="en-US" sz="2400" dirty="0" smtClean="0"/>
              <a:t>(C) </a:t>
            </a:r>
            <a:r>
              <a:rPr lang="en-US" sz="2400" dirty="0"/>
              <a:t> </a:t>
            </a:r>
            <a:r>
              <a:rPr lang="en-US" sz="2400" dirty="0" err="1" smtClean="0"/>
              <a:t>Weerts</a:t>
            </a:r>
            <a:r>
              <a:rPr lang="en-US" sz="2400" dirty="0" smtClean="0"/>
              <a:t> </a:t>
            </a:r>
            <a:r>
              <a:rPr lang="en-US" sz="2400" dirty="0" err="1" smtClean="0"/>
              <a:t>Asner</a:t>
            </a:r>
            <a:r>
              <a:rPr lang="en-US" sz="2400" dirty="0" smtClean="0"/>
              <a:t>(*)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Has merged with Targeted </a:t>
            </a:r>
            <a:r>
              <a:rPr lang="en-US" sz="2400" dirty="0">
                <a:solidFill>
                  <a:srgbClr val="0000FF"/>
                </a:solidFill>
              </a:rPr>
              <a:t>Resources  @ the National Labs</a:t>
            </a:r>
          </a:p>
          <a:p>
            <a:r>
              <a:rPr lang="en-US" sz="2400" dirty="0" smtClean="0"/>
              <a:t>Bock </a:t>
            </a:r>
            <a:r>
              <a:rPr lang="en-US" sz="2400" dirty="0" err="1" smtClean="0"/>
              <a:t>Gilchriese</a:t>
            </a:r>
            <a:r>
              <a:rPr lang="en-US" sz="2400" dirty="0" smtClean="0"/>
              <a:t> Macfarlane(C) </a:t>
            </a:r>
            <a:r>
              <a:rPr lang="en-US" sz="2400" dirty="0" err="1" smtClean="0"/>
              <a:t>Weerts</a:t>
            </a:r>
            <a:r>
              <a:rPr lang="en-US" sz="2400" dirty="0" smtClean="0"/>
              <a:t> </a:t>
            </a:r>
            <a:r>
              <a:rPr lang="en-US" sz="2400" dirty="0" err="1" smtClean="0"/>
              <a:t>Lissauer</a:t>
            </a:r>
            <a:r>
              <a:rPr lang="en-US" sz="2400" dirty="0" smtClean="0"/>
              <a:t> White </a:t>
            </a:r>
            <a:r>
              <a:rPr lang="en-US" sz="2400" dirty="0" err="1"/>
              <a:t>Molzon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Blucher Cushman(*) Fast(*)  Smith(*) Lipton(*)</a:t>
            </a:r>
          </a:p>
          <a:p>
            <a:r>
              <a:rPr lang="en-US" sz="2400" dirty="0">
                <a:solidFill>
                  <a:srgbClr val="0000FF"/>
                </a:solidFill>
              </a:rPr>
              <a:t>National Fellowships </a:t>
            </a:r>
            <a:r>
              <a:rPr lang="en-US" sz="2400" dirty="0"/>
              <a:t> </a:t>
            </a:r>
          </a:p>
          <a:p>
            <a:r>
              <a:rPr lang="en-US" sz="2400" dirty="0" err="1"/>
              <a:t>Sciolla</a:t>
            </a:r>
            <a:r>
              <a:rPr lang="en-US" sz="2400" dirty="0"/>
              <a:t> </a:t>
            </a:r>
            <a:r>
              <a:rPr lang="en-US" sz="2400" dirty="0" err="1"/>
              <a:t>Schumm</a:t>
            </a:r>
            <a:r>
              <a:rPr lang="en-US" sz="2400" dirty="0"/>
              <a:t> (</a:t>
            </a:r>
            <a:r>
              <a:rPr lang="en-US" sz="2400" dirty="0" smtClean="0"/>
              <a:t>*C) </a:t>
            </a:r>
            <a:r>
              <a:rPr lang="en-US" sz="2400" dirty="0"/>
              <a:t>  </a:t>
            </a:r>
            <a:r>
              <a:rPr lang="en-US" sz="2400" dirty="0" smtClean="0"/>
              <a:t>Lipton </a:t>
            </a:r>
            <a:r>
              <a:rPr lang="en-US" sz="2400" dirty="0"/>
              <a:t> MacFarlane </a:t>
            </a:r>
            <a:endParaRPr lang="en-US" sz="2400" dirty="0" smtClean="0"/>
          </a:p>
          <a:p>
            <a:r>
              <a:rPr lang="en-US" sz="2400" dirty="0">
                <a:solidFill>
                  <a:srgbClr val="0000FF"/>
                </a:solidFill>
              </a:rPr>
              <a:t>Instrumentation School    </a:t>
            </a:r>
          </a:p>
          <a:p>
            <a:r>
              <a:rPr lang="en-US" sz="2400" dirty="0" err="1"/>
              <a:t>Cattai</a:t>
            </a:r>
            <a:r>
              <a:rPr lang="en-US" sz="2400" dirty="0"/>
              <a:t> (</a:t>
            </a:r>
            <a:r>
              <a:rPr lang="en-US" sz="2400" dirty="0" smtClean="0"/>
              <a:t>*C) </a:t>
            </a:r>
            <a:r>
              <a:rPr lang="en-US" sz="2400" dirty="0"/>
              <a:t> Para (</a:t>
            </a:r>
            <a:r>
              <a:rPr lang="en-US" sz="2400" dirty="0" smtClean="0"/>
              <a:t>*C) </a:t>
            </a:r>
            <a:r>
              <a:rPr lang="en-US" sz="2400" dirty="0"/>
              <a:t> </a:t>
            </a:r>
            <a:r>
              <a:rPr lang="en-US" sz="2400" dirty="0" err="1"/>
              <a:t>Sciolla</a:t>
            </a:r>
            <a:r>
              <a:rPr lang="en-US" sz="2400" dirty="0"/>
              <a:t>  </a:t>
            </a:r>
            <a:r>
              <a:rPr lang="en-US" sz="2400" dirty="0" smtClean="0"/>
              <a:t>Lipton</a:t>
            </a:r>
            <a:r>
              <a:rPr lang="en-US" sz="2400" dirty="0" smtClean="0"/>
              <a:t> </a:t>
            </a:r>
            <a:r>
              <a:rPr lang="en-US" sz="2400" dirty="0" smtClean="0"/>
              <a:t>MacFarlane Seidel(*) </a:t>
            </a:r>
            <a:r>
              <a:rPr lang="en-US" sz="2400" dirty="0" err="1" smtClean="0"/>
              <a:t>Asner</a:t>
            </a:r>
            <a:r>
              <a:rPr lang="en-US" sz="2400" dirty="0" smtClean="0"/>
              <a:t>(*)</a:t>
            </a:r>
          </a:p>
          <a:p>
            <a:r>
              <a:rPr lang="en-US" sz="2400" dirty="0">
                <a:solidFill>
                  <a:srgbClr val="0000FF"/>
                </a:solidFill>
              </a:rPr>
              <a:t>National Prize  </a:t>
            </a:r>
          </a:p>
          <a:p>
            <a:r>
              <a:rPr lang="en-US" sz="2400" dirty="0" err="1" smtClean="0"/>
              <a:t>Molzon</a:t>
            </a:r>
            <a:r>
              <a:rPr lang="en-US" sz="2400" dirty="0" smtClean="0"/>
              <a:t>(C) </a:t>
            </a:r>
            <a:r>
              <a:rPr lang="en-US" sz="2400" dirty="0" err="1" smtClean="0"/>
              <a:t>Lissauer</a:t>
            </a:r>
            <a:endParaRPr lang="en-US" sz="2400" dirty="0" smtClean="0"/>
          </a:p>
          <a:p>
            <a:r>
              <a:rPr lang="en-US" sz="2400" dirty="0">
                <a:solidFill>
                  <a:srgbClr val="0000FF"/>
                </a:solidFill>
              </a:rPr>
              <a:t>Interdisciplinary  </a:t>
            </a:r>
            <a:r>
              <a:rPr lang="en-US" sz="2400" dirty="0" smtClean="0">
                <a:solidFill>
                  <a:srgbClr val="0000FF"/>
                </a:solidFill>
              </a:rPr>
              <a:t>               (C) denote chair </a:t>
            </a:r>
            <a:r>
              <a:rPr lang="en-US" sz="2400" dirty="0" smtClean="0"/>
              <a:t>(</a:t>
            </a:r>
            <a:r>
              <a:rPr lang="en-US" sz="2400" dirty="0"/>
              <a:t>*) denotes National Advisor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err="1"/>
              <a:t>Artuso</a:t>
            </a:r>
            <a:r>
              <a:rPr lang="en-US" sz="2400" dirty="0"/>
              <a:t>  White </a:t>
            </a:r>
            <a:r>
              <a:rPr lang="en-US" sz="2400" dirty="0" err="1"/>
              <a:t>Gilchriese</a:t>
            </a:r>
            <a:r>
              <a:rPr lang="en-US" sz="2400" dirty="0"/>
              <a:t>  </a:t>
            </a:r>
            <a:r>
              <a:rPr lang="en-US" sz="2400" dirty="0" err="1" smtClean="0"/>
              <a:t>Weerts</a:t>
            </a:r>
            <a:r>
              <a:rPr lang="en-US" sz="2400" dirty="0" smtClean="0"/>
              <a:t>(C)</a:t>
            </a:r>
            <a:r>
              <a:rPr lang="en-US" sz="2400" dirty="0"/>
              <a:t> </a:t>
            </a:r>
            <a:r>
              <a:rPr lang="en-US" sz="2400" dirty="0" smtClean="0"/>
              <a:t>Cushman(*) Fast(*</a:t>
            </a:r>
            <a:r>
              <a:rPr lang="en-US" sz="2400" dirty="0" smtClean="0"/>
              <a:t>) Lipton(*)</a:t>
            </a:r>
            <a:endParaRPr lang="en-US" sz="2400" dirty="0"/>
          </a:p>
          <a:p>
            <a:r>
              <a:rPr lang="en-US" sz="2400" dirty="0" smtClean="0"/>
              <a:t>We encourage the community to join subgroups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86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" y="76200"/>
            <a:ext cx="9141809" cy="8494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subgroups are i</a:t>
            </a:r>
            <a:r>
              <a:rPr lang="en-US" sz="2400" dirty="0" smtClean="0"/>
              <a:t>nterconnected and should be talking with each other for example; education Involves subgroups on National Fellowships, and instrumentation schools. The National Instrumentation R&amp;D strategy involves the </a:t>
            </a:r>
            <a:r>
              <a:rPr lang="en-US" sz="2400" dirty="0" smtClean="0"/>
              <a:t>Detector R&amp; D Coordinating Panel,</a:t>
            </a:r>
            <a:r>
              <a:rPr lang="en-US" sz="2400" dirty="0" smtClean="0"/>
              <a:t> </a:t>
            </a:r>
            <a:r>
              <a:rPr lang="en-US" sz="2400" dirty="0" smtClean="0"/>
              <a:t>Interdisciplinary, &amp; Targeted Resources at the National Labs </a:t>
            </a:r>
            <a:r>
              <a:rPr lang="en-US" sz="2400" dirty="0" smtClean="0"/>
              <a:t>subgroups</a:t>
            </a:r>
          </a:p>
          <a:p>
            <a:r>
              <a:rPr lang="en-US" sz="2400" dirty="0" smtClean="0"/>
              <a:t>(this is happening)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sub groups initial targets form </a:t>
            </a:r>
            <a:r>
              <a:rPr lang="en-US" sz="2400" dirty="0"/>
              <a:t>an important part of our work, but by </a:t>
            </a:r>
            <a:r>
              <a:rPr lang="en-US" sz="2400" dirty="0" smtClean="0"/>
              <a:t>no </a:t>
            </a:r>
            <a:r>
              <a:rPr lang="en-US" sz="2400" dirty="0"/>
              <a:t>means all of it. </a:t>
            </a:r>
            <a:r>
              <a:rPr lang="en-US" sz="2400" dirty="0" smtClean="0"/>
              <a:t>Education is not equal to the sum of National </a:t>
            </a:r>
            <a:r>
              <a:rPr lang="en-US" sz="2400" dirty="0" smtClean="0"/>
              <a:t>Fellowships and  instrumentation </a:t>
            </a:r>
            <a:r>
              <a:rPr lang="en-US" sz="2400" dirty="0" smtClean="0"/>
              <a:t>schools. OK for subgroups to expand their scope in consultation with the TF</a:t>
            </a:r>
            <a:r>
              <a:rPr lang="en-US" sz="2400" dirty="0" smtClean="0"/>
              <a:t>. (This is happening.)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Our </a:t>
            </a:r>
            <a:r>
              <a:rPr lang="en-US" sz="2400" dirty="0">
                <a:solidFill>
                  <a:srgbClr val="FF0000"/>
                </a:solidFill>
              </a:rPr>
              <a:t>overriding goal is to change the way instrumentation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is </a:t>
            </a:r>
            <a:r>
              <a:rPr lang="en-US" sz="2400" dirty="0">
                <a:solidFill>
                  <a:srgbClr val="FF0000"/>
                </a:solidFill>
              </a:rPr>
              <a:t>viewed in the </a:t>
            </a:r>
            <a:r>
              <a:rPr lang="en-US" sz="2400" dirty="0" smtClean="0">
                <a:solidFill>
                  <a:srgbClr val="FF0000"/>
                </a:solidFill>
              </a:rPr>
              <a:t>U.S.</a:t>
            </a:r>
            <a:r>
              <a:rPr lang="en-US" sz="2400" dirty="0" smtClean="0"/>
              <a:t> </a:t>
            </a:r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can begin that change by producing a compelling report. 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will require each subgroup and the taskforce </a:t>
            </a:r>
            <a:r>
              <a:rPr lang="en-US" sz="2400" dirty="0" smtClean="0"/>
              <a:t>as </a:t>
            </a:r>
            <a:r>
              <a:rPr lang="en-US" sz="2400" dirty="0"/>
              <a:t>a whole to think broadly and creatively</a:t>
            </a:r>
            <a:r>
              <a:rPr lang="en-US" sz="2800" dirty="0"/>
              <a:t>, </a:t>
            </a:r>
            <a:r>
              <a:rPr lang="en-US" sz="2400" dirty="0"/>
              <a:t>and it will </a:t>
            </a:r>
            <a:r>
              <a:rPr lang="en-US" sz="2400" dirty="0" smtClean="0"/>
              <a:t>require </a:t>
            </a:r>
            <a:r>
              <a:rPr lang="en-US" sz="2400" dirty="0"/>
              <a:t>continued broad community input and buy-</a:t>
            </a:r>
            <a:r>
              <a:rPr lang="en-US" sz="2400" dirty="0" smtClean="0"/>
              <a:t>in (town halls and surveys are part of this process)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1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Taskforce Timeline &amp;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500" i="1" dirty="0" smtClean="0"/>
              <a:t>August </a:t>
            </a:r>
            <a:r>
              <a:rPr lang="en-US" sz="3500" dirty="0" smtClean="0"/>
              <a:t>main ideas and recommendations well-advanced and available for community comment </a:t>
            </a:r>
            <a:r>
              <a:rPr lang="en-US" sz="3500" dirty="0" smtClean="0"/>
              <a:t>and input 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August 1  phone meeting to discuss  draft position papers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August 8 draft positions  papers available to community </a:t>
            </a:r>
            <a:endParaRPr lang="en-US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500" dirty="0" smtClean="0"/>
              <a:t>Along with background information and the charge</a:t>
            </a:r>
            <a:endParaRPr lang="en-US" sz="3500" dirty="0"/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August </a:t>
            </a:r>
            <a:r>
              <a:rPr lang="en-US" sz="3500" dirty="0"/>
              <a:t>11  The </a:t>
            </a:r>
            <a:r>
              <a:rPr lang="en-US" sz="3500" dirty="0" smtClean="0"/>
              <a:t>taskforce face</a:t>
            </a:r>
            <a:r>
              <a:rPr lang="en-US" sz="3500" dirty="0"/>
              <a:t>-to-face meeting at DPF at Brown will be on </a:t>
            </a:r>
            <a:r>
              <a:rPr lang="en-US" sz="3500" dirty="0" smtClean="0"/>
              <a:t>Thursday </a:t>
            </a:r>
            <a:r>
              <a:rPr lang="en-US" sz="3500" dirty="0"/>
              <a:t>August 11 1800-1930 EDT room to be determined.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The </a:t>
            </a:r>
            <a:r>
              <a:rPr lang="en-US" sz="3500" dirty="0" err="1"/>
              <a:t>townhall</a:t>
            </a:r>
            <a:r>
              <a:rPr lang="en-US" sz="3500" dirty="0"/>
              <a:t> =community meeting on instrumentation </a:t>
            </a:r>
            <a:r>
              <a:rPr lang="en-US" sz="3500" dirty="0" smtClean="0"/>
              <a:t>at DPF at Brown will </a:t>
            </a:r>
            <a:r>
              <a:rPr lang="en-US" sz="3500" dirty="0"/>
              <a:t>be </a:t>
            </a:r>
            <a:r>
              <a:rPr lang="en-US" sz="3500" dirty="0" smtClean="0"/>
              <a:t>on </a:t>
            </a:r>
            <a:r>
              <a:rPr lang="en-US" sz="3500" dirty="0"/>
              <a:t>Friday August 12 1400-1530 EDT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873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7277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August 12  Town  Hall Meeting  Agenda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600200"/>
            <a:ext cx="901836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14:00 -14:15    Introduction to the taskforce &amp; status(*)    Ian/Marcel</a:t>
            </a:r>
          </a:p>
          <a:p>
            <a:r>
              <a:rPr lang="en-US" sz="2400" dirty="0" smtClean="0"/>
              <a:t>+ one person per subgroup</a:t>
            </a:r>
            <a:endParaRPr lang="en-US" sz="2400" dirty="0"/>
          </a:p>
          <a:p>
            <a:r>
              <a:rPr lang="en-US" sz="2400" dirty="0" smtClean="0"/>
              <a:t>14:15-15:30     Community Input </a:t>
            </a:r>
          </a:p>
          <a:p>
            <a:endParaRPr lang="en-US" sz="2400" dirty="0"/>
          </a:p>
          <a:p>
            <a:r>
              <a:rPr lang="en-US" sz="2400" dirty="0" smtClean="0"/>
              <a:t>(*) There will be one power point file explaining the charge &amp; timeline, 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ith one or two slides summarizing each position paper .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chair of each subgroup or their designate should be 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resent at the town hall meeting and present those slides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nd be prepared to engage with the community during the discussions. </a:t>
            </a:r>
          </a:p>
        </p:txBody>
      </p:sp>
    </p:spTree>
    <p:extLst>
      <p:ext uri="{BB962C8B-B14F-4D97-AF65-F5344CB8AC3E}">
        <p14:creationId xmlns:p14="http://schemas.microsoft.com/office/powerpoint/2010/main" val="9734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067800" cy="6863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Prior to  DPF @ Brown</a:t>
            </a:r>
          </a:p>
          <a:p>
            <a:r>
              <a:rPr lang="en-US" sz="2400" dirty="0" smtClean="0"/>
              <a:t>Continue to develop position papers in the next 7 days! But they will still be working drafts @ Brown as they should be!  Each position paper will be signed by the subgroup. But Taskforce stands behind each paper so all TF should read and comment </a:t>
            </a:r>
            <a:r>
              <a:rPr lang="en-US" sz="2400" smtClean="0"/>
              <a:t>before August 8.</a:t>
            </a:r>
            <a:endParaRPr lang="en-US" sz="2400" dirty="0"/>
          </a:p>
          <a:p>
            <a:r>
              <a:rPr lang="en-US" sz="2800" dirty="0" smtClean="0">
                <a:solidFill>
                  <a:srgbClr val="0000FF"/>
                </a:solidFill>
              </a:rPr>
              <a:t>Post </a:t>
            </a:r>
            <a:r>
              <a:rPr lang="en-US" sz="2800" dirty="0" err="1" smtClean="0">
                <a:solidFill>
                  <a:srgbClr val="0000FF"/>
                </a:solidFill>
              </a:rPr>
              <a:t>DPF@Brown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400" dirty="0" smtClean="0"/>
              <a:t>Add community input to position papers/ Possibly add new topics</a:t>
            </a:r>
          </a:p>
          <a:p>
            <a:r>
              <a:rPr lang="en-US" sz="2400" dirty="0" smtClean="0"/>
              <a:t>Sum of position papers is a big part but not all of the report- identify holes, and fill them… </a:t>
            </a:r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August 22 </a:t>
            </a:r>
            <a:r>
              <a:rPr lang="en-US" sz="2400" dirty="0" smtClean="0"/>
              <a:t>Engage DOE and NSF and National and International Advisors in critiquing and augmenting position papers. Deadline Sept. 4)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August 27  </a:t>
            </a:r>
            <a:r>
              <a:rPr lang="en-US" sz="2400" dirty="0" smtClean="0"/>
              <a:t>Circulate motherhood prose (Ian/Marcel)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September 6 </a:t>
            </a:r>
            <a:r>
              <a:rPr lang="en-US" sz="2400" dirty="0" smtClean="0"/>
              <a:t>subgroups sign off on papers</a:t>
            </a:r>
          </a:p>
          <a:p>
            <a:r>
              <a:rPr lang="en-US" sz="2400" dirty="0" smtClean="0"/>
              <a:t>Stitch position papers into a report adding motherhood prose</a:t>
            </a:r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September 10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draft of Report circulated to TF and advisors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September 25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draft  of Report circulated to TF, advisors and independent readers. </a:t>
            </a:r>
          </a:p>
          <a:p>
            <a:r>
              <a:rPr lang="en-US" sz="2400" dirty="0" smtClean="0"/>
              <a:t>Final Report delivered to DPF early October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101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DPF Taskforce on Instrumentation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447800"/>
            <a:ext cx="8610600" cy="4114800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smtClean="0"/>
              <a:t>From Universities </a:t>
            </a:r>
          </a:p>
          <a:p>
            <a:pPr lvl="1"/>
            <a:r>
              <a:rPr lang="en-US" sz="2900" dirty="0" smtClean="0"/>
              <a:t>Marina </a:t>
            </a:r>
            <a:r>
              <a:rPr lang="en-US" sz="2900" dirty="0" err="1" smtClean="0"/>
              <a:t>Artuso</a:t>
            </a:r>
            <a:r>
              <a:rPr lang="en-US" sz="2900" dirty="0" smtClean="0"/>
              <a:t>, Syracuse</a:t>
            </a:r>
          </a:p>
          <a:p>
            <a:pPr lvl="1"/>
            <a:r>
              <a:rPr lang="en-US" sz="2900" dirty="0" smtClean="0"/>
              <a:t>Ed Blucher, Chicago</a:t>
            </a:r>
          </a:p>
          <a:p>
            <a:pPr lvl="1"/>
            <a:r>
              <a:rPr lang="en-US" sz="2900" dirty="0" smtClean="0"/>
              <a:t>Bill </a:t>
            </a:r>
            <a:r>
              <a:rPr lang="en-US" sz="2900" dirty="0" err="1" smtClean="0"/>
              <a:t>Molzen</a:t>
            </a:r>
            <a:r>
              <a:rPr lang="en-US" sz="2900" dirty="0" smtClean="0"/>
              <a:t>, Irvine</a:t>
            </a:r>
          </a:p>
          <a:p>
            <a:pPr lvl="1"/>
            <a:r>
              <a:rPr lang="en-US" sz="2900" dirty="0" smtClean="0"/>
              <a:t>Gabriella </a:t>
            </a:r>
            <a:r>
              <a:rPr lang="en-US" sz="2900" dirty="0" err="1" smtClean="0"/>
              <a:t>Sciolla</a:t>
            </a:r>
            <a:r>
              <a:rPr lang="en-US" sz="2900" dirty="0" smtClean="0"/>
              <a:t>, Brandeis</a:t>
            </a:r>
          </a:p>
          <a:p>
            <a:pPr lvl="1"/>
            <a:r>
              <a:rPr lang="en-US" sz="2900" dirty="0"/>
              <a:t>Ian Shipsey*, </a:t>
            </a:r>
            <a:r>
              <a:rPr lang="en-US" sz="2900" dirty="0" smtClean="0"/>
              <a:t>Purdue</a:t>
            </a:r>
          </a:p>
          <a:p>
            <a:pPr lvl="1"/>
            <a:r>
              <a:rPr lang="en-US" sz="2900" dirty="0" smtClean="0"/>
              <a:t>Andy White, UT Arlington</a:t>
            </a:r>
          </a:p>
          <a:p>
            <a:pPr marL="457200" lvl="1" indent="0">
              <a:buFont typeface="Arial" pitchFamily="34" charset="0"/>
              <a:buNone/>
            </a:pPr>
            <a:endParaRPr lang="en-US" sz="2900" dirty="0" smtClean="0"/>
          </a:p>
          <a:p>
            <a:pPr marL="457200" lvl="1" indent="0">
              <a:buFont typeface="Arial" pitchFamily="34" charset="0"/>
              <a:buNone/>
            </a:pPr>
            <a:endParaRPr lang="en-US" sz="2900" dirty="0" smtClean="0"/>
          </a:p>
          <a:p>
            <a:pPr marL="457200" lvl="1" indent="0">
              <a:buFont typeface="Arial" pitchFamily="34" charset="0"/>
              <a:buNone/>
            </a:pPr>
            <a:endParaRPr lang="en-US" sz="2900" dirty="0" smtClean="0"/>
          </a:p>
          <a:p>
            <a:pPr marL="457200" lvl="1" indent="0">
              <a:buFont typeface="Arial" pitchFamily="34" charset="0"/>
              <a:buNone/>
            </a:pPr>
            <a:endParaRPr lang="en-US" sz="2900" dirty="0" smtClean="0"/>
          </a:p>
          <a:p>
            <a:pPr marL="457200" lvl="1" indent="0">
              <a:buFont typeface="Arial" pitchFamily="34" charset="0"/>
              <a:buNone/>
            </a:pPr>
            <a:endParaRPr lang="en-US" sz="2900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2900" dirty="0" smtClean="0"/>
              <a:t>(*) co-Chair</a:t>
            </a:r>
          </a:p>
          <a:p>
            <a:r>
              <a:rPr lang="en-US" sz="2900" dirty="0" smtClean="0"/>
              <a:t>From laboratories</a:t>
            </a:r>
          </a:p>
          <a:p>
            <a:pPr lvl="1"/>
            <a:r>
              <a:rPr lang="en-US" sz="2900" dirty="0" smtClean="0"/>
              <a:t>Marcel </a:t>
            </a:r>
            <a:r>
              <a:rPr lang="en-US" sz="2900" dirty="0" err="1" smtClean="0"/>
              <a:t>Demarteau</a:t>
            </a:r>
            <a:r>
              <a:rPr lang="en-US" sz="2900" dirty="0" smtClean="0"/>
              <a:t>*, Argonne</a:t>
            </a:r>
          </a:p>
          <a:p>
            <a:pPr lvl="1"/>
            <a:r>
              <a:rPr lang="en-US" sz="2900" dirty="0" smtClean="0"/>
              <a:t>David </a:t>
            </a:r>
            <a:r>
              <a:rPr lang="en-US" sz="2900" dirty="0" err="1" smtClean="0"/>
              <a:t>Lissauer</a:t>
            </a:r>
            <a:r>
              <a:rPr lang="en-US" sz="2900" dirty="0" smtClean="0"/>
              <a:t>, Brookhaven</a:t>
            </a:r>
          </a:p>
          <a:p>
            <a:pPr lvl="1"/>
            <a:r>
              <a:rPr lang="en-US" sz="2900" dirty="0" smtClean="0"/>
              <a:t>David MacFarlane, SLAC</a:t>
            </a:r>
          </a:p>
          <a:p>
            <a:pPr lvl="1"/>
            <a:r>
              <a:rPr lang="en-US" sz="2900" dirty="0" smtClean="0"/>
              <a:t>Ron</a:t>
            </a:r>
            <a:r>
              <a:rPr lang="en-US" sz="2900" dirty="0" smtClean="0"/>
              <a:t> Lipton, </a:t>
            </a:r>
            <a:r>
              <a:rPr lang="en-US" sz="2900" dirty="0" err="1" smtClean="0"/>
              <a:t>Fermilab</a:t>
            </a:r>
            <a:endParaRPr lang="en-US" sz="2900" dirty="0" smtClean="0"/>
          </a:p>
          <a:p>
            <a:pPr lvl="1"/>
            <a:r>
              <a:rPr lang="en-US" sz="2900" dirty="0" smtClean="0"/>
              <a:t>Gil </a:t>
            </a:r>
            <a:r>
              <a:rPr lang="en-US" sz="2900" dirty="0" err="1" smtClean="0"/>
              <a:t>Gilchriese</a:t>
            </a:r>
            <a:r>
              <a:rPr lang="en-US" sz="2900" dirty="0" smtClean="0"/>
              <a:t>, LBNL</a:t>
            </a:r>
          </a:p>
          <a:p>
            <a:pPr lvl="1"/>
            <a:r>
              <a:rPr lang="en-US" sz="2900" dirty="0" smtClean="0"/>
              <a:t>Harry </a:t>
            </a:r>
            <a:r>
              <a:rPr lang="en-US" sz="2900" dirty="0" err="1" smtClean="0"/>
              <a:t>Weerts</a:t>
            </a:r>
            <a:r>
              <a:rPr lang="en-US" sz="2900" dirty="0" smtClean="0"/>
              <a:t>, Argonne</a:t>
            </a:r>
          </a:p>
          <a:p>
            <a:r>
              <a:rPr lang="en-US" sz="2900" dirty="0" smtClean="0"/>
              <a:t>Ex-officio</a:t>
            </a:r>
          </a:p>
          <a:p>
            <a:pPr lvl="1"/>
            <a:r>
              <a:rPr lang="en-US" sz="2900" dirty="0" smtClean="0"/>
              <a:t>Chip Brock, DPF </a:t>
            </a:r>
            <a:r>
              <a:rPr lang="en-US" sz="2900" dirty="0"/>
              <a:t> </a:t>
            </a:r>
            <a:r>
              <a:rPr lang="en-US" sz="2900" dirty="0" smtClean="0"/>
              <a:t>MSU</a:t>
            </a:r>
          </a:p>
          <a:p>
            <a:pPr lvl="1"/>
            <a:r>
              <a:rPr lang="en-US" sz="2900" dirty="0" smtClean="0"/>
              <a:t>Patty McBride, DPF </a:t>
            </a:r>
            <a:r>
              <a:rPr lang="en-US" sz="2900" dirty="0" err="1" smtClean="0"/>
              <a:t>Fermilab</a:t>
            </a:r>
            <a:endParaRPr lang="en-US" sz="2900" dirty="0" smtClean="0"/>
          </a:p>
          <a:p>
            <a:pPr lvl="1"/>
            <a:r>
              <a:rPr lang="en-US" sz="2900" dirty="0" smtClean="0"/>
              <a:t>Howard Nicholson, DOE Emeritus</a:t>
            </a:r>
          </a:p>
        </p:txBody>
      </p:sp>
    </p:spTree>
    <p:extLst>
      <p:ext uri="{BB962C8B-B14F-4D97-AF65-F5344CB8AC3E}">
        <p14:creationId xmlns:p14="http://schemas.microsoft.com/office/powerpoint/2010/main" val="1428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3938</TotalTime>
  <Words>611</Words>
  <Application>Microsoft Macintosh PowerPoint</Application>
  <PresentationFormat>On-screen Show (4:3)</PresentationFormat>
  <Paragraphs>109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Taskforce Timeline &amp; Deadlines</vt:lpstr>
      <vt:lpstr>PowerPoint Presentation</vt:lpstr>
      <vt:lpstr>PowerPoint Presentation</vt:lpstr>
      <vt:lpstr>The DPF Taskforce on Instrumentation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Taskforce Charge</dc:title>
  <dc:creator>hanthrop</dc:creator>
  <cp:lastModifiedBy>Ian Shipsey</cp:lastModifiedBy>
  <cp:revision>84</cp:revision>
  <cp:lastPrinted>2011-05-02T16:49:59Z</cp:lastPrinted>
  <dcterms:created xsi:type="dcterms:W3CDTF">2011-04-29T14:48:48Z</dcterms:created>
  <dcterms:modified xsi:type="dcterms:W3CDTF">2011-08-01T16:20:15Z</dcterms:modified>
</cp:coreProperties>
</file>