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87" r:id="rId2"/>
    <p:sldId id="288" r:id="rId3"/>
    <p:sldId id="290" r:id="rId4"/>
    <p:sldId id="291" r:id="rId5"/>
    <p:sldId id="293" r:id="rId6"/>
    <p:sldId id="294" r:id="rId7"/>
    <p:sldId id="28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7290" autoAdjust="0"/>
  </p:normalViewPr>
  <p:slideViewPr>
    <p:cSldViewPr>
      <p:cViewPr varScale="1">
        <p:scale>
          <a:sx n="77" d="100"/>
          <a:sy n="77" d="100"/>
        </p:scale>
        <p:origin x="-1104" y="-1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printerSettings" Target="printerSettings/printerSettings1.bin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B7B7C35-D57E-4341-84FE-C057CF950C27}" type="datetimeFigureOut">
              <a:rPr lang="en-US" smtClean="0"/>
              <a:t>7/31/11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33D6D9-4D49-D247-B440-0914AB8CD5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29214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33D6D9-4D49-D247-B440-0914AB8CD510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82693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7C867B-6A4D-4FE4-9B22-BF08AEF50405}" type="datetimeFigureOut">
              <a:rPr lang="en-US" smtClean="0"/>
              <a:t>7/31/11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DFB66-AB06-474D-B269-32F68984778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29964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7C867B-6A4D-4FE4-9B22-BF08AEF50405}" type="datetimeFigureOut">
              <a:rPr lang="en-US" smtClean="0"/>
              <a:t>7/31/11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DFB66-AB06-474D-B269-32F68984778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02179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7C867B-6A4D-4FE4-9B22-BF08AEF50405}" type="datetimeFigureOut">
              <a:rPr lang="en-US" smtClean="0"/>
              <a:t>7/31/11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DFB66-AB06-474D-B269-32F68984778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38856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7C867B-6A4D-4FE4-9B22-BF08AEF50405}" type="datetimeFigureOut">
              <a:rPr lang="en-US" smtClean="0"/>
              <a:t>7/31/11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DFB66-AB06-474D-B269-32F68984778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04228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7C867B-6A4D-4FE4-9B22-BF08AEF50405}" type="datetimeFigureOut">
              <a:rPr lang="en-US" smtClean="0"/>
              <a:t>7/31/11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DFB66-AB06-474D-B269-32F68984778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78895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7C867B-6A4D-4FE4-9B22-BF08AEF50405}" type="datetimeFigureOut">
              <a:rPr lang="en-US" smtClean="0"/>
              <a:t>7/31/11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DFB66-AB06-474D-B269-32F68984778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29497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7C867B-6A4D-4FE4-9B22-BF08AEF50405}" type="datetimeFigureOut">
              <a:rPr lang="en-US" smtClean="0"/>
              <a:t>7/31/11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DFB66-AB06-474D-B269-32F68984778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12753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7C867B-6A4D-4FE4-9B22-BF08AEF50405}" type="datetimeFigureOut">
              <a:rPr lang="en-US" smtClean="0"/>
              <a:t>7/31/11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DFB66-AB06-474D-B269-32F68984778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05906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7C867B-6A4D-4FE4-9B22-BF08AEF50405}" type="datetimeFigureOut">
              <a:rPr lang="en-US" smtClean="0"/>
              <a:t>7/31/11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DFB66-AB06-474D-B269-32F68984778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60289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7C867B-6A4D-4FE4-9B22-BF08AEF50405}" type="datetimeFigureOut">
              <a:rPr lang="en-US" smtClean="0"/>
              <a:t>7/31/11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DFB66-AB06-474D-B269-32F68984778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73402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7C867B-6A4D-4FE4-9B22-BF08AEF50405}" type="datetimeFigureOut">
              <a:rPr lang="en-US" smtClean="0"/>
              <a:t>7/31/11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DFB66-AB06-474D-B269-32F68984778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25346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7C867B-6A4D-4FE4-9B22-BF08AEF50405}" type="datetimeFigureOut">
              <a:rPr lang="en-US" smtClean="0"/>
              <a:t>7/31/11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FDFB66-AB06-474D-B269-32F68984778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97590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hyperlink" Target="https://indico.fnal.gov/conferenceTimeTable.py?confId=4663%2320110801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76200"/>
            <a:ext cx="9845664" cy="70173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 Agenda  </a:t>
            </a:r>
            <a:r>
              <a:rPr lang="en-US" sz="2400" dirty="0" smtClean="0"/>
              <a:t>of the </a:t>
            </a:r>
            <a:r>
              <a:rPr lang="en-US" sz="2400" dirty="0"/>
              <a:t>Instrumentation Taskforce </a:t>
            </a:r>
            <a:r>
              <a:rPr lang="en-US" sz="2400" dirty="0" smtClean="0"/>
              <a:t>August 1</a:t>
            </a:r>
            <a:r>
              <a:rPr lang="en-US" sz="2400" dirty="0" smtClean="0"/>
              <a:t> </a:t>
            </a:r>
            <a:r>
              <a:rPr lang="en-US" sz="2400" dirty="0"/>
              <a:t> </a:t>
            </a:r>
            <a:r>
              <a:rPr lang="en-US" sz="2400" dirty="0" smtClean="0"/>
              <a:t>12:00-13:</a:t>
            </a:r>
            <a:r>
              <a:rPr lang="en-US" sz="2400" dirty="0"/>
              <a:t>00  </a:t>
            </a:r>
            <a:r>
              <a:rPr lang="en-US" sz="2400" dirty="0" smtClean="0"/>
              <a:t>CDT</a:t>
            </a:r>
            <a:endParaRPr lang="en-US" sz="2400" dirty="0"/>
          </a:p>
          <a:p>
            <a:endParaRPr lang="en-US" sz="2400" dirty="0"/>
          </a:p>
          <a:p>
            <a:r>
              <a:rPr lang="en-US" sz="2400" dirty="0">
                <a:hlinkClick r:id="rId2"/>
              </a:rPr>
              <a:t>https://indico.fnal.gov/conferenceTimeTable.py?confId=4663#</a:t>
            </a:r>
            <a:r>
              <a:rPr lang="en-US" sz="2400" dirty="0" smtClean="0">
                <a:hlinkClick r:id="rId2"/>
              </a:rPr>
              <a:t>20110801</a:t>
            </a:r>
            <a:endParaRPr lang="en-US" sz="2400" dirty="0" smtClean="0"/>
          </a:p>
          <a:p>
            <a:endParaRPr lang="en-US" sz="2400" dirty="0"/>
          </a:p>
          <a:p>
            <a:r>
              <a:rPr lang="en-US" sz="2400" dirty="0" smtClean="0"/>
              <a:t>12:</a:t>
            </a:r>
            <a:r>
              <a:rPr lang="en-US" sz="2400" dirty="0"/>
              <a:t>0</a:t>
            </a:r>
            <a:r>
              <a:rPr lang="en-US" sz="2400" dirty="0" smtClean="0"/>
              <a:t>0 </a:t>
            </a:r>
            <a:r>
              <a:rPr lang="en-US" sz="2400" dirty="0"/>
              <a:t>  </a:t>
            </a:r>
            <a:r>
              <a:rPr lang="en-US" sz="2400" dirty="0" smtClean="0"/>
              <a:t>News Ian and Marcel </a:t>
            </a:r>
          </a:p>
          <a:p>
            <a:endParaRPr lang="en-US" sz="2400" dirty="0"/>
          </a:p>
          <a:p>
            <a:r>
              <a:rPr lang="en-US" sz="2400" dirty="0" smtClean="0"/>
              <a:t>12:05   </a:t>
            </a:r>
            <a:r>
              <a:rPr lang="en-US" sz="2400" dirty="0" smtClean="0"/>
              <a:t>Detector R&amp;D Coordinating Panel </a:t>
            </a:r>
            <a:r>
              <a:rPr lang="en-US" sz="2400" dirty="0" smtClean="0"/>
              <a:t>(</a:t>
            </a:r>
            <a:r>
              <a:rPr lang="en-US" sz="2400" dirty="0" smtClean="0"/>
              <a:t>Murdock </a:t>
            </a:r>
            <a:r>
              <a:rPr lang="en-US" sz="2400" dirty="0" err="1" smtClean="0"/>
              <a:t>Gilchriese</a:t>
            </a:r>
            <a:r>
              <a:rPr lang="en-US" sz="2400" dirty="0" smtClean="0"/>
              <a:t>)</a:t>
            </a:r>
            <a:endParaRPr lang="en-US" sz="2400" dirty="0"/>
          </a:p>
          <a:p>
            <a:r>
              <a:rPr lang="en-US" sz="2400" dirty="0"/>
              <a:t>              </a:t>
            </a:r>
            <a:r>
              <a:rPr lang="en-US" sz="2400" dirty="0" smtClean="0"/>
              <a:t>(to include targeted resources at the National Labs)</a:t>
            </a:r>
            <a:endParaRPr lang="en-US" sz="2400" dirty="0"/>
          </a:p>
          <a:p>
            <a:endParaRPr lang="en-US" sz="2400" dirty="0"/>
          </a:p>
          <a:p>
            <a:r>
              <a:rPr lang="en-US" sz="2400" dirty="0" smtClean="0"/>
              <a:t>12:</a:t>
            </a:r>
            <a:r>
              <a:rPr lang="en-US" sz="2400" dirty="0"/>
              <a:t>2</a:t>
            </a:r>
            <a:r>
              <a:rPr lang="en-US" sz="2400" dirty="0" smtClean="0"/>
              <a:t>5 </a:t>
            </a:r>
            <a:r>
              <a:rPr lang="en-US" sz="2400" dirty="0"/>
              <a:t>  Instrumentation </a:t>
            </a:r>
            <a:r>
              <a:rPr lang="en-US" sz="2400" dirty="0" smtClean="0"/>
              <a:t>Schools &amp; Education  </a:t>
            </a:r>
            <a:r>
              <a:rPr lang="en-US" sz="2400" dirty="0" smtClean="0"/>
              <a:t>(Adam </a:t>
            </a:r>
            <a:r>
              <a:rPr lang="en-US" sz="2400" dirty="0" smtClean="0"/>
              <a:t>Para/</a:t>
            </a:r>
            <a:r>
              <a:rPr lang="en-US" sz="2400" dirty="0" err="1" smtClean="0"/>
              <a:t>Arriella</a:t>
            </a:r>
            <a:r>
              <a:rPr lang="en-US" sz="2400" dirty="0" smtClean="0"/>
              <a:t> </a:t>
            </a:r>
            <a:r>
              <a:rPr lang="en-US" sz="2400" dirty="0" err="1" smtClean="0"/>
              <a:t>Cattai</a:t>
            </a:r>
            <a:r>
              <a:rPr lang="en-US" sz="2400" dirty="0" smtClean="0"/>
              <a:t>) </a:t>
            </a:r>
            <a:r>
              <a:rPr lang="en-US" sz="2400" dirty="0"/>
              <a:t>      </a:t>
            </a:r>
          </a:p>
          <a:p>
            <a:r>
              <a:rPr lang="en-US" sz="2400" dirty="0"/>
              <a:t>               </a:t>
            </a:r>
          </a:p>
          <a:p>
            <a:r>
              <a:rPr lang="en-US" sz="2400" dirty="0" smtClean="0"/>
              <a:t>12:</a:t>
            </a:r>
            <a:r>
              <a:rPr lang="en-US" sz="2400" dirty="0"/>
              <a:t>3</a:t>
            </a:r>
            <a:r>
              <a:rPr lang="en-US" sz="2400" dirty="0" smtClean="0"/>
              <a:t>5 </a:t>
            </a:r>
            <a:r>
              <a:rPr lang="en-US" sz="2400" dirty="0"/>
              <a:t>  National Fellowships </a:t>
            </a:r>
            <a:r>
              <a:rPr lang="en-US" sz="2400" dirty="0" smtClean="0"/>
              <a:t>(Bruce </a:t>
            </a:r>
            <a:r>
              <a:rPr lang="en-US" sz="2400" dirty="0" err="1" smtClean="0"/>
              <a:t>Schumm</a:t>
            </a:r>
            <a:r>
              <a:rPr lang="en-US" sz="2400" dirty="0" smtClean="0"/>
              <a:t>)</a:t>
            </a:r>
          </a:p>
          <a:p>
            <a:r>
              <a:rPr lang="en-US" sz="2400" dirty="0"/>
              <a:t> </a:t>
            </a:r>
            <a:r>
              <a:rPr lang="en-US" sz="2400" dirty="0" smtClean="0"/>
              <a:t>             </a:t>
            </a:r>
            <a:endParaRPr lang="en-US" sz="2400" dirty="0"/>
          </a:p>
          <a:p>
            <a:r>
              <a:rPr lang="es-ES_tradnl" sz="2400" dirty="0" smtClean="0"/>
              <a:t>12:</a:t>
            </a:r>
            <a:r>
              <a:rPr lang="es-ES_tradnl" sz="2400" dirty="0"/>
              <a:t>4</a:t>
            </a:r>
            <a:r>
              <a:rPr lang="es-ES_tradnl" sz="2400" dirty="0" smtClean="0"/>
              <a:t>5 </a:t>
            </a:r>
            <a:r>
              <a:rPr lang="es-ES_tradnl" sz="2400" dirty="0"/>
              <a:t>  </a:t>
            </a:r>
            <a:r>
              <a:rPr lang="es-ES_tradnl" sz="2400" dirty="0" err="1" smtClean="0"/>
              <a:t>Interdisciplinary</a:t>
            </a:r>
            <a:r>
              <a:rPr lang="es-ES_tradnl" sz="2400" dirty="0" smtClean="0"/>
              <a:t>  </a:t>
            </a:r>
            <a:r>
              <a:rPr lang="es-ES_tradnl" sz="2400" dirty="0" smtClean="0"/>
              <a:t>(Harry </a:t>
            </a:r>
            <a:r>
              <a:rPr lang="es-ES_tradnl" sz="2400" dirty="0" err="1" smtClean="0"/>
              <a:t>Weerts</a:t>
            </a:r>
            <a:r>
              <a:rPr lang="es-ES_tradnl" sz="2400" dirty="0" smtClean="0"/>
              <a:t>)</a:t>
            </a:r>
            <a:endParaRPr lang="es-ES_tradnl" sz="2400" dirty="0"/>
          </a:p>
          <a:p>
            <a:r>
              <a:rPr lang="es-ES_tradnl" sz="2400" dirty="0"/>
              <a:t>              </a:t>
            </a:r>
          </a:p>
          <a:p>
            <a:r>
              <a:rPr lang="es-ES_tradnl" sz="2400" dirty="0" smtClean="0"/>
              <a:t>12:</a:t>
            </a:r>
            <a:r>
              <a:rPr lang="es-ES_tradnl" sz="2400" dirty="0"/>
              <a:t>55   </a:t>
            </a:r>
            <a:r>
              <a:rPr lang="es-ES_tradnl" sz="2400" dirty="0" err="1"/>
              <a:t>Instrumentation</a:t>
            </a:r>
            <a:r>
              <a:rPr lang="es-ES_tradnl" sz="2400" dirty="0"/>
              <a:t> </a:t>
            </a:r>
            <a:r>
              <a:rPr lang="es-ES_tradnl" sz="2400" dirty="0" err="1"/>
              <a:t>Prize</a:t>
            </a:r>
            <a:r>
              <a:rPr lang="es-ES_tradnl" sz="2400" dirty="0"/>
              <a:t>  (Bill </a:t>
            </a:r>
            <a:r>
              <a:rPr lang="es-ES_tradnl" sz="2400" dirty="0" err="1"/>
              <a:t>Molzon</a:t>
            </a:r>
            <a:r>
              <a:rPr lang="es-ES_tradnl" sz="2400" dirty="0"/>
              <a:t>)</a:t>
            </a:r>
          </a:p>
          <a:p>
            <a:endParaRPr lang="es-ES_tradnl" sz="2400" dirty="0" smtClean="0"/>
          </a:p>
          <a:p>
            <a:r>
              <a:rPr lang="es-ES_tradnl" sz="2400" dirty="0" smtClean="0"/>
              <a:t>13:00-13:10 </a:t>
            </a:r>
            <a:r>
              <a:rPr lang="es-ES_tradnl" sz="2400" dirty="0"/>
              <a:t>   </a:t>
            </a:r>
            <a:r>
              <a:rPr lang="es-ES_tradnl" sz="2400" dirty="0" smtClean="0"/>
              <a:t>General </a:t>
            </a:r>
            <a:r>
              <a:rPr lang="es-ES_tradnl" sz="2400" dirty="0" err="1"/>
              <a:t>Discussion</a:t>
            </a:r>
            <a:endParaRPr lang="es-ES_tradnl" sz="24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92649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52400" y="0"/>
            <a:ext cx="9147456" cy="84022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/>
              <a:t> The Six Tasks &amp; </a:t>
            </a:r>
            <a:r>
              <a:rPr lang="en-US" sz="3600" dirty="0" smtClean="0"/>
              <a:t>Five </a:t>
            </a:r>
            <a:r>
              <a:rPr lang="en-US" sz="3600" dirty="0" err="1" smtClean="0"/>
              <a:t>Subgoups</a:t>
            </a:r>
            <a:r>
              <a:rPr lang="en-US" sz="3600" dirty="0" smtClean="0"/>
              <a:t> </a:t>
            </a:r>
            <a:r>
              <a:rPr lang="en-US" sz="3600" dirty="0" smtClean="0"/>
              <a:t>to develop them</a:t>
            </a:r>
          </a:p>
          <a:p>
            <a:r>
              <a:rPr lang="en-US" sz="2400" dirty="0" smtClean="0"/>
              <a:t>                              (Membership Updated </a:t>
            </a:r>
            <a:r>
              <a:rPr lang="en-US" sz="2400" dirty="0" smtClean="0"/>
              <a:t>August </a:t>
            </a:r>
            <a:r>
              <a:rPr lang="en-US" sz="2400" dirty="0" smtClean="0"/>
              <a:t> </a:t>
            </a:r>
            <a:r>
              <a:rPr lang="en-US" sz="2400" dirty="0"/>
              <a:t>1</a:t>
            </a:r>
            <a:r>
              <a:rPr lang="en-US" sz="2400" dirty="0" smtClean="0"/>
              <a:t> </a:t>
            </a:r>
            <a:r>
              <a:rPr lang="en-US" sz="2400" dirty="0" smtClean="0"/>
              <a:t>2011)</a:t>
            </a:r>
          </a:p>
          <a:p>
            <a:r>
              <a:rPr lang="en-US" sz="2400" dirty="0" smtClean="0"/>
              <a:t>Name changes, merging and membership update</a:t>
            </a:r>
            <a:r>
              <a:rPr lang="en-US" sz="2400" dirty="0" smtClean="0"/>
              <a:t> </a:t>
            </a:r>
            <a:endParaRPr lang="en-US" sz="2400" dirty="0" smtClean="0"/>
          </a:p>
          <a:p>
            <a:r>
              <a:rPr lang="en-US" sz="2400" dirty="0" smtClean="0">
                <a:solidFill>
                  <a:srgbClr val="0000FF"/>
                </a:solidFill>
              </a:rPr>
              <a:t>National </a:t>
            </a:r>
            <a:r>
              <a:rPr lang="en-US" sz="2400" dirty="0">
                <a:solidFill>
                  <a:srgbClr val="0000FF"/>
                </a:solidFill>
              </a:rPr>
              <a:t>Instrumentation Board </a:t>
            </a:r>
            <a:r>
              <a:rPr lang="en-US" sz="2400" dirty="0" smtClean="0">
                <a:solidFill>
                  <a:srgbClr val="0000FF"/>
                </a:solidFill>
              </a:rPr>
              <a:t> </a:t>
            </a:r>
            <a:r>
              <a:rPr lang="en-US" sz="2400" dirty="0" smtClean="0">
                <a:solidFill>
                  <a:srgbClr val="0000FF"/>
                </a:solidFill>
                <a:sym typeface="Wingdings"/>
              </a:rPr>
              <a:t> </a:t>
            </a:r>
            <a:r>
              <a:rPr lang="en-US" sz="2400" dirty="0" smtClean="0">
                <a:solidFill>
                  <a:srgbClr val="0000FF"/>
                </a:solidFill>
              </a:rPr>
              <a:t>Detector R&amp;D Coordinating Panel</a:t>
            </a:r>
            <a:r>
              <a:rPr lang="en-US" sz="2400" dirty="0">
                <a:solidFill>
                  <a:srgbClr val="0000FF"/>
                </a:solidFill>
              </a:rPr>
              <a:t> </a:t>
            </a:r>
          </a:p>
          <a:p>
            <a:r>
              <a:rPr lang="en-US" sz="2400" dirty="0"/>
              <a:t>Blucher  </a:t>
            </a:r>
            <a:r>
              <a:rPr lang="en-US" sz="2400" dirty="0" err="1"/>
              <a:t>Artuso</a:t>
            </a:r>
            <a:r>
              <a:rPr lang="en-US" sz="2400" dirty="0"/>
              <a:t>  </a:t>
            </a:r>
            <a:r>
              <a:rPr lang="en-US" sz="2400" dirty="0" err="1"/>
              <a:t>Lissauer</a:t>
            </a:r>
            <a:r>
              <a:rPr lang="en-US" sz="2400" dirty="0"/>
              <a:t>  </a:t>
            </a:r>
            <a:r>
              <a:rPr lang="en-US" sz="2400" dirty="0" err="1" smtClean="0"/>
              <a:t>Gilchriese</a:t>
            </a:r>
            <a:r>
              <a:rPr lang="en-US" sz="2400" dirty="0" smtClean="0"/>
              <a:t>(C) </a:t>
            </a:r>
            <a:r>
              <a:rPr lang="en-US" sz="2400" dirty="0"/>
              <a:t> </a:t>
            </a:r>
            <a:r>
              <a:rPr lang="en-US" sz="2400" dirty="0" err="1" smtClean="0"/>
              <a:t>Weerts</a:t>
            </a:r>
            <a:r>
              <a:rPr lang="en-US" sz="2400" dirty="0" smtClean="0"/>
              <a:t> </a:t>
            </a:r>
            <a:r>
              <a:rPr lang="en-US" sz="2400" dirty="0" err="1" smtClean="0"/>
              <a:t>Asner</a:t>
            </a:r>
            <a:r>
              <a:rPr lang="en-US" sz="2400" dirty="0" smtClean="0"/>
              <a:t>(*)</a:t>
            </a:r>
          </a:p>
          <a:p>
            <a:r>
              <a:rPr lang="en-US" sz="2400" dirty="0" smtClean="0">
                <a:solidFill>
                  <a:srgbClr val="0000FF"/>
                </a:solidFill>
              </a:rPr>
              <a:t>Has merged with Targeted </a:t>
            </a:r>
            <a:r>
              <a:rPr lang="en-US" sz="2400" dirty="0">
                <a:solidFill>
                  <a:srgbClr val="0000FF"/>
                </a:solidFill>
              </a:rPr>
              <a:t>Resources  @ the National Labs</a:t>
            </a:r>
          </a:p>
          <a:p>
            <a:r>
              <a:rPr lang="en-US" sz="2400" dirty="0" smtClean="0"/>
              <a:t>Bock </a:t>
            </a:r>
            <a:r>
              <a:rPr lang="en-US" sz="2400" dirty="0" err="1" smtClean="0"/>
              <a:t>Gilchriese</a:t>
            </a:r>
            <a:r>
              <a:rPr lang="en-US" sz="2400" dirty="0" smtClean="0"/>
              <a:t> Macfarlane(C) </a:t>
            </a:r>
            <a:r>
              <a:rPr lang="en-US" sz="2400" dirty="0" err="1" smtClean="0"/>
              <a:t>Weerts</a:t>
            </a:r>
            <a:r>
              <a:rPr lang="en-US" sz="2400" dirty="0" smtClean="0"/>
              <a:t> </a:t>
            </a:r>
            <a:r>
              <a:rPr lang="en-US" sz="2400" dirty="0" err="1" smtClean="0"/>
              <a:t>Lissauer</a:t>
            </a:r>
            <a:r>
              <a:rPr lang="en-US" sz="2400" dirty="0" smtClean="0"/>
              <a:t> White </a:t>
            </a:r>
            <a:r>
              <a:rPr lang="en-US" sz="2400" dirty="0" err="1"/>
              <a:t>Molzon</a:t>
            </a:r>
            <a:r>
              <a:rPr lang="en-US" sz="2400" dirty="0"/>
              <a:t> </a:t>
            </a:r>
            <a:endParaRPr lang="en-US" sz="2400" dirty="0" smtClean="0"/>
          </a:p>
          <a:p>
            <a:r>
              <a:rPr lang="en-US" sz="2400" dirty="0" smtClean="0"/>
              <a:t>Blucher Cushman(*) Fast(*)  Smith(*) Lipton(*)</a:t>
            </a:r>
          </a:p>
          <a:p>
            <a:r>
              <a:rPr lang="en-US" sz="2400" dirty="0">
                <a:solidFill>
                  <a:srgbClr val="0000FF"/>
                </a:solidFill>
              </a:rPr>
              <a:t>National Fellowships </a:t>
            </a:r>
            <a:r>
              <a:rPr lang="en-US" sz="2400" dirty="0"/>
              <a:t> </a:t>
            </a:r>
          </a:p>
          <a:p>
            <a:r>
              <a:rPr lang="en-US" sz="2400" dirty="0" err="1"/>
              <a:t>Sciolla</a:t>
            </a:r>
            <a:r>
              <a:rPr lang="en-US" sz="2400" dirty="0"/>
              <a:t> </a:t>
            </a:r>
            <a:r>
              <a:rPr lang="en-US" sz="2400" dirty="0" err="1"/>
              <a:t>Schumm</a:t>
            </a:r>
            <a:r>
              <a:rPr lang="en-US" sz="2400" dirty="0"/>
              <a:t> (</a:t>
            </a:r>
            <a:r>
              <a:rPr lang="en-US" sz="2400" dirty="0" smtClean="0"/>
              <a:t>*C) </a:t>
            </a:r>
            <a:r>
              <a:rPr lang="en-US" sz="2400" dirty="0"/>
              <a:t>  </a:t>
            </a:r>
            <a:r>
              <a:rPr lang="en-US" sz="2400" dirty="0" smtClean="0"/>
              <a:t>Lipton </a:t>
            </a:r>
            <a:r>
              <a:rPr lang="en-US" sz="2400" dirty="0"/>
              <a:t> MacFarlane </a:t>
            </a:r>
            <a:endParaRPr lang="en-US" sz="2400" dirty="0" smtClean="0"/>
          </a:p>
          <a:p>
            <a:r>
              <a:rPr lang="en-US" sz="2400" dirty="0">
                <a:solidFill>
                  <a:srgbClr val="0000FF"/>
                </a:solidFill>
              </a:rPr>
              <a:t>Instrumentation School    </a:t>
            </a:r>
          </a:p>
          <a:p>
            <a:r>
              <a:rPr lang="en-US" sz="2400" dirty="0" err="1"/>
              <a:t>Cattai</a:t>
            </a:r>
            <a:r>
              <a:rPr lang="en-US" sz="2400" dirty="0"/>
              <a:t> (</a:t>
            </a:r>
            <a:r>
              <a:rPr lang="en-US" sz="2400" dirty="0" smtClean="0"/>
              <a:t>*C) </a:t>
            </a:r>
            <a:r>
              <a:rPr lang="en-US" sz="2400" dirty="0"/>
              <a:t> Para (</a:t>
            </a:r>
            <a:r>
              <a:rPr lang="en-US" sz="2400" dirty="0" smtClean="0"/>
              <a:t>*C) </a:t>
            </a:r>
            <a:r>
              <a:rPr lang="en-US" sz="2400" dirty="0"/>
              <a:t> </a:t>
            </a:r>
            <a:r>
              <a:rPr lang="en-US" sz="2400" dirty="0" err="1"/>
              <a:t>Sciolla</a:t>
            </a:r>
            <a:r>
              <a:rPr lang="en-US" sz="2400" dirty="0"/>
              <a:t>  </a:t>
            </a:r>
            <a:r>
              <a:rPr lang="en-US" sz="2400" dirty="0" smtClean="0"/>
              <a:t>Lipton</a:t>
            </a:r>
            <a:r>
              <a:rPr lang="en-US" sz="2400" dirty="0" smtClean="0"/>
              <a:t> </a:t>
            </a:r>
            <a:r>
              <a:rPr lang="en-US" sz="2400" dirty="0" smtClean="0"/>
              <a:t>MacFarlane Seidel(*) </a:t>
            </a:r>
            <a:r>
              <a:rPr lang="en-US" sz="2400" dirty="0" err="1" smtClean="0"/>
              <a:t>Asner</a:t>
            </a:r>
            <a:r>
              <a:rPr lang="en-US" sz="2400" dirty="0" smtClean="0"/>
              <a:t>(*)</a:t>
            </a:r>
          </a:p>
          <a:p>
            <a:r>
              <a:rPr lang="en-US" sz="2400" dirty="0">
                <a:solidFill>
                  <a:srgbClr val="0000FF"/>
                </a:solidFill>
              </a:rPr>
              <a:t>National Prize  </a:t>
            </a:r>
          </a:p>
          <a:p>
            <a:r>
              <a:rPr lang="en-US" sz="2400" dirty="0" err="1" smtClean="0"/>
              <a:t>Molzon</a:t>
            </a:r>
            <a:r>
              <a:rPr lang="en-US" sz="2400" dirty="0" smtClean="0"/>
              <a:t>(C) </a:t>
            </a:r>
            <a:r>
              <a:rPr lang="en-US" sz="2400" dirty="0" err="1" smtClean="0"/>
              <a:t>Lissauer</a:t>
            </a:r>
            <a:endParaRPr lang="en-US" sz="2400" dirty="0" smtClean="0"/>
          </a:p>
          <a:p>
            <a:r>
              <a:rPr lang="en-US" sz="2400" dirty="0">
                <a:solidFill>
                  <a:srgbClr val="0000FF"/>
                </a:solidFill>
              </a:rPr>
              <a:t>Interdisciplinary  </a:t>
            </a:r>
            <a:r>
              <a:rPr lang="en-US" sz="2400" dirty="0" smtClean="0">
                <a:solidFill>
                  <a:srgbClr val="0000FF"/>
                </a:solidFill>
              </a:rPr>
              <a:t>               (C) denote chair </a:t>
            </a:r>
            <a:r>
              <a:rPr lang="en-US" sz="2400" dirty="0" smtClean="0"/>
              <a:t>(</a:t>
            </a:r>
            <a:r>
              <a:rPr lang="en-US" sz="2400" dirty="0"/>
              <a:t>*) denotes National Advisor</a:t>
            </a:r>
            <a:endParaRPr lang="en-US" sz="2400" dirty="0">
              <a:solidFill>
                <a:srgbClr val="0000FF"/>
              </a:solidFill>
            </a:endParaRPr>
          </a:p>
          <a:p>
            <a:r>
              <a:rPr lang="en-US" sz="2400" dirty="0" err="1"/>
              <a:t>Artuso</a:t>
            </a:r>
            <a:r>
              <a:rPr lang="en-US" sz="2400" dirty="0"/>
              <a:t>  White </a:t>
            </a:r>
            <a:r>
              <a:rPr lang="en-US" sz="2400" dirty="0" err="1"/>
              <a:t>Gilchriese</a:t>
            </a:r>
            <a:r>
              <a:rPr lang="en-US" sz="2400" dirty="0"/>
              <a:t>  </a:t>
            </a:r>
            <a:r>
              <a:rPr lang="en-US" sz="2400" dirty="0" err="1" smtClean="0"/>
              <a:t>Weerts</a:t>
            </a:r>
            <a:r>
              <a:rPr lang="en-US" sz="2400" dirty="0" smtClean="0"/>
              <a:t>(C)</a:t>
            </a:r>
            <a:r>
              <a:rPr lang="en-US" sz="2400" dirty="0"/>
              <a:t> </a:t>
            </a:r>
            <a:r>
              <a:rPr lang="en-US" sz="2400" dirty="0" smtClean="0"/>
              <a:t>Cushman(*) Fast(*</a:t>
            </a:r>
            <a:r>
              <a:rPr lang="en-US" sz="2400" dirty="0" smtClean="0"/>
              <a:t>) Lipton(*)</a:t>
            </a:r>
            <a:endParaRPr lang="en-US" sz="2400" dirty="0"/>
          </a:p>
          <a:p>
            <a:r>
              <a:rPr lang="en-US" sz="2400" dirty="0" smtClean="0"/>
              <a:t>We encourage the community to join subgroups</a:t>
            </a:r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 smtClean="0"/>
          </a:p>
          <a:p>
            <a:endParaRPr lang="en-US" sz="24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298611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90" y="76200"/>
            <a:ext cx="9141809" cy="84946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T</a:t>
            </a:r>
            <a:r>
              <a:rPr lang="en-US" sz="2400" dirty="0" smtClean="0"/>
              <a:t>he </a:t>
            </a:r>
            <a:r>
              <a:rPr lang="en-US" sz="2400" dirty="0"/>
              <a:t>subgroups are i</a:t>
            </a:r>
            <a:r>
              <a:rPr lang="en-US" sz="2400" dirty="0" smtClean="0"/>
              <a:t>nterconnected and should be talking with each other for example; education Involves subgroups on National Fellowships, and instrumentation schools. The National Instrumentation R&amp;D strategy involves the </a:t>
            </a:r>
            <a:r>
              <a:rPr lang="en-US" sz="2400" dirty="0" smtClean="0"/>
              <a:t>Detector R&amp; D Coordinating Panel,</a:t>
            </a:r>
            <a:r>
              <a:rPr lang="en-US" sz="2400" dirty="0" smtClean="0"/>
              <a:t> </a:t>
            </a:r>
            <a:r>
              <a:rPr lang="en-US" sz="2400" dirty="0" smtClean="0"/>
              <a:t>Interdisciplinary, &amp; Targeted Resources at the National Labs </a:t>
            </a:r>
            <a:r>
              <a:rPr lang="en-US" sz="2400" dirty="0" smtClean="0"/>
              <a:t>subgroups</a:t>
            </a:r>
          </a:p>
          <a:p>
            <a:r>
              <a:rPr lang="en-US" sz="2400" dirty="0" smtClean="0"/>
              <a:t>(this is happening)</a:t>
            </a:r>
            <a:endParaRPr lang="en-US" sz="2400" dirty="0"/>
          </a:p>
          <a:p>
            <a:endParaRPr lang="en-US" sz="2400" dirty="0" smtClean="0"/>
          </a:p>
          <a:p>
            <a:r>
              <a:rPr lang="en-US" sz="2400" dirty="0" smtClean="0"/>
              <a:t>The sub groups initial targets form </a:t>
            </a:r>
            <a:r>
              <a:rPr lang="en-US" sz="2400" dirty="0"/>
              <a:t>an important part of our work, but by </a:t>
            </a:r>
            <a:r>
              <a:rPr lang="en-US" sz="2400" dirty="0" smtClean="0"/>
              <a:t>no </a:t>
            </a:r>
            <a:r>
              <a:rPr lang="en-US" sz="2400" dirty="0"/>
              <a:t>means all of it. </a:t>
            </a:r>
            <a:r>
              <a:rPr lang="en-US" sz="2400" dirty="0" smtClean="0"/>
              <a:t>Education is not equal to the sum of National </a:t>
            </a:r>
            <a:r>
              <a:rPr lang="en-US" sz="2400" dirty="0" smtClean="0"/>
              <a:t>Fellowships and  instrumentation </a:t>
            </a:r>
            <a:r>
              <a:rPr lang="en-US" sz="2400" dirty="0" smtClean="0"/>
              <a:t>schools. OK for subgroups to expand their scope in consultation with the TF</a:t>
            </a:r>
            <a:r>
              <a:rPr lang="en-US" sz="2400" dirty="0" smtClean="0"/>
              <a:t>. (This is happening.) </a:t>
            </a:r>
            <a:endParaRPr lang="en-US" sz="2400" dirty="0"/>
          </a:p>
          <a:p>
            <a:endParaRPr lang="en-US" sz="2400" dirty="0"/>
          </a:p>
          <a:p>
            <a:r>
              <a:rPr lang="en-US" sz="2400" dirty="0" smtClean="0">
                <a:solidFill>
                  <a:srgbClr val="FF0000"/>
                </a:solidFill>
              </a:rPr>
              <a:t>Our </a:t>
            </a:r>
            <a:r>
              <a:rPr lang="en-US" sz="2400" dirty="0">
                <a:solidFill>
                  <a:srgbClr val="FF0000"/>
                </a:solidFill>
              </a:rPr>
              <a:t>overriding goal is to change the way instrumentation </a:t>
            </a:r>
            <a:endParaRPr lang="en-US" sz="2400" dirty="0" smtClean="0">
              <a:solidFill>
                <a:srgbClr val="FF0000"/>
              </a:solidFill>
            </a:endParaRPr>
          </a:p>
          <a:p>
            <a:r>
              <a:rPr lang="en-US" sz="2400" dirty="0" smtClean="0">
                <a:solidFill>
                  <a:srgbClr val="FF0000"/>
                </a:solidFill>
              </a:rPr>
              <a:t>is </a:t>
            </a:r>
            <a:r>
              <a:rPr lang="en-US" sz="2400" dirty="0">
                <a:solidFill>
                  <a:srgbClr val="FF0000"/>
                </a:solidFill>
              </a:rPr>
              <a:t>viewed in the </a:t>
            </a:r>
            <a:r>
              <a:rPr lang="en-US" sz="2400" dirty="0" smtClean="0">
                <a:solidFill>
                  <a:srgbClr val="FF0000"/>
                </a:solidFill>
              </a:rPr>
              <a:t>U.S.</a:t>
            </a:r>
            <a:r>
              <a:rPr lang="en-US" sz="2400" dirty="0" smtClean="0"/>
              <a:t> </a:t>
            </a:r>
            <a:r>
              <a:rPr lang="en-US" sz="2400" dirty="0"/>
              <a:t> </a:t>
            </a:r>
            <a:endParaRPr lang="en-US" sz="2400" dirty="0" smtClean="0"/>
          </a:p>
          <a:p>
            <a:r>
              <a:rPr lang="en-US" sz="2400" dirty="0" smtClean="0"/>
              <a:t>We </a:t>
            </a:r>
            <a:r>
              <a:rPr lang="en-US" sz="2400" dirty="0"/>
              <a:t>can begin that change by producing a compelling report. </a:t>
            </a:r>
            <a:endParaRPr lang="en-US" sz="2400" dirty="0" smtClean="0"/>
          </a:p>
          <a:p>
            <a:r>
              <a:rPr lang="en-US" sz="2400" dirty="0" smtClean="0"/>
              <a:t>This </a:t>
            </a:r>
            <a:r>
              <a:rPr lang="en-US" sz="2400" dirty="0"/>
              <a:t>will require each subgroup and the taskforce </a:t>
            </a:r>
            <a:r>
              <a:rPr lang="en-US" sz="2400" dirty="0" smtClean="0"/>
              <a:t>as </a:t>
            </a:r>
            <a:r>
              <a:rPr lang="en-US" sz="2400" dirty="0"/>
              <a:t>a whole to think broadly and creatively</a:t>
            </a:r>
            <a:r>
              <a:rPr lang="en-US" sz="2800" dirty="0"/>
              <a:t>, </a:t>
            </a:r>
            <a:r>
              <a:rPr lang="en-US" sz="2400" dirty="0"/>
              <a:t>and it will </a:t>
            </a:r>
            <a:r>
              <a:rPr lang="en-US" sz="2400" dirty="0" smtClean="0"/>
              <a:t>require </a:t>
            </a:r>
            <a:r>
              <a:rPr lang="en-US" sz="2400" dirty="0"/>
              <a:t>continued broad community input and buy-</a:t>
            </a:r>
            <a:r>
              <a:rPr lang="en-US" sz="2400" dirty="0" smtClean="0"/>
              <a:t>in (town halls and surveys are part of this process)</a:t>
            </a:r>
          </a:p>
          <a:p>
            <a:endParaRPr lang="en-US" sz="2800" dirty="0"/>
          </a:p>
          <a:p>
            <a:r>
              <a:rPr lang="en-US" sz="2800" dirty="0" smtClean="0"/>
              <a:t> 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84133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Taskforce Timeline &amp; Deadlines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95400"/>
            <a:ext cx="8610600" cy="5105400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sz="3500" i="1" dirty="0" smtClean="0"/>
              <a:t>August </a:t>
            </a:r>
            <a:r>
              <a:rPr lang="en-US" sz="3500" dirty="0" smtClean="0"/>
              <a:t>main ideas and recommendations well-advanced and available for community comment </a:t>
            </a:r>
            <a:r>
              <a:rPr lang="en-US" sz="3500" dirty="0" smtClean="0"/>
              <a:t>and input </a:t>
            </a:r>
          </a:p>
          <a:p>
            <a:pPr marL="0" indent="0">
              <a:buNone/>
            </a:pPr>
            <a:endParaRPr lang="en-US" sz="3500" dirty="0"/>
          </a:p>
          <a:p>
            <a:pPr marL="0" indent="0">
              <a:buNone/>
            </a:pPr>
            <a:r>
              <a:rPr lang="en-US" sz="3500" dirty="0" smtClean="0"/>
              <a:t>August 1  phone meeting to discuss  draft position papers</a:t>
            </a:r>
          </a:p>
          <a:p>
            <a:pPr marL="0" indent="0">
              <a:buNone/>
            </a:pPr>
            <a:endParaRPr lang="en-US" sz="3500" dirty="0"/>
          </a:p>
          <a:p>
            <a:pPr marL="0" indent="0">
              <a:buNone/>
            </a:pPr>
            <a:r>
              <a:rPr lang="en-US" sz="3500" dirty="0" smtClean="0"/>
              <a:t>August 8 draft positions  papers available to community </a:t>
            </a:r>
            <a:endParaRPr lang="en-US" sz="35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sz="3500" dirty="0" smtClean="0"/>
              <a:t>Along with background information and the charge</a:t>
            </a:r>
            <a:endParaRPr lang="en-US" sz="3500" dirty="0"/>
          </a:p>
          <a:p>
            <a:pPr marL="0" indent="0">
              <a:buNone/>
            </a:pPr>
            <a:endParaRPr lang="en-US" sz="3500" dirty="0" smtClean="0"/>
          </a:p>
          <a:p>
            <a:pPr marL="0" indent="0">
              <a:buNone/>
            </a:pPr>
            <a:r>
              <a:rPr lang="en-US" sz="3500" dirty="0" smtClean="0"/>
              <a:t>August </a:t>
            </a:r>
            <a:r>
              <a:rPr lang="en-US" sz="3500" dirty="0"/>
              <a:t>11  The </a:t>
            </a:r>
            <a:r>
              <a:rPr lang="en-US" sz="3500" dirty="0" smtClean="0"/>
              <a:t>taskforce face</a:t>
            </a:r>
            <a:r>
              <a:rPr lang="en-US" sz="3500" dirty="0"/>
              <a:t>-to-face meeting at DPF at Brown will be on </a:t>
            </a:r>
            <a:r>
              <a:rPr lang="en-US" sz="3500" dirty="0" smtClean="0"/>
              <a:t>Thursday </a:t>
            </a:r>
            <a:r>
              <a:rPr lang="en-US" sz="3500" dirty="0"/>
              <a:t>August 11 1800-1930 EDT room to be determined.</a:t>
            </a:r>
          </a:p>
          <a:p>
            <a:pPr marL="0" indent="0">
              <a:buNone/>
            </a:pPr>
            <a:endParaRPr lang="en-US" sz="3500" dirty="0"/>
          </a:p>
          <a:p>
            <a:pPr marL="0" indent="0">
              <a:buNone/>
            </a:pPr>
            <a:r>
              <a:rPr lang="en-US" sz="3500" dirty="0"/>
              <a:t>The </a:t>
            </a:r>
            <a:r>
              <a:rPr lang="en-US" sz="3500" dirty="0" err="1"/>
              <a:t>townhall</a:t>
            </a:r>
            <a:r>
              <a:rPr lang="en-US" sz="3500" dirty="0"/>
              <a:t> =community meeting on instrumentation </a:t>
            </a:r>
            <a:r>
              <a:rPr lang="en-US" sz="3500" dirty="0" smtClean="0"/>
              <a:t>at DPF at Brown will </a:t>
            </a:r>
            <a:r>
              <a:rPr lang="en-US" sz="3500" dirty="0"/>
              <a:t>be </a:t>
            </a:r>
            <a:r>
              <a:rPr lang="en-US" sz="3500" dirty="0" smtClean="0"/>
              <a:t>on </a:t>
            </a:r>
            <a:r>
              <a:rPr lang="en-US" sz="3500" dirty="0"/>
              <a:t>Friday August 12 1400-1530 EDT</a:t>
            </a:r>
          </a:p>
          <a:p>
            <a:pPr marL="0" indent="0">
              <a:buNone/>
            </a:pPr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987323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371600" y="381000"/>
            <a:ext cx="6727723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August 12  Town  Hall Meeting  Agenda</a:t>
            </a:r>
            <a:endParaRPr lang="en-US" sz="3200" dirty="0"/>
          </a:p>
        </p:txBody>
      </p:sp>
      <p:sp>
        <p:nvSpPr>
          <p:cNvPr id="3" name="TextBox 2"/>
          <p:cNvSpPr txBox="1"/>
          <p:nvPr/>
        </p:nvSpPr>
        <p:spPr>
          <a:xfrm>
            <a:off x="152400" y="1600200"/>
            <a:ext cx="9018364" cy="34163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14:00 -14:15    Introduction to the taskforce &amp; status(*)    Ian/Marcel</a:t>
            </a:r>
          </a:p>
          <a:p>
            <a:r>
              <a:rPr lang="en-US" sz="2400" dirty="0" smtClean="0"/>
              <a:t>+ one person per subgroup</a:t>
            </a:r>
            <a:endParaRPr lang="en-US" sz="2400" dirty="0"/>
          </a:p>
          <a:p>
            <a:r>
              <a:rPr lang="en-US" sz="2400" dirty="0" smtClean="0"/>
              <a:t>14:15-15:30     Community Input </a:t>
            </a:r>
          </a:p>
          <a:p>
            <a:endParaRPr lang="en-US" sz="2400" dirty="0"/>
          </a:p>
          <a:p>
            <a:r>
              <a:rPr lang="en-US" sz="2400" dirty="0" smtClean="0"/>
              <a:t>(*) There will be one power point file explaining the charge &amp; timeline, </a:t>
            </a:r>
          </a:p>
          <a:p>
            <a:r>
              <a:rPr lang="en-US" sz="2400" dirty="0"/>
              <a:t>w</a:t>
            </a:r>
            <a:r>
              <a:rPr lang="en-US" sz="2400" dirty="0" smtClean="0"/>
              <a:t>ith one or two slides summarizing each position paper .</a:t>
            </a:r>
          </a:p>
          <a:p>
            <a:r>
              <a:rPr lang="en-US" sz="2400" dirty="0"/>
              <a:t>T</a:t>
            </a:r>
            <a:r>
              <a:rPr lang="en-US" sz="2400" dirty="0" smtClean="0"/>
              <a:t>he chair of each subgroup or their designate should be </a:t>
            </a:r>
          </a:p>
          <a:p>
            <a:r>
              <a:rPr lang="en-US" sz="2400" dirty="0"/>
              <a:t>p</a:t>
            </a:r>
            <a:r>
              <a:rPr lang="en-US" sz="2400" dirty="0" smtClean="0"/>
              <a:t>resent at the town hall meeting and present those slides </a:t>
            </a:r>
          </a:p>
          <a:p>
            <a:r>
              <a:rPr lang="en-US" sz="2400" dirty="0"/>
              <a:t>a</a:t>
            </a:r>
            <a:r>
              <a:rPr lang="en-US" sz="2400" dirty="0" smtClean="0"/>
              <a:t>nd be prepared to engage with the community during the discussions. </a:t>
            </a:r>
          </a:p>
        </p:txBody>
      </p:sp>
    </p:spTree>
    <p:extLst>
      <p:ext uri="{BB962C8B-B14F-4D97-AF65-F5344CB8AC3E}">
        <p14:creationId xmlns:p14="http://schemas.microsoft.com/office/powerpoint/2010/main" val="973414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0"/>
            <a:ext cx="9067800" cy="68634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00FF"/>
                </a:solidFill>
              </a:rPr>
              <a:t>Prior to  DPF @ Brown</a:t>
            </a:r>
          </a:p>
          <a:p>
            <a:r>
              <a:rPr lang="en-US" sz="2400" dirty="0" smtClean="0"/>
              <a:t>Continue to develop position papers in the next 7 days! But they will still be working drafts @ Brown as they should be!  Each position paper will be signed by the subgroup. But Taskforce stands behind each paper so all TF should read and comment </a:t>
            </a:r>
            <a:r>
              <a:rPr lang="en-US" sz="2400" smtClean="0"/>
              <a:t>before August 8.</a:t>
            </a:r>
            <a:endParaRPr lang="en-US" sz="2400" dirty="0"/>
          </a:p>
          <a:p>
            <a:r>
              <a:rPr lang="en-US" sz="2800" dirty="0" smtClean="0">
                <a:solidFill>
                  <a:srgbClr val="0000FF"/>
                </a:solidFill>
              </a:rPr>
              <a:t>Post </a:t>
            </a:r>
            <a:r>
              <a:rPr lang="en-US" sz="2800" dirty="0" err="1" smtClean="0">
                <a:solidFill>
                  <a:srgbClr val="0000FF"/>
                </a:solidFill>
              </a:rPr>
              <a:t>DPF@Brown</a:t>
            </a:r>
            <a:endParaRPr lang="en-US" sz="2800" dirty="0" smtClean="0">
              <a:solidFill>
                <a:srgbClr val="0000FF"/>
              </a:solidFill>
            </a:endParaRPr>
          </a:p>
          <a:p>
            <a:r>
              <a:rPr lang="en-US" sz="2400" dirty="0" smtClean="0"/>
              <a:t>Add community input to position papers/ Possibly add new topics</a:t>
            </a:r>
          </a:p>
          <a:p>
            <a:r>
              <a:rPr lang="en-US" sz="2400" dirty="0" smtClean="0"/>
              <a:t>Sum of position papers is a big part but not all of the report- identify holes, and fill them… </a:t>
            </a:r>
            <a:endParaRPr lang="en-US" sz="2400" dirty="0"/>
          </a:p>
          <a:p>
            <a:r>
              <a:rPr lang="en-US" sz="2400" dirty="0" smtClean="0">
                <a:solidFill>
                  <a:srgbClr val="FF0000"/>
                </a:solidFill>
              </a:rPr>
              <a:t>August 22 </a:t>
            </a:r>
            <a:r>
              <a:rPr lang="en-US" sz="2400" dirty="0" smtClean="0"/>
              <a:t>Engage DOE and NSF and National and International Advisors in critiquing and augmenting position papers. Deadline Sept. 4)</a:t>
            </a:r>
          </a:p>
          <a:p>
            <a:r>
              <a:rPr lang="en-US" sz="2400" dirty="0" smtClean="0">
                <a:solidFill>
                  <a:srgbClr val="FF0000"/>
                </a:solidFill>
              </a:rPr>
              <a:t>August 27  </a:t>
            </a:r>
            <a:r>
              <a:rPr lang="en-US" sz="2400" dirty="0" smtClean="0"/>
              <a:t>Circulate motherhood prose (Ian/Marcel)</a:t>
            </a:r>
          </a:p>
          <a:p>
            <a:r>
              <a:rPr lang="en-US" sz="2400" dirty="0" smtClean="0">
                <a:solidFill>
                  <a:srgbClr val="FF0000"/>
                </a:solidFill>
              </a:rPr>
              <a:t>September 6 </a:t>
            </a:r>
            <a:r>
              <a:rPr lang="en-US" sz="2400" dirty="0" smtClean="0"/>
              <a:t>subgroups sign off on papers</a:t>
            </a:r>
          </a:p>
          <a:p>
            <a:r>
              <a:rPr lang="en-US" sz="2400" dirty="0" smtClean="0"/>
              <a:t>Stitch position papers into a report adding motherhood prose</a:t>
            </a:r>
            <a:endParaRPr lang="en-US" sz="2400" dirty="0"/>
          </a:p>
          <a:p>
            <a:r>
              <a:rPr lang="en-US" sz="2400" dirty="0" smtClean="0">
                <a:solidFill>
                  <a:srgbClr val="FF0000"/>
                </a:solidFill>
              </a:rPr>
              <a:t>September 10 </a:t>
            </a:r>
            <a:r>
              <a:rPr lang="en-US" sz="2400" dirty="0" smtClean="0"/>
              <a:t>1</a:t>
            </a:r>
            <a:r>
              <a:rPr lang="en-US" sz="2400" baseline="30000" dirty="0" smtClean="0"/>
              <a:t>st</a:t>
            </a:r>
            <a:r>
              <a:rPr lang="en-US" sz="2400" dirty="0" smtClean="0"/>
              <a:t> draft of Report circulated to TF and advisors</a:t>
            </a:r>
          </a:p>
          <a:p>
            <a:r>
              <a:rPr lang="en-US" sz="2400" dirty="0" smtClean="0">
                <a:solidFill>
                  <a:srgbClr val="FF0000"/>
                </a:solidFill>
              </a:rPr>
              <a:t>September 25 </a:t>
            </a:r>
            <a:r>
              <a:rPr lang="en-US" sz="2400" dirty="0" smtClean="0"/>
              <a:t>2</a:t>
            </a:r>
            <a:r>
              <a:rPr lang="en-US" sz="2400" baseline="30000" dirty="0" smtClean="0"/>
              <a:t>nd</a:t>
            </a:r>
            <a:r>
              <a:rPr lang="en-US" sz="2400" dirty="0" smtClean="0"/>
              <a:t> draft  of Report circulated to TF, advisors and independent readers. </a:t>
            </a:r>
          </a:p>
          <a:p>
            <a:r>
              <a:rPr lang="en-US" sz="2400" dirty="0" smtClean="0"/>
              <a:t>Final Report delivered to DPF early October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2210102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The DPF Taskforce on Instrumentation</a:t>
            </a: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228600" y="1447800"/>
            <a:ext cx="8610600" cy="4114800"/>
          </a:xfrm>
          <a:prstGeom prst="rect">
            <a:avLst/>
          </a:prstGeom>
        </p:spPr>
        <p:txBody>
          <a:bodyPr vert="horz" lIns="91440" tIns="45720" rIns="91440" bIns="45720" numCol="2" rtlCol="0">
            <a:normAutofit fontScale="7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900" dirty="0" smtClean="0"/>
              <a:t>From Universities </a:t>
            </a:r>
          </a:p>
          <a:p>
            <a:pPr lvl="1"/>
            <a:r>
              <a:rPr lang="en-US" sz="2900" dirty="0" smtClean="0"/>
              <a:t>Marina </a:t>
            </a:r>
            <a:r>
              <a:rPr lang="en-US" sz="2900" dirty="0" err="1" smtClean="0"/>
              <a:t>Artuso</a:t>
            </a:r>
            <a:r>
              <a:rPr lang="en-US" sz="2900" dirty="0" smtClean="0"/>
              <a:t>, Syracuse</a:t>
            </a:r>
          </a:p>
          <a:p>
            <a:pPr lvl="1"/>
            <a:r>
              <a:rPr lang="en-US" sz="2900" dirty="0" smtClean="0"/>
              <a:t>Ed Blucher, Chicago</a:t>
            </a:r>
          </a:p>
          <a:p>
            <a:pPr lvl="1"/>
            <a:r>
              <a:rPr lang="en-US" sz="2900" dirty="0" smtClean="0"/>
              <a:t>Bill </a:t>
            </a:r>
            <a:r>
              <a:rPr lang="en-US" sz="2900" dirty="0" err="1" smtClean="0"/>
              <a:t>Molzen</a:t>
            </a:r>
            <a:r>
              <a:rPr lang="en-US" sz="2900" dirty="0" smtClean="0"/>
              <a:t>, Irvine</a:t>
            </a:r>
          </a:p>
          <a:p>
            <a:pPr lvl="1"/>
            <a:r>
              <a:rPr lang="en-US" sz="2900" dirty="0" smtClean="0"/>
              <a:t>Gabriella </a:t>
            </a:r>
            <a:r>
              <a:rPr lang="en-US" sz="2900" dirty="0" err="1" smtClean="0"/>
              <a:t>Sciolla</a:t>
            </a:r>
            <a:r>
              <a:rPr lang="en-US" sz="2900" dirty="0" smtClean="0"/>
              <a:t>, Brandeis</a:t>
            </a:r>
          </a:p>
          <a:p>
            <a:pPr lvl="1"/>
            <a:r>
              <a:rPr lang="en-US" sz="2900" dirty="0"/>
              <a:t>Ian Shipsey*, </a:t>
            </a:r>
            <a:r>
              <a:rPr lang="en-US" sz="2900" dirty="0" smtClean="0"/>
              <a:t>Purdue</a:t>
            </a:r>
          </a:p>
          <a:p>
            <a:pPr lvl="1"/>
            <a:r>
              <a:rPr lang="en-US" sz="2900" dirty="0" smtClean="0"/>
              <a:t>Andy White, UT Arlington</a:t>
            </a:r>
          </a:p>
          <a:p>
            <a:pPr marL="457200" lvl="1" indent="0">
              <a:buFont typeface="Arial" pitchFamily="34" charset="0"/>
              <a:buNone/>
            </a:pPr>
            <a:endParaRPr lang="en-US" sz="2900" dirty="0" smtClean="0"/>
          </a:p>
          <a:p>
            <a:pPr marL="457200" lvl="1" indent="0">
              <a:buFont typeface="Arial" pitchFamily="34" charset="0"/>
              <a:buNone/>
            </a:pPr>
            <a:endParaRPr lang="en-US" sz="2900" dirty="0" smtClean="0"/>
          </a:p>
          <a:p>
            <a:pPr marL="457200" lvl="1" indent="0">
              <a:buFont typeface="Arial" pitchFamily="34" charset="0"/>
              <a:buNone/>
            </a:pPr>
            <a:endParaRPr lang="en-US" sz="2900" dirty="0" smtClean="0"/>
          </a:p>
          <a:p>
            <a:pPr marL="457200" lvl="1" indent="0">
              <a:buFont typeface="Arial" pitchFamily="34" charset="0"/>
              <a:buNone/>
            </a:pPr>
            <a:endParaRPr lang="en-US" sz="2900" dirty="0" smtClean="0"/>
          </a:p>
          <a:p>
            <a:pPr marL="457200" lvl="1" indent="0">
              <a:buFont typeface="Arial" pitchFamily="34" charset="0"/>
              <a:buNone/>
            </a:pPr>
            <a:endParaRPr lang="en-US" sz="2900" dirty="0" smtClean="0"/>
          </a:p>
          <a:p>
            <a:pPr marL="457200" lvl="1" indent="0">
              <a:buFont typeface="Arial" pitchFamily="34" charset="0"/>
              <a:buNone/>
            </a:pPr>
            <a:r>
              <a:rPr lang="en-US" sz="2900" dirty="0" smtClean="0"/>
              <a:t>(*) co-Chair</a:t>
            </a:r>
          </a:p>
          <a:p>
            <a:r>
              <a:rPr lang="en-US" sz="2900" dirty="0" smtClean="0"/>
              <a:t>From laboratories</a:t>
            </a:r>
          </a:p>
          <a:p>
            <a:pPr lvl="1"/>
            <a:r>
              <a:rPr lang="en-US" sz="2900" dirty="0" smtClean="0"/>
              <a:t>Marcel </a:t>
            </a:r>
            <a:r>
              <a:rPr lang="en-US" sz="2900" dirty="0" err="1" smtClean="0"/>
              <a:t>Demarteau</a:t>
            </a:r>
            <a:r>
              <a:rPr lang="en-US" sz="2900" dirty="0" smtClean="0"/>
              <a:t>*, Argonne</a:t>
            </a:r>
          </a:p>
          <a:p>
            <a:pPr lvl="1"/>
            <a:r>
              <a:rPr lang="en-US" sz="2900" dirty="0" smtClean="0"/>
              <a:t>David </a:t>
            </a:r>
            <a:r>
              <a:rPr lang="en-US" sz="2900" dirty="0" err="1" smtClean="0"/>
              <a:t>Lissauer</a:t>
            </a:r>
            <a:r>
              <a:rPr lang="en-US" sz="2900" dirty="0" smtClean="0"/>
              <a:t>, Brookhaven</a:t>
            </a:r>
          </a:p>
          <a:p>
            <a:pPr lvl="1"/>
            <a:r>
              <a:rPr lang="en-US" sz="2900" dirty="0" smtClean="0"/>
              <a:t>David MacFarlane, SLAC</a:t>
            </a:r>
          </a:p>
          <a:p>
            <a:pPr lvl="1"/>
            <a:r>
              <a:rPr lang="en-US" sz="2900" dirty="0" smtClean="0"/>
              <a:t>Ron</a:t>
            </a:r>
            <a:r>
              <a:rPr lang="en-US" sz="2900" dirty="0" smtClean="0"/>
              <a:t> Lipton, </a:t>
            </a:r>
            <a:r>
              <a:rPr lang="en-US" sz="2900" dirty="0" err="1" smtClean="0"/>
              <a:t>Fermilab</a:t>
            </a:r>
            <a:endParaRPr lang="en-US" sz="2900" dirty="0" smtClean="0"/>
          </a:p>
          <a:p>
            <a:pPr lvl="1"/>
            <a:r>
              <a:rPr lang="en-US" sz="2900" dirty="0" smtClean="0"/>
              <a:t>Gil </a:t>
            </a:r>
            <a:r>
              <a:rPr lang="en-US" sz="2900" dirty="0" err="1" smtClean="0"/>
              <a:t>Gilchriese</a:t>
            </a:r>
            <a:r>
              <a:rPr lang="en-US" sz="2900" dirty="0" smtClean="0"/>
              <a:t>, LBNL</a:t>
            </a:r>
          </a:p>
          <a:p>
            <a:pPr lvl="1"/>
            <a:r>
              <a:rPr lang="en-US" sz="2900" dirty="0" smtClean="0"/>
              <a:t>Harry </a:t>
            </a:r>
            <a:r>
              <a:rPr lang="en-US" sz="2900" dirty="0" err="1" smtClean="0"/>
              <a:t>Weerts</a:t>
            </a:r>
            <a:r>
              <a:rPr lang="en-US" sz="2900" dirty="0" smtClean="0"/>
              <a:t>, Argonne</a:t>
            </a:r>
          </a:p>
          <a:p>
            <a:r>
              <a:rPr lang="en-US" sz="2900" dirty="0" smtClean="0"/>
              <a:t>Ex-officio</a:t>
            </a:r>
          </a:p>
          <a:p>
            <a:pPr lvl="1"/>
            <a:r>
              <a:rPr lang="en-US" sz="2900" dirty="0" smtClean="0"/>
              <a:t>Chip Brock, DPF </a:t>
            </a:r>
            <a:r>
              <a:rPr lang="en-US" sz="2900" dirty="0"/>
              <a:t> </a:t>
            </a:r>
            <a:r>
              <a:rPr lang="en-US" sz="2900" dirty="0" smtClean="0"/>
              <a:t>MSU</a:t>
            </a:r>
          </a:p>
          <a:p>
            <a:pPr lvl="1"/>
            <a:r>
              <a:rPr lang="en-US" sz="2900" dirty="0" smtClean="0"/>
              <a:t>Patty McBride, DPF </a:t>
            </a:r>
            <a:r>
              <a:rPr lang="en-US" sz="2900" dirty="0" err="1" smtClean="0"/>
              <a:t>Fermilab</a:t>
            </a:r>
            <a:endParaRPr lang="en-US" sz="2900" dirty="0" smtClean="0"/>
          </a:p>
          <a:p>
            <a:pPr lvl="1"/>
            <a:r>
              <a:rPr lang="en-US" sz="2900" dirty="0" smtClean="0"/>
              <a:t>Howard Nicholson, DOE Emeritus</a:t>
            </a:r>
          </a:p>
        </p:txBody>
      </p:sp>
    </p:spTree>
    <p:extLst>
      <p:ext uri="{BB962C8B-B14F-4D97-AF65-F5344CB8AC3E}">
        <p14:creationId xmlns:p14="http://schemas.microsoft.com/office/powerpoint/2010/main" val="1428119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3938</TotalTime>
  <Words>611</Words>
  <Application>Microsoft Macintosh PowerPoint</Application>
  <PresentationFormat>On-screen Show (4:3)</PresentationFormat>
  <Paragraphs>109</Paragraphs>
  <Slides>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PowerPoint Presentation</vt:lpstr>
      <vt:lpstr>PowerPoint Presentation</vt:lpstr>
      <vt:lpstr>PowerPoint Presentation</vt:lpstr>
      <vt:lpstr>Taskforce Timeline &amp; Deadlines</vt:lpstr>
      <vt:lpstr>PowerPoint Presentation</vt:lpstr>
      <vt:lpstr>PowerPoint Presentation</vt:lpstr>
      <vt:lpstr>The DPF Taskforce on Instrumentation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Taskforce Charge</dc:title>
  <dc:creator>hanthrop</dc:creator>
  <cp:lastModifiedBy>Ian Shipsey</cp:lastModifiedBy>
  <cp:revision>84</cp:revision>
  <cp:lastPrinted>2011-05-02T16:49:59Z</cp:lastPrinted>
  <dcterms:created xsi:type="dcterms:W3CDTF">2011-04-29T14:48:48Z</dcterms:created>
  <dcterms:modified xsi:type="dcterms:W3CDTF">2011-08-01T16:20:15Z</dcterms:modified>
</cp:coreProperties>
</file>