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6" r:id="rId1"/>
  </p:sldMasterIdLst>
  <p:notesMasterIdLst>
    <p:notesMasterId r:id="rId53"/>
  </p:notesMasterIdLst>
  <p:handoutMasterIdLst>
    <p:handoutMasterId r:id="rId54"/>
  </p:handoutMasterIdLst>
  <p:sldIdLst>
    <p:sldId id="1668" r:id="rId2"/>
    <p:sldId id="2462" r:id="rId3"/>
    <p:sldId id="2463" r:id="rId4"/>
    <p:sldId id="2471" r:id="rId5"/>
    <p:sldId id="2464" r:id="rId6"/>
    <p:sldId id="2472" r:id="rId7"/>
    <p:sldId id="2491" r:id="rId8"/>
    <p:sldId id="2492" r:id="rId9"/>
    <p:sldId id="2465" r:id="rId10"/>
    <p:sldId id="2466" r:id="rId11"/>
    <p:sldId id="2085" r:id="rId12"/>
    <p:sldId id="2489" r:id="rId13"/>
    <p:sldId id="2468" r:id="rId14"/>
    <p:sldId id="2467" r:id="rId15"/>
    <p:sldId id="2427" r:id="rId16"/>
    <p:sldId id="2428" r:id="rId17"/>
    <p:sldId id="2429" r:id="rId18"/>
    <p:sldId id="2431" r:id="rId19"/>
    <p:sldId id="2486" r:id="rId20"/>
    <p:sldId id="2487" r:id="rId21"/>
    <p:sldId id="2473" r:id="rId22"/>
    <p:sldId id="2094" r:id="rId23"/>
    <p:sldId id="2479" r:id="rId24"/>
    <p:sldId id="2023" r:id="rId25"/>
    <p:sldId id="2470" r:id="rId26"/>
    <p:sldId id="2485" r:id="rId27"/>
    <p:sldId id="2488" r:id="rId28"/>
    <p:sldId id="2475" r:id="rId29"/>
    <p:sldId id="2477" r:id="rId30"/>
    <p:sldId id="2478" r:id="rId31"/>
    <p:sldId id="2495" r:id="rId32"/>
    <p:sldId id="2474" r:id="rId33"/>
    <p:sldId id="2476" r:id="rId34"/>
    <p:sldId id="1989" r:id="rId35"/>
    <p:sldId id="1968" r:id="rId36"/>
    <p:sldId id="2108" r:id="rId37"/>
    <p:sldId id="2220" r:id="rId38"/>
    <p:sldId id="2412" r:id="rId39"/>
    <p:sldId id="2457" r:id="rId40"/>
    <p:sldId id="2459" r:id="rId41"/>
    <p:sldId id="1931" r:id="rId42"/>
    <p:sldId id="2458" r:id="rId43"/>
    <p:sldId id="2456" r:id="rId44"/>
    <p:sldId id="2453" r:id="rId45"/>
    <p:sldId id="2481" r:id="rId46"/>
    <p:sldId id="2482" r:id="rId47"/>
    <p:sldId id="2100" r:id="rId48"/>
    <p:sldId id="2490" r:id="rId49"/>
    <p:sldId id="2469" r:id="rId50"/>
    <p:sldId id="2480" r:id="rId51"/>
    <p:sldId id="2493" r:id="rId52"/>
  </p:sldIdLst>
  <p:sldSz cx="12192000" cy="6858000"/>
  <p:notesSz cx="6731000" cy="9855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33CCCC"/>
    <a:srgbClr val="000000"/>
    <a:srgbClr val="FFD1FF"/>
    <a:srgbClr val="0099CC"/>
    <a:srgbClr val="CC00CC"/>
    <a:srgbClr val="008000"/>
    <a:srgbClr val="CC0000"/>
    <a:srgbClr val="00CC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915" autoAdjust="0"/>
  </p:normalViewPr>
  <p:slideViewPr>
    <p:cSldViewPr>
      <p:cViewPr>
        <p:scale>
          <a:sx n="57" d="100"/>
          <a:sy n="57" d="100"/>
        </p:scale>
        <p:origin x="210" y="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73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3075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fld id="{C069B298-3321-461D-9F13-30736C8366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2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6038" rIns="90488" bIns="46038" numCol="1" anchor="t" anchorCtr="0" compatLnSpc="1">
            <a:prstTxWarp prst="textNoShape">
              <a:avLst/>
            </a:prstTxWarp>
          </a:bodyPr>
          <a:lstStyle>
            <a:lvl1pPr algn="l" defTabSz="909638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0475" y="0"/>
            <a:ext cx="29654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6038" rIns="90488" bIns="46038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" y="757238"/>
            <a:ext cx="6597650" cy="3711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695825"/>
            <a:ext cx="4941887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6038" rIns="90488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4825"/>
            <a:ext cx="28892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6038" rIns="90488" bIns="46038" numCol="1" anchor="b" anchorCtr="0" compatLnSpc="1">
            <a:prstTxWarp prst="textNoShape">
              <a:avLst/>
            </a:prstTxWarp>
          </a:bodyPr>
          <a:lstStyle>
            <a:lvl1pPr algn="l" defTabSz="909638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0475" y="9394825"/>
            <a:ext cx="29654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6038" rIns="90488" bIns="46038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ahoma" pitchFamily="34" charset="0"/>
              </a:defRPr>
            </a:lvl1pPr>
          </a:lstStyle>
          <a:p>
            <a:fld id="{FFC07D64-7DFB-402A-B63D-4AE58A3A9A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35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DED82A-FBE8-4481-B29E-A67FA4D5EDE5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27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A0DC8-FCDC-490C-8E3C-8F9E2075A89E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44630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F5D0-139A-439B-AEF8-A9E75D41C86E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161445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C61E5-E5DC-4C37-AD48-943233CCB1F4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39775"/>
            <a:ext cx="6569075" cy="3695700"/>
          </a:xfrm>
          <a:ln/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255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C61E5-E5DC-4C37-AD48-943233CCB1F4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39775"/>
            <a:ext cx="6569075" cy="3695700"/>
          </a:xfrm>
          <a:ln/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479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17674-2A28-4846-93BF-E416F951251A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0040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DD9ED-9F43-4063-88A3-4488A7F635CB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64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55650"/>
            <a:ext cx="6599237" cy="3713163"/>
          </a:xfrm>
          <a:ln/>
        </p:spPr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97413"/>
            <a:ext cx="4941887" cy="4394200"/>
          </a:xfrm>
        </p:spPr>
        <p:txBody>
          <a:bodyPr/>
          <a:lstStyle/>
          <a:p>
            <a:r>
              <a:rPr lang="en-US" altLang="en-US"/>
              <a:t>In not many other existing transport codes photonuclear reactions are simulated over the whole energy range</a:t>
            </a:r>
          </a:p>
        </p:txBody>
      </p:sp>
    </p:spTree>
    <p:extLst>
      <p:ext uri="{BB962C8B-B14F-4D97-AF65-F5344CB8AC3E}">
        <p14:creationId xmlns:p14="http://schemas.microsoft.com/office/powerpoint/2010/main" val="840444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6CD89-DCE6-4E0F-AFE3-4C33B8D51B6F}" type="slidenum">
              <a:rPr lang="en-US"/>
              <a:pPr/>
              <a:t>34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016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533998-9BE1-4AD9-9AE3-E001182CBC5B}" type="slidenum">
              <a:rPr lang="en-US"/>
              <a:pPr/>
              <a:t>38</a:t>
            </a:fld>
            <a:endParaRPr lang="en-US"/>
          </a:p>
        </p:txBody>
      </p:sp>
      <p:sp>
        <p:nvSpPr>
          <p:cNvPr id="99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39775"/>
            <a:ext cx="6569075" cy="3695700"/>
          </a:xfrm>
          <a:ln/>
        </p:spPr>
      </p:sp>
      <p:sp>
        <p:nvSpPr>
          <p:cNvPr id="99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38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44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6EB59-95FA-4C24-8689-D763CA2466E3}" type="slidenum">
              <a:rPr lang="en-US"/>
              <a:pPr/>
              <a:t>41</a:t>
            </a:fld>
            <a:endParaRPr lang="en-US"/>
          </a:p>
        </p:txBody>
      </p:sp>
      <p:sp>
        <p:nvSpPr>
          <p:cNvPr id="139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57238"/>
            <a:ext cx="6596062" cy="3711575"/>
          </a:xfrm>
          <a:ln/>
        </p:spPr>
      </p:sp>
      <p:sp>
        <p:nvSpPr>
          <p:cNvPr id="139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697414"/>
            <a:ext cx="4941887" cy="4394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2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9D0A85-6C53-46F3-9B1C-C5DA8A4A749A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79367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18C0F1-BC74-4C56-9235-455ED6C4668B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23011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A0DC8-FCDC-490C-8E3C-8F9E2075A89E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27463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9003F9-1B58-4928-8426-C9BFC58AC5C1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102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60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F46218-BC03-44F9-AE2B-70A2F7DD3F90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01591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FEFB71-42E6-48B6-9AD4-B9AE368D453B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99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57238"/>
            <a:ext cx="6596062" cy="3711575"/>
          </a:xfrm>
          <a:ln/>
        </p:spPr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97413"/>
            <a:ext cx="4941887" cy="43942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474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F9D505-95E9-4A43-9E3D-FB963D950099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495013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7D64-7DFB-402A-B63D-4AE58A3A9AF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DF1EF3-0A65-47D0-A6BE-085E8BE20DFB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882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74D4EA-A229-48C7-83D5-43B8F97C13EA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336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4C6FAD-7DED-4AB6-BE6E-A9BAED651729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3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58735-5B65-4C64-A819-09E13E2893D3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919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E3CD21-2FB7-4E51-9541-6756646754F7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49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9D956-2430-4657-8980-AB7F75856B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0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14182-DA69-4F74-93ED-3985936970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40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2" y="273053"/>
            <a:ext cx="2639484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3053"/>
            <a:ext cx="77216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E4F8-38D2-4326-ADD8-7EBA8FE11A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18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332" y="995367"/>
            <a:ext cx="10817634" cy="532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xfrm>
            <a:off x="263352" y="6400800"/>
            <a:ext cx="2537884" cy="304800"/>
          </a:xfrm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xfrm>
            <a:off x="3647728" y="6400800"/>
            <a:ext cx="5281084" cy="304800"/>
          </a:xfrm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22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05396-9B3A-42B5-A79E-0F74E64970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8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1143003"/>
            <a:ext cx="5179484" cy="5180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143003"/>
            <a:ext cx="5181600" cy="5180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688DA-489A-49E7-B573-9D78C95440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2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4CA68-2546-4101-AEA7-9C681B6DEF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301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3E051-5CF4-4765-8086-B2DC4EB024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0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C8F6B-C925-4F01-9DBF-672B258AAE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69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9EE5E-26EC-4F51-82F1-3CF3C1020F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9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20643-93F8-4851-8F8F-B34F864B6D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21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3"/>
          <p:cNvSpPr>
            <a:spLocks noChangeShapeType="1"/>
          </p:cNvSpPr>
          <p:nvPr/>
        </p:nvSpPr>
        <p:spPr bwMode="auto">
          <a:xfrm>
            <a:off x="11926531" y="0"/>
            <a:ext cx="2117" cy="2362200"/>
          </a:xfrm>
          <a:prstGeom prst="line">
            <a:avLst/>
          </a:prstGeom>
          <a:noFill/>
          <a:ln w="12600">
            <a:solidFill>
              <a:srgbClr val="6F89F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449263">
              <a:lnSpc>
                <a:spcPct val="93000"/>
              </a:lnSpc>
              <a:buClr>
                <a:srgbClr val="40458C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029" name="Group 4"/>
          <p:cNvGrpSpPr>
            <a:grpSpLocks/>
          </p:cNvGrpSpPr>
          <p:nvPr/>
        </p:nvGrpSpPr>
        <p:grpSpPr bwMode="auto">
          <a:xfrm>
            <a:off x="47328" y="533403"/>
            <a:ext cx="2523067" cy="2589213"/>
            <a:chOff x="192" y="336"/>
            <a:chExt cx="1192" cy="1631"/>
          </a:xfrm>
        </p:grpSpPr>
        <p:sp>
          <p:nvSpPr>
            <p:cNvPr id="2" name="Line 5"/>
            <p:cNvSpPr>
              <a:spLocks noChangeShapeType="1"/>
            </p:cNvSpPr>
            <p:nvPr/>
          </p:nvSpPr>
          <p:spPr bwMode="auto">
            <a:xfrm flipH="1">
              <a:off x="191" y="566"/>
              <a:ext cx="1195" cy="1"/>
            </a:xfrm>
            <a:prstGeom prst="line">
              <a:avLst/>
            </a:prstGeom>
            <a:noFill/>
            <a:ln w="12600">
              <a:solidFill>
                <a:srgbClr val="6F89F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49263">
                <a:lnSpc>
                  <a:spcPct val="93000"/>
                </a:lnSpc>
                <a:buClr>
                  <a:srgbClr val="40458C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" name="Line 6"/>
            <p:cNvSpPr>
              <a:spLocks noChangeShapeType="1"/>
            </p:cNvSpPr>
            <p:nvPr/>
          </p:nvSpPr>
          <p:spPr bwMode="auto">
            <a:xfrm>
              <a:off x="383" y="336"/>
              <a:ext cx="1" cy="1632"/>
            </a:xfrm>
            <a:prstGeom prst="line">
              <a:avLst/>
            </a:prstGeom>
            <a:noFill/>
            <a:ln w="12600">
              <a:solidFill>
                <a:srgbClr val="6F89F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49263">
                <a:lnSpc>
                  <a:spcPct val="93000"/>
                </a:lnSpc>
                <a:buClr>
                  <a:srgbClr val="40458C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7" name="AutoShape 7"/>
            <p:cNvSpPr>
              <a:spLocks noChangeArrowheads="1"/>
            </p:cNvSpPr>
            <p:nvPr/>
          </p:nvSpPr>
          <p:spPr bwMode="auto">
            <a:xfrm>
              <a:off x="325" y="506"/>
              <a:ext cx="121" cy="12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21600" y="10800"/>
                  </a:move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-1" y="4835"/>
                    <a:pt x="4834" y="0"/>
                    <a:pt x="10799" y="0"/>
                  </a:cubicBezTo>
                  <a:lnTo>
                    <a:pt x="10800" y="10800"/>
                  </a:lnTo>
                  <a:lnTo>
                    <a:pt x="21600" y="10800"/>
                  </a:lnTo>
                  <a:close/>
                </a:path>
                <a:path w="21600" h="21600" fill="none">
                  <a:moveTo>
                    <a:pt x="21600" y="10800"/>
                  </a:move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-1" y="4835"/>
                    <a:pt x="4834" y="0"/>
                    <a:pt x="10799" y="0"/>
                  </a:cubicBezTo>
                </a:path>
              </a:pathLst>
            </a:custGeom>
            <a:noFill/>
            <a:ln w="12600">
              <a:solidFill>
                <a:srgbClr val="6F89F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49263">
                <a:lnSpc>
                  <a:spcPct val="93000"/>
                </a:lnSpc>
                <a:buClr>
                  <a:srgbClr val="40458C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03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59452" y="273053"/>
            <a:ext cx="10361084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9452" y="995367"/>
            <a:ext cx="10817634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0"/>
            <a:r>
              <a:rPr lang="en-GB" dirty="0" smtClean="0"/>
              <a:t>Ninth Outline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623392" y="6400800"/>
            <a:ext cx="253788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1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2060"/>
                </a:solidFill>
                <a:latin typeface="+mn-lt"/>
              </a:defRPr>
            </a:lvl1pPr>
          </a:lstStyle>
          <a:p>
            <a:pPr algn="l" defTabSz="449263">
              <a:buClr>
                <a:srgbClr val="40458C"/>
              </a:buClr>
              <a:buSzPct val="100000"/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3759202" y="6400800"/>
            <a:ext cx="528108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1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2060"/>
                </a:solidFill>
                <a:latin typeface="+mn-lt"/>
              </a:defRPr>
            </a:lvl1pPr>
          </a:lstStyle>
          <a:p>
            <a:pPr defTabSz="449263">
              <a:buClr>
                <a:srgbClr val="40458C"/>
              </a:buClr>
              <a:buSzPct val="100000"/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9653148" y="6400800"/>
            <a:ext cx="213148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1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2060"/>
                </a:solidFill>
                <a:latin typeface="+mn-lt"/>
              </a:defRPr>
            </a:lvl1pPr>
          </a:lstStyle>
          <a:p>
            <a:pPr defTabSz="449263">
              <a:buClr>
                <a:srgbClr val="40458C"/>
              </a:buClr>
              <a:buSzPct val="100000"/>
              <a:defRPr/>
            </a:pPr>
            <a:fld id="{A37A3FDE-DE29-4846-8447-D46F7E7F0D35}" type="slidenum">
              <a:rPr lang="en-GB"/>
              <a:pPr defTabSz="449263">
                <a:buClr>
                  <a:srgbClr val="40458C"/>
                </a:buClr>
                <a:buSzPct val="100000"/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79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660066"/>
        </a:buClr>
        <a:buSzPct val="100000"/>
        <a:buFont typeface="Tahoma" pitchFamily="32" charset="0"/>
        <a:defRPr sz="3600" b="1">
          <a:solidFill>
            <a:srgbClr val="660066"/>
          </a:solidFill>
          <a:latin typeface="Comic Sans MS" panose="030F0702030302020204" pitchFamily="66" charset="0"/>
          <a:ea typeface="+mj-ea"/>
          <a:cs typeface="+mj-cs"/>
        </a:defRPr>
      </a:lvl1pPr>
      <a:lvl2pPr algn="l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660066"/>
        </a:buClr>
        <a:buSzPct val="100000"/>
        <a:buFont typeface="Tahoma" pitchFamily="32" charset="0"/>
        <a:defRPr sz="3600">
          <a:solidFill>
            <a:srgbClr val="660066"/>
          </a:solidFill>
          <a:latin typeface="Tahoma" pitchFamily="32" charset="0"/>
        </a:defRPr>
      </a:lvl2pPr>
      <a:lvl3pPr algn="l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660066"/>
        </a:buClr>
        <a:buSzPct val="100000"/>
        <a:buFont typeface="Tahoma" pitchFamily="32" charset="0"/>
        <a:defRPr sz="3600">
          <a:solidFill>
            <a:srgbClr val="660066"/>
          </a:solidFill>
          <a:latin typeface="Tahoma" pitchFamily="32" charset="0"/>
        </a:defRPr>
      </a:lvl3pPr>
      <a:lvl4pPr algn="l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660066"/>
        </a:buClr>
        <a:buSzPct val="100000"/>
        <a:buFont typeface="Tahoma" pitchFamily="32" charset="0"/>
        <a:defRPr sz="3600">
          <a:solidFill>
            <a:srgbClr val="660066"/>
          </a:solidFill>
          <a:latin typeface="Tahoma" pitchFamily="32" charset="0"/>
        </a:defRPr>
      </a:lvl4pPr>
      <a:lvl5pPr algn="l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660066"/>
        </a:buClr>
        <a:buSzPct val="100000"/>
        <a:buFont typeface="Tahoma" pitchFamily="32" charset="0"/>
        <a:defRPr sz="3600">
          <a:solidFill>
            <a:srgbClr val="660066"/>
          </a:solidFill>
          <a:latin typeface="Tahoma" pitchFamily="32" charset="0"/>
        </a:defRPr>
      </a:lvl5pPr>
      <a:lvl6pPr marL="1536700" indent="-215900" algn="l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660066"/>
          </a:solidFill>
          <a:latin typeface="Tahoma" pitchFamily="32" charset="0"/>
        </a:defRPr>
      </a:lvl6pPr>
      <a:lvl7pPr marL="1993900" indent="-215900" algn="l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660066"/>
          </a:solidFill>
          <a:latin typeface="Tahoma" pitchFamily="32" charset="0"/>
        </a:defRPr>
      </a:lvl7pPr>
      <a:lvl8pPr marL="2451100" indent="-215900" algn="l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660066"/>
          </a:solidFill>
          <a:latin typeface="Tahoma" pitchFamily="32" charset="0"/>
        </a:defRPr>
      </a:lvl8pPr>
      <a:lvl9pPr marL="2908300" indent="-215900" algn="l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660066"/>
          </a:solidFill>
          <a:latin typeface="Tahoma" pitchFamily="32" charset="0"/>
        </a:defRPr>
      </a:lvl9pPr>
    </p:titleStyle>
    <p:bodyStyle>
      <a:lvl1pPr marL="341313" indent="-341313" algn="l" defTabSz="449263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6F89F7"/>
        </a:buClr>
        <a:buSzPct val="80000"/>
        <a:buFont typeface="Wingdings" charset="2"/>
        <a:buChar char=""/>
        <a:defRPr sz="2000">
          <a:solidFill>
            <a:srgbClr val="40458C"/>
          </a:solidFill>
          <a:latin typeface="Comic Sans MS" panose="030F0702030302020204" pitchFamily="66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101000"/>
        </a:lnSpc>
        <a:spcBef>
          <a:spcPts val="4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>
          <a:solidFill>
            <a:srgbClr val="40458C"/>
          </a:solidFill>
          <a:latin typeface="Comic Sans MS" panose="030F0702030302020204" pitchFamily="66" charset="0"/>
        </a:defRPr>
      </a:lvl2pPr>
      <a:lvl3pPr marL="1143000" indent="-228600" algn="l" defTabSz="449263" rtl="0" eaLnBrk="0" fontAlgn="base" hangingPunct="0">
        <a:lnSpc>
          <a:spcPct val="101000"/>
        </a:lnSpc>
        <a:spcBef>
          <a:spcPts val="400"/>
        </a:spcBef>
        <a:spcAft>
          <a:spcPct val="0"/>
        </a:spcAft>
        <a:buClr>
          <a:srgbClr val="6F89F7"/>
        </a:buClr>
        <a:buSzPct val="95000"/>
        <a:buFont typeface="Wingdings" charset="2"/>
        <a:buChar char=""/>
        <a:defRPr sz="1600">
          <a:solidFill>
            <a:srgbClr val="40458C"/>
          </a:solidFill>
          <a:latin typeface="Comic Sans MS" panose="030F0702030302020204" pitchFamily="66" charset="0"/>
        </a:defRPr>
      </a:lvl3pPr>
      <a:lvl4pPr marL="1600200" indent="-228600" algn="l" defTabSz="449263" rtl="0" eaLnBrk="0" fontAlgn="base" hangingPunct="0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5000"/>
        <a:buFont typeface="Wingdings" charset="2"/>
        <a:buChar char=""/>
        <a:defRPr sz="1400">
          <a:solidFill>
            <a:srgbClr val="40458C"/>
          </a:solidFill>
          <a:latin typeface="Comic Sans MS" panose="030F0702030302020204" pitchFamily="66" charset="0"/>
        </a:defRPr>
      </a:lvl4pPr>
      <a:lvl5pPr marL="2057400" indent="-228600" algn="l" defTabSz="449263" rtl="0" eaLnBrk="0" fontAlgn="base" hangingPunct="0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 sz="1400">
          <a:solidFill>
            <a:srgbClr val="40458C"/>
          </a:solidFill>
          <a:latin typeface="Comic Sans MS" panose="030F0702030302020204" pitchFamily="66" charset="0"/>
        </a:defRPr>
      </a:lvl5pPr>
      <a:lvl6pPr marL="2514600" indent="-228600" algn="l" defTabSz="449263" rtl="0" fontAlgn="base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 sz="1400">
          <a:solidFill>
            <a:srgbClr val="40458C"/>
          </a:solidFill>
          <a:latin typeface="+mn-lt"/>
        </a:defRPr>
      </a:lvl6pPr>
      <a:lvl7pPr marL="2971800" indent="-228600" algn="l" defTabSz="449263" rtl="0" fontAlgn="base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 sz="1400">
          <a:solidFill>
            <a:srgbClr val="40458C"/>
          </a:solidFill>
          <a:latin typeface="+mn-lt"/>
        </a:defRPr>
      </a:lvl7pPr>
      <a:lvl8pPr marL="3429000" indent="-228600" algn="l" defTabSz="449263" rtl="0" fontAlgn="base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 sz="1400">
          <a:solidFill>
            <a:srgbClr val="40458C"/>
          </a:solidFill>
          <a:latin typeface="+mn-lt"/>
        </a:defRPr>
      </a:lvl8pPr>
      <a:lvl9pPr marL="3886200" indent="-228600" algn="l" defTabSz="449263" rtl="0" fontAlgn="base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 sz="1400">
          <a:solidFill>
            <a:srgbClr val="40458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uka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0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927648" y="2297781"/>
            <a:ext cx="8208912" cy="945752"/>
          </a:xfrm>
          <a:noFill/>
          <a:ln/>
        </p:spPr>
        <p:txBody>
          <a:bodyPr/>
          <a:lstStyle/>
          <a:p>
            <a:pPr algn="r"/>
            <a:r>
              <a:rPr lang="en-US" dirty="0" smtClean="0"/>
              <a:t>Particle transport in </a:t>
            </a:r>
            <a:r>
              <a:rPr lang="en-US" dirty="0" err="1" smtClean="0"/>
              <a:t>LAr</a:t>
            </a:r>
            <a:r>
              <a:rPr lang="en-US" dirty="0" smtClean="0"/>
              <a:t> (not only)</a:t>
            </a:r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087888" y="3886200"/>
            <a:ext cx="6192688" cy="2207096"/>
          </a:xfrm>
          <a:noFill/>
          <a:ln/>
        </p:spPr>
        <p:txBody>
          <a:bodyPr/>
          <a:lstStyle/>
          <a:p>
            <a:pPr algn="r"/>
            <a:r>
              <a:rPr lang="en-US" sz="1800" dirty="0" smtClean="0"/>
              <a:t>Paola </a:t>
            </a:r>
            <a:r>
              <a:rPr lang="en-US" sz="1800" dirty="0" smtClean="0"/>
              <a:t>Sala </a:t>
            </a:r>
          </a:p>
          <a:p>
            <a:pPr algn="r"/>
            <a:r>
              <a:rPr lang="en-US" sz="1800" dirty="0" smtClean="0"/>
              <a:t>INFN </a:t>
            </a:r>
            <a:r>
              <a:rPr lang="en-US" sz="1800" dirty="0" smtClean="0"/>
              <a:t>Milano (Italy)</a:t>
            </a:r>
            <a:endParaRPr lang="en-US" sz="1800" dirty="0" smtClean="0"/>
          </a:p>
          <a:p>
            <a:pPr algn="r"/>
            <a:r>
              <a:rPr lang="en-US" sz="1800" dirty="0" smtClean="0"/>
              <a:t>Alfredo Ferrari</a:t>
            </a:r>
          </a:p>
          <a:p>
            <a:pPr algn="r"/>
            <a:r>
              <a:rPr lang="en-US" sz="1800" dirty="0" err="1"/>
              <a:t>Universität</a:t>
            </a:r>
            <a:r>
              <a:rPr lang="en-US" sz="1800" dirty="0" err="1" smtClean="0"/>
              <a:t>klinikum</a:t>
            </a:r>
            <a:r>
              <a:rPr lang="en-US" sz="1800" dirty="0" smtClean="0"/>
              <a:t> </a:t>
            </a:r>
            <a:r>
              <a:rPr lang="en-US" sz="1800" dirty="0" err="1" smtClean="0"/>
              <a:t>Heildelberg</a:t>
            </a:r>
            <a:r>
              <a:rPr lang="en-US" sz="1800" dirty="0" smtClean="0"/>
              <a:t> (Germany) and</a:t>
            </a:r>
          </a:p>
          <a:p>
            <a:pPr algn="r"/>
            <a:r>
              <a:rPr lang="en-US" sz="1800" dirty="0" err="1"/>
              <a:t>Gangneu-Wonju</a:t>
            </a:r>
            <a:r>
              <a:rPr lang="en-US" sz="1800" dirty="0"/>
              <a:t> National </a:t>
            </a:r>
            <a:r>
              <a:rPr lang="en-US" sz="1800" dirty="0" smtClean="0"/>
              <a:t>University</a:t>
            </a:r>
          </a:p>
          <a:p>
            <a:pPr algn="r"/>
            <a:r>
              <a:rPr lang="en-US" sz="1800" dirty="0" err="1"/>
              <a:t>Gangneung</a:t>
            </a:r>
            <a:r>
              <a:rPr lang="en-US" sz="1800" dirty="0"/>
              <a:t> and </a:t>
            </a:r>
            <a:r>
              <a:rPr lang="en-US" sz="1800" dirty="0" err="1"/>
              <a:t>Wonju</a:t>
            </a:r>
            <a:r>
              <a:rPr lang="en-US" sz="1800" dirty="0"/>
              <a:t>, </a:t>
            </a:r>
            <a:r>
              <a:rPr lang="en-US" sz="1800" dirty="0" smtClean="0"/>
              <a:t>South Korea</a:t>
            </a:r>
            <a:endParaRPr lang="en-US" sz="1800" dirty="0"/>
          </a:p>
          <a:p>
            <a:pPr algn="r"/>
            <a:endParaRPr lang="en-US" sz="1800" dirty="0" smtClean="0"/>
          </a:p>
          <a:p>
            <a:pPr algn="r"/>
            <a:endParaRPr lang="en-US" sz="1800" dirty="0" smtClean="0"/>
          </a:p>
          <a:p>
            <a:pPr algn="r"/>
            <a:endParaRPr lang="en-US" sz="1800" dirty="0" smtClean="0"/>
          </a:p>
          <a:p>
            <a:pPr algn="r"/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5126" name="Picture 6" descr="fluka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92344" y="391889"/>
            <a:ext cx="2751137" cy="804863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84613" y="2980270"/>
            <a:ext cx="7382272" cy="120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None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lnSpc>
                <a:spcPct val="101000"/>
              </a:lnSpc>
              <a:spcBef>
                <a:spcPts val="4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914400" indent="0" algn="ctr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None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371600" indent="0" algn="ctr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None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1828800" indent="0" algn="ctr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2860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6pPr>
            <a:lvl7pPr marL="27432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7pPr>
            <a:lvl8pPr marL="32004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8pPr>
            <a:lvl9pPr marL="36576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algn="l" eaLnBrk="1" hangingPunct="1"/>
            <a:endParaRPr lang="en-US" sz="1400" i="1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/>
            <a:r>
              <a:rPr lang="en-US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</a:t>
            </a:r>
          </a:p>
        </p:txBody>
      </p:sp>
      <p:pic>
        <p:nvPicPr>
          <p:cNvPr id="8" name="Picture 4" descr="LOGO INFN NEWS sit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49287"/>
            <a:ext cx="2355864" cy="130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3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746E5C-4C14-46D0-91A8-DB21B74886E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Hadron-nucleon interaction models</a:t>
            </a:r>
          </a:p>
        </p:txBody>
      </p:sp>
      <p:sp>
        <p:nvSpPr>
          <p:cNvPr id="1179657" name="Text Box 9"/>
          <p:cNvSpPr txBox="1">
            <a:spLocks noChangeArrowheads="1"/>
          </p:cNvSpPr>
          <p:nvPr/>
        </p:nvSpPr>
        <p:spPr bwMode="auto">
          <a:xfrm>
            <a:off x="191344" y="5392656"/>
            <a:ext cx="7776864" cy="1323439"/>
          </a:xfrm>
          <a:prstGeom prst="rect">
            <a:avLst/>
          </a:prstGeom>
          <a:noFill/>
          <a:ln w="28575" algn="ctr">
            <a:solidFill>
              <a:srgbClr val="0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3038" indent="-173038" algn="l"/>
            <a:r>
              <a:rPr lang="en-US" sz="2000" b="0">
                <a:solidFill>
                  <a:srgbClr val="262954"/>
                </a:solidFill>
              </a:rPr>
              <a:t>Elastic, charge exchange and strangeness exchange reactions:</a:t>
            </a:r>
          </a:p>
          <a:p>
            <a:pPr marL="173038" indent="-173038" algn="l"/>
            <a:r>
              <a:rPr lang="en-US" sz="2000" b="0" i="1">
                <a:solidFill>
                  <a:srgbClr val="262954"/>
                </a:solidFill>
              </a:rPr>
              <a:t>• </a:t>
            </a:r>
            <a:r>
              <a:rPr lang="en-US" sz="2000" b="0">
                <a:solidFill>
                  <a:srgbClr val="262954"/>
                </a:solidFill>
              </a:rPr>
              <a:t>Available phase-shift analysis and/or fits of experimental differential data</a:t>
            </a:r>
          </a:p>
          <a:p>
            <a:pPr marL="173038" indent="-173038" algn="l"/>
            <a:r>
              <a:rPr lang="en-US" sz="2000" b="0" i="1">
                <a:solidFill>
                  <a:srgbClr val="262954"/>
                </a:solidFill>
              </a:rPr>
              <a:t>• </a:t>
            </a:r>
            <a:r>
              <a:rPr lang="en-US" sz="2000" b="0">
                <a:solidFill>
                  <a:srgbClr val="262954"/>
                </a:solidFill>
              </a:rPr>
              <a:t>At high energies, standard eikonal approximations are used</a:t>
            </a:r>
          </a:p>
        </p:txBody>
      </p:sp>
      <p:sp>
        <p:nvSpPr>
          <p:cNvPr id="1179660" name="Line 12"/>
          <p:cNvSpPr>
            <a:spLocks noChangeShapeType="1"/>
          </p:cNvSpPr>
          <p:nvPr/>
        </p:nvSpPr>
        <p:spPr bwMode="auto">
          <a:xfrm flipV="1">
            <a:off x="3071664" y="4293095"/>
            <a:ext cx="602106" cy="1285571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lg" len="lg"/>
          </a:ln>
        </p:spPr>
        <p:txBody>
          <a:bodyPr wrap="square">
            <a:spAutoFit/>
          </a:bodyPr>
          <a:lstStyle/>
          <a:p>
            <a:endParaRPr lang="it-IT"/>
          </a:p>
        </p:txBody>
      </p:sp>
      <p:sp>
        <p:nvSpPr>
          <p:cNvPr id="1179661" name="Text Box 13"/>
          <p:cNvSpPr txBox="1">
            <a:spLocks noChangeArrowheads="1"/>
          </p:cNvSpPr>
          <p:nvPr/>
        </p:nvSpPr>
        <p:spPr bwMode="auto">
          <a:xfrm>
            <a:off x="6240016" y="860355"/>
            <a:ext cx="5112568" cy="707886"/>
          </a:xfrm>
          <a:prstGeom prst="rect">
            <a:avLst/>
          </a:prstGeom>
          <a:noFill/>
          <a:ln w="28575" algn="ctr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b="0" dirty="0">
                <a:solidFill>
                  <a:srgbClr val="CC0000"/>
                </a:solidFill>
              </a:rPr>
              <a:t>Particle production interactions: two kinds of models</a:t>
            </a:r>
          </a:p>
        </p:txBody>
      </p:sp>
      <p:sp>
        <p:nvSpPr>
          <p:cNvPr id="11272" name="Text Box 15"/>
          <p:cNvSpPr txBox="1">
            <a:spLocks noChangeArrowheads="1"/>
          </p:cNvSpPr>
          <p:nvPr/>
        </p:nvSpPr>
        <p:spPr bwMode="auto">
          <a:xfrm>
            <a:off x="6867525" y="1797051"/>
            <a:ext cx="184150" cy="3667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b="0"/>
          </a:p>
        </p:txBody>
      </p:sp>
      <p:sp>
        <p:nvSpPr>
          <p:cNvPr id="1179665" name="Text Box 17"/>
          <p:cNvSpPr txBox="1">
            <a:spLocks noChangeArrowheads="1"/>
          </p:cNvSpPr>
          <p:nvPr/>
        </p:nvSpPr>
        <p:spPr bwMode="auto">
          <a:xfrm>
            <a:off x="6294688" y="1715703"/>
            <a:ext cx="5345927" cy="1015663"/>
          </a:xfrm>
          <a:prstGeom prst="rect">
            <a:avLst/>
          </a:prstGeom>
          <a:noFill/>
          <a:ln w="28575" algn="ctr">
            <a:solidFill>
              <a:srgbClr val="FF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b="0" dirty="0"/>
              <a:t>Those based </a:t>
            </a:r>
            <a:r>
              <a:rPr lang="en-US" sz="2000" b="0" dirty="0" smtClean="0"/>
              <a:t>on </a:t>
            </a:r>
            <a:r>
              <a:rPr lang="en-US" sz="2000" b="0" dirty="0"/>
              <a:t>“resonance” production and decays, cover the energy range up to 3–5 </a:t>
            </a:r>
            <a:r>
              <a:rPr lang="en-US" sz="2000" b="0" dirty="0" smtClean="0"/>
              <a:t>GeV: examples</a:t>
            </a:r>
            <a:endParaRPr lang="en-US" sz="2000" b="0" dirty="0"/>
          </a:p>
        </p:txBody>
      </p:sp>
      <p:sp>
        <p:nvSpPr>
          <p:cNvPr id="1179666" name="Text Box 18"/>
          <p:cNvSpPr txBox="1">
            <a:spLocks noChangeArrowheads="1"/>
          </p:cNvSpPr>
          <p:nvPr/>
        </p:nvSpPr>
        <p:spPr bwMode="auto">
          <a:xfrm>
            <a:off x="7297313" y="4198406"/>
            <a:ext cx="4775451" cy="1015663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b="0" dirty="0"/>
              <a:t>Those based on quark/</a:t>
            </a:r>
            <a:r>
              <a:rPr lang="en-US" sz="2000" b="0" dirty="0" err="1"/>
              <a:t>parton</a:t>
            </a:r>
            <a:r>
              <a:rPr lang="en-US" sz="2000" b="0" dirty="0"/>
              <a:t> string models, which provide reliable results up to several tens of </a:t>
            </a:r>
            <a:r>
              <a:rPr lang="en-US" sz="2000" b="0" dirty="0" err="1"/>
              <a:t>TeV</a:t>
            </a:r>
            <a:endParaRPr lang="en-US" sz="2000" b="0" dirty="0"/>
          </a:p>
        </p:txBody>
      </p:sp>
      <p:cxnSp>
        <p:nvCxnSpPr>
          <p:cNvPr id="11275" name="AutoShape 19"/>
          <p:cNvCxnSpPr>
            <a:cxnSpLocks noChangeShapeType="1"/>
          </p:cNvCxnSpPr>
          <p:nvPr/>
        </p:nvCxnSpPr>
        <p:spPr bwMode="auto">
          <a:xfrm>
            <a:off x="6599238" y="3005138"/>
            <a:ext cx="0" cy="0"/>
          </a:xfrm>
          <a:prstGeom prst="straightConnector1">
            <a:avLst/>
          </a:prstGeom>
          <a:noFill/>
          <a:ln w="28575">
            <a:solidFill>
              <a:srgbClr val="00008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1276" name="AutoShape 20"/>
          <p:cNvCxnSpPr>
            <a:cxnSpLocks noChangeShapeType="1"/>
          </p:cNvCxnSpPr>
          <p:nvPr/>
        </p:nvCxnSpPr>
        <p:spPr bwMode="auto">
          <a:xfrm>
            <a:off x="6599238" y="3005138"/>
            <a:ext cx="0" cy="0"/>
          </a:xfrm>
          <a:prstGeom prst="straightConnector1">
            <a:avLst/>
          </a:prstGeom>
          <a:noFill/>
          <a:ln w="28575">
            <a:solidFill>
              <a:srgbClr val="00008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179670" name="AutoShape 22"/>
          <p:cNvCxnSpPr>
            <a:cxnSpLocks noChangeShapeType="1"/>
            <a:stCxn id="1179669" idx="0"/>
            <a:endCxn id="1179661" idx="1"/>
          </p:cNvCxnSpPr>
          <p:nvPr/>
        </p:nvCxnSpPr>
        <p:spPr bwMode="auto">
          <a:xfrm flipV="1">
            <a:off x="4080805" y="1214298"/>
            <a:ext cx="2159211" cy="1542658"/>
          </a:xfrm>
          <a:prstGeom prst="straightConnector1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</p:cxnSp>
      <p:cxnSp>
        <p:nvCxnSpPr>
          <p:cNvPr id="1179672" name="AutoShape 24"/>
          <p:cNvCxnSpPr>
            <a:cxnSpLocks noChangeShapeType="1"/>
            <a:stCxn id="1179671" idx="6"/>
          </p:cNvCxnSpPr>
          <p:nvPr/>
        </p:nvCxnSpPr>
        <p:spPr bwMode="auto">
          <a:xfrm flipV="1">
            <a:off x="2261132" y="2082057"/>
            <a:ext cx="3906876" cy="731738"/>
          </a:xfrm>
          <a:prstGeom prst="straightConnector1">
            <a:avLst/>
          </a:prstGeom>
          <a:noFill/>
          <a:ln w="28575">
            <a:solidFill>
              <a:srgbClr val="FF00FF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1179669" name="Line 21"/>
          <p:cNvSpPr>
            <a:spLocks noChangeShapeType="1"/>
          </p:cNvSpPr>
          <p:nvPr/>
        </p:nvSpPr>
        <p:spPr bwMode="auto">
          <a:xfrm>
            <a:off x="4080805" y="2756956"/>
            <a:ext cx="0" cy="144145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Dot"/>
            <a:round/>
            <a:headEnd type="oval" w="med" len="med"/>
            <a:tailEnd type="oval" w="med" len="med"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grpSp>
        <p:nvGrpSpPr>
          <p:cNvPr id="4" name="Group 3"/>
          <p:cNvGrpSpPr/>
          <p:nvPr/>
        </p:nvGrpSpPr>
        <p:grpSpPr>
          <a:xfrm>
            <a:off x="335360" y="912817"/>
            <a:ext cx="4464050" cy="4337050"/>
            <a:chOff x="335360" y="912817"/>
            <a:chExt cx="4464050" cy="4337050"/>
          </a:xfrm>
        </p:grpSpPr>
        <p:pic>
          <p:nvPicPr>
            <p:cNvPr id="11283" name="Picture 5" descr="pppnc"/>
            <p:cNvPicPr>
              <a:picLocks noChangeAspect="1" noChangeArrowheads="1"/>
            </p:cNvPicPr>
            <p:nvPr/>
          </p:nvPicPr>
          <p:blipFill>
            <a:blip r:embed="rId3" cstate="print"/>
            <a:srcRect l="6155" t="26726" r="6128" b="7428"/>
            <a:stretch>
              <a:fillRect/>
            </a:stretch>
          </p:blipFill>
          <p:spPr bwMode="auto">
            <a:xfrm>
              <a:off x="335360" y="912817"/>
              <a:ext cx="4464050" cy="433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4" name="Text Box 6"/>
            <p:cNvSpPr txBox="1">
              <a:spLocks noChangeArrowheads="1"/>
            </p:cNvSpPr>
            <p:nvPr/>
          </p:nvSpPr>
          <p:spPr bwMode="auto">
            <a:xfrm>
              <a:off x="1449920" y="1601792"/>
              <a:ext cx="2840038" cy="64135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0">
                  <a:solidFill>
                    <a:srgbClr val="009900"/>
                  </a:solidFill>
                </a:rPr>
                <a:t>p-p</a:t>
              </a:r>
              <a:r>
                <a:rPr lang="en-US" b="0">
                  <a:solidFill>
                    <a:srgbClr val="000000"/>
                  </a:solidFill>
                </a:rPr>
                <a:t> and </a:t>
              </a:r>
              <a:r>
                <a:rPr lang="en-US" b="0">
                  <a:solidFill>
                    <a:srgbClr val="CC0000"/>
                  </a:solidFill>
                </a:rPr>
                <a:t>p-n</a:t>
              </a:r>
              <a:r>
                <a:rPr lang="en-US" b="0">
                  <a:solidFill>
                    <a:srgbClr val="000000"/>
                  </a:solidFill>
                </a:rPr>
                <a:t> cross section</a:t>
              </a:r>
            </a:p>
            <a:p>
              <a:pPr algn="l"/>
              <a:r>
                <a:rPr lang="en-US" b="0">
                  <a:solidFill>
                    <a:srgbClr val="000000"/>
                  </a:solidFill>
                </a:rPr>
                <a:t>FLUKA and data</a:t>
              </a:r>
            </a:p>
          </p:txBody>
        </p:sp>
        <p:sp>
          <p:nvSpPr>
            <p:cNvPr id="11285" name="Text Box 7"/>
            <p:cNvSpPr txBox="1">
              <a:spLocks noChangeArrowheads="1"/>
            </p:cNvSpPr>
            <p:nvPr/>
          </p:nvSpPr>
          <p:spPr bwMode="auto">
            <a:xfrm>
              <a:off x="3105682" y="2538417"/>
              <a:ext cx="700088" cy="366713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0"/>
                <a:t>total</a:t>
              </a:r>
            </a:p>
          </p:txBody>
        </p:sp>
        <p:sp>
          <p:nvSpPr>
            <p:cNvPr id="11286" name="Text Box 8"/>
            <p:cNvSpPr txBox="1">
              <a:spLocks noChangeArrowheads="1"/>
            </p:cNvSpPr>
            <p:nvPr/>
          </p:nvSpPr>
          <p:spPr bwMode="auto">
            <a:xfrm>
              <a:off x="2261132" y="3975105"/>
              <a:ext cx="889000" cy="366713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0" dirty="0"/>
                <a:t>elastic</a:t>
              </a:r>
            </a:p>
          </p:txBody>
        </p:sp>
      </p:grpSp>
      <p:sp>
        <p:nvSpPr>
          <p:cNvPr id="1179671" name="Oval 23"/>
          <p:cNvSpPr>
            <a:spLocks noChangeArrowheads="1"/>
          </p:cNvSpPr>
          <p:nvPr/>
        </p:nvSpPr>
        <p:spPr bwMode="auto">
          <a:xfrm>
            <a:off x="1559496" y="2630637"/>
            <a:ext cx="701636" cy="36631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/>
          </a:p>
        </p:txBody>
      </p:sp>
      <p:sp>
        <p:nvSpPr>
          <p:cNvPr id="1179674" name="Oval 26"/>
          <p:cNvSpPr>
            <a:spLocks noChangeArrowheads="1"/>
          </p:cNvSpPr>
          <p:nvPr/>
        </p:nvSpPr>
        <p:spPr bwMode="auto">
          <a:xfrm rot="753362">
            <a:off x="2510917" y="3058164"/>
            <a:ext cx="2229662" cy="1094473"/>
          </a:xfrm>
          <a:prstGeom prst="ellipse">
            <a:avLst/>
          </a:prstGeom>
          <a:noFill/>
          <a:ln w="28575" algn="ctr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/>
          </a:p>
        </p:txBody>
      </p:sp>
      <p:cxnSp>
        <p:nvCxnSpPr>
          <p:cNvPr id="1179675" name="AutoShape 27"/>
          <p:cNvCxnSpPr>
            <a:cxnSpLocks noChangeShapeType="1"/>
            <a:stCxn id="1179674" idx="6"/>
            <a:endCxn id="1179666" idx="1"/>
          </p:cNvCxnSpPr>
          <p:nvPr/>
        </p:nvCxnSpPr>
        <p:spPr bwMode="auto">
          <a:xfrm>
            <a:off x="4713916" y="3847759"/>
            <a:ext cx="2583397" cy="858479"/>
          </a:xfrm>
          <a:prstGeom prst="straightConnector1">
            <a:avLst/>
          </a:prstGeom>
          <a:noFill/>
          <a:ln w="28575">
            <a:solidFill>
              <a:srgbClr val="FF6600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825419" y="2839222"/>
            <a:ext cx="6312947" cy="92333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tabLst>
                <a:tab pos="852488" algn="r"/>
              </a:tabLst>
            </a:pP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2 </a:t>
            </a:r>
            <a:r>
              <a:rPr lang="en-US" b="0" i="1" dirty="0">
                <a:solidFill>
                  <a:schemeClr val="accent2"/>
                </a:solidFill>
              </a:rPr>
              <a:t>→ N</a:t>
            </a:r>
            <a:r>
              <a:rPr lang="en-US" b="0" i="1" baseline="30000" dirty="0">
                <a:solidFill>
                  <a:schemeClr val="accent2"/>
                </a:solidFill>
              </a:rPr>
              <a:t>”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 + Δ(1232)                    </a:t>
            </a:r>
            <a:r>
              <a:rPr lang="en-US" b="0" i="1" dirty="0">
                <a:solidFill>
                  <a:schemeClr val="accent2"/>
                </a:solidFill>
              </a:rPr>
              <a:t>→ N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baseline="30000" dirty="0">
                <a:solidFill>
                  <a:schemeClr val="accent2"/>
                </a:solidFill>
              </a:rPr>
              <a:t>’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r>
              <a:rPr lang="en-US" b="0" baseline="30000" dirty="0">
                <a:solidFill>
                  <a:schemeClr val="accent2"/>
                </a:solidFill>
              </a:rPr>
              <a:t>’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π</a:t>
            </a:r>
          </a:p>
          <a:p>
            <a:pPr algn="l">
              <a:tabLst>
                <a:tab pos="852488" algn="r"/>
              </a:tabLst>
            </a:pPr>
            <a:r>
              <a:rPr lang="en-US" b="0" i="1" dirty="0">
                <a:solidFill>
                  <a:schemeClr val="accent2"/>
                </a:solidFill>
              </a:rPr>
              <a:t>π 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N   	 → </a:t>
            </a:r>
            <a:r>
              <a:rPr lang="en-US" b="0" dirty="0">
                <a:solidFill>
                  <a:schemeClr val="accent2"/>
                </a:solidFill>
              </a:rPr>
              <a:t>Δ(1600)   </a:t>
            </a:r>
            <a:r>
              <a:rPr lang="en-US" b="0" i="1" dirty="0">
                <a:solidFill>
                  <a:schemeClr val="accent2"/>
                </a:solidFill>
              </a:rPr>
              <a:t>→ π’</a:t>
            </a:r>
            <a:r>
              <a:rPr lang="en-US" b="0" dirty="0">
                <a:solidFill>
                  <a:schemeClr val="accent2"/>
                </a:solidFill>
              </a:rPr>
              <a:t>+ Δ(1232)  </a:t>
            </a:r>
            <a:r>
              <a:rPr lang="en-US" b="0" i="1" dirty="0">
                <a:solidFill>
                  <a:schemeClr val="accent2"/>
                </a:solidFill>
              </a:rPr>
              <a:t>→ π’ 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π“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N’</a:t>
            </a:r>
          </a:p>
          <a:p>
            <a:pPr algn="l">
              <a:tabLst>
                <a:tab pos="852488" algn="r"/>
              </a:tabLst>
            </a:pP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’1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2 </a:t>
            </a:r>
            <a:r>
              <a:rPr lang="en-US" b="0" dirty="0">
                <a:solidFill>
                  <a:schemeClr val="accent2"/>
                </a:solidFill>
              </a:rPr>
              <a:t> </a:t>
            </a:r>
            <a:r>
              <a:rPr lang="en-US" b="0" i="1" dirty="0">
                <a:solidFill>
                  <a:schemeClr val="accent2"/>
                </a:solidFill>
              </a:rPr>
              <a:t>→ </a:t>
            </a:r>
            <a:r>
              <a:rPr lang="en-US" b="0" dirty="0">
                <a:solidFill>
                  <a:schemeClr val="accent2"/>
                </a:solidFill>
              </a:rPr>
              <a:t>Δ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(1232) + Δ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r>
              <a:rPr lang="en-US" b="0" dirty="0">
                <a:solidFill>
                  <a:schemeClr val="accent2"/>
                </a:solidFill>
              </a:rPr>
              <a:t>(1232)         </a:t>
            </a:r>
            <a:r>
              <a:rPr lang="en-US" b="0" i="1" dirty="0" smtClean="0">
                <a:solidFill>
                  <a:schemeClr val="accent2"/>
                </a:solidFill>
              </a:rPr>
              <a:t>→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’ + </a:t>
            </a:r>
            <a:r>
              <a:rPr lang="en-US" b="0" i="1" dirty="0">
                <a:solidFill>
                  <a:schemeClr val="accent2"/>
                </a:solidFill>
              </a:rPr>
              <a:t>π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N’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π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endParaRPr lang="en-US" b="0" dirty="0">
              <a:solidFill>
                <a:schemeClr val="accent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91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79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7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7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7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79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7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9657" grpId="0" animBg="1"/>
      <p:bldP spid="1179660" grpId="0" animBg="1"/>
      <p:bldP spid="1179661" grpId="0" animBg="1"/>
      <p:bldP spid="1179665" grpId="0" animBg="1"/>
      <p:bldP spid="1179666" grpId="0" animBg="1"/>
      <p:bldP spid="1179671" grpId="0" animBg="1"/>
      <p:bldP spid="1179674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 production in p-p collisions: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F53E051-5CF4-4765-8086-B2DC4EB0245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104112" y="1700808"/>
            <a:ext cx="4464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Inclusive cross section for the production of </a:t>
            </a:r>
            <a:r>
              <a:rPr lang="en-US" sz="2400" b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</a:t>
            </a:r>
            <a:r>
              <a:rPr lang="en-US" sz="2400" b="1" baseline="30000" dirty="0" smtClean="0">
                <a:solidFill>
                  <a:schemeClr val="accent2"/>
                </a:solidFill>
                <a:sym typeface="Symbol" panose="05050102010706020507" pitchFamily="18" charset="2"/>
              </a:rPr>
              <a:t>0</a:t>
            </a:r>
            <a:r>
              <a:rPr lang="en-US" sz="2400" b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 (blue), </a:t>
            </a:r>
            <a:r>
              <a:rPr lang="en-U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+ (red), </a:t>
            </a:r>
            <a:r>
              <a:rPr lang="en-US" sz="2400" dirty="0" smtClean="0">
                <a:sym typeface="Symbol" panose="05050102010706020507" pitchFamily="18" charset="2"/>
              </a:rPr>
              <a:t>and </a:t>
            </a:r>
            <a:r>
              <a:rPr lang="en-US" sz="2400" b="1" dirty="0" smtClean="0">
                <a:solidFill>
                  <a:srgbClr val="008000"/>
                </a:solidFill>
                <a:sym typeface="Symbol" panose="05050102010706020507" pitchFamily="18" charset="2"/>
              </a:rPr>
              <a:t></a:t>
            </a:r>
            <a:r>
              <a:rPr lang="en-US" sz="2400" b="1" baseline="30000" dirty="0" smtClean="0">
                <a:solidFill>
                  <a:srgbClr val="008000"/>
                </a:solidFill>
                <a:sym typeface="Symbol" panose="05050102010706020507" pitchFamily="18" charset="2"/>
              </a:rPr>
              <a:t>-</a:t>
            </a:r>
            <a:r>
              <a:rPr lang="en-US" sz="2400" b="1" dirty="0" smtClean="0">
                <a:solidFill>
                  <a:srgbClr val="008000"/>
                </a:solidFill>
                <a:sym typeface="Symbol" panose="05050102010706020507" pitchFamily="18" charset="2"/>
              </a:rPr>
              <a:t> (green) </a:t>
            </a:r>
          </a:p>
          <a:p>
            <a:r>
              <a:rPr lang="en-US" sz="2400" dirty="0" smtClean="0">
                <a:sym typeface="Symbol" panose="05050102010706020507" pitchFamily="18" charset="2"/>
              </a:rPr>
              <a:t>in p-p collisions as a function of the proton kinetic energy. Lines: simulations, symbols exp. Data.</a:t>
            </a:r>
          </a:p>
          <a:p>
            <a:r>
              <a:rPr lang="en-US" sz="2400" dirty="0" smtClean="0">
                <a:sym typeface="Symbol" panose="05050102010706020507" pitchFamily="18" charset="2"/>
              </a:rPr>
              <a:t> (figure from </a:t>
            </a:r>
            <a:r>
              <a:rPr lang="en-US" sz="2400" dirty="0" smtClean="0"/>
              <a:t>AstrPhys81, 21 (2016))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301" y="896175"/>
            <a:ext cx="6475801" cy="556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6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n-p to n-</a:t>
            </a:r>
            <a:r>
              <a:rPr lang="en-US" dirty="0" err="1" smtClean="0"/>
              <a:t>Ar</a:t>
            </a:r>
            <a:r>
              <a:rPr lang="en-US" dirty="0" smtClean="0"/>
              <a:t>, 0.1 and 1GeV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0" y="3502309"/>
            <a:ext cx="4262822" cy="3197117"/>
          </a:xfrm>
        </p:spPr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324" y="3591033"/>
            <a:ext cx="4176464" cy="3132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5" y="836272"/>
            <a:ext cx="4123536" cy="3092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9" y="716378"/>
            <a:ext cx="4008107" cy="3006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5523" y="1619254"/>
            <a:ext cx="1920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Spectra from Interactions</a:t>
            </a:r>
          </a:p>
          <a:p>
            <a:r>
              <a:rPr lang="en-US" dirty="0" smtClean="0"/>
              <a:t>On thin target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19687" y="3946705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normalized, look at shape:</a:t>
            </a:r>
          </a:p>
          <a:p>
            <a:r>
              <a:rPr lang="en-US" dirty="0" smtClean="0"/>
              <a:t>Decrease of high energy </a:t>
            </a:r>
          </a:p>
          <a:p>
            <a:r>
              <a:rPr lang="en-US" dirty="0" smtClean="0"/>
              <a:t>Huge increase of 0-100 MeV protons/neutrons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42087" y="1916832"/>
            <a:ext cx="18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MeV n on 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74439" y="2348880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MeV n on </a:t>
            </a:r>
            <a:r>
              <a:rPr lang="en-US" dirty="0" err="1" smtClean="0"/>
              <a:t>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61589" y="4158327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GeV n on 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25011" y="4406687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GeV  n on </a:t>
            </a:r>
            <a:r>
              <a:rPr lang="en-US" dirty="0" err="1" smtClean="0"/>
              <a:t>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4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Sketch* of </a:t>
            </a:r>
            <a:r>
              <a:rPr lang="en-US" dirty="0" err="1" smtClean="0"/>
              <a:t>IntraNuclearCascade</a:t>
            </a:r>
            <a:r>
              <a:rPr lang="en-US" dirty="0" smtClean="0"/>
              <a:t> (INC):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1236" y="764704"/>
            <a:ext cx="8452563" cy="51975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9376" y="5459183"/>
            <a:ext cx="5606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smtClean="0"/>
              <a:t>* E. </a:t>
            </a:r>
            <a:r>
              <a:rPr lang="en-US" sz="1600" b="0" i="0" u="none" strike="noStrike" baseline="0" dirty="0" err="1" smtClean="0"/>
              <a:t>Gadioli</a:t>
            </a:r>
            <a:r>
              <a:rPr lang="en-US" sz="1600" b="0" i="0" u="none" strike="noStrike" baseline="0" dirty="0" smtClean="0"/>
              <a:t> et al., “Pre-Equilibrium Nuclear Reactions”, Oxford Studies in Nuclear Physics 15, 1992.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559452" y="1332772"/>
            <a:ext cx="3151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7030A0"/>
                </a:solidFill>
              </a:rPr>
              <a:t>Fluka</a:t>
            </a:r>
            <a:r>
              <a:rPr lang="en-US" sz="2400" i="1" dirty="0" smtClean="0">
                <a:solidFill>
                  <a:srgbClr val="7030A0"/>
                </a:solidFill>
              </a:rPr>
              <a:t> uses a modern and much evolved INC model</a:t>
            </a:r>
            <a:endParaRPr lang="en-US" sz="2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0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73053"/>
            <a:ext cx="11513212" cy="707675"/>
          </a:xfrm>
        </p:spPr>
        <p:txBody>
          <a:bodyPr/>
          <a:lstStyle/>
          <a:p>
            <a:r>
              <a:rPr lang="en-US" sz="3000" dirty="0" smtClean="0"/>
              <a:t>Fermi motion: Nucleon levels inside the nuclear potential</a:t>
            </a:r>
            <a:endParaRPr lang="en-US" sz="3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46952" r="5758" b="5476"/>
          <a:stretch/>
        </p:blipFill>
        <p:spPr>
          <a:xfrm>
            <a:off x="263352" y="1268760"/>
            <a:ext cx="7125194" cy="4750129"/>
          </a:xfrm>
        </p:spPr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752184" y="908720"/>
            <a:ext cx="2096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2"/>
                </a:solidFill>
              </a:rPr>
              <a:t>Blue: neutron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Red: proton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40478" y="2499554"/>
            <a:ext cx="2013890" cy="2123327"/>
            <a:chOff x="1484494" y="2654915"/>
            <a:chExt cx="2013890" cy="2123327"/>
          </a:xfrm>
        </p:grpSpPr>
        <p:sp>
          <p:nvSpPr>
            <p:cNvPr id="3" name="TextBox 2"/>
            <p:cNvSpPr txBox="1"/>
            <p:nvPr/>
          </p:nvSpPr>
          <p:spPr>
            <a:xfrm>
              <a:off x="1847528" y="2654915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S</a:t>
              </a:r>
              <a:r>
                <a:rPr lang="en-US" b="1" baseline="-25000" dirty="0" smtClean="0">
                  <a:solidFill>
                    <a:schemeClr val="accent2"/>
                  </a:solidFill>
                </a:rPr>
                <a:t>n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71664" y="2654915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S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p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26720" y="4408910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E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F</a:t>
              </a:r>
              <a:r>
                <a:rPr lang="en-US" b="1" baseline="30000" dirty="0" err="1" smtClean="0">
                  <a:solidFill>
                    <a:srgbClr val="FF0000"/>
                  </a:solidFill>
                </a:rPr>
                <a:t>p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4494" y="4408910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accent2"/>
                  </a:solidFill>
                </a:rPr>
                <a:t>E</a:t>
              </a:r>
              <a:r>
                <a:rPr lang="en-US" b="1" baseline="-25000" dirty="0" err="1" smtClean="0">
                  <a:solidFill>
                    <a:schemeClr val="accent2"/>
                  </a:solidFill>
                </a:rPr>
                <a:t>F</a:t>
              </a:r>
              <a:r>
                <a:rPr lang="en-US" b="1" baseline="30000" dirty="0" err="1" smtClean="0">
                  <a:solidFill>
                    <a:schemeClr val="accent2"/>
                  </a:solidFill>
                </a:rPr>
                <a:t>n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51784" y="2922925"/>
            <a:ext cx="79132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C00000"/>
                </a:solidFill>
              </a:rPr>
              <a:t>Local Fermi momentum,  smeared </a:t>
            </a:r>
            <a:r>
              <a:rPr lang="en-GB" sz="2000" dirty="0"/>
              <a:t>according to uncertainty principle assuming a position uncertainty = </a:t>
            </a:r>
            <a:r>
              <a:rPr lang="en-GB" sz="2000" dirty="0">
                <a:sym typeface="Symbol" panose="05050102010706020507" pitchFamily="18" charset="2"/>
              </a:rPr>
              <a:t> 2 </a:t>
            </a:r>
            <a:r>
              <a:rPr lang="en-GB" sz="2000" dirty="0" err="1" smtClean="0">
                <a:sym typeface="Symbol" panose="05050102010706020507" pitchFamily="18" charset="2"/>
              </a:rPr>
              <a:t>fm</a:t>
            </a:r>
            <a:endParaRPr lang="en-US" sz="2000" dirty="0" smtClean="0"/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 err="1" smtClean="0"/>
              <a:t>p/n</a:t>
            </a:r>
            <a:r>
              <a:rPr lang="en-US" sz="2000" dirty="0" smtClean="0"/>
              <a:t> are </a:t>
            </a:r>
            <a:r>
              <a:rPr lang="en-US" sz="2000" dirty="0" smtClean="0">
                <a:solidFill>
                  <a:srgbClr val="FF0000"/>
                </a:solidFill>
              </a:rPr>
              <a:t>grouped on energy levels </a:t>
            </a:r>
            <a:r>
              <a:rPr lang="en-US" sz="2000" dirty="0" smtClean="0"/>
              <a:t>space according to the shell model (</a:t>
            </a:r>
            <a:r>
              <a:rPr lang="en-US" sz="2000" dirty="0" smtClean="0">
                <a:solidFill>
                  <a:schemeClr val="accent2"/>
                </a:solidFill>
              </a:rPr>
              <a:t>blue lines</a:t>
            </a:r>
            <a:r>
              <a:rPr lang="en-US" sz="2000" dirty="0" smtClean="0"/>
              <a:t>, shown for neutrons)</a:t>
            </a:r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T</a:t>
            </a:r>
            <a:r>
              <a:rPr lang="en-US" sz="2000" dirty="0" smtClean="0"/>
              <a:t>he maximum radius for nucleus depends on the occupied level</a:t>
            </a:r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C00000"/>
                </a:solidFill>
              </a:rPr>
              <a:t>potential</a:t>
            </a:r>
            <a:r>
              <a:rPr lang="en-US" sz="2000" dirty="0" smtClean="0"/>
              <a:t> well depth </a:t>
            </a:r>
            <a:r>
              <a:rPr lang="en-US" sz="2000" dirty="0" smtClean="0">
                <a:solidFill>
                  <a:srgbClr val="C00000"/>
                </a:solidFill>
              </a:rPr>
              <a:t>depends on the nucleon energy </a:t>
            </a:r>
            <a:r>
              <a:rPr lang="en-US" sz="2000" dirty="0" smtClean="0"/>
              <a:t>(not yet implemented for neutrino and electron interactions)</a:t>
            </a:r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 smtClean="0"/>
              <a:t>Hit nucleon must go above Fermi </a:t>
            </a:r>
            <a:r>
              <a:rPr lang="en-US" sz="2000" dirty="0"/>
              <a:t>level </a:t>
            </a:r>
            <a:r>
              <a:rPr lang="en-US" sz="2000" dirty="0">
                <a:solidFill>
                  <a:srgbClr val="FF0000"/>
                </a:solidFill>
              </a:rPr>
              <a:t>(Pauli blocking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r>
              <a:rPr lang="en-US" sz="2000" dirty="0" smtClean="0"/>
              <a:t> can stay below separation energy</a:t>
            </a:r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 smtClean="0"/>
              <a:t>Trajectories are curved by the nuclear potential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127448" y="3068960"/>
            <a:ext cx="2520280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1127448" y="3717032"/>
            <a:ext cx="20162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1055440" y="4293096"/>
            <a:ext cx="1944216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1199456" y="3356992"/>
            <a:ext cx="2088232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794572" y="5085184"/>
            <a:ext cx="1917052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629500" y="5840512"/>
            <a:ext cx="25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ENERGY is conserved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Paola Sala LEPLAr</a:t>
            </a:r>
            <a:endParaRPr lang="en-US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31C15-BFAC-4B79-9F7C-56A8652EB812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 smtClean="0"/>
              <a:t>December 1st 2020</a:t>
            </a:r>
            <a:endParaRPr lang="en-US" altLang="en-US"/>
          </a:p>
        </p:txBody>
      </p:sp>
      <p:sp>
        <p:nvSpPr>
          <p:cNvPr id="86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53276" y="279399"/>
            <a:ext cx="8683084" cy="609600"/>
          </a:xfrm>
        </p:spPr>
        <p:txBody>
          <a:bodyPr/>
          <a:lstStyle/>
          <a:p>
            <a:r>
              <a:rPr lang="en-US" altLang="en-US" sz="3200" dirty="0"/>
              <a:t>Nuclear potential for </a:t>
            </a:r>
            <a:r>
              <a:rPr lang="en-US" altLang="en-US" sz="3200" dirty="0" err="1"/>
              <a:t>pions</a:t>
            </a:r>
            <a:endParaRPr lang="en-US" altLang="en-US" sz="3200" dirty="0"/>
          </a:p>
        </p:txBody>
      </p:sp>
      <p:graphicFrame>
        <p:nvGraphicFramePr>
          <p:cNvPr id="867331" name="Object 3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3778746" y="1772816"/>
          <a:ext cx="31813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8" name="Equation" r:id="rId4" imgW="2108160" imgH="266400" progId="Equation.3">
                  <p:embed/>
                </p:oleObj>
              </mc:Choice>
              <mc:Fallback>
                <p:oleObj name="Equation" r:id="rId4" imgW="2108160" imgH="266400" progId="Equation.3">
                  <p:embed/>
                  <p:pic>
                    <p:nvPicPr>
                      <p:cNvPr id="8673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746" y="1772816"/>
                        <a:ext cx="3181350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7332" name="Object 4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2855913" y="2733675"/>
          <a:ext cx="6234112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9" name="Equation" r:id="rId6" imgW="4800600" imgH="1422360" progId="Equation.3">
                  <p:embed/>
                </p:oleObj>
              </mc:Choice>
              <mc:Fallback>
                <p:oleObj name="Equation" r:id="rId6" imgW="4800600" imgH="1422360" progId="Equation.3">
                  <p:embed/>
                  <p:pic>
                    <p:nvPicPr>
                      <p:cNvPr id="8673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3" y="2733675"/>
                        <a:ext cx="6234112" cy="184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7333" name="Object 5"/>
          <p:cNvGraphicFramePr>
            <a:graphicFrameLocks noChangeAspect="1"/>
          </p:cNvGraphicFramePr>
          <p:nvPr/>
        </p:nvGraphicFramePr>
        <p:xfrm>
          <a:off x="3143250" y="4908550"/>
          <a:ext cx="6115050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0" name="Equation" r:id="rId8" imgW="4736880" imgH="1307880" progId="Equation.3">
                  <p:embed/>
                </p:oleObj>
              </mc:Choice>
              <mc:Fallback>
                <p:oleObj name="Equation" r:id="rId8" imgW="4736880" imgH="1307880" progId="Equation.3">
                  <p:embed/>
                  <p:pic>
                    <p:nvPicPr>
                      <p:cNvPr id="8673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4908550"/>
                        <a:ext cx="6115050" cy="168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7334" name="Text Box 6"/>
          <p:cNvSpPr txBox="1">
            <a:spLocks noChangeArrowheads="1"/>
          </p:cNvSpPr>
          <p:nvPr/>
        </p:nvSpPr>
        <p:spPr bwMode="auto">
          <a:xfrm>
            <a:off x="911424" y="981074"/>
            <a:ext cx="102971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dirty="0">
                <a:solidFill>
                  <a:srgbClr val="FF0000"/>
                </a:solidFill>
              </a:rPr>
              <a:t>For </a:t>
            </a:r>
            <a:r>
              <a:rPr lang="en-US" altLang="en-US" dirty="0" err="1">
                <a:solidFill>
                  <a:srgbClr val="FF0000"/>
                </a:solidFill>
              </a:rPr>
              <a:t>pions</a:t>
            </a:r>
            <a:r>
              <a:rPr lang="en-US" altLang="en-US" dirty="0">
                <a:solidFill>
                  <a:srgbClr val="FF0000"/>
                </a:solidFill>
              </a:rPr>
              <a:t>, a complex </a:t>
            </a:r>
            <a:r>
              <a:rPr lang="en-US" altLang="en-US" b="1" i="1" dirty="0">
                <a:solidFill>
                  <a:srgbClr val="FF0000"/>
                </a:solidFill>
              </a:rPr>
              <a:t>resonant </a:t>
            </a:r>
            <a:r>
              <a:rPr lang="en-US" altLang="en-US" dirty="0">
                <a:solidFill>
                  <a:srgbClr val="336699"/>
                </a:solidFill>
              </a:rPr>
              <a:t>nuclear potential can be defined out of the </a:t>
            </a:r>
            <a:r>
              <a:rPr lang="el-GR" altLang="en-US" dirty="0">
                <a:solidFill>
                  <a:srgbClr val="336699"/>
                </a:solidFill>
              </a:rPr>
              <a:t>π</a:t>
            </a:r>
            <a:r>
              <a:rPr lang="en-US" altLang="en-US" dirty="0">
                <a:solidFill>
                  <a:srgbClr val="336699"/>
                </a:solidFill>
              </a:rPr>
              <a:t>-nucleon scattering amplitude to be used in conjunction with the Klein-Gordon equation</a:t>
            </a:r>
          </a:p>
        </p:txBody>
      </p:sp>
      <p:sp>
        <p:nvSpPr>
          <p:cNvPr id="867335" name="Text Box 7"/>
          <p:cNvSpPr txBox="1">
            <a:spLocks noChangeArrowheads="1"/>
          </p:cNvSpPr>
          <p:nvPr/>
        </p:nvSpPr>
        <p:spPr bwMode="auto">
          <a:xfrm>
            <a:off x="983432" y="2321452"/>
            <a:ext cx="88204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dirty="0">
                <a:solidFill>
                  <a:srgbClr val="336699"/>
                </a:solidFill>
              </a:rPr>
              <a:t>In coordinate space (the upper/lower signs refer to </a:t>
            </a:r>
            <a:r>
              <a:rPr lang="el-GR" altLang="en-US" dirty="0">
                <a:solidFill>
                  <a:srgbClr val="336699"/>
                </a:solidFill>
              </a:rPr>
              <a:t>π</a:t>
            </a:r>
            <a:r>
              <a:rPr lang="en-US" altLang="en-US" baseline="30000" dirty="0">
                <a:solidFill>
                  <a:srgbClr val="336699"/>
                </a:solidFill>
              </a:rPr>
              <a:t>+</a:t>
            </a:r>
            <a:r>
              <a:rPr lang="en-US" altLang="en-US" dirty="0">
                <a:solidFill>
                  <a:srgbClr val="336699"/>
                </a:solidFill>
              </a:rPr>
              <a:t>/ </a:t>
            </a:r>
            <a:r>
              <a:rPr lang="el-GR" altLang="en-US" dirty="0">
                <a:solidFill>
                  <a:srgbClr val="336699"/>
                </a:solidFill>
              </a:rPr>
              <a:t>π</a:t>
            </a:r>
            <a:r>
              <a:rPr lang="en-US" altLang="en-US" baseline="30000" dirty="0">
                <a:solidFill>
                  <a:srgbClr val="336699"/>
                </a:solidFill>
              </a:rPr>
              <a:t>-</a:t>
            </a:r>
            <a:r>
              <a:rPr lang="en-US" altLang="en-US" dirty="0">
                <a:solidFill>
                  <a:srgbClr val="336699"/>
                </a:solidFill>
              </a:rPr>
              <a:t>):</a:t>
            </a:r>
            <a:endParaRPr lang="el-GR" altLang="en-US" dirty="0">
              <a:solidFill>
                <a:srgbClr val="336699"/>
              </a:solidFill>
            </a:endParaRPr>
          </a:p>
        </p:txBody>
      </p:sp>
      <p:sp>
        <p:nvSpPr>
          <p:cNvPr id="867336" name="Text Box 8"/>
          <p:cNvSpPr txBox="1">
            <a:spLocks noChangeArrowheads="1"/>
          </p:cNvSpPr>
          <p:nvPr/>
        </p:nvSpPr>
        <p:spPr bwMode="auto">
          <a:xfrm>
            <a:off x="983433" y="4571836"/>
            <a:ext cx="91416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dirty="0">
                <a:solidFill>
                  <a:srgbClr val="336699"/>
                </a:solidFill>
              </a:rPr>
              <a:t>Using standard methods to get rid of the non-locality, in momentum space</a:t>
            </a:r>
          </a:p>
        </p:txBody>
      </p:sp>
    </p:spTree>
    <p:extLst>
      <p:ext uri="{BB962C8B-B14F-4D97-AF65-F5344CB8AC3E}">
        <p14:creationId xmlns:p14="http://schemas.microsoft.com/office/powerpoint/2010/main" val="40639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Paola Sala LEPLAr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110862-684B-49F6-AB9B-F0A98B063104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 smtClean="0"/>
              <a:t>December 1st 2020</a:t>
            </a:r>
            <a:endParaRPr lang="en-US" altLang="en-US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Nuclear potential for </a:t>
            </a:r>
            <a:r>
              <a:rPr lang="en-US" altLang="en-US" sz="3200" dirty="0" err="1"/>
              <a:t>pions</a:t>
            </a:r>
            <a:r>
              <a:rPr lang="en-US" altLang="en-US" sz="3200" dirty="0"/>
              <a:t>: examples</a:t>
            </a:r>
          </a:p>
        </p:txBody>
      </p:sp>
      <p:pic>
        <p:nvPicPr>
          <p:cNvPr id="869379" name="Picture 3" descr="pip16op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t="28830" r="694" b="8640"/>
          <a:stretch>
            <a:fillRect/>
          </a:stretch>
        </p:blipFill>
        <p:spPr>
          <a:xfrm>
            <a:off x="695400" y="1637765"/>
            <a:ext cx="4824536" cy="4824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9380" name="Picture 4" descr="pim208pbpo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8830" b="10019"/>
          <a:stretch>
            <a:fillRect/>
          </a:stretch>
        </p:blipFill>
        <p:spPr>
          <a:xfrm>
            <a:off x="6671495" y="1671617"/>
            <a:ext cx="4969121" cy="4709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9381" name="Text Box 5"/>
          <p:cNvSpPr txBox="1">
            <a:spLocks noChangeArrowheads="1"/>
          </p:cNvSpPr>
          <p:nvPr/>
        </p:nvSpPr>
        <p:spPr bwMode="auto">
          <a:xfrm>
            <a:off x="1127448" y="1052512"/>
            <a:ext cx="92167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2000" dirty="0">
                <a:solidFill>
                  <a:srgbClr val="336699"/>
                </a:solidFill>
              </a:rPr>
              <a:t>The real part of the pion optical potential for </a:t>
            </a:r>
            <a:r>
              <a:rPr lang="el-GR" altLang="en-US" sz="2000" dirty="0" smtClean="0">
                <a:solidFill>
                  <a:srgbClr val="336699"/>
                </a:solidFill>
              </a:rPr>
              <a:t>π</a:t>
            </a:r>
            <a:r>
              <a:rPr lang="en-US" altLang="en-US" sz="2000" baseline="30000" dirty="0">
                <a:solidFill>
                  <a:srgbClr val="336699"/>
                </a:solidFill>
              </a:rPr>
              <a:t>+</a:t>
            </a:r>
            <a:r>
              <a:rPr lang="en-US" altLang="en-US" sz="2000" dirty="0" smtClean="0">
                <a:solidFill>
                  <a:srgbClr val="336699"/>
                </a:solidFill>
              </a:rPr>
              <a:t> </a:t>
            </a:r>
            <a:r>
              <a:rPr lang="en-US" altLang="en-US" sz="2000" dirty="0">
                <a:solidFill>
                  <a:srgbClr val="336699"/>
                </a:solidFill>
              </a:rPr>
              <a:t>on </a:t>
            </a:r>
            <a:r>
              <a:rPr lang="en-US" altLang="en-US" sz="2000" baseline="30000" dirty="0">
                <a:solidFill>
                  <a:srgbClr val="336699"/>
                </a:solidFill>
              </a:rPr>
              <a:t>16</a:t>
            </a:r>
            <a:r>
              <a:rPr lang="en-US" altLang="en-US" sz="2000" dirty="0">
                <a:solidFill>
                  <a:srgbClr val="336699"/>
                </a:solidFill>
              </a:rPr>
              <a:t>O (left) and </a:t>
            </a:r>
            <a:r>
              <a:rPr lang="el-GR" altLang="en-US" sz="2000" dirty="0" smtClean="0">
                <a:solidFill>
                  <a:srgbClr val="336699"/>
                </a:solidFill>
              </a:rPr>
              <a:t>π</a:t>
            </a:r>
            <a:r>
              <a:rPr lang="en-US" altLang="en-US" sz="2000" baseline="30000" dirty="0">
                <a:solidFill>
                  <a:srgbClr val="336699"/>
                </a:solidFill>
              </a:rPr>
              <a:t>-</a:t>
            </a:r>
            <a:r>
              <a:rPr lang="en-US" altLang="en-US" sz="2000" dirty="0" smtClean="0">
                <a:solidFill>
                  <a:srgbClr val="336699"/>
                </a:solidFill>
              </a:rPr>
              <a:t> </a:t>
            </a:r>
            <a:r>
              <a:rPr lang="en-US" altLang="en-US" sz="2000" dirty="0">
                <a:solidFill>
                  <a:srgbClr val="336699"/>
                </a:solidFill>
              </a:rPr>
              <a:t>on </a:t>
            </a:r>
            <a:r>
              <a:rPr lang="en-US" altLang="en-US" sz="2000" baseline="30000" dirty="0">
                <a:solidFill>
                  <a:srgbClr val="336699"/>
                </a:solidFill>
              </a:rPr>
              <a:t>208</a:t>
            </a:r>
            <a:r>
              <a:rPr lang="en-US" altLang="en-US" sz="2000" dirty="0">
                <a:solidFill>
                  <a:srgbClr val="336699"/>
                </a:solidFill>
              </a:rPr>
              <a:t>Pb (right) as a function of radius for various pion energies (MeV)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31704" y="2853949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Depends on pion energy and on nuclear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Paola Sala LEPLAr</a:t>
            </a:r>
            <a:endParaRPr lang="en-US" altLang="en-US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6AD93E-0B31-4860-A4C2-19078FD19F84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50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 smtClean="0"/>
              <a:t>December 1st 2020</a:t>
            </a:r>
            <a:endParaRPr lang="en-US" altLang="en-US"/>
          </a:p>
        </p:txBody>
      </p:sp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Pions: nuclear medium effects</a:t>
            </a:r>
          </a:p>
        </p:txBody>
      </p:sp>
      <p:graphicFrame>
        <p:nvGraphicFramePr>
          <p:cNvPr id="871427" name="Group 3"/>
          <p:cNvGraphicFramePr>
            <a:graphicFrameLocks noGrp="1"/>
          </p:cNvGraphicFramePr>
          <p:nvPr/>
        </p:nvGraphicFramePr>
        <p:xfrm>
          <a:off x="2208213" y="765176"/>
          <a:ext cx="7632700" cy="975360"/>
        </p:xfrm>
        <a:graphic>
          <a:graphicData uri="http://schemas.openxmlformats.org/drawingml/2006/table">
            <a:tbl>
              <a:tblPr/>
              <a:tblGrid>
                <a:gridCol w="3209925">
                  <a:extLst>
                    <a:ext uri="{9D8B030D-6E8A-4147-A177-3AD203B41FA5}">
                      <a16:colId xmlns:a16="http://schemas.microsoft.com/office/drawing/2014/main" val="2405670020"/>
                    </a:ext>
                  </a:extLst>
                </a:gridCol>
                <a:gridCol w="738187">
                  <a:extLst>
                    <a:ext uri="{9D8B030D-6E8A-4147-A177-3AD203B41FA5}">
                      <a16:colId xmlns:a16="http://schemas.microsoft.com/office/drawing/2014/main" val="2069739431"/>
                    </a:ext>
                  </a:extLst>
                </a:gridCol>
                <a:gridCol w="3684588">
                  <a:extLst>
                    <a:ext uri="{9D8B030D-6E8A-4147-A177-3AD203B41FA5}">
                      <a16:colId xmlns:a16="http://schemas.microsoft.com/office/drawing/2014/main" val="1397608659"/>
                    </a:ext>
                  </a:extLst>
                </a:gridCol>
              </a:tblGrid>
              <a:tr h="431800"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Free </a:t>
                      </a:r>
                      <a:r>
                        <a:rPr kumimoji="0" lang="el-G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π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N interactions 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</a:t>
                      </a:r>
                    </a:p>
                  </a:txBody>
                  <a:tcPr marL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</a:t>
                      </a:r>
                    </a:p>
                  </a:txBody>
                  <a:tcPr marL="0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Non resonant channel</a:t>
                      </a:r>
                    </a:p>
                  </a:txBody>
                  <a:tcPr marL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1675443"/>
                  </a:ext>
                </a:extLst>
              </a:tr>
              <a:tr h="376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</a:t>
                      </a:r>
                    </a:p>
                  </a:txBody>
                  <a:tcPr marL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P-wave resonant </a:t>
                      </a:r>
                      <a:r>
                        <a:rPr kumimoji="0" lang="el-G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Δ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 production</a:t>
                      </a:r>
                    </a:p>
                  </a:txBody>
                  <a:tcPr marL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860769"/>
                  </a:ext>
                </a:extLst>
              </a:tr>
            </a:tbl>
          </a:graphicData>
        </a:graphic>
      </p:graphicFrame>
      <p:grpSp>
        <p:nvGrpSpPr>
          <p:cNvPr id="871442" name="Group 18"/>
          <p:cNvGrpSpPr>
            <a:grpSpLocks/>
          </p:cNvGrpSpPr>
          <p:nvPr/>
        </p:nvGrpSpPr>
        <p:grpSpPr bwMode="auto">
          <a:xfrm>
            <a:off x="1271464" y="2782889"/>
            <a:ext cx="9042632" cy="1006475"/>
            <a:chOff x="476" y="1253"/>
            <a:chExt cx="5026" cy="634"/>
          </a:xfrm>
        </p:grpSpPr>
        <p:graphicFrame>
          <p:nvGraphicFramePr>
            <p:cNvPr id="871443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3126" y="1292"/>
            <a:ext cx="2376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12" name="Equation" r:id="rId4" imgW="2260440" imgH="482400" progId="Equation.3">
                    <p:embed/>
                  </p:oleObj>
                </mc:Choice>
                <mc:Fallback>
                  <p:oleObj name="Equation" r:id="rId4" imgW="2260440" imgH="482400" progId="Equation.3">
                    <p:embed/>
                    <p:pic>
                      <p:nvPicPr>
                        <p:cNvPr id="871443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6" y="1292"/>
                          <a:ext cx="2376" cy="5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1444" name="Text Box 20"/>
            <p:cNvSpPr txBox="1">
              <a:spLocks noChangeArrowheads="1"/>
            </p:cNvSpPr>
            <p:nvPr/>
          </p:nvSpPr>
          <p:spPr bwMode="auto">
            <a:xfrm>
              <a:off x="476" y="1253"/>
              <a:ext cx="2449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sz="2000" dirty="0">
                  <a:solidFill>
                    <a:srgbClr val="000066"/>
                  </a:solidFill>
                </a:rPr>
                <a:t>Assuming for the free resonant </a:t>
              </a:r>
              <a:r>
                <a:rPr lang="en-US" altLang="en-US" sz="2000" dirty="0">
                  <a:solidFill>
                    <a:srgbClr val="000066"/>
                  </a:solidFill>
                  <a:sym typeface="Symbol" panose="05050102010706020507" pitchFamily="18" charset="2"/>
                </a:rPr>
                <a:t> a </a:t>
              </a:r>
              <a:r>
                <a:rPr lang="en-US" altLang="en-US" sz="2000" dirty="0" err="1">
                  <a:solidFill>
                    <a:srgbClr val="000066"/>
                  </a:solidFill>
                  <a:sym typeface="Symbol" panose="05050102010706020507" pitchFamily="18" charset="2"/>
                </a:rPr>
                <a:t>Breit</a:t>
              </a:r>
              <a:r>
                <a:rPr lang="en-US" altLang="en-US" sz="2000" dirty="0">
                  <a:solidFill>
                    <a:srgbClr val="000066"/>
                  </a:solidFill>
                  <a:sym typeface="Symbol" panose="05050102010706020507" pitchFamily="18" charset="2"/>
                </a:rPr>
                <a:t>-Wigner form with width </a:t>
              </a:r>
              <a:r>
                <a:rPr lang="en-US" altLang="en-US" sz="2000" baseline="-25000" dirty="0">
                  <a:solidFill>
                    <a:srgbClr val="000066"/>
                  </a:solidFill>
                  <a:sym typeface="Symbol" panose="05050102010706020507" pitchFamily="18" charset="2"/>
                </a:rPr>
                <a:t>F</a:t>
              </a:r>
              <a:endParaRPr lang="en-US" altLang="en-US" sz="2000" dirty="0">
                <a:solidFill>
                  <a:srgbClr val="000066"/>
                </a:solidFill>
                <a:sym typeface="Symbol" panose="05050102010706020507" pitchFamily="18" charset="2"/>
              </a:endParaRPr>
            </a:p>
          </p:txBody>
        </p:sp>
      </p:grpSp>
      <p:graphicFrame>
        <p:nvGraphicFramePr>
          <p:cNvPr id="871445" name="Group 21"/>
          <p:cNvGraphicFramePr>
            <a:graphicFrameLocks noGrp="1"/>
          </p:cNvGraphicFramePr>
          <p:nvPr>
            <p:extLst/>
          </p:nvPr>
        </p:nvGraphicFramePr>
        <p:xfrm>
          <a:off x="1127449" y="1773239"/>
          <a:ext cx="9540551" cy="975360"/>
        </p:xfrm>
        <a:graphic>
          <a:graphicData uri="http://schemas.openxmlformats.org/drawingml/2006/table">
            <a:tbl>
              <a:tblPr/>
              <a:tblGrid>
                <a:gridCol w="1698832">
                  <a:extLst>
                    <a:ext uri="{9D8B030D-6E8A-4147-A177-3AD203B41FA5}">
                      <a16:colId xmlns:a16="http://schemas.microsoft.com/office/drawing/2014/main" val="1900907238"/>
                    </a:ext>
                  </a:extLst>
                </a:gridCol>
                <a:gridCol w="565088">
                  <a:extLst>
                    <a:ext uri="{9D8B030D-6E8A-4147-A177-3AD203B41FA5}">
                      <a16:colId xmlns:a16="http://schemas.microsoft.com/office/drawing/2014/main" val="1991000296"/>
                    </a:ext>
                  </a:extLst>
                </a:gridCol>
                <a:gridCol w="1859267">
                  <a:extLst>
                    <a:ext uri="{9D8B030D-6E8A-4147-A177-3AD203B41FA5}">
                      <a16:colId xmlns:a16="http://schemas.microsoft.com/office/drawing/2014/main" val="3359894417"/>
                    </a:ext>
                  </a:extLst>
                </a:gridCol>
                <a:gridCol w="5417364">
                  <a:extLst>
                    <a:ext uri="{9D8B030D-6E8A-4147-A177-3AD203B41FA5}">
                      <a16:colId xmlns:a16="http://schemas.microsoft.com/office/drawing/2014/main" val="2062238879"/>
                    </a:ext>
                  </a:extLst>
                </a:gridCol>
              </a:tblGrid>
              <a:tr h="486886"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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 + N  </a:t>
                      </a: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Δ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in    nuclear medium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sym typeface="Symbol" panose="05050102010706020507" pitchFamily="18" charset="2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 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decay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 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elastic scattering, charge exchange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752218"/>
                  </a:ext>
                </a:extLst>
              </a:tr>
              <a:tr h="4868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 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reinteraction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 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Multibody pion absorption</a:t>
                      </a:r>
                      <a:endParaRPr kumimoji="0" lang="en-US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sym typeface="Symbol" panose="05050102010706020507" pitchFamily="18" charset="2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534891"/>
                  </a:ext>
                </a:extLst>
              </a:tr>
            </a:tbl>
          </a:graphicData>
        </a:graphic>
      </p:graphicFrame>
      <p:sp>
        <p:nvSpPr>
          <p:cNvPr id="871462" name="Text Box 38"/>
          <p:cNvSpPr txBox="1">
            <a:spLocks noChangeArrowheads="1"/>
          </p:cNvSpPr>
          <p:nvPr/>
        </p:nvSpPr>
        <p:spPr bwMode="auto">
          <a:xfrm>
            <a:off x="1343472" y="3731614"/>
            <a:ext cx="932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An “in medium” resonant  (</a:t>
            </a:r>
            <a:r>
              <a:rPr lang="en-US" altLang="en-US" sz="2000" baseline="30000" dirty="0">
                <a:solidFill>
                  <a:srgbClr val="336699"/>
                </a:solidFill>
                <a:sym typeface="Symbol" panose="05050102010706020507" pitchFamily="18" charset="2"/>
              </a:rPr>
              <a:t>A</a:t>
            </a:r>
            <a:r>
              <a:rPr lang="en-US" altLang="en-US" sz="2000" baseline="-25000" dirty="0">
                <a:solidFill>
                  <a:srgbClr val="336699"/>
                </a:solidFill>
                <a:sym typeface="Symbol" panose="05050102010706020507" pitchFamily="18" charset="2"/>
              </a:rPr>
              <a:t>res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) can be obtained adding to </a:t>
            </a:r>
            <a:r>
              <a:rPr lang="en-US" altLang="en-US" sz="2000" baseline="-25000" dirty="0">
                <a:solidFill>
                  <a:srgbClr val="336699"/>
                </a:solidFill>
                <a:sym typeface="Symbol" panose="05050102010706020507" pitchFamily="18" charset="2"/>
              </a:rPr>
              <a:t>F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 the imaginary part of the (extra) width arising from nuclear medium</a:t>
            </a:r>
          </a:p>
        </p:txBody>
      </p:sp>
      <p:grpSp>
        <p:nvGrpSpPr>
          <p:cNvPr id="871463" name="Group 39"/>
          <p:cNvGrpSpPr>
            <a:grpSpLocks/>
          </p:cNvGrpSpPr>
          <p:nvPr/>
        </p:nvGrpSpPr>
        <p:grpSpPr bwMode="auto">
          <a:xfrm>
            <a:off x="3719514" y="4508500"/>
            <a:ext cx="6948487" cy="757238"/>
            <a:chOff x="1383" y="2840"/>
            <a:chExt cx="4377" cy="477"/>
          </a:xfrm>
        </p:grpSpPr>
        <p:graphicFrame>
          <p:nvGraphicFramePr>
            <p:cNvPr id="871464" name="Object 40"/>
            <p:cNvGraphicFramePr>
              <a:graphicFrameLocks noChangeAspect="1"/>
            </p:cNvGraphicFramePr>
            <p:nvPr/>
          </p:nvGraphicFramePr>
          <p:xfrm>
            <a:off x="1383" y="2840"/>
            <a:ext cx="2448" cy="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13" name="Equation" r:id="rId6" imgW="2412720" imgH="241200" progId="Equation.3">
                    <p:embed/>
                  </p:oleObj>
                </mc:Choice>
                <mc:Fallback>
                  <p:oleObj name="Equation" r:id="rId6" imgW="2412720" imgH="241200" progId="Equation.3">
                    <p:embed/>
                    <p:pic>
                      <p:nvPicPr>
                        <p:cNvPr id="871464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2840"/>
                          <a:ext cx="2448" cy="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1465" name="Text Box 41"/>
            <p:cNvSpPr txBox="1">
              <a:spLocks noChangeArrowheads="1"/>
            </p:cNvSpPr>
            <p:nvPr/>
          </p:nvSpPr>
          <p:spPr bwMode="auto">
            <a:xfrm>
              <a:off x="1450" y="3067"/>
              <a:ext cx="43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sz="2000">
                  <a:solidFill>
                    <a:srgbClr val="336699"/>
                  </a:solidFill>
                </a:rPr>
                <a:t>quasielastic scattering, </a:t>
              </a:r>
              <a:r>
                <a:rPr lang="en-US" altLang="en-US" sz="2000" b="1" i="1">
                  <a:solidFill>
                    <a:srgbClr val="CC0099"/>
                  </a:solidFill>
                </a:rPr>
                <a:t>two </a:t>
              </a:r>
              <a:r>
                <a:rPr lang="en-US" altLang="en-US" sz="2000">
                  <a:solidFill>
                    <a:srgbClr val="336699"/>
                  </a:solidFill>
                </a:rPr>
                <a:t>and </a:t>
              </a:r>
              <a:r>
                <a:rPr lang="en-US" altLang="en-US" sz="2000" b="1" i="1">
                  <a:solidFill>
                    <a:srgbClr val="339966"/>
                  </a:solidFill>
                </a:rPr>
                <a:t>three</a:t>
              </a:r>
              <a:r>
                <a:rPr lang="en-US" altLang="en-US" sz="2000">
                  <a:solidFill>
                    <a:srgbClr val="336699"/>
                  </a:solidFill>
                </a:rPr>
                <a:t> body absorption</a:t>
              </a:r>
            </a:p>
          </p:txBody>
        </p:sp>
        <p:sp>
          <p:nvSpPr>
            <p:cNvPr id="871466" name="Line 42"/>
            <p:cNvSpPr>
              <a:spLocks noChangeShapeType="1"/>
            </p:cNvSpPr>
            <p:nvPr/>
          </p:nvSpPr>
          <p:spPr bwMode="auto">
            <a:xfrm flipH="1">
              <a:off x="2880" y="3040"/>
              <a:ext cx="182" cy="118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1467" name="Line 43"/>
            <p:cNvSpPr>
              <a:spLocks noChangeShapeType="1"/>
            </p:cNvSpPr>
            <p:nvPr/>
          </p:nvSpPr>
          <p:spPr bwMode="auto">
            <a:xfrm flipH="1">
              <a:off x="3470" y="3040"/>
              <a:ext cx="0" cy="118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1468" name="Line 44"/>
            <p:cNvSpPr>
              <a:spLocks noChangeShapeType="1"/>
            </p:cNvSpPr>
            <p:nvPr/>
          </p:nvSpPr>
          <p:spPr bwMode="auto">
            <a:xfrm>
              <a:off x="3787" y="3040"/>
              <a:ext cx="182" cy="118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871469" name="Text Box 45"/>
          <p:cNvSpPr txBox="1">
            <a:spLocks noChangeArrowheads="1"/>
          </p:cNvSpPr>
          <p:nvPr/>
        </p:nvSpPr>
        <p:spPr bwMode="auto">
          <a:xfrm>
            <a:off x="1343472" y="5300664"/>
            <a:ext cx="9721080" cy="73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2000" dirty="0">
                <a:solidFill>
                  <a:srgbClr val="336699"/>
                </a:solidFill>
              </a:rPr>
              <a:t>The  in-nucleus 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</a:t>
            </a:r>
            <a:r>
              <a:rPr lang="en-US" altLang="en-US" sz="2000" baseline="-25000" dirty="0" err="1">
                <a:solidFill>
                  <a:srgbClr val="336699"/>
                </a:solidFill>
                <a:sym typeface="Symbol" panose="05050102010706020507" pitchFamily="18" charset="2"/>
              </a:rPr>
              <a:t>t</a:t>
            </a:r>
            <a:r>
              <a:rPr lang="en-US" altLang="en-US" sz="2000" baseline="30000" dirty="0" err="1">
                <a:solidFill>
                  <a:srgbClr val="336699"/>
                </a:solidFill>
                <a:sym typeface="Symbol" panose="05050102010706020507" pitchFamily="18" charset="2"/>
              </a:rPr>
              <a:t>A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solidFill>
                  <a:srgbClr val="336699"/>
                </a:solidFill>
              </a:rPr>
              <a:t>takes also into account a two-body s-wave absorption  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</a:t>
            </a:r>
            <a:r>
              <a:rPr lang="en-US" altLang="en-US" sz="2000" baseline="-25000" dirty="0" err="1">
                <a:solidFill>
                  <a:srgbClr val="336699"/>
                </a:solidFill>
                <a:sym typeface="Symbol" panose="05050102010706020507" pitchFamily="18" charset="2"/>
              </a:rPr>
              <a:t>s</a:t>
            </a:r>
            <a:r>
              <a:rPr lang="en-US" altLang="en-US" sz="2000" baseline="30000" dirty="0" err="1">
                <a:solidFill>
                  <a:srgbClr val="336699"/>
                </a:solidFill>
                <a:sym typeface="Symbol" panose="05050102010706020507" pitchFamily="18" charset="2"/>
              </a:rPr>
              <a:t>A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solidFill>
                  <a:srgbClr val="336699"/>
                </a:solidFill>
              </a:rPr>
              <a:t>derived from the optical model</a:t>
            </a:r>
          </a:p>
        </p:txBody>
      </p:sp>
      <p:graphicFrame>
        <p:nvGraphicFramePr>
          <p:cNvPr id="871470" name="Object 46"/>
          <p:cNvGraphicFramePr>
            <a:graphicFrameLocks noChangeAspect="1"/>
          </p:cNvGraphicFramePr>
          <p:nvPr>
            <p:extLst/>
          </p:nvPr>
        </p:nvGraphicFramePr>
        <p:xfrm>
          <a:off x="2351584" y="6022975"/>
          <a:ext cx="792321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4" name="Equation" r:id="rId8" imgW="4000320" imgH="253800" progId="Equation.DSMT4">
                  <p:embed/>
                </p:oleObj>
              </mc:Choice>
              <mc:Fallback>
                <p:oleObj name="Equation" r:id="rId8" imgW="4000320" imgH="253800" progId="Equation.DSMT4">
                  <p:embed/>
                  <p:pic>
                    <p:nvPicPr>
                      <p:cNvPr id="87147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584" y="6022975"/>
                        <a:ext cx="7923213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1471" name="Text Box 47"/>
          <p:cNvSpPr txBox="1">
            <a:spLocks noChangeArrowheads="1"/>
          </p:cNvSpPr>
          <p:nvPr/>
        </p:nvSpPr>
        <p:spPr bwMode="auto">
          <a:xfrm>
            <a:off x="8040688" y="4508500"/>
            <a:ext cx="2432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400">
                <a:solidFill>
                  <a:srgbClr val="000000"/>
                </a:solidFill>
              </a:rPr>
              <a:t>(Oset et al., NPA 468, 631</a:t>
            </a:r>
            <a:r>
              <a:rPr lang="en-US" altLang="en-US" sz="140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728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Paola Sala LEPLAr</a:t>
            </a: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7DE01A-E534-4DBE-B19A-DDD27D40BFFA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 smtClean="0"/>
              <a:t>December 1st 2020</a:t>
            </a:r>
            <a:endParaRPr lang="en-US" altLang="en-US"/>
          </a:p>
        </p:txBody>
      </p:sp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Pion </a:t>
            </a:r>
            <a:r>
              <a:rPr lang="en-US" altLang="en-US" sz="3200" dirty="0" smtClean="0"/>
              <a:t>absorption:</a:t>
            </a:r>
            <a:endParaRPr lang="en-US" altLang="en-US" sz="3200" dirty="0"/>
          </a:p>
        </p:txBody>
      </p:sp>
      <p:pic>
        <p:nvPicPr>
          <p:cNvPr id="873475" name="Picture 3" descr="biabscnnw_pp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6" r="-1259" b="16974"/>
          <a:stretch>
            <a:fillRect/>
          </a:stretch>
        </p:blipFill>
        <p:spPr>
          <a:xfrm>
            <a:off x="551384" y="1684187"/>
            <a:ext cx="5616624" cy="491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3476" name="Picture 4" descr="ni160pic_pp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3850" r="3799" b="10228"/>
          <a:stretch>
            <a:fillRect/>
          </a:stretch>
        </p:blipFill>
        <p:spPr>
          <a:xfrm>
            <a:off x="7104112" y="1330918"/>
            <a:ext cx="4176712" cy="522228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3477" name="Text Box 5"/>
          <p:cNvSpPr txBox="1">
            <a:spLocks noChangeArrowheads="1"/>
          </p:cNvSpPr>
          <p:nvPr/>
        </p:nvSpPr>
        <p:spPr bwMode="auto">
          <a:xfrm>
            <a:off x="695400" y="972825"/>
            <a:ext cx="489654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dirty="0"/>
              <a:t>Pion absorption cross section  on Gold and Bismuth in the </a:t>
            </a:r>
            <a:r>
              <a:rPr lang="en-US" altLang="en-US" dirty="0">
                <a:sym typeface="Symbol" panose="05050102010706020507" pitchFamily="18" charset="2"/>
              </a:rPr>
              <a:t> resonance region </a:t>
            </a:r>
            <a:r>
              <a:rPr lang="en-US" altLang="en-US" dirty="0" smtClean="0">
                <a:sym typeface="Symbol" panose="05050102010706020507" pitchFamily="18" charset="2"/>
              </a:rPr>
              <a:t>(</a:t>
            </a:r>
            <a:r>
              <a:rPr lang="en-US" altLang="en-US" dirty="0" smtClean="0">
                <a:solidFill>
                  <a:srgbClr val="000000"/>
                </a:solidFill>
                <a:sym typeface="Symbol" panose="05050102010706020507" pitchFamily="18" charset="2"/>
              </a:rPr>
              <a:t>Black dots</a:t>
            </a:r>
            <a:r>
              <a:rPr lang="en-US" altLang="en-US" dirty="0" smtClean="0">
                <a:sym typeface="Symbol" panose="05050102010706020507" pitchFamily="18" charset="2"/>
              </a:rPr>
              <a:t>: </a:t>
            </a:r>
            <a:r>
              <a:rPr lang="en-US" altLang="en-US" dirty="0" err="1" smtClean="0">
                <a:sym typeface="Symbol" panose="05050102010706020507" pitchFamily="18" charset="2"/>
              </a:rPr>
              <a:t>exp</a:t>
            </a:r>
            <a:r>
              <a:rPr lang="en-US" altLang="en-US" dirty="0" smtClean="0">
                <a:sym typeface="Symbol" panose="05050102010706020507" pitchFamily="18" charset="2"/>
              </a:rPr>
              <a:t> data, </a:t>
            </a:r>
            <a:r>
              <a:rPr lang="en-US" alt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colored</a:t>
            </a:r>
            <a:r>
              <a:rPr lang="en-US" altLang="en-US" dirty="0" smtClean="0">
                <a:sym typeface="Symbol" panose="05050102010706020507" pitchFamily="18" charset="2"/>
              </a:rPr>
              <a:t> </a:t>
            </a:r>
            <a:r>
              <a:rPr lang="en-US" altLang="en-US" dirty="0" smtClean="0">
                <a:solidFill>
                  <a:srgbClr val="00B050"/>
                </a:solidFill>
                <a:sym typeface="Symbol" panose="05050102010706020507" pitchFamily="18" charset="2"/>
              </a:rPr>
              <a:t>ones</a:t>
            </a:r>
            <a:r>
              <a:rPr lang="en-US" altLang="en-US" dirty="0" smtClean="0">
                <a:sym typeface="Symbol" panose="05050102010706020507" pitchFamily="18" charset="2"/>
              </a:rPr>
              <a:t>: model)</a:t>
            </a:r>
            <a:endParaRPr lang="en-US" altLang="en-US" dirty="0">
              <a:sym typeface="Symbol" panose="05050102010706020507" pitchFamily="18" charset="2"/>
            </a:endParaRPr>
          </a:p>
        </p:txBody>
      </p:sp>
      <p:sp>
        <p:nvSpPr>
          <p:cNvPr id="873478" name="Text Box 6"/>
          <p:cNvSpPr txBox="1">
            <a:spLocks noChangeArrowheads="1"/>
          </p:cNvSpPr>
          <p:nvPr/>
        </p:nvSpPr>
        <p:spPr bwMode="auto">
          <a:xfrm>
            <a:off x="5807968" y="497317"/>
            <a:ext cx="61926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dirty="0">
                <a:solidFill>
                  <a:srgbClr val="009999"/>
                </a:solidFill>
              </a:rPr>
              <a:t>Emitted proton spectra at different </a:t>
            </a:r>
            <a:r>
              <a:rPr lang="en-US" altLang="en-US" dirty="0" smtClean="0">
                <a:solidFill>
                  <a:srgbClr val="009999"/>
                </a:solidFill>
              </a:rPr>
              <a:t>angles, </a:t>
            </a:r>
            <a:r>
              <a:rPr lang="en-US" altLang="en-US" dirty="0">
                <a:solidFill>
                  <a:srgbClr val="009999"/>
                </a:solidFill>
              </a:rPr>
              <a:t>160 MeV </a:t>
            </a:r>
            <a:r>
              <a:rPr lang="en-US" altLang="en-US" dirty="0">
                <a:solidFill>
                  <a:srgbClr val="009999"/>
                </a:solidFill>
                <a:sym typeface="Symbol" panose="05050102010706020507" pitchFamily="18" charset="2"/>
              </a:rPr>
              <a:t></a:t>
            </a:r>
            <a:r>
              <a:rPr lang="en-US" altLang="en-US" baseline="30000" dirty="0">
                <a:solidFill>
                  <a:srgbClr val="009999"/>
                </a:solidFill>
                <a:sym typeface="Symbol" panose="05050102010706020507" pitchFamily="18" charset="2"/>
              </a:rPr>
              <a:t>+ </a:t>
            </a:r>
            <a:r>
              <a:rPr lang="en-US" altLang="en-US" dirty="0">
                <a:solidFill>
                  <a:srgbClr val="009999"/>
                </a:solidFill>
                <a:sym typeface="Symbol" panose="05050102010706020507" pitchFamily="18" charset="2"/>
              </a:rPr>
              <a:t> on Ni</a:t>
            </a:r>
          </a:p>
          <a:p>
            <a:pPr algn="l"/>
            <a:r>
              <a:rPr lang="en-US" altLang="en-US" dirty="0">
                <a:solidFill>
                  <a:srgbClr val="009999"/>
                </a:solidFill>
                <a:sym typeface="Symbol" panose="05050102010706020507" pitchFamily="18" charset="2"/>
              </a:rPr>
              <a:t>Phys. Rev. C41,2215 (</a:t>
            </a:r>
            <a:r>
              <a:rPr lang="en-US" altLang="en-US" dirty="0" smtClean="0">
                <a:solidFill>
                  <a:srgbClr val="009999"/>
                </a:solidFill>
                <a:sym typeface="Symbol" panose="05050102010706020507" pitchFamily="18" charset="2"/>
              </a:rPr>
              <a:t>1990), Phys</a:t>
            </a:r>
            <a:r>
              <a:rPr lang="en-US" altLang="en-US" dirty="0">
                <a:solidFill>
                  <a:srgbClr val="009999"/>
                </a:solidFill>
                <a:sym typeface="Symbol" panose="05050102010706020507" pitchFamily="18" charset="2"/>
              </a:rPr>
              <a:t>. Rev.  C24,211 (1981)</a:t>
            </a:r>
          </a:p>
          <a:p>
            <a:pPr algn="l"/>
            <a:r>
              <a:rPr lang="en-US" altLang="en-US" dirty="0">
                <a:solidFill>
                  <a:srgbClr val="009999"/>
                </a:solidFill>
                <a:sym typeface="Symbol" panose="05050102010706020507" pitchFamily="18" charset="2"/>
              </a:rPr>
              <a:t>Proton spectra extend up to 300 </a:t>
            </a:r>
            <a:r>
              <a:rPr lang="en-US" altLang="en-US" dirty="0" smtClean="0">
                <a:solidFill>
                  <a:srgbClr val="009999"/>
                </a:solidFill>
                <a:sym typeface="Symbol" panose="05050102010706020507" pitchFamily="18" charset="2"/>
              </a:rPr>
              <a:t>MeV!!</a:t>
            </a:r>
            <a:endParaRPr lang="en-US" altLang="en-US" dirty="0">
              <a:solidFill>
                <a:srgbClr val="009999"/>
              </a:solidFill>
              <a:sym typeface="Symbol" panose="05050102010706020507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8744" y="1916832"/>
            <a:ext cx="224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Symbols: exp. Data</a:t>
            </a:r>
          </a:p>
          <a:p>
            <a:pPr algn="l"/>
            <a:r>
              <a:rPr lang="en-US" dirty="0" err="1" smtClean="0"/>
              <a:t>Histos</a:t>
            </a:r>
            <a:r>
              <a:rPr lang="en-US" dirty="0" smtClean="0"/>
              <a:t>: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Paola Sala LEPLAr</a:t>
            </a:r>
            <a:endParaRPr lang="en-US" alt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EA294C-FC9D-4929-9709-16E6676CEDB8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 smtClean="0"/>
              <a:t>December 1st 2020</a:t>
            </a:r>
            <a:endParaRPr lang="en-US" altLang="en-US"/>
          </a:p>
        </p:txBody>
      </p:sp>
      <p:sp>
        <p:nvSpPr>
          <p:cNvPr id="1142786" name="Rectangle 2"/>
          <p:cNvSpPr>
            <a:spLocks noChangeArrowheads="1"/>
          </p:cNvSpPr>
          <p:nvPr/>
        </p:nvSpPr>
        <p:spPr bwMode="auto">
          <a:xfrm>
            <a:off x="633046" y="196850"/>
            <a:ext cx="5715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200" b="1" dirty="0"/>
              <a:t>Pion production examples:</a:t>
            </a:r>
          </a:p>
        </p:txBody>
      </p:sp>
      <p:sp>
        <p:nvSpPr>
          <p:cNvPr id="1142787" name="Text Box 3"/>
          <p:cNvSpPr txBox="1">
            <a:spLocks noChangeArrowheads="1"/>
          </p:cNvSpPr>
          <p:nvPr/>
        </p:nvSpPr>
        <p:spPr bwMode="auto">
          <a:xfrm>
            <a:off x="590550" y="905970"/>
            <a:ext cx="367030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en-US" altLang="en-US" i="1" dirty="0" err="1">
                <a:cs typeface="Tahoma" panose="020B0604030504040204" pitchFamily="34" charset="0"/>
              </a:rPr>
              <a:t>p</a:t>
            </a:r>
            <a:r>
              <a:rPr lang="en-US" altLang="en-US" i="1" dirty="0" err="1"/>
              <a:t>+Pb</a:t>
            </a:r>
            <a:r>
              <a:rPr lang="en-US" altLang="en-US" i="1" dirty="0"/>
              <a:t> </a:t>
            </a:r>
            <a:r>
              <a:rPr lang="en-US" altLang="en-US" i="1" dirty="0">
                <a:sym typeface="Symbol" panose="05050102010706020507" pitchFamily="18" charset="2"/>
              </a:rPr>
              <a:t> </a:t>
            </a:r>
            <a:r>
              <a:rPr lang="el-GR" altLang="en-US" i="1" dirty="0">
                <a:cs typeface="Tahoma" panose="020B0604030504040204" pitchFamily="34" charset="0"/>
                <a:sym typeface="Symbol" panose="05050102010706020507" pitchFamily="18" charset="2"/>
              </a:rPr>
              <a:t></a:t>
            </a:r>
            <a:r>
              <a:rPr lang="en-US" altLang="en-US" i="1" baseline="30000" dirty="0">
                <a:cs typeface="Tahoma" panose="020B0604030504040204" pitchFamily="34" charset="0"/>
              </a:rPr>
              <a:t>+</a:t>
            </a:r>
            <a:r>
              <a:rPr lang="en-US" altLang="en-US" i="1" dirty="0"/>
              <a:t>+X (1.6 GeV)</a:t>
            </a:r>
          </a:p>
        </p:txBody>
      </p:sp>
      <p:sp>
        <p:nvSpPr>
          <p:cNvPr id="1142789" name="Text Box 5"/>
          <p:cNvSpPr txBox="1">
            <a:spLocks noChangeArrowheads="1"/>
          </p:cNvSpPr>
          <p:nvPr/>
        </p:nvSpPr>
        <p:spPr bwMode="auto">
          <a:xfrm>
            <a:off x="8286071" y="788232"/>
            <a:ext cx="3481388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en-US" altLang="en-US" i="1" dirty="0" err="1">
                <a:solidFill>
                  <a:srgbClr val="003300"/>
                </a:solidFill>
                <a:cs typeface="Tahoma" panose="020B0604030504040204" pitchFamily="34" charset="0"/>
              </a:rPr>
              <a:t>p</a:t>
            </a:r>
            <a:r>
              <a:rPr lang="en-US" altLang="en-US" i="1" dirty="0" err="1">
                <a:solidFill>
                  <a:srgbClr val="003300"/>
                </a:solidFill>
              </a:rPr>
              <a:t>+Al</a:t>
            </a:r>
            <a:r>
              <a:rPr lang="en-US" altLang="en-US" i="1" dirty="0">
                <a:solidFill>
                  <a:srgbClr val="003300"/>
                </a:solidFill>
              </a:rPr>
              <a:t> </a:t>
            </a:r>
            <a:r>
              <a:rPr lang="en-US" altLang="en-US" i="1" dirty="0">
                <a:solidFill>
                  <a:srgbClr val="003300"/>
                </a:solidFill>
                <a:sym typeface="Symbol" panose="05050102010706020507" pitchFamily="18" charset="2"/>
              </a:rPr>
              <a:t> </a:t>
            </a:r>
            <a:r>
              <a:rPr lang="en-US" altLang="en-US" b="1" i="1" dirty="0">
                <a:solidFill>
                  <a:srgbClr val="003300"/>
                </a:solidFill>
                <a:sym typeface="Symbol" panose="05050102010706020507" pitchFamily="18" charset="2"/>
              </a:rPr>
              <a:t></a:t>
            </a:r>
            <a:r>
              <a:rPr lang="en-US" altLang="en-US" b="1" i="1" baseline="30000" dirty="0">
                <a:solidFill>
                  <a:srgbClr val="003300"/>
                </a:solidFill>
                <a:sym typeface="Symbol" panose="05050102010706020507" pitchFamily="18" charset="2"/>
              </a:rPr>
              <a:t>-</a:t>
            </a:r>
            <a:r>
              <a:rPr lang="en-US" altLang="en-US" i="1" dirty="0">
                <a:solidFill>
                  <a:srgbClr val="003300"/>
                </a:solidFill>
              </a:rPr>
              <a:t>+X (4 GeV/c)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4851" r="7882" b="11150"/>
          <a:stretch/>
        </p:blipFill>
        <p:spPr>
          <a:xfrm>
            <a:off x="7680176" y="1254321"/>
            <a:ext cx="4176464" cy="5303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3831" r="7058" b="10434"/>
          <a:stretch/>
        </p:blipFill>
        <p:spPr>
          <a:xfrm>
            <a:off x="191344" y="1147119"/>
            <a:ext cx="4392488" cy="551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1824" y="1638082"/>
            <a:ext cx="30963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Double differential pion production cross sections </a:t>
            </a:r>
            <a:r>
              <a:rPr lang="en-US" dirty="0"/>
              <a:t>d</a:t>
            </a:r>
            <a:r>
              <a:rPr lang="en-US" baseline="30000" dirty="0"/>
              <a:t>2</a:t>
            </a:r>
            <a:r>
              <a:rPr lang="en-US" dirty="0">
                <a:sym typeface="Symbol" panose="05050102010706020507" pitchFamily="18" charset="2"/>
              </a:rPr>
              <a:t></a:t>
            </a:r>
            <a:r>
              <a:rPr lang="en-US" dirty="0"/>
              <a:t>/</a:t>
            </a:r>
            <a:r>
              <a:rPr lang="en-US" dirty="0" err="1"/>
              <a:t>dEd</a:t>
            </a:r>
            <a:r>
              <a:rPr lang="en-US" dirty="0">
                <a:sym typeface="Symbol" panose="05050102010706020507" pitchFamily="18" charset="2"/>
              </a:rPr>
              <a:t></a:t>
            </a:r>
            <a:r>
              <a:rPr lang="en-US" dirty="0" smtClean="0"/>
              <a:t> for 1.6 GeV p on </a:t>
            </a:r>
            <a:r>
              <a:rPr lang="en-US" dirty="0" err="1" smtClean="0"/>
              <a:t>Pb</a:t>
            </a:r>
            <a:r>
              <a:rPr lang="en-US" dirty="0" smtClean="0"/>
              <a:t> (left), and for 4 GeV/c p on Al (right)</a:t>
            </a:r>
          </a:p>
          <a:p>
            <a:endParaRPr lang="en-US" dirty="0"/>
          </a:p>
          <a:p>
            <a:r>
              <a:rPr lang="en-US" dirty="0" smtClean="0"/>
              <a:t>Symbols: exp. data*</a:t>
            </a:r>
          </a:p>
          <a:p>
            <a:r>
              <a:rPr lang="en-US" dirty="0" smtClean="0"/>
              <a:t>Histograms: model</a:t>
            </a:r>
          </a:p>
          <a:p>
            <a:endParaRPr lang="en-US" dirty="0"/>
          </a:p>
          <a:p>
            <a:endParaRPr lang="en-US" dirty="0" smtClean="0"/>
          </a:p>
          <a:p>
            <a:pPr algn="l"/>
            <a:r>
              <a:rPr lang="en-US" dirty="0" smtClean="0"/>
              <a:t>*CEA-N-2670</a:t>
            </a:r>
          </a:p>
          <a:p>
            <a:pPr algn="l"/>
            <a:r>
              <a:rPr lang="en-US" dirty="0" smtClean="0"/>
              <a:t>  PLB159</a:t>
            </a:r>
            <a:r>
              <a:rPr lang="en-US" dirty="0"/>
              <a:t>, 1 (1985)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42011" y="191683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PLB159, 1 (1985)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6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Neutrons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452" y="906419"/>
            <a:ext cx="10848514" cy="5410201"/>
          </a:xfrm>
        </p:spPr>
        <p:txBody>
          <a:bodyPr/>
          <a:lstStyle/>
          <a:p>
            <a:r>
              <a:rPr lang="en-US" sz="2400" dirty="0" smtClean="0"/>
              <a:t>Low energy neutrons ( E&lt; 20 MeV) are treated in a “special” way by most MC codes</a:t>
            </a:r>
          </a:p>
          <a:p>
            <a:r>
              <a:rPr lang="en-US" sz="2400" dirty="0" smtClean="0"/>
              <a:t>Why?</a:t>
            </a:r>
          </a:p>
          <a:p>
            <a:pPr lvl="1"/>
            <a:r>
              <a:rPr lang="en-US" sz="2400" dirty="0" smtClean="0"/>
              <a:t>Because they are </a:t>
            </a:r>
            <a:r>
              <a:rPr lang="en-US" sz="2400" dirty="0" err="1" smtClean="0"/>
              <a:t>neutral..they</a:t>
            </a:r>
            <a:r>
              <a:rPr lang="en-US" sz="2400" dirty="0" smtClean="0"/>
              <a:t> can interact at low energies, where protons are deflected by the Coulomb barrier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 smtClean="0"/>
              <a:t>Because  </a:t>
            </a:r>
            <a:r>
              <a:rPr lang="en-US" sz="2400" dirty="0" smtClean="0"/>
              <a:t>at these low energies nuclear </a:t>
            </a:r>
            <a:r>
              <a:rPr lang="en-US" sz="2400" dirty="0" smtClean="0"/>
              <a:t>interaction cross sections are heavily dependent on the detailed structure of the target nuclei</a:t>
            </a:r>
          </a:p>
          <a:p>
            <a:pPr lvl="1"/>
            <a:r>
              <a:rPr lang="en-US" sz="2400" dirty="0" smtClean="0"/>
              <a:t>Because there is plenty of experimental/evaluated  data </a:t>
            </a:r>
          </a:p>
          <a:p>
            <a:r>
              <a:rPr lang="en-US" sz="2400" dirty="0" smtClean="0"/>
              <a:t>Neutron cross section datasets available on the web: ENDF, TENDL, JEFF</a:t>
            </a:r>
          </a:p>
          <a:p>
            <a:r>
              <a:rPr lang="en-US" sz="2400" dirty="0" smtClean="0"/>
              <a:t>Very detailed, provide total and partial cross sections, and spectra and angular distributions of emitted particles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29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73053"/>
            <a:ext cx="11305256" cy="707675"/>
          </a:xfrm>
        </p:spPr>
        <p:txBody>
          <a:bodyPr/>
          <a:lstStyle/>
          <a:p>
            <a:r>
              <a:rPr lang="en-US" dirty="0" err="1" smtClean="0"/>
              <a:t>pCu</a:t>
            </a:r>
            <a:r>
              <a:rPr lang="en-US" dirty="0" smtClean="0">
                <a:sym typeface="Symbol" panose="05050102010706020507" pitchFamily="18" charset="2"/>
              </a:rPr>
              <a:t>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X @ 585 MeV and </a:t>
            </a:r>
            <a:r>
              <a:rPr lang="en-US" dirty="0" err="1" smtClean="0"/>
              <a:t>pBe</a:t>
            </a:r>
            <a:r>
              <a:rPr lang="en-US" dirty="0" smtClean="0">
                <a:sym typeface="Symbol" panose="05050102010706020507" pitchFamily="18" charset="2"/>
              </a:rPr>
              <a:t>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X </a:t>
            </a:r>
            <a:r>
              <a:rPr lang="en-US" dirty="0">
                <a:sym typeface="Symbol" panose="05050102010706020507" pitchFamily="18" charset="2"/>
              </a:rPr>
              <a:t>@ </a:t>
            </a:r>
            <a:r>
              <a:rPr lang="en-US" dirty="0" smtClean="0">
                <a:sym typeface="Symbol" panose="05050102010706020507" pitchFamily="18" charset="2"/>
              </a:rPr>
              <a:t>730 </a:t>
            </a:r>
            <a:r>
              <a:rPr lang="en-US" dirty="0">
                <a:sym typeface="Symbol" panose="05050102010706020507" pitchFamily="18" charset="2"/>
              </a:rPr>
              <a:t>MeV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2750" r="5164" b="9051"/>
          <a:stretch/>
        </p:blipFill>
        <p:spPr>
          <a:xfrm>
            <a:off x="460976" y="908720"/>
            <a:ext cx="4680520" cy="6048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4851" r="6524" b="10100"/>
          <a:stretch/>
        </p:blipFill>
        <p:spPr>
          <a:xfrm>
            <a:off x="7464152" y="908720"/>
            <a:ext cx="4608512" cy="58326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07607" y="2060848"/>
            <a:ext cx="2664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Pion  production from proton interactions on Cu (</a:t>
            </a: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en-US" dirty="0" smtClean="0"/>
              <a:t>585 MeV) and Be (</a:t>
            </a: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, </a:t>
            </a:r>
            <a:r>
              <a:rPr lang="en-US" dirty="0" smtClean="0"/>
              <a:t>730 MeV)</a:t>
            </a:r>
          </a:p>
          <a:p>
            <a:pPr algn="l"/>
            <a:r>
              <a:rPr lang="en-US" dirty="0" smtClean="0"/>
              <a:t>Emitted pion spectra at different angles.</a:t>
            </a:r>
          </a:p>
          <a:p>
            <a:pPr algn="l"/>
            <a:r>
              <a:rPr lang="en-US" dirty="0" smtClean="0"/>
              <a:t>Symbols: data,  histograms : </a:t>
            </a:r>
            <a:r>
              <a:rPr lang="en-US" dirty="0" err="1" smtClean="0"/>
              <a:t>Fluka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0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191393-1303-4436-8AA4-39FE9FD977EF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551384" y="451520"/>
            <a:ext cx="7342187" cy="457200"/>
          </a:xfrm>
        </p:spPr>
        <p:txBody>
          <a:bodyPr/>
          <a:lstStyle/>
          <a:p>
            <a:pPr eaLnBrk="1" hangingPunct="1"/>
            <a:r>
              <a:rPr lang="en-US" dirty="0" err="1"/>
              <a:t>Preequilibrium</a:t>
            </a:r>
            <a:r>
              <a:rPr lang="en-US" dirty="0"/>
              <a:t> </a:t>
            </a:r>
            <a:r>
              <a:rPr lang="en-US" dirty="0" smtClean="0"/>
              <a:t>emission:</a:t>
            </a:r>
            <a:endParaRPr lang="en-US" dirty="0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551384" y="869215"/>
            <a:ext cx="11017224" cy="1107996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/>
            <a:r>
              <a:rPr lang="en-US" sz="2200" dirty="0"/>
              <a:t>For E &gt; </a:t>
            </a:r>
            <a:r>
              <a:rPr lang="en-US" sz="2200" dirty="0">
                <a:sym typeface="Symbol" pitchFamily="18" charset="2"/>
              </a:rPr>
              <a:t> </a:t>
            </a:r>
            <a:r>
              <a:rPr lang="en-US" sz="2200" dirty="0" smtClean="0">
                <a:sym typeface="Symbol" pitchFamily="18" charset="2"/>
              </a:rPr>
              <a:t>prod. </a:t>
            </a:r>
            <a:r>
              <a:rPr lang="en-US" sz="2200" dirty="0">
                <a:sym typeface="Symbol" pitchFamily="18" charset="2"/>
              </a:rPr>
              <a:t>threshold  only (G)INC </a:t>
            </a:r>
            <a:r>
              <a:rPr lang="en-US" sz="2200" dirty="0" smtClean="0">
                <a:sym typeface="Symbol" pitchFamily="18" charset="2"/>
              </a:rPr>
              <a:t>models.</a:t>
            </a:r>
            <a:r>
              <a:rPr lang="en-US" sz="2200" dirty="0">
                <a:sym typeface="Symbol" pitchFamily="18" charset="2"/>
              </a:rPr>
              <a:t> </a:t>
            </a:r>
            <a:r>
              <a:rPr lang="en-US" sz="2200" dirty="0" smtClean="0">
                <a:sym typeface="Symbol" pitchFamily="18" charset="2"/>
              </a:rPr>
              <a:t>At </a:t>
            </a:r>
            <a:r>
              <a:rPr lang="en-US" sz="2200" dirty="0">
                <a:sym typeface="Symbol" pitchFamily="18" charset="2"/>
              </a:rPr>
              <a:t>lower energies </a:t>
            </a:r>
            <a:r>
              <a:rPr lang="en-US" sz="2200" dirty="0" smtClean="0">
                <a:sym typeface="Symbol" pitchFamily="18" charset="2"/>
              </a:rPr>
              <a:t>INC becomes </a:t>
            </a:r>
            <a:r>
              <a:rPr lang="en-US" sz="2200" dirty="0">
                <a:sym typeface="Symbol" pitchFamily="18" charset="2"/>
              </a:rPr>
              <a:t>increasingly inapplicable </a:t>
            </a:r>
            <a:r>
              <a:rPr lang="en-US" sz="2200" dirty="0" smtClean="0">
                <a:sym typeface="Symbol" pitchFamily="18" charset="2"/>
              </a:rPr>
              <a:t> </a:t>
            </a:r>
            <a:r>
              <a:rPr lang="en-US" sz="2200" b="1" i="1" dirty="0" err="1" smtClean="0">
                <a:sym typeface="Symbol" pitchFamily="18" charset="2"/>
              </a:rPr>
              <a:t>preequilibrium</a:t>
            </a:r>
            <a:r>
              <a:rPr lang="en-US" sz="2200" b="1" i="1" dirty="0" smtClean="0">
                <a:sym typeface="Symbol" pitchFamily="18" charset="2"/>
              </a:rPr>
              <a:t> </a:t>
            </a:r>
            <a:r>
              <a:rPr lang="en-US" sz="2200" b="1" i="1" dirty="0">
                <a:sym typeface="Symbol" pitchFamily="18" charset="2"/>
              </a:rPr>
              <a:t>models </a:t>
            </a:r>
            <a:r>
              <a:rPr lang="en-US" sz="2200" dirty="0">
                <a:sym typeface="Symbol" pitchFamily="18" charset="2"/>
              </a:rPr>
              <a:t>== share the excitation energy among many nucleons/holes </a:t>
            </a:r>
          </a:p>
        </p:txBody>
      </p:sp>
      <p:sp>
        <p:nvSpPr>
          <p:cNvPr id="1213447" name="Text Box 7"/>
          <p:cNvSpPr txBox="1">
            <a:spLocks noChangeArrowheads="1"/>
          </p:cNvSpPr>
          <p:nvPr/>
        </p:nvSpPr>
        <p:spPr bwMode="auto">
          <a:xfrm>
            <a:off x="767408" y="2121516"/>
            <a:ext cx="6408712" cy="2308324"/>
          </a:xfrm>
          <a:prstGeom prst="rect">
            <a:avLst/>
          </a:prstGeom>
          <a:solidFill>
            <a:srgbClr val="00FF00">
              <a:alpha val="37000"/>
            </a:srgbClr>
          </a:solidFill>
          <a:ln w="25400">
            <a:solidFill>
              <a:srgbClr val="339966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Statistical assumption:</a:t>
            </a:r>
            <a:r>
              <a:rPr lang="en-US" b="0" dirty="0">
                <a:solidFill>
                  <a:srgbClr val="0066FF"/>
                </a:solidFill>
              </a:rPr>
              <a:t> </a:t>
            </a:r>
          </a:p>
          <a:p>
            <a:pPr algn="l">
              <a:defRPr/>
            </a:pPr>
            <a:r>
              <a:rPr lang="en-US" b="0" dirty="0">
                <a:solidFill>
                  <a:srgbClr val="0066FF"/>
                </a:solidFill>
              </a:rPr>
              <a:t>any partition of the excitation  energy E</a:t>
            </a:r>
            <a:r>
              <a:rPr lang="en-US" b="0" baseline="30000" dirty="0">
                <a:solidFill>
                  <a:srgbClr val="0066FF"/>
                </a:solidFill>
              </a:rPr>
              <a:t>*</a:t>
            </a:r>
            <a:r>
              <a:rPr lang="en-US" b="0" dirty="0">
                <a:solidFill>
                  <a:srgbClr val="0066FF"/>
                </a:solidFill>
              </a:rPr>
              <a:t> among N,  N = </a:t>
            </a:r>
            <a:r>
              <a:rPr lang="en-US" b="0" dirty="0" err="1">
                <a:solidFill>
                  <a:srgbClr val="0066FF"/>
                </a:solidFill>
              </a:rPr>
              <a:t>N</a:t>
            </a:r>
            <a:r>
              <a:rPr lang="en-US" b="0" baseline="-25000" dirty="0" err="1">
                <a:solidFill>
                  <a:srgbClr val="0066FF"/>
                </a:solidFill>
              </a:rPr>
              <a:t>h</a:t>
            </a:r>
            <a:r>
              <a:rPr lang="en-US" b="0" dirty="0">
                <a:solidFill>
                  <a:srgbClr val="0066FF"/>
                </a:solidFill>
              </a:rPr>
              <a:t> +N</a:t>
            </a:r>
            <a:r>
              <a:rPr lang="en-US" b="0" baseline="-25000" dirty="0">
                <a:solidFill>
                  <a:srgbClr val="0066FF"/>
                </a:solidFill>
              </a:rPr>
              <a:t>p</a:t>
            </a:r>
            <a:r>
              <a:rPr lang="en-US" b="0" dirty="0">
                <a:solidFill>
                  <a:srgbClr val="0066FF"/>
                </a:solidFill>
              </a:rPr>
              <a:t>, </a:t>
            </a:r>
            <a:r>
              <a:rPr lang="en-US" b="0" dirty="0" err="1">
                <a:solidFill>
                  <a:srgbClr val="0066FF"/>
                </a:solidFill>
              </a:rPr>
              <a:t>excitons</a:t>
            </a:r>
            <a:r>
              <a:rPr lang="en-US" b="0" dirty="0">
                <a:solidFill>
                  <a:srgbClr val="0066FF"/>
                </a:solidFill>
              </a:rPr>
              <a:t> has the same probability to occur</a:t>
            </a:r>
          </a:p>
          <a:p>
            <a:pPr algn="l">
              <a:defRPr/>
            </a:pPr>
            <a:r>
              <a:rPr lang="en-US" b="0" dirty="0">
                <a:solidFill>
                  <a:srgbClr val="9900FF"/>
                </a:solidFill>
              </a:rPr>
              <a:t>Step: nucleon-nucleon collision with N</a:t>
            </a:r>
            <a:r>
              <a:rPr lang="en-US" b="0" baseline="-25000" dirty="0">
                <a:solidFill>
                  <a:srgbClr val="9900FF"/>
                </a:solidFill>
              </a:rPr>
              <a:t>n+1</a:t>
            </a:r>
            <a:r>
              <a:rPr lang="en-US" b="0" dirty="0">
                <a:solidFill>
                  <a:srgbClr val="9900FF"/>
                </a:solidFill>
              </a:rPr>
              <a:t>=N</a:t>
            </a:r>
            <a:r>
              <a:rPr lang="en-US" b="0" baseline="-25000" dirty="0">
                <a:solidFill>
                  <a:srgbClr val="9900FF"/>
                </a:solidFill>
              </a:rPr>
              <a:t>n</a:t>
            </a:r>
            <a:r>
              <a:rPr lang="en-US" b="0" dirty="0">
                <a:solidFill>
                  <a:srgbClr val="9900FF"/>
                </a:solidFill>
              </a:rPr>
              <a:t>+2 (“never come back </a:t>
            </a:r>
            <a:r>
              <a:rPr lang="en-US" b="0" dirty="0" smtClean="0">
                <a:solidFill>
                  <a:srgbClr val="9900FF"/>
                </a:solidFill>
              </a:rPr>
              <a:t>approximation”)</a:t>
            </a:r>
            <a:endParaRPr lang="en-US" b="0" dirty="0">
              <a:solidFill>
                <a:srgbClr val="9900FF"/>
              </a:solidFill>
            </a:endParaRPr>
          </a:p>
          <a:p>
            <a:pPr algn="l">
              <a:defRPr/>
            </a:pPr>
            <a:r>
              <a:rPr lang="en-US" b="0" dirty="0">
                <a:solidFill>
                  <a:srgbClr val="993366"/>
                </a:solidFill>
              </a:rPr>
              <a:t>Chain end = equilibrium = </a:t>
            </a:r>
            <a:r>
              <a:rPr lang="en-US" b="0" dirty="0" err="1">
                <a:solidFill>
                  <a:srgbClr val="993366"/>
                </a:solidFill>
              </a:rPr>
              <a:t>N</a:t>
            </a:r>
            <a:r>
              <a:rPr lang="en-US" b="0" baseline="-25000" dirty="0" err="1">
                <a:solidFill>
                  <a:srgbClr val="993366"/>
                </a:solidFill>
              </a:rPr>
              <a:t>n</a:t>
            </a:r>
            <a:r>
              <a:rPr lang="en-US" b="0" baseline="-25000" dirty="0">
                <a:solidFill>
                  <a:srgbClr val="993366"/>
                </a:solidFill>
              </a:rPr>
              <a:t> </a:t>
            </a:r>
            <a:r>
              <a:rPr lang="en-US" b="0" dirty="0">
                <a:solidFill>
                  <a:srgbClr val="993366"/>
                </a:solidFill>
              </a:rPr>
              <a:t>sufficiently </a:t>
            </a:r>
            <a:r>
              <a:rPr lang="en-US" b="0" dirty="0" smtClean="0">
                <a:solidFill>
                  <a:srgbClr val="993366"/>
                </a:solidFill>
              </a:rPr>
              <a:t>high, </a:t>
            </a:r>
            <a:r>
              <a:rPr lang="en-US" b="0" dirty="0">
                <a:solidFill>
                  <a:srgbClr val="993366"/>
                </a:solidFill>
              </a:rPr>
              <a:t>or excitation energy below threshold</a:t>
            </a:r>
          </a:p>
          <a:p>
            <a:pPr>
              <a:defRPr/>
            </a:pPr>
            <a:r>
              <a:rPr lang="en-US" i="1" dirty="0">
                <a:solidFill>
                  <a:srgbClr val="993300"/>
                </a:solidFill>
              </a:rPr>
              <a:t>N</a:t>
            </a:r>
            <a:r>
              <a:rPr lang="en-US" i="1" baseline="-25000" dirty="0">
                <a:solidFill>
                  <a:srgbClr val="993300"/>
                </a:solidFill>
              </a:rPr>
              <a:t>1 </a:t>
            </a:r>
            <a:r>
              <a:rPr lang="en-US" i="1" dirty="0">
                <a:solidFill>
                  <a:srgbClr val="993300"/>
                </a:solidFill>
              </a:rPr>
              <a:t>depends on the reaction type and cascade history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Paola Sala LEPLAr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9336" y="4762479"/>
            <a:ext cx="7344816" cy="1477328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Preeq</a:t>
            </a:r>
            <a:r>
              <a:rPr lang="en-US" dirty="0" smtClean="0"/>
              <a:t>. in </a:t>
            </a:r>
            <a:r>
              <a:rPr lang="en-US" b="1" dirty="0" smtClean="0"/>
              <a:t>FLUKA:</a:t>
            </a:r>
            <a:r>
              <a:rPr lang="en-US" dirty="0" smtClean="0"/>
              <a:t> directly for </a:t>
            </a:r>
            <a:r>
              <a:rPr lang="en-US" dirty="0" err="1" smtClean="0"/>
              <a:t>p/n</a:t>
            </a:r>
            <a:r>
              <a:rPr lang="en-US" dirty="0" smtClean="0"/>
              <a:t> induced reactions below </a:t>
            </a:r>
            <a:r>
              <a:rPr lang="en-US" b="1" dirty="0" smtClean="0"/>
              <a:t>30-100 MeV</a:t>
            </a:r>
            <a:r>
              <a:rPr lang="en-US" dirty="0" smtClean="0"/>
              <a:t>, or all remaining nucleons/clusters below </a:t>
            </a:r>
            <a:r>
              <a:rPr lang="en-US" b="1" dirty="0" smtClean="0"/>
              <a:t>30-100 MeV/n.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accent2"/>
                </a:solidFill>
              </a:rPr>
              <a:t>In the latter case the initial configuration depends on the previous history.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Emission of p/n/light fragments (up to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’s)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3800" r="7883" b="9050"/>
          <a:stretch/>
        </p:blipFill>
        <p:spPr>
          <a:xfrm>
            <a:off x="7673893" y="1574108"/>
            <a:ext cx="3966723" cy="5310290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550103" y="2044005"/>
            <a:ext cx="309051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solidFill>
                  <a:srgbClr val="333399"/>
                </a:solidFill>
              </a:rPr>
              <a:t>d</a:t>
            </a:r>
            <a:r>
              <a:rPr lang="en-US" sz="1400" dirty="0" smtClean="0">
                <a:solidFill>
                  <a:srgbClr val="333399"/>
                </a:solidFill>
                <a:sym typeface="Symbol" panose="05050102010706020507" pitchFamily="18" charset="2"/>
              </a:rPr>
              <a:t>/</a:t>
            </a:r>
            <a:r>
              <a:rPr lang="en-US" sz="1400" dirty="0" err="1" smtClean="0">
                <a:solidFill>
                  <a:srgbClr val="333399"/>
                </a:solidFill>
                <a:sym typeface="Symbol" panose="05050102010706020507" pitchFamily="18" charset="2"/>
              </a:rPr>
              <a:t>dE</a:t>
            </a:r>
            <a:r>
              <a:rPr lang="en-US" sz="1400" dirty="0" smtClean="0">
                <a:solidFill>
                  <a:srgbClr val="333399"/>
                </a:solidFill>
                <a:sym typeface="Symbol" panose="05050102010706020507" pitchFamily="18" charset="2"/>
              </a:rPr>
              <a:t> </a:t>
            </a:r>
            <a:r>
              <a:rPr lang="en-US" sz="1400" i="1" dirty="0" smtClean="0"/>
              <a:t> </a:t>
            </a:r>
            <a:r>
              <a:rPr lang="en-US" sz="1400" baseline="30000" dirty="0">
                <a:solidFill>
                  <a:srgbClr val="333399"/>
                </a:solidFill>
              </a:rPr>
              <a:t>90</a:t>
            </a:r>
            <a:r>
              <a:rPr lang="en-US" sz="1400" dirty="0">
                <a:solidFill>
                  <a:srgbClr val="333399"/>
                </a:solidFill>
              </a:rPr>
              <a:t>Zr(</a:t>
            </a:r>
            <a:r>
              <a:rPr lang="en-US" sz="1400" dirty="0" err="1">
                <a:solidFill>
                  <a:srgbClr val="333399"/>
                </a:solidFill>
              </a:rPr>
              <a:t>p,xn</a:t>
            </a:r>
            <a:r>
              <a:rPr lang="en-US" sz="1400" dirty="0">
                <a:solidFill>
                  <a:srgbClr val="333399"/>
                </a:solidFill>
              </a:rPr>
              <a:t>) at 80.5 MeV</a:t>
            </a:r>
          </a:p>
          <a:p>
            <a:pPr algn="l"/>
            <a:endParaRPr lang="en-US" sz="1400" dirty="0">
              <a:solidFill>
                <a:srgbClr val="333399"/>
              </a:solidFill>
            </a:endParaRPr>
          </a:p>
          <a:p>
            <a:pPr algn="l"/>
            <a:r>
              <a:rPr lang="en-US" sz="1400" dirty="0" smtClean="0">
                <a:solidFill>
                  <a:srgbClr val="333399"/>
                </a:solidFill>
              </a:rPr>
              <a:t>Lines: </a:t>
            </a:r>
            <a:r>
              <a:rPr lang="en-US" sz="1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r>
              <a:rPr lang="en-US" sz="14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400" dirty="0">
                <a:solidFill>
                  <a:srgbClr val="333399"/>
                </a:solidFill>
              </a:rPr>
              <a:t> </a:t>
            </a:r>
            <a:r>
              <a:rPr lang="en-US" sz="14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INC,</a:t>
            </a:r>
            <a:r>
              <a:rPr lang="en-US" sz="1400" dirty="0">
                <a:solidFill>
                  <a:srgbClr val="333399"/>
                </a:solidFill>
              </a:rPr>
              <a:t> </a:t>
            </a:r>
            <a:r>
              <a:rPr lang="en-US" sz="1400" b="1" i="1" dirty="0" err="1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preequilibrium</a:t>
            </a:r>
            <a:r>
              <a:rPr lang="en-US" sz="1400" dirty="0">
                <a:solidFill>
                  <a:srgbClr val="333399"/>
                </a:solidFill>
              </a:rPr>
              <a:t>,</a:t>
            </a:r>
            <a:r>
              <a:rPr lang="en-US" sz="1400" dirty="0" smtClean="0">
                <a:solidFill>
                  <a:srgbClr val="333399"/>
                </a:solidFill>
              </a:rPr>
              <a:t> </a:t>
            </a:r>
            <a:r>
              <a:rPr lang="en-US" sz="1400" b="1" i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evaporation</a:t>
            </a:r>
            <a:r>
              <a:rPr lang="en-US" sz="1400" dirty="0">
                <a:solidFill>
                  <a:srgbClr val="333399"/>
                </a:solidFill>
              </a:rPr>
              <a:t> contributions</a:t>
            </a:r>
          </a:p>
          <a:p>
            <a:pPr algn="l"/>
            <a:endParaRPr lang="en-US" sz="1400" dirty="0">
              <a:solidFill>
                <a:srgbClr val="333399"/>
              </a:solidFill>
            </a:endParaRPr>
          </a:p>
          <a:p>
            <a:pPr algn="l"/>
            <a:r>
              <a:rPr lang="en-US" sz="1400" dirty="0">
                <a:solidFill>
                  <a:srgbClr val="333399"/>
                </a:solidFill>
              </a:rPr>
              <a:t>D</a:t>
            </a:r>
            <a:r>
              <a:rPr lang="en-US" sz="1400" dirty="0" smtClean="0">
                <a:solidFill>
                  <a:srgbClr val="333399"/>
                </a:solidFill>
              </a:rPr>
              <a:t>ata </a:t>
            </a:r>
            <a:r>
              <a:rPr lang="en-US" sz="1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</a:t>
            </a:r>
            <a:r>
              <a:rPr lang="en-US" sz="1400" dirty="0" smtClean="0">
                <a:solidFill>
                  <a:srgbClr val="333399"/>
                </a:solidFill>
                <a:sym typeface="Symbol" panose="05050102010706020507" pitchFamily="18" charset="2"/>
              </a:rPr>
              <a:t> :</a:t>
            </a:r>
            <a:r>
              <a:rPr lang="en-US" sz="1400" dirty="0" smtClean="0">
                <a:solidFill>
                  <a:srgbClr val="333399"/>
                </a:solidFill>
              </a:rPr>
              <a:t>from </a:t>
            </a:r>
            <a:r>
              <a:rPr lang="en-US" sz="1400" dirty="0">
                <a:solidFill>
                  <a:srgbClr val="333399"/>
                </a:solidFill>
              </a:rPr>
              <a:t> </a:t>
            </a:r>
            <a:r>
              <a:rPr lang="en-US" sz="1400" dirty="0" smtClean="0">
                <a:solidFill>
                  <a:srgbClr val="333399"/>
                </a:solidFill>
              </a:rPr>
              <a:t>Phys</a:t>
            </a:r>
            <a:r>
              <a:rPr lang="en-US" sz="1400" dirty="0">
                <a:solidFill>
                  <a:srgbClr val="333399"/>
                </a:solidFill>
              </a:rPr>
              <a:t>. Rev. C39, </a:t>
            </a:r>
            <a:r>
              <a:rPr lang="en-US" sz="1400" dirty="0" smtClean="0">
                <a:solidFill>
                  <a:srgbClr val="333399"/>
                </a:solidFill>
              </a:rPr>
              <a:t>452</a:t>
            </a:r>
            <a:endParaRPr lang="en-US" sz="1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89E865-3A81-4F7E-A9A6-84F82900C06F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0" y="333375"/>
            <a:ext cx="10873208" cy="574676"/>
          </a:xfrm>
        </p:spPr>
        <p:txBody>
          <a:bodyPr/>
          <a:lstStyle/>
          <a:p>
            <a:pPr eaLnBrk="1" hangingPunct="1"/>
            <a:r>
              <a:rPr lang="en-US" sz="2400" dirty="0"/>
              <a:t>Equilibrium particle emission (evaporation, fission and nuclear break-up)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5664201" y="2271714"/>
          <a:ext cx="475297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" name="Equation" r:id="rId4" imgW="2908080" imgH="444240" progId="Equation.3">
                  <p:embed/>
                </p:oleObj>
              </mc:Choice>
              <mc:Fallback>
                <p:oleObj name="Equation" r:id="rId4" imgW="2908080" imgH="444240" progId="Equation.3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201" y="2271714"/>
                        <a:ext cx="4752975" cy="725487"/>
                      </a:xfrm>
                      <a:prstGeom prst="rect">
                        <a:avLst/>
                      </a:prstGeom>
                      <a:solidFill>
                        <a:srgbClr val="FFCC00">
                          <a:alpha val="39999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5951538" y="3219451"/>
          <a:ext cx="4379912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" name="Equation" r:id="rId6" imgW="2641320" imgH="431640" progId="Equation.3">
                  <p:embed/>
                </p:oleObj>
              </mc:Choice>
              <mc:Fallback>
                <p:oleObj name="Equation" r:id="rId6" imgW="2641320" imgH="431640" progId="Equation.3">
                  <p:embed/>
                  <p:pic>
                    <p:nvPicPr>
                      <p:cNvPr id="512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38" y="3219451"/>
                        <a:ext cx="4379912" cy="714375"/>
                      </a:xfrm>
                      <a:prstGeom prst="rect">
                        <a:avLst/>
                      </a:prstGeom>
                      <a:solidFill>
                        <a:srgbClr val="66FF66">
                          <a:alpha val="39999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1775520" y="2276872"/>
            <a:ext cx="3888681" cy="646331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Probability per unit time of emitting a particle j with energy E</a:t>
            </a: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1559496" y="3356992"/>
            <a:ext cx="4168205" cy="369332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80"/>
                </a:solidFill>
              </a:rPr>
              <a:t>Probability per unit time of </a:t>
            </a:r>
            <a:r>
              <a:rPr lang="en-US" dirty="0" err="1">
                <a:solidFill>
                  <a:srgbClr val="008080"/>
                </a:solidFill>
              </a:rPr>
              <a:t>fissioning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263352" y="993502"/>
            <a:ext cx="11665296" cy="1061829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2100" b="0" dirty="0"/>
              <a:t>From statistical considerations and the detailed balance principle, the probabilities for emitting a particle of mass </a:t>
            </a:r>
            <a:r>
              <a:rPr lang="en-US" sz="2100" b="0" dirty="0" err="1"/>
              <a:t>m</a:t>
            </a:r>
            <a:r>
              <a:rPr lang="en-US" sz="2100" b="0" baseline="-25000" dirty="0" err="1"/>
              <a:t>j</a:t>
            </a:r>
            <a:r>
              <a:rPr lang="en-US" sz="2100" b="0" baseline="-25000" dirty="0"/>
              <a:t>, </a:t>
            </a:r>
            <a:r>
              <a:rPr lang="en-US" sz="2100" b="0" dirty="0"/>
              <a:t>spin </a:t>
            </a:r>
            <a:r>
              <a:rPr lang="en-US" sz="2100" b="0" dirty="0" err="1"/>
              <a:t>S</a:t>
            </a:r>
            <a:r>
              <a:rPr lang="en-US" sz="2100" b="0" baseline="-25000" dirty="0" err="1"/>
              <a:t>j,</a:t>
            </a:r>
            <a:r>
              <a:rPr lang="en-US" sz="2100" b="0" dirty="0" err="1"/>
              <a:t>ħ</a:t>
            </a:r>
            <a:r>
              <a:rPr lang="en-US" sz="2100" b="0" dirty="0"/>
              <a:t> and energy E, </a:t>
            </a:r>
            <a:r>
              <a:rPr lang="en-US" sz="2100" b="0" baseline="-25000" dirty="0"/>
              <a:t> </a:t>
            </a:r>
            <a:r>
              <a:rPr lang="en-US" sz="2100" b="0" dirty="0"/>
              <a:t>or of </a:t>
            </a:r>
            <a:r>
              <a:rPr lang="en-US" sz="2100" b="0" dirty="0" err="1"/>
              <a:t>fissioning</a:t>
            </a:r>
            <a:r>
              <a:rPr lang="en-US" sz="2100" b="0" dirty="0"/>
              <a:t> are given </a:t>
            </a:r>
            <a:r>
              <a:rPr lang="en-US" sz="2100" b="0" dirty="0" smtClean="0"/>
              <a:t>by*:</a:t>
            </a:r>
            <a:endParaRPr lang="en-US" sz="2100" b="0" dirty="0"/>
          </a:p>
          <a:p>
            <a:r>
              <a:rPr lang="en-US" sz="2100" b="0" dirty="0"/>
              <a:t>(</a:t>
            </a:r>
            <a:r>
              <a:rPr lang="en-US" sz="2100" b="0" dirty="0" err="1">
                <a:solidFill>
                  <a:srgbClr val="FF5050"/>
                </a:solidFill>
              </a:rPr>
              <a:t>i</a:t>
            </a:r>
            <a:r>
              <a:rPr lang="en-US" sz="2100" b="0" dirty="0">
                <a:solidFill>
                  <a:srgbClr val="FF5050"/>
                </a:solidFill>
              </a:rPr>
              <a:t>, f</a:t>
            </a:r>
            <a:r>
              <a:rPr lang="en-US" sz="2100" b="0" dirty="0"/>
              <a:t> for initial/final state, </a:t>
            </a:r>
            <a:r>
              <a:rPr lang="en-US" sz="2100" b="0" dirty="0" err="1">
                <a:solidFill>
                  <a:srgbClr val="008080"/>
                </a:solidFill>
              </a:rPr>
              <a:t>Fiss</a:t>
            </a:r>
            <a:r>
              <a:rPr lang="en-US" sz="2100" b="0" dirty="0">
                <a:solidFill>
                  <a:srgbClr val="008080"/>
                </a:solidFill>
              </a:rPr>
              <a:t> </a:t>
            </a:r>
            <a:r>
              <a:rPr lang="en-US" sz="2100" b="0" dirty="0"/>
              <a:t>for fission saddle point)</a:t>
            </a:r>
          </a:p>
        </p:txBody>
      </p:sp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1055440" y="4005263"/>
            <a:ext cx="3835400" cy="1490662"/>
          </a:xfrm>
          <a:prstGeom prst="rect">
            <a:avLst/>
          </a:prstGeom>
          <a:solidFill>
            <a:srgbClr val="00CCFF">
              <a:alpha val="30196"/>
            </a:srgbClr>
          </a:solidFill>
          <a:ln w="25400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1450" indent="-171450" algn="l">
              <a:buFontTx/>
              <a:buChar char="•"/>
            </a:pPr>
            <a:r>
              <a:rPr lang="el-GR" b="0" dirty="0">
                <a:solidFill>
                  <a:schemeClr val="accent2"/>
                </a:solidFill>
              </a:rPr>
              <a:t>ρ</a:t>
            </a:r>
            <a:r>
              <a:rPr lang="en-US" b="0" dirty="0">
                <a:solidFill>
                  <a:schemeClr val="accent2"/>
                </a:solidFill>
              </a:rPr>
              <a:t>’s: nuclear level densities</a:t>
            </a:r>
          </a:p>
          <a:p>
            <a:pPr marL="171450" indent="-171450" algn="l">
              <a:buFontTx/>
              <a:buChar char="•"/>
            </a:pPr>
            <a:r>
              <a:rPr lang="en-US" b="0" dirty="0">
                <a:solidFill>
                  <a:schemeClr val="accent2"/>
                </a:solidFill>
              </a:rPr>
              <a:t>U’s: excitation energies</a:t>
            </a:r>
          </a:p>
          <a:p>
            <a:pPr marL="171450" indent="-171450" algn="l">
              <a:buFontTx/>
              <a:buChar char="•"/>
            </a:pPr>
            <a:r>
              <a:rPr lang="en-US" b="0" dirty="0" err="1">
                <a:solidFill>
                  <a:schemeClr val="accent2"/>
                </a:solidFill>
              </a:rPr>
              <a:t>V</a:t>
            </a:r>
            <a:r>
              <a:rPr lang="en-US" b="0" baseline="-25000" dirty="0" err="1">
                <a:solidFill>
                  <a:schemeClr val="accent2"/>
                </a:solidFill>
              </a:rPr>
              <a:t>j</a:t>
            </a:r>
            <a:r>
              <a:rPr lang="en-US" b="0" dirty="0" err="1">
                <a:solidFill>
                  <a:schemeClr val="accent2"/>
                </a:solidFill>
              </a:rPr>
              <a:t>’s</a:t>
            </a:r>
            <a:r>
              <a:rPr lang="en-US" b="0" dirty="0">
                <a:solidFill>
                  <a:schemeClr val="accent2"/>
                </a:solidFill>
              </a:rPr>
              <a:t>: possible Coulomb barrier   for emitting a particle type j</a:t>
            </a:r>
          </a:p>
          <a:p>
            <a:pPr marL="171450" indent="-171450" algn="l">
              <a:buFontTx/>
              <a:buChar char="•"/>
            </a:pPr>
            <a:r>
              <a:rPr lang="en-US" b="0" dirty="0" err="1">
                <a:solidFill>
                  <a:schemeClr val="accent2"/>
                </a:solidFill>
              </a:rPr>
              <a:t>B</a:t>
            </a:r>
            <a:r>
              <a:rPr lang="en-US" b="0" baseline="-25000" dirty="0" err="1">
                <a:solidFill>
                  <a:schemeClr val="accent2"/>
                </a:solidFill>
              </a:rPr>
              <a:t>Fiss</a:t>
            </a:r>
            <a:r>
              <a:rPr lang="en-US" b="0" dirty="0">
                <a:solidFill>
                  <a:schemeClr val="accent2"/>
                </a:solidFill>
              </a:rPr>
              <a:t>: fission barrier</a:t>
            </a:r>
            <a:endParaRPr lang="el-GR" b="0" dirty="0">
              <a:solidFill>
                <a:schemeClr val="accent2"/>
              </a:solidFill>
            </a:endParaRPr>
          </a:p>
        </p:txBody>
      </p:sp>
      <p:sp>
        <p:nvSpPr>
          <p:cNvPr id="5130" name="Text Box 9"/>
          <p:cNvSpPr txBox="1">
            <a:spLocks noChangeArrowheads="1"/>
          </p:cNvSpPr>
          <p:nvPr/>
        </p:nvSpPr>
        <p:spPr bwMode="auto">
          <a:xfrm>
            <a:off x="6240463" y="4005263"/>
            <a:ext cx="4032250" cy="1490662"/>
          </a:xfrm>
          <a:prstGeom prst="rect">
            <a:avLst/>
          </a:prstGeom>
          <a:solidFill>
            <a:srgbClr val="00CCFF">
              <a:alpha val="30196"/>
            </a:srgbClr>
          </a:solidFill>
          <a:ln w="25400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1450" indent="-171450" algn="l">
              <a:buFontTx/>
              <a:buChar char="•"/>
            </a:pPr>
            <a:r>
              <a:rPr lang="en-US" b="0">
                <a:solidFill>
                  <a:schemeClr val="accent2"/>
                </a:solidFill>
              </a:rPr>
              <a:t>Q</a:t>
            </a:r>
            <a:r>
              <a:rPr lang="en-US" b="0" baseline="-25000">
                <a:solidFill>
                  <a:schemeClr val="accent2"/>
                </a:solidFill>
              </a:rPr>
              <a:t>j</a:t>
            </a:r>
            <a:r>
              <a:rPr lang="en-US" b="0">
                <a:solidFill>
                  <a:schemeClr val="accent2"/>
                </a:solidFill>
              </a:rPr>
              <a:t>’s: reaction Q for emitting a particle type j</a:t>
            </a:r>
          </a:p>
          <a:p>
            <a:pPr marL="171450" indent="-171450" algn="l">
              <a:buFontTx/>
              <a:buChar char="•"/>
            </a:pPr>
            <a:r>
              <a:rPr lang="el-GR" b="0">
                <a:solidFill>
                  <a:schemeClr val="accent2"/>
                </a:solidFill>
              </a:rPr>
              <a:t>σ</a:t>
            </a:r>
            <a:r>
              <a:rPr lang="el-GR" b="0" baseline="-25000">
                <a:solidFill>
                  <a:schemeClr val="accent2"/>
                </a:solidFill>
              </a:rPr>
              <a:t>inv</a:t>
            </a:r>
            <a:r>
              <a:rPr lang="en-US" b="0">
                <a:solidFill>
                  <a:schemeClr val="accent2"/>
                </a:solidFill>
              </a:rPr>
              <a:t>: cross section for the inverse process</a:t>
            </a:r>
          </a:p>
          <a:p>
            <a:pPr marL="171450" indent="-171450" algn="l">
              <a:buFontTx/>
              <a:buChar char="•"/>
            </a:pPr>
            <a:r>
              <a:rPr lang="el-GR" b="0">
                <a:solidFill>
                  <a:schemeClr val="accent2"/>
                </a:solidFill>
              </a:rPr>
              <a:t>Δ</a:t>
            </a:r>
            <a:r>
              <a:rPr lang="en-US" b="0">
                <a:solidFill>
                  <a:schemeClr val="accent2"/>
                </a:solidFill>
              </a:rPr>
              <a:t>’s: pairing energies</a:t>
            </a:r>
            <a:endParaRPr lang="el-GR" b="0">
              <a:solidFill>
                <a:schemeClr val="accent2"/>
              </a:solidFill>
            </a:endParaRPr>
          </a:p>
        </p:txBody>
      </p:sp>
      <p:sp>
        <p:nvSpPr>
          <p:cNvPr id="1219594" name="Text Box 10"/>
          <p:cNvSpPr txBox="1">
            <a:spLocks noChangeArrowheads="1"/>
          </p:cNvSpPr>
          <p:nvPr/>
        </p:nvSpPr>
        <p:spPr bwMode="auto">
          <a:xfrm>
            <a:off x="1415305" y="5652537"/>
            <a:ext cx="8785151" cy="584775"/>
          </a:xfrm>
          <a:prstGeom prst="rect">
            <a:avLst/>
          </a:prstGeom>
          <a:solidFill>
            <a:srgbClr val="FF99CC">
              <a:alpha val="42000"/>
            </a:srgbClr>
          </a:solidFill>
          <a:ln w="25400">
            <a:solidFill>
              <a:srgbClr val="993366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Neutron emission is strongly </a:t>
            </a:r>
            <a:r>
              <a:rPr lang="en-US" sz="1600" i="1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favoured</a:t>
            </a:r>
            <a:r>
              <a:rPr lang="en-US" sz="1600" i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because of  the lack of any barrier</a:t>
            </a:r>
          </a:p>
          <a:p>
            <a:pPr>
              <a:defRPr/>
            </a:pPr>
            <a:r>
              <a:rPr lang="en-US" sz="1600" i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Heavy nuclei generally reach higher excitations because of more intense cascading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Paola Sala LEPLAr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9523725" y="3733771"/>
            <a:ext cx="3635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Weisskopf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-Ewing approach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1338" y="2780986"/>
            <a:ext cx="7181544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</a:rPr>
              <a:t>In FLUKA: </a:t>
            </a:r>
            <a:r>
              <a:rPr lang="en-US" sz="2000" i="1" dirty="0">
                <a:solidFill>
                  <a:srgbClr val="FF0000"/>
                </a:solidFill>
              </a:rPr>
              <a:t>~600</a:t>
            </a:r>
            <a:r>
              <a:rPr lang="en-US" sz="2000" i="1" dirty="0">
                <a:solidFill>
                  <a:schemeClr val="accent2"/>
                </a:solidFill>
              </a:rPr>
              <a:t> possible emitted particles/states </a:t>
            </a:r>
            <a:r>
              <a:rPr lang="en-US" sz="2000" i="1" dirty="0">
                <a:solidFill>
                  <a:srgbClr val="C00000"/>
                </a:solidFill>
              </a:rPr>
              <a:t>(A&lt;25) </a:t>
            </a:r>
            <a:r>
              <a:rPr lang="en-US" sz="2000" i="1" dirty="0">
                <a:solidFill>
                  <a:schemeClr val="accent2"/>
                </a:solidFill>
              </a:rPr>
              <a:t>with an extended (heavy) </a:t>
            </a:r>
            <a:r>
              <a:rPr lang="en-US" sz="2000" i="1" dirty="0" smtClean="0">
                <a:solidFill>
                  <a:schemeClr val="accent2"/>
                </a:solidFill>
              </a:rPr>
              <a:t>evaporation/fission/</a:t>
            </a:r>
            <a:r>
              <a:rPr lang="en-US" sz="2000" i="1" dirty="0" smtClean="0">
                <a:solidFill>
                  <a:srgbClr val="CC0000"/>
                </a:solidFill>
              </a:rPr>
              <a:t>fragmentation</a:t>
            </a:r>
            <a:r>
              <a:rPr lang="en-US" sz="2000" i="1" dirty="0" smtClean="0">
                <a:solidFill>
                  <a:schemeClr val="accent2"/>
                </a:solidFill>
              </a:rPr>
              <a:t> formalism</a:t>
            </a:r>
          </a:p>
          <a:p>
            <a:r>
              <a:rPr lang="en-US" sz="2000" i="1" kern="0" dirty="0" smtClean="0">
                <a:solidFill>
                  <a:schemeClr val="accent2"/>
                </a:solidFill>
              </a:rPr>
              <a:t>For light nuclei (A&lt;17): enhanced Fermi break up</a:t>
            </a:r>
            <a:endParaRPr lang="en-US" sz="2000" i="1" kern="0" dirty="0"/>
          </a:p>
        </p:txBody>
      </p:sp>
    </p:spTree>
    <p:extLst>
      <p:ext uri="{BB962C8B-B14F-4D97-AF65-F5344CB8AC3E}">
        <p14:creationId xmlns:p14="http://schemas.microsoft.com/office/powerpoint/2010/main" val="40729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Paola Sala LEPLAr</a:t>
            </a:r>
            <a:endParaRPr lang="en-US" alt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3876C2-E63B-493C-B002-B431934B0BD8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 smtClean="0"/>
              <a:t>December 1st 2020</a:t>
            </a:r>
            <a:endParaRPr lang="en-US" altLang="en-US"/>
          </a:p>
        </p:txBody>
      </p:sp>
      <p:sp>
        <p:nvSpPr>
          <p:cNvPr id="934914" name="Rectangle 2"/>
          <p:cNvSpPr>
            <a:spLocks noChangeArrowheads="1"/>
          </p:cNvSpPr>
          <p:nvPr/>
        </p:nvSpPr>
        <p:spPr bwMode="auto">
          <a:xfrm>
            <a:off x="589081" y="434183"/>
            <a:ext cx="7991475" cy="431800"/>
          </a:xfrm>
          <a:prstGeom prst="rect">
            <a:avLst/>
          </a:prstGeom>
          <a:extLst/>
        </p:spPr>
        <p:txBody>
          <a:bodyPr anchor="ctr"/>
          <a:lstStyle>
            <a:lvl1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200" b="1" dirty="0" smtClean="0"/>
              <a:t>Thin </a:t>
            </a:r>
            <a:r>
              <a:rPr lang="en-US" altLang="en-US" sz="3200" b="1" dirty="0"/>
              <a:t>target </a:t>
            </a:r>
            <a:r>
              <a:rPr lang="en-US" altLang="en-US" sz="3200" b="1" dirty="0" smtClean="0"/>
              <a:t>examples: </a:t>
            </a:r>
            <a:r>
              <a:rPr lang="en-US" altLang="en-US" sz="3200" b="1" dirty="0"/>
              <a:t>neutrons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835677" y="1172516"/>
            <a:ext cx="2700483" cy="4704756"/>
            <a:chOff x="4835677" y="1172516"/>
            <a:chExt cx="2700483" cy="4704756"/>
          </a:xfrm>
        </p:grpSpPr>
        <p:sp>
          <p:nvSpPr>
            <p:cNvPr id="934916" name="Text Box 4"/>
            <p:cNvSpPr txBox="1">
              <a:spLocks noChangeArrowheads="1"/>
            </p:cNvSpPr>
            <p:nvPr/>
          </p:nvSpPr>
          <p:spPr bwMode="auto">
            <a:xfrm>
              <a:off x="5170915" y="4093718"/>
              <a:ext cx="2365245" cy="1783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dirty="0" smtClean="0">
                  <a:solidFill>
                    <a:srgbClr val="000000"/>
                  </a:solidFill>
                </a:rPr>
                <a:t>Double differential cross section for Al(</a:t>
              </a:r>
              <a:r>
                <a:rPr lang="en-US" altLang="en-US" dirty="0" err="1" smtClean="0">
                  <a:solidFill>
                    <a:srgbClr val="000000"/>
                  </a:solidFill>
                </a:rPr>
                <a:t>p,xn</a:t>
              </a:r>
              <a:r>
                <a:rPr lang="en-US" altLang="en-US" dirty="0">
                  <a:solidFill>
                    <a:srgbClr val="000000"/>
                  </a:solidFill>
                </a:rPr>
                <a:t>) @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256 MeV </a:t>
              </a:r>
              <a:r>
                <a:rPr lang="en-US" altLang="en-US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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 </a:t>
              </a:r>
              <a:r>
                <a:rPr lang="en-US" altLang="en-US" dirty="0">
                  <a:solidFill>
                    <a:srgbClr val="000000"/>
                  </a:solidFill>
                </a:rPr>
                <a:t>thin target</a:t>
              </a:r>
            </a:p>
            <a:p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en-US" sz="1600" dirty="0">
                  <a:solidFill>
                    <a:srgbClr val="000000"/>
                  </a:solidFill>
                </a:rPr>
                <a:t>Data: NST32, 827 (1995)</a:t>
              </a:r>
            </a:p>
          </p:txBody>
        </p:sp>
        <p:sp>
          <p:nvSpPr>
            <p:cNvPr id="934918" name="Text Box 6"/>
            <p:cNvSpPr txBox="1">
              <a:spLocks noChangeArrowheads="1"/>
            </p:cNvSpPr>
            <p:nvPr/>
          </p:nvSpPr>
          <p:spPr bwMode="auto">
            <a:xfrm>
              <a:off x="4835677" y="1172516"/>
              <a:ext cx="2484459" cy="169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000000"/>
                  </a:solidFill>
                </a:rPr>
                <a:t>Double differential </a:t>
              </a:r>
              <a:r>
                <a:rPr lang="en-US" altLang="en-US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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cross section for C(</a:t>
              </a:r>
              <a:r>
                <a:rPr lang="en-US" altLang="en-US" dirty="0" err="1" smtClean="0">
                  <a:solidFill>
                    <a:srgbClr val="000000"/>
                  </a:solidFill>
                </a:rPr>
                <a:t>p,xn</a:t>
              </a:r>
              <a:r>
                <a:rPr lang="en-US" altLang="en-US" dirty="0">
                  <a:solidFill>
                    <a:srgbClr val="000000"/>
                  </a:solidFill>
                </a:rPr>
                <a:t>) @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113 </a:t>
              </a:r>
              <a:r>
                <a:rPr lang="en-US" altLang="en-US" dirty="0">
                  <a:solidFill>
                    <a:srgbClr val="000000"/>
                  </a:solidFill>
                </a:rPr>
                <a:t>MeV,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thin </a:t>
              </a:r>
              <a:r>
                <a:rPr lang="en-US" altLang="en-US" dirty="0">
                  <a:solidFill>
                    <a:srgbClr val="000000"/>
                  </a:solidFill>
                </a:rPr>
                <a:t>target</a:t>
              </a:r>
              <a:br>
                <a:rPr lang="en-US" altLang="en-US" dirty="0">
                  <a:solidFill>
                    <a:srgbClr val="000000"/>
                  </a:solidFill>
                </a:rPr>
              </a:br>
              <a:r>
                <a:rPr lang="en-US" altLang="en-US" sz="1600" dirty="0">
                  <a:solidFill>
                    <a:srgbClr val="000000"/>
                  </a:solidFill>
                </a:rPr>
                <a:t>Data: </a:t>
              </a:r>
              <a:r>
                <a:rPr lang="en-US" altLang="en-US" sz="1600" dirty="0" smtClean="0">
                  <a:solidFill>
                    <a:srgbClr val="000000"/>
                  </a:solidFill>
                </a:rPr>
                <a:t>NSE112, 78 </a:t>
              </a:r>
              <a:r>
                <a:rPr lang="en-US" altLang="en-US" sz="1600" dirty="0">
                  <a:solidFill>
                    <a:srgbClr val="000000"/>
                  </a:solidFill>
                </a:rPr>
                <a:t>(1992</a:t>
              </a:r>
              <a:r>
                <a:rPr lang="en-US" altLang="en-US" sz="1600" dirty="0" smtClean="0">
                  <a:solidFill>
                    <a:srgbClr val="000000"/>
                  </a:solidFill>
                </a:rPr>
                <a:t>)</a:t>
              </a:r>
              <a:endParaRPr lang="en-US" altLang="en-US" dirty="0">
                <a:solidFill>
                  <a:srgbClr val="CC0066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4851" r="7882" b="10100"/>
          <a:stretch/>
        </p:blipFill>
        <p:spPr>
          <a:xfrm>
            <a:off x="443440" y="865983"/>
            <a:ext cx="4536504" cy="5832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4851" r="7882" b="10100"/>
          <a:stretch/>
        </p:blipFill>
        <p:spPr>
          <a:xfrm>
            <a:off x="7392144" y="793579"/>
            <a:ext cx="4536504" cy="583264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161276" y="1243772"/>
            <a:ext cx="8728390" cy="4725228"/>
            <a:chOff x="3161276" y="1243772"/>
            <a:chExt cx="8728390" cy="4725228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3161276" y="1907220"/>
              <a:ext cx="1818667" cy="4061780"/>
            </a:xfrm>
            <a:prstGeom prst="roundRect">
              <a:avLst/>
            </a:prstGeom>
            <a:noFill/>
            <a:ln w="1587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345189" y="1907220"/>
              <a:ext cx="4544477" cy="3898043"/>
              <a:chOff x="7255412" y="3335425"/>
              <a:chExt cx="4544477" cy="3898043"/>
            </a:xfrm>
          </p:grpSpPr>
          <p:sp>
            <p:nvSpPr>
              <p:cNvPr id="16" name="Rounded Rectangle 15"/>
              <p:cNvSpPr/>
              <p:nvPr/>
            </p:nvSpPr>
            <p:spPr bwMode="auto">
              <a:xfrm>
                <a:off x="9750638" y="3335425"/>
                <a:ext cx="2049251" cy="3898043"/>
              </a:xfrm>
              <a:prstGeom prst="roundRect">
                <a:avLst/>
              </a:prstGeom>
              <a:noFill/>
              <a:ln w="158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40458C"/>
                  </a:buClr>
                  <a:buSzPct val="100000"/>
                  <a:buFont typeface="Arial" charset="0"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7255412" y="3701022"/>
                <a:ext cx="2307959" cy="1324373"/>
              </a:xfrm>
              <a:prstGeom prst="line">
                <a:avLst/>
              </a:prstGeom>
              <a:solidFill>
                <a:srgbClr val="00B8FF"/>
              </a:solidFill>
              <a:ln w="158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" name="Straight Connector 17"/>
            <p:cNvCxnSpPr/>
            <p:nvPr/>
          </p:nvCxnSpPr>
          <p:spPr bwMode="auto">
            <a:xfrm flipV="1">
              <a:off x="5170915" y="2259436"/>
              <a:ext cx="1797155" cy="1037651"/>
            </a:xfrm>
            <a:prstGeom prst="line">
              <a:avLst/>
            </a:prstGeom>
            <a:solidFill>
              <a:srgbClr val="00B8FF"/>
            </a:solidFill>
            <a:ln w="1587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6174280" y="1243772"/>
              <a:ext cx="19619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9933"/>
                  </a:solidFill>
                </a:rPr>
                <a:t>Cascade, </a:t>
              </a:r>
              <a:r>
                <a:rPr lang="en-US" sz="2000" dirty="0" err="1" smtClean="0">
                  <a:solidFill>
                    <a:srgbClr val="FF9933"/>
                  </a:solidFill>
                </a:rPr>
                <a:t>preequilibrium</a:t>
              </a:r>
              <a:r>
                <a:rPr lang="en-US" sz="2000" dirty="0" smtClean="0">
                  <a:solidFill>
                    <a:srgbClr val="FF9933"/>
                  </a:solidFill>
                </a:rPr>
                <a:t> neutrons</a:t>
              </a:r>
              <a:endParaRPr lang="en-GB" sz="2000" dirty="0">
                <a:solidFill>
                  <a:srgbClr val="FF9933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64348" y="1052395"/>
            <a:ext cx="4076066" cy="3349101"/>
            <a:chOff x="5764348" y="1052395"/>
            <a:chExt cx="4076066" cy="3349101"/>
          </a:xfrm>
        </p:grpSpPr>
        <p:sp>
          <p:nvSpPr>
            <p:cNvPr id="29" name="Oval 28"/>
            <p:cNvSpPr/>
            <p:nvPr/>
          </p:nvSpPr>
          <p:spPr bwMode="auto">
            <a:xfrm>
              <a:off x="7913279" y="1052395"/>
              <a:ext cx="1927135" cy="3349101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 flipV="1">
              <a:off x="6528048" y="2865287"/>
              <a:ext cx="1313223" cy="863600"/>
            </a:xfrm>
            <a:prstGeom prst="line">
              <a:avLst/>
            </a:prstGeom>
            <a:solidFill>
              <a:srgbClr val="00B8FF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TextBox 32"/>
            <p:cNvSpPr txBox="1"/>
            <p:nvPr/>
          </p:nvSpPr>
          <p:spPr>
            <a:xfrm>
              <a:off x="5764348" y="3727707"/>
              <a:ext cx="14494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Evaporation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neutrons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3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148092" y="6436568"/>
            <a:ext cx="2131484" cy="304800"/>
          </a:xfrm>
        </p:spPr>
        <p:txBody>
          <a:bodyPr/>
          <a:lstStyle/>
          <a:p>
            <a:r>
              <a:rPr lang="en-US" altLang="en-US" smtClean="0"/>
              <a:t>December 1st 2020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4852" r="5166" b="10101"/>
          <a:stretch/>
        </p:blipFill>
        <p:spPr>
          <a:xfrm>
            <a:off x="7464152" y="872952"/>
            <a:ext cx="4680520" cy="5832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4773" r="6684" b="9474"/>
          <a:stretch/>
        </p:blipFill>
        <p:spPr>
          <a:xfrm>
            <a:off x="171341" y="959075"/>
            <a:ext cx="4724618" cy="5941565"/>
          </a:xfrm>
          <a:prstGeom prst="rect">
            <a:avLst/>
          </a:prstGeom>
        </p:spPr>
      </p:pic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5070284" y="6436568"/>
            <a:ext cx="2537884" cy="304800"/>
          </a:xfrm>
        </p:spPr>
        <p:txBody>
          <a:bodyPr/>
          <a:lstStyle/>
          <a:p>
            <a:r>
              <a:rPr lang="en-US" altLang="en-US" smtClean="0"/>
              <a:t>Paola Sala LEPLAr</a:t>
            </a:r>
            <a:endParaRPr lang="en-US" alt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064552" y="6436568"/>
            <a:ext cx="813611" cy="304800"/>
          </a:xfrm>
        </p:spPr>
        <p:txBody>
          <a:bodyPr/>
          <a:lstStyle/>
          <a:p>
            <a:fld id="{583876C2-E63B-493C-B002-B431934B0BD8}" type="slidenum">
              <a:rPr lang="en-US" altLang="en-US"/>
              <a:pPr/>
              <a:t>24</a:t>
            </a:fld>
            <a:endParaRPr lang="en-US" altLang="en-US" dirty="0"/>
          </a:p>
        </p:txBody>
      </p:sp>
      <p:sp>
        <p:nvSpPr>
          <p:cNvPr id="934914" name="Rectangle 2"/>
          <p:cNvSpPr>
            <a:spLocks noChangeArrowheads="1"/>
          </p:cNvSpPr>
          <p:nvPr/>
        </p:nvSpPr>
        <p:spPr bwMode="auto">
          <a:xfrm>
            <a:off x="589081" y="434183"/>
            <a:ext cx="7991475" cy="431800"/>
          </a:xfrm>
          <a:prstGeom prst="rect">
            <a:avLst/>
          </a:prstGeom>
          <a:extLst/>
        </p:spPr>
        <p:txBody>
          <a:bodyPr anchor="ctr"/>
          <a:lstStyle>
            <a:lvl1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200" b="1" dirty="0" smtClean="0"/>
              <a:t>Thin </a:t>
            </a:r>
            <a:r>
              <a:rPr lang="en-US" altLang="en-US" sz="3200" b="1" dirty="0"/>
              <a:t>target </a:t>
            </a:r>
            <a:r>
              <a:rPr lang="en-US" altLang="en-US" sz="3200" b="1" dirty="0" smtClean="0"/>
              <a:t>examples II: </a:t>
            </a:r>
            <a:r>
              <a:rPr lang="en-US" altLang="en-US" sz="3200" b="1" dirty="0"/>
              <a:t>neutrons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35677" y="1172516"/>
            <a:ext cx="2700483" cy="4921750"/>
            <a:chOff x="4835677" y="1172516"/>
            <a:chExt cx="2700483" cy="4921750"/>
          </a:xfrm>
        </p:grpSpPr>
        <p:sp>
          <p:nvSpPr>
            <p:cNvPr id="934916" name="Text Box 4"/>
            <p:cNvSpPr txBox="1">
              <a:spLocks noChangeArrowheads="1"/>
            </p:cNvSpPr>
            <p:nvPr/>
          </p:nvSpPr>
          <p:spPr bwMode="auto">
            <a:xfrm>
              <a:off x="5170915" y="4093718"/>
              <a:ext cx="2365245" cy="2000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dirty="0" smtClean="0">
                  <a:solidFill>
                    <a:srgbClr val="000000"/>
                  </a:solidFill>
                </a:rPr>
                <a:t>Double differential cross section </a:t>
              </a:r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baseline="30000" dirty="0">
                  <a:solidFill>
                    <a:srgbClr val="000000"/>
                  </a:solidFill>
                </a:rPr>
                <a:t>2</a:t>
              </a:r>
              <a:r>
                <a:rPr lang="en-US" dirty="0">
                  <a:solidFill>
                    <a:srgbClr val="000000"/>
                  </a:solidFill>
                  <a:sym typeface="Symbol" panose="05050102010706020507" pitchFamily="18" charset="2"/>
                </a:rPr>
                <a:t></a:t>
              </a:r>
              <a:r>
                <a:rPr lang="en-US" dirty="0">
                  <a:solidFill>
                    <a:srgbClr val="000000"/>
                  </a:solidFill>
                </a:rPr>
                <a:t>/</a:t>
              </a:r>
              <a:r>
                <a:rPr lang="en-US" dirty="0" err="1">
                  <a:solidFill>
                    <a:srgbClr val="000000"/>
                  </a:solidFill>
                </a:rPr>
                <a:t>dEd</a:t>
              </a:r>
              <a:r>
                <a:rPr lang="en-US" dirty="0">
                  <a:solidFill>
                    <a:srgbClr val="000000"/>
                  </a:solidFill>
                  <a:sym typeface="Symbol" panose="05050102010706020507" pitchFamily="18" charset="2"/>
                </a:rPr>
                <a:t></a:t>
              </a:r>
              <a:r>
                <a:rPr lang="en-US" altLang="en-US" dirty="0">
                  <a:solidFill>
                    <a:srgbClr val="000000"/>
                  </a:solidFill>
                </a:rPr>
                <a:t> for </a:t>
              </a:r>
              <a:r>
                <a:rPr lang="en-US" altLang="en-US" dirty="0" err="1" smtClean="0">
                  <a:solidFill>
                    <a:srgbClr val="000000"/>
                  </a:solidFill>
                </a:rPr>
                <a:t>Pb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(</a:t>
              </a:r>
              <a:r>
                <a:rPr lang="en-US" altLang="en-US" dirty="0" err="1" smtClean="0">
                  <a:solidFill>
                    <a:srgbClr val="000000"/>
                  </a:solidFill>
                </a:rPr>
                <a:t>p,xn</a:t>
              </a:r>
              <a:r>
                <a:rPr lang="en-US" altLang="en-US" dirty="0">
                  <a:solidFill>
                    <a:srgbClr val="000000"/>
                  </a:solidFill>
                </a:rPr>
                <a:t>) @ 3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GeV </a:t>
              </a:r>
              <a:r>
                <a:rPr lang="en-US" altLang="en-US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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 </a:t>
              </a:r>
              <a:r>
                <a:rPr lang="en-US" altLang="en-US" dirty="0">
                  <a:solidFill>
                    <a:srgbClr val="000000"/>
                  </a:solidFill>
                </a:rPr>
                <a:t>thin target</a:t>
              </a:r>
            </a:p>
            <a:p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en-US" sz="1600" dirty="0">
                  <a:solidFill>
                    <a:srgbClr val="000000"/>
                  </a:solidFill>
                </a:rPr>
                <a:t>Data: NST32, 827 (1995)</a:t>
              </a:r>
            </a:p>
          </p:txBody>
        </p:sp>
        <p:sp>
          <p:nvSpPr>
            <p:cNvPr id="934918" name="Text Box 6"/>
            <p:cNvSpPr txBox="1">
              <a:spLocks noChangeArrowheads="1"/>
            </p:cNvSpPr>
            <p:nvPr/>
          </p:nvSpPr>
          <p:spPr bwMode="auto">
            <a:xfrm>
              <a:off x="4835677" y="1172516"/>
              <a:ext cx="2484459" cy="2215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000000"/>
                  </a:solidFill>
                </a:rPr>
                <a:t>Double differential </a:t>
              </a:r>
              <a:r>
                <a:rPr lang="en-US" altLang="en-US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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cross section </a:t>
              </a:r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baseline="30000" dirty="0">
                  <a:solidFill>
                    <a:srgbClr val="000000"/>
                  </a:solidFill>
                </a:rPr>
                <a:t>2</a:t>
              </a:r>
              <a:r>
                <a:rPr lang="en-US" dirty="0">
                  <a:solidFill>
                    <a:srgbClr val="000000"/>
                  </a:solidFill>
                  <a:sym typeface="Symbol" panose="05050102010706020507" pitchFamily="18" charset="2"/>
                </a:rPr>
                <a:t></a:t>
              </a:r>
              <a:r>
                <a:rPr lang="en-US" dirty="0">
                  <a:solidFill>
                    <a:srgbClr val="000000"/>
                  </a:solidFill>
                </a:rPr>
                <a:t>/</a:t>
              </a:r>
              <a:r>
                <a:rPr lang="en-US" dirty="0" err="1">
                  <a:solidFill>
                    <a:srgbClr val="000000"/>
                  </a:solidFill>
                </a:rPr>
                <a:t>dEd</a:t>
              </a:r>
              <a:r>
                <a:rPr lang="en-US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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 for Fe(</a:t>
              </a:r>
              <a:r>
                <a:rPr lang="en-US" altLang="en-US" dirty="0" err="1" smtClean="0">
                  <a:solidFill>
                    <a:srgbClr val="000000"/>
                  </a:solidFill>
                </a:rPr>
                <a:t>p,xn</a:t>
              </a:r>
              <a:r>
                <a:rPr lang="en-US" altLang="en-US" dirty="0">
                  <a:solidFill>
                    <a:srgbClr val="000000"/>
                  </a:solidFill>
                </a:rPr>
                <a:t>) @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800 </a:t>
              </a:r>
              <a:r>
                <a:rPr lang="en-US" altLang="en-US" dirty="0">
                  <a:solidFill>
                    <a:srgbClr val="000000"/>
                  </a:solidFill>
                </a:rPr>
                <a:t>MeV,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thin </a:t>
              </a:r>
              <a:r>
                <a:rPr lang="en-US" altLang="en-US" dirty="0">
                  <a:solidFill>
                    <a:srgbClr val="000000"/>
                  </a:solidFill>
                </a:rPr>
                <a:t>target</a:t>
              </a:r>
              <a:br>
                <a:rPr lang="en-US" altLang="en-US" dirty="0">
                  <a:solidFill>
                    <a:srgbClr val="000000"/>
                  </a:solidFill>
                </a:rPr>
              </a:br>
              <a:r>
                <a:rPr lang="en-US" altLang="en-US" sz="1600" dirty="0">
                  <a:solidFill>
                    <a:srgbClr val="000000"/>
                  </a:solidFill>
                </a:rPr>
                <a:t>Data: </a:t>
              </a:r>
              <a:r>
                <a:rPr lang="en-US" altLang="en-US" sz="1600" dirty="0" smtClean="0">
                  <a:solidFill>
                    <a:srgbClr val="000000"/>
                  </a:solidFill>
                </a:rPr>
                <a:t>NSE112, 78 </a:t>
              </a:r>
              <a:r>
                <a:rPr lang="en-US" altLang="en-US" sz="1600" dirty="0">
                  <a:solidFill>
                    <a:srgbClr val="000000"/>
                  </a:solidFill>
                </a:rPr>
                <a:t>(1992</a:t>
              </a:r>
              <a:r>
                <a:rPr lang="en-US" altLang="en-US" sz="1600" dirty="0" smtClean="0">
                  <a:solidFill>
                    <a:srgbClr val="000000"/>
                  </a:solidFill>
                </a:rPr>
                <a:t>), NST34, 529 (1997)</a:t>
              </a:r>
              <a:endParaRPr lang="en-US" altLang="en-US" dirty="0">
                <a:solidFill>
                  <a:srgbClr val="CC0066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39616" y="1243772"/>
            <a:ext cx="9250051" cy="5063936"/>
            <a:chOff x="2711624" y="1243772"/>
            <a:chExt cx="9178043" cy="4849524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2711624" y="1907220"/>
              <a:ext cx="2268319" cy="4037357"/>
            </a:xfrm>
            <a:prstGeom prst="roundRect">
              <a:avLst/>
            </a:prstGeom>
            <a:noFill/>
            <a:ln w="1587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255329" y="1907220"/>
              <a:ext cx="4634338" cy="4186076"/>
              <a:chOff x="7165552" y="3335425"/>
              <a:chExt cx="4634338" cy="4186076"/>
            </a:xfrm>
          </p:grpSpPr>
          <p:sp>
            <p:nvSpPr>
              <p:cNvPr id="23" name="Rounded Rectangle 22"/>
              <p:cNvSpPr/>
              <p:nvPr/>
            </p:nvSpPr>
            <p:spPr bwMode="auto">
              <a:xfrm>
                <a:off x="9324809" y="3335425"/>
                <a:ext cx="2475081" cy="4186076"/>
              </a:xfrm>
              <a:prstGeom prst="roundRect">
                <a:avLst/>
              </a:prstGeom>
              <a:noFill/>
              <a:ln w="158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40458C"/>
                  </a:buClr>
                  <a:buSzPct val="100000"/>
                  <a:buFont typeface="Arial" charset="0"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7165552" y="3592375"/>
                <a:ext cx="2016362" cy="1307517"/>
              </a:xfrm>
              <a:prstGeom prst="line">
                <a:avLst/>
              </a:prstGeom>
              <a:solidFill>
                <a:srgbClr val="00B8FF"/>
              </a:solidFill>
              <a:ln w="158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" name="Straight Connector 20"/>
            <p:cNvCxnSpPr/>
            <p:nvPr/>
          </p:nvCxnSpPr>
          <p:spPr bwMode="auto">
            <a:xfrm flipV="1">
              <a:off x="5170915" y="2164170"/>
              <a:ext cx="1831393" cy="1132918"/>
            </a:xfrm>
            <a:prstGeom prst="line">
              <a:avLst/>
            </a:prstGeom>
            <a:solidFill>
              <a:srgbClr val="00B8FF"/>
            </a:solidFill>
            <a:ln w="1587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6174280" y="1243772"/>
              <a:ext cx="19619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9933"/>
                  </a:solidFill>
                </a:rPr>
                <a:t>Cascade, </a:t>
              </a:r>
              <a:r>
                <a:rPr lang="en-US" sz="2000" dirty="0" err="1" smtClean="0">
                  <a:solidFill>
                    <a:srgbClr val="FF9933"/>
                  </a:solidFill>
                </a:rPr>
                <a:t>preequilibrium</a:t>
              </a:r>
              <a:r>
                <a:rPr lang="en-US" sz="2000" dirty="0" smtClean="0">
                  <a:solidFill>
                    <a:srgbClr val="FF9933"/>
                  </a:solidFill>
                </a:rPr>
                <a:t> neutrons</a:t>
              </a:r>
              <a:endParaRPr lang="en-GB" sz="2000" dirty="0">
                <a:solidFill>
                  <a:srgbClr val="FF9933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58723" y="862756"/>
            <a:ext cx="8636445" cy="3538740"/>
            <a:chOff x="758723" y="862756"/>
            <a:chExt cx="8636445" cy="3538740"/>
          </a:xfrm>
        </p:grpSpPr>
        <p:grpSp>
          <p:nvGrpSpPr>
            <p:cNvPr id="28" name="Group 27"/>
            <p:cNvGrpSpPr/>
            <p:nvPr/>
          </p:nvGrpSpPr>
          <p:grpSpPr>
            <a:xfrm>
              <a:off x="5764348" y="1052395"/>
              <a:ext cx="3630820" cy="3349101"/>
              <a:chOff x="5764348" y="1052395"/>
              <a:chExt cx="3630820" cy="3349101"/>
            </a:xfrm>
          </p:grpSpPr>
          <p:sp>
            <p:nvSpPr>
              <p:cNvPr id="29" name="Oval 28"/>
              <p:cNvSpPr/>
              <p:nvPr/>
            </p:nvSpPr>
            <p:spPr bwMode="auto">
              <a:xfrm>
                <a:off x="7913280" y="1052395"/>
                <a:ext cx="1481888" cy="3349101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40458C"/>
                  </a:buClr>
                  <a:buSzPct val="100000"/>
                  <a:buFont typeface="Arial" charset="0"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 bwMode="auto">
              <a:xfrm flipV="1">
                <a:off x="6528048" y="2865287"/>
                <a:ext cx="1313223" cy="863600"/>
              </a:xfrm>
              <a:prstGeom prst="line">
                <a:avLst/>
              </a:prstGeom>
              <a:solidFill>
                <a:srgbClr val="00B8FF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" name="TextBox 30"/>
              <p:cNvSpPr txBox="1"/>
              <p:nvPr/>
            </p:nvSpPr>
            <p:spPr>
              <a:xfrm>
                <a:off x="5764348" y="3727707"/>
                <a:ext cx="14494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Evaporation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neutrons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2" name="Oval 31"/>
            <p:cNvSpPr/>
            <p:nvPr/>
          </p:nvSpPr>
          <p:spPr bwMode="auto">
            <a:xfrm>
              <a:off x="758723" y="862756"/>
              <a:ext cx="1851119" cy="335833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2639616" y="2590484"/>
              <a:ext cx="3384376" cy="1162219"/>
            </a:xfrm>
            <a:prstGeom prst="line">
              <a:avLst/>
            </a:prstGeom>
            <a:solidFill>
              <a:srgbClr val="00B8FF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4340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1199456" y="836712"/>
            <a:ext cx="3946525" cy="4572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ahoma" pitchFamily="34" charset="0"/>
                <a:cs typeface="Tahoma" pitchFamily="34" charset="0"/>
              </a:rPr>
              <a:t>p</a:t>
            </a:r>
            <a:r>
              <a:rPr lang="en-US" sz="2400" dirty="0">
                <a:latin typeface="Tahoma" pitchFamily="34" charset="0"/>
              </a:rPr>
              <a:t> + </a:t>
            </a:r>
            <a:r>
              <a:rPr lang="en-US" sz="2400" baseline="30000" dirty="0">
                <a:latin typeface="Tahoma" pitchFamily="34" charset="0"/>
              </a:rPr>
              <a:t>90</a:t>
            </a:r>
            <a:r>
              <a:rPr lang="en-US" sz="2400" dirty="0">
                <a:latin typeface="Tahoma" pitchFamily="34" charset="0"/>
              </a:rPr>
              <a:t>Zr  </a:t>
            </a:r>
            <a:r>
              <a:rPr lang="en-US" sz="2400" dirty="0">
                <a:latin typeface="Tahoma" pitchFamily="34" charset="0"/>
                <a:sym typeface="Symbol" pitchFamily="18" charset="2"/>
              </a:rPr>
              <a:t> </a:t>
            </a:r>
            <a:r>
              <a:rPr lang="en-US" sz="2400" dirty="0">
                <a:latin typeface="Tahoma" pitchFamily="34" charset="0"/>
              </a:rPr>
              <a:t>p + X (80 MeV)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CA34A1-99FC-4251-A974-3D62003CF91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479376" y="295275"/>
            <a:ext cx="9361040" cy="44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3600" b="1" dirty="0" smtClean="0">
                <a:solidFill>
                  <a:schemeClr val="tx2"/>
                </a:solidFill>
              </a:rPr>
              <a:t>More Thin </a:t>
            </a:r>
            <a:r>
              <a:rPr lang="en-US" sz="3600" b="1" dirty="0">
                <a:solidFill>
                  <a:schemeClr val="tx2"/>
                </a:solidFill>
              </a:rPr>
              <a:t>target examples</a:t>
            </a:r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7475759" y="811560"/>
            <a:ext cx="4055919" cy="461665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ahoma" pitchFamily="34" charset="0"/>
                <a:cs typeface="Tahoma" pitchFamily="34" charset="0"/>
              </a:rPr>
              <a:t>p</a:t>
            </a:r>
            <a:r>
              <a:rPr lang="en-US" sz="2400" dirty="0">
                <a:latin typeface="Tahoma" pitchFamily="34" charset="0"/>
              </a:rPr>
              <a:t> + </a:t>
            </a:r>
            <a:r>
              <a:rPr lang="en-US" sz="2400" baseline="30000" dirty="0" smtClean="0">
                <a:latin typeface="Tahoma" pitchFamily="34" charset="0"/>
              </a:rPr>
              <a:t>90</a:t>
            </a:r>
            <a:r>
              <a:rPr lang="en-US" sz="2400" dirty="0" smtClean="0">
                <a:latin typeface="Tahoma" pitchFamily="34" charset="0"/>
              </a:rPr>
              <a:t>Zr </a:t>
            </a:r>
            <a:r>
              <a:rPr lang="en-US" sz="2400" dirty="0">
                <a:latin typeface="Tahoma" pitchFamily="34" charset="0"/>
                <a:sym typeface="Symbol" pitchFamily="18" charset="2"/>
              </a:rPr>
              <a:t> </a:t>
            </a:r>
            <a:r>
              <a:rPr lang="en-US" sz="2400" dirty="0">
                <a:latin typeface="Tahoma" pitchFamily="34" charset="0"/>
                <a:sym typeface="Symbol" pitchFamily="18" charset="2"/>
              </a:rPr>
              <a:t>p</a:t>
            </a:r>
            <a:r>
              <a:rPr lang="en-US" sz="2400" dirty="0" smtClean="0">
                <a:latin typeface="Tahoma" pitchFamily="34" charset="0"/>
              </a:rPr>
              <a:t> </a:t>
            </a:r>
            <a:r>
              <a:rPr lang="en-US" sz="2400" dirty="0">
                <a:latin typeface="Tahoma" pitchFamily="34" charset="0"/>
              </a:rPr>
              <a:t>+ X </a:t>
            </a:r>
            <a:r>
              <a:rPr lang="en-US" sz="2400" dirty="0" smtClean="0">
                <a:latin typeface="Tahoma" pitchFamily="34" charset="0"/>
              </a:rPr>
              <a:t>(160 MeV)</a:t>
            </a:r>
            <a:endParaRPr lang="en-US" sz="2400" dirty="0">
              <a:latin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3800" r="6524" b="10101"/>
          <a:stretch/>
        </p:blipFill>
        <p:spPr>
          <a:xfrm>
            <a:off x="767408" y="1211040"/>
            <a:ext cx="4215102" cy="540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4067" y="2447677"/>
            <a:ext cx="2430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Double differential, d</a:t>
            </a:r>
            <a:r>
              <a:rPr lang="en-US" sz="2400" baseline="30000" dirty="0" smtClean="0"/>
              <a:t>2</a:t>
            </a:r>
            <a:r>
              <a:rPr lang="en-US" sz="2400" dirty="0" smtClean="0">
                <a:sym typeface="Symbol" panose="05050102010706020507" pitchFamily="18" charset="2"/>
              </a:rPr>
              <a:t></a:t>
            </a:r>
            <a:r>
              <a:rPr lang="en-US" sz="2400" dirty="0" smtClean="0"/>
              <a:t>/</a:t>
            </a:r>
            <a:r>
              <a:rPr lang="en-US" sz="2400" dirty="0" err="1" smtClean="0"/>
              <a:t>dEd</a:t>
            </a:r>
            <a:r>
              <a:rPr lang="en-US" sz="2400" dirty="0" smtClean="0">
                <a:sym typeface="Symbol" panose="05050102010706020507" pitchFamily="18" charset="2"/>
              </a:rPr>
              <a:t> emission spectra for various angles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5250" r="2180" b="8946"/>
          <a:stretch/>
        </p:blipFill>
        <p:spPr>
          <a:xfrm>
            <a:off x="6816080" y="1200847"/>
            <a:ext cx="4661094" cy="552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At excitation energies &lt; separation energy</a:t>
            </a:r>
            <a:r>
              <a:rPr lang="en-GB" dirty="0">
                <a:sym typeface="Wingdings" panose="05000000000000000000" pitchFamily="2" charset="2"/>
              </a:rPr>
              <a:t>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emission of gamma rays </a:t>
            </a:r>
            <a:r>
              <a:rPr lang="en-GB" dirty="0">
                <a:sym typeface="Wingdings" panose="05000000000000000000" pitchFamily="2" charset="2"/>
              </a:rPr>
              <a:t>(actually also in competition with evaporation) . </a:t>
            </a:r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dirty="0" smtClean="0">
                <a:sym typeface="Wingdings" panose="05000000000000000000" pitchFamily="2" charset="2"/>
              </a:rPr>
              <a:t>Uses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atlas of excited levels/transitions </a:t>
            </a:r>
            <a:r>
              <a:rPr lang="en-GB" dirty="0">
                <a:sym typeface="Wingdings" panose="05000000000000000000" pitchFamily="2" charset="2"/>
              </a:rPr>
              <a:t>whenever available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132856"/>
            <a:ext cx="5870965" cy="4403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97797" y="3429000"/>
            <a:ext cx="3710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Simulated gamma rays from 5 GeV neutron interactions in </a:t>
            </a:r>
            <a:r>
              <a:rPr lang="en-US" sz="2400" dirty="0" err="1" smtClean="0"/>
              <a:t>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698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52" y="273053"/>
            <a:ext cx="11441204" cy="563659"/>
          </a:xfrm>
        </p:spPr>
        <p:txBody>
          <a:bodyPr/>
          <a:lstStyle/>
          <a:p>
            <a:r>
              <a:rPr lang="en-US" dirty="0" smtClean="0"/>
              <a:t>One more source of  neutrons, and other particles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052736"/>
            <a:ext cx="6096000" cy="4572000"/>
          </a:xfrm>
        </p:spPr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816080" y="2060848"/>
            <a:ext cx="543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Simulated particle spectra from 300 GeV </a:t>
            </a:r>
            <a:r>
              <a:rPr lang="en-US" sz="2400" dirty="0" smtClean="0">
                <a:solidFill>
                  <a:srgbClr val="FF0000"/>
                </a:solidFill>
              </a:rPr>
              <a:t>muon</a:t>
            </a:r>
            <a:r>
              <a:rPr lang="en-US" sz="2400" dirty="0" smtClean="0"/>
              <a:t> interactions in on </a:t>
            </a:r>
            <a:r>
              <a:rPr lang="en-US" sz="2400" dirty="0" err="1" smtClean="0"/>
              <a:t>Ar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00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B910D6-7B89-4883-A73E-3A858F1D9DA5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Real and Virtual Photonuclear Interactions</a:t>
            </a:r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377" y="896562"/>
            <a:ext cx="6120680" cy="5412758"/>
          </a:xfrm>
          <a:noFill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Photonuclear </a:t>
            </a:r>
            <a:r>
              <a:rPr lang="en-US" altLang="en-US" sz="2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200" i="1" dirty="0" smtClean="0">
              <a:solidFill>
                <a:srgbClr val="FF66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 smtClean="0">
                <a:solidFill>
                  <a:srgbClr val="800000"/>
                </a:solidFill>
              </a:rPr>
              <a:t>Giant Dipole Resonance</a:t>
            </a:r>
            <a:r>
              <a:rPr lang="en-US" altLang="en-US" sz="2200" dirty="0" smtClean="0"/>
              <a:t> interaction (special database)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 smtClean="0">
                <a:solidFill>
                  <a:srgbClr val="800000"/>
                </a:solidFill>
              </a:rPr>
              <a:t>Quasi-Deuteron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effect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>
                <a:solidFill>
                  <a:srgbClr val="800000"/>
                </a:solidFill>
              </a:rPr>
              <a:t>Delta Resonance</a:t>
            </a:r>
            <a:r>
              <a:rPr lang="en-US" altLang="en-US" sz="2200" dirty="0"/>
              <a:t> energy region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>
                <a:solidFill>
                  <a:srgbClr val="800000"/>
                </a:solidFill>
              </a:rPr>
              <a:t>Vector Meson Dominance</a:t>
            </a:r>
            <a:r>
              <a:rPr lang="en-US" altLang="en-US" sz="2200" dirty="0"/>
              <a:t> </a:t>
            </a:r>
            <a:r>
              <a:rPr lang="en-US" altLang="en-US" sz="2200" dirty="0" smtClean="0"/>
              <a:t>at </a:t>
            </a:r>
            <a:r>
              <a:rPr lang="en-US" altLang="en-US" sz="2200" dirty="0"/>
              <a:t>high </a:t>
            </a:r>
            <a:r>
              <a:rPr lang="en-US" altLang="en-US" sz="2200" dirty="0" smtClean="0"/>
              <a:t>energies</a:t>
            </a:r>
            <a:endParaRPr lang="en-US" altLang="en-US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>
                <a:solidFill>
                  <a:srgbClr val="800000"/>
                </a:solidFill>
              </a:rPr>
              <a:t>INC, </a:t>
            </a:r>
            <a:r>
              <a:rPr lang="en-US" altLang="en-US" sz="2200" dirty="0" err="1">
                <a:solidFill>
                  <a:srgbClr val="800000"/>
                </a:solidFill>
              </a:rPr>
              <a:t>preequilibrium</a:t>
            </a:r>
            <a:r>
              <a:rPr lang="en-US" altLang="en-US" sz="2200" dirty="0">
                <a:solidFill>
                  <a:srgbClr val="800000"/>
                </a:solidFill>
              </a:rPr>
              <a:t> and evaporation</a:t>
            </a:r>
            <a:r>
              <a:rPr lang="en-US" altLang="en-US" sz="2200" dirty="0"/>
              <a:t> via the PEANUT model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2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Virtual </a:t>
            </a:r>
            <a:r>
              <a:rPr lang="en-US" altLang="en-US" sz="2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photon reactions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>
                <a:solidFill>
                  <a:srgbClr val="FF0000"/>
                </a:solidFill>
              </a:rPr>
              <a:t>Muon photonuclear </a:t>
            </a:r>
            <a:r>
              <a:rPr lang="en-US" altLang="en-US" sz="2200" dirty="0" smtClean="0"/>
              <a:t>interactions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/>
              <a:t>Electronuclear interactions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/>
              <a:t>Electromagnetic </a:t>
            </a:r>
            <a:r>
              <a:rPr lang="en-US" altLang="en-US" sz="2200" dirty="0" smtClean="0"/>
              <a:t>dissociation</a:t>
            </a:r>
            <a:endParaRPr lang="en-US" altLang="en-US" sz="2200" i="1" dirty="0">
              <a:solidFill>
                <a:srgbClr val="FF66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Paola Sala LEPLAr</a:t>
            </a:r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13250" r="3901" b="3801"/>
          <a:stretch/>
        </p:blipFill>
        <p:spPr>
          <a:xfrm>
            <a:off x="7000828" y="728936"/>
            <a:ext cx="4766200" cy="5976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57860" y="3789040"/>
            <a:ext cx="2638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Electro</a:t>
            </a:r>
            <a:r>
              <a:rPr lang="en-US" dirty="0"/>
              <a:t>(</a:t>
            </a:r>
            <a:r>
              <a:rPr lang="en-US" dirty="0" err="1">
                <a:solidFill>
                  <a:srgbClr val="FF0000"/>
                </a:solidFill>
              </a:rPr>
              <a:t>Positro</a:t>
            </a:r>
            <a:r>
              <a:rPr lang="en-US" dirty="0"/>
              <a:t>)Fission on </a:t>
            </a:r>
            <a:r>
              <a:rPr lang="en-US" baseline="30000" dirty="0" smtClean="0"/>
              <a:t>238</a:t>
            </a:r>
            <a:r>
              <a:rPr lang="en-US" dirty="0" smtClean="0"/>
              <a:t>U</a:t>
            </a:r>
          </a:p>
          <a:p>
            <a:r>
              <a:rPr lang="en-US" dirty="0" err="1" smtClean="0"/>
              <a:t>Lines:FLUKA</a:t>
            </a:r>
            <a:r>
              <a:rPr lang="en-US" dirty="0" smtClean="0"/>
              <a:t> (E1+E2)</a:t>
            </a:r>
          </a:p>
          <a:p>
            <a:r>
              <a:rPr lang="en-US" dirty="0" smtClean="0"/>
              <a:t>Symbols.: exp. data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Cosmogenic</a:t>
            </a:r>
            <a:r>
              <a:rPr lang="en-US" dirty="0" smtClean="0"/>
              <a:t> backgrounds at Gran </a:t>
            </a:r>
            <a:r>
              <a:rPr lang="en-US" dirty="0" err="1" smtClean="0"/>
              <a:t>Sasso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Paola Sala LEPLAr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F53E051-5CF4-4765-8086-B2DC4EB0245F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908720"/>
            <a:ext cx="6404446" cy="54584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452" y="1039956"/>
            <a:ext cx="37363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000" b="1" dirty="0" err="1" smtClean="0"/>
              <a:t>Borexino</a:t>
            </a:r>
            <a:r>
              <a:rPr lang="en-US" sz="2000" b="1" dirty="0" smtClean="0"/>
              <a:t> detector:</a:t>
            </a:r>
          </a:p>
          <a:p>
            <a:pPr algn="l">
              <a:buClr>
                <a:schemeClr val="accent2">
                  <a:lumMod val="60000"/>
                  <a:lumOff val="40000"/>
                </a:schemeClr>
              </a:buClr>
            </a:pPr>
            <a:endParaRPr lang="en-US" sz="2000" b="1" dirty="0" smtClean="0"/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2"/>
                </a:solidFill>
              </a:rPr>
              <a:t>~300 tons of liquid scintillator surrounded by 1000 + 2400 tons of </a:t>
            </a:r>
            <a:r>
              <a:rPr lang="en-US" dirty="0" err="1" smtClean="0">
                <a:solidFill>
                  <a:schemeClr val="accent2"/>
                </a:solidFill>
              </a:rPr>
              <a:t>Sci</a:t>
            </a:r>
            <a:r>
              <a:rPr lang="en-US" dirty="0" smtClean="0">
                <a:solidFill>
                  <a:schemeClr val="accent2"/>
                </a:solidFill>
              </a:rPr>
              <a:t>/H</a:t>
            </a:r>
            <a:r>
              <a:rPr lang="en-US" baseline="-25000" dirty="0" smtClean="0">
                <a:solidFill>
                  <a:schemeClr val="accent2"/>
                </a:solidFill>
              </a:rPr>
              <a:t>2</a:t>
            </a:r>
            <a:r>
              <a:rPr lang="en-US" dirty="0" smtClean="0">
                <a:solidFill>
                  <a:schemeClr val="accent2"/>
                </a:solidFill>
              </a:rPr>
              <a:t>O shielding</a:t>
            </a:r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2"/>
                </a:solidFill>
              </a:rPr>
              <a:t>Primary physics goal: solar </a:t>
            </a:r>
            <a:r>
              <a:rPr lang="en-US" dirty="0" smtClean="0">
                <a:solidFill>
                  <a:schemeClr val="accent2"/>
                </a:solidFill>
                <a:sym typeface="Symbol" panose="05050102010706020507" pitchFamily="18" charset="2"/>
              </a:rPr>
              <a:t>’s</a:t>
            </a:r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2"/>
                </a:solidFill>
                <a:sym typeface="Symbol" panose="05050102010706020507" pitchFamily="18" charset="2"/>
              </a:rPr>
              <a:t>Possibility of measuring </a:t>
            </a:r>
            <a:r>
              <a:rPr lang="en-US" b="1" i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neutrons</a:t>
            </a:r>
            <a:r>
              <a:rPr lang="en-US" dirty="0" smtClean="0">
                <a:solidFill>
                  <a:schemeClr val="accent2"/>
                </a:solidFill>
                <a:sym typeface="Symbol" panose="05050102010706020507" pitchFamily="18" charset="2"/>
              </a:rPr>
              <a:t> and </a:t>
            </a:r>
            <a:r>
              <a:rPr lang="en-US" b="1" i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radioactive decays</a:t>
            </a:r>
            <a:r>
              <a:rPr lang="en-US" dirty="0" smtClean="0">
                <a:solidFill>
                  <a:schemeClr val="accent2"/>
                </a:solidFill>
                <a:sym typeface="Symbol" panose="05050102010706020507" pitchFamily="18" charset="2"/>
              </a:rPr>
              <a:t> related to </a:t>
            </a:r>
            <a:r>
              <a:rPr lang="en-US" b="1" i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passing cosmic muons</a:t>
            </a:r>
            <a:r>
              <a:rPr lang="en-US" dirty="0" smtClean="0">
                <a:solidFill>
                  <a:schemeClr val="accent2"/>
                </a:solidFill>
                <a:sym typeface="Symbol" panose="05050102010706020507" pitchFamily="18" charset="2"/>
              </a:rPr>
              <a:t> (average energy of ’s at Gran </a:t>
            </a:r>
            <a:r>
              <a:rPr lang="en-US" dirty="0" err="1" smtClean="0">
                <a:solidFill>
                  <a:schemeClr val="accent2"/>
                </a:solidFill>
                <a:sym typeface="Symbol" panose="05050102010706020507" pitchFamily="18" charset="2"/>
              </a:rPr>
              <a:t>Sasso</a:t>
            </a:r>
            <a:r>
              <a:rPr lang="en-US" dirty="0" smtClean="0">
                <a:solidFill>
                  <a:schemeClr val="accent2"/>
                </a:solidFill>
                <a:sym typeface="Symbol" panose="05050102010706020507" pitchFamily="18" charset="2"/>
              </a:rPr>
              <a:t> depth ~283 GeV)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1991544" y="4538824"/>
            <a:ext cx="504056" cy="762384"/>
          </a:xfrm>
          <a:prstGeom prst="downArrow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2" y="5337166"/>
            <a:ext cx="4711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Critical test of (</a:t>
            </a:r>
            <a:r>
              <a:rPr lang="en-US" b="1" i="1" dirty="0" smtClean="0">
                <a:sym typeface="Symbol" panose="05050102010706020507" pitchFamily="18" charset="2"/>
              </a:rPr>
              <a:t> and ) photonuclear interactions, as well as of  atomic physics (</a:t>
            </a:r>
            <a:r>
              <a:rPr lang="en-US" b="1" i="1" dirty="0" err="1" smtClean="0">
                <a:sym typeface="Symbol" panose="05050102010706020507" pitchFamily="18" charset="2"/>
              </a:rPr>
              <a:t>dE</a:t>
            </a:r>
            <a:r>
              <a:rPr lang="en-US" b="1" i="1" dirty="0" smtClean="0">
                <a:sym typeface="Symbol" panose="05050102010706020507" pitchFamily="18" charset="2"/>
              </a:rPr>
              <a:t>/dx, e</a:t>
            </a:r>
            <a:r>
              <a:rPr lang="en-US" b="1" i="1" baseline="30000" dirty="0" smtClean="0">
                <a:sym typeface="Symbol" panose="05050102010706020507" pitchFamily="18" charset="2"/>
              </a:rPr>
              <a:t></a:t>
            </a:r>
            <a:r>
              <a:rPr lang="en-US" b="1" i="1" dirty="0" smtClean="0">
                <a:sym typeface="Symbol" panose="05050102010706020507" pitchFamily="18" charset="2"/>
              </a:rPr>
              <a:t> pair prod., </a:t>
            </a:r>
            <a:r>
              <a:rPr lang="en-US" b="1" i="1" dirty="0" err="1" smtClean="0">
                <a:sym typeface="Symbol" panose="05050102010706020507" pitchFamily="18" charset="2"/>
              </a:rPr>
              <a:t>bremss</a:t>
            </a:r>
            <a:r>
              <a:rPr lang="en-US" b="1" i="1" dirty="0" smtClean="0">
                <a:sym typeface="Symbol" panose="05050102010706020507" pitchFamily="18" charset="2"/>
              </a:rPr>
              <a:t>.)</a:t>
            </a:r>
            <a:endParaRPr lang="en-US" b="1" i="1" baseline="30000" dirty="0"/>
          </a:p>
        </p:txBody>
      </p:sp>
    </p:spTree>
    <p:extLst>
      <p:ext uri="{BB962C8B-B14F-4D97-AF65-F5344CB8AC3E}">
        <p14:creationId xmlns:p14="http://schemas.microsoft.com/office/powerpoint/2010/main" val="24813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Neutron cross sections in </a:t>
            </a:r>
            <a:r>
              <a:rPr lang="en-GB" dirty="0" err="1" smtClean="0"/>
              <a:t>Ar</a:t>
            </a:r>
            <a:r>
              <a:rPr lang="en-GB" dirty="0" smtClean="0"/>
              <a:t> (low energy)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0" y="1487573"/>
            <a:ext cx="9387373" cy="4544632"/>
          </a:xfrm>
        </p:spPr>
      </p:pic>
      <p:grpSp>
        <p:nvGrpSpPr>
          <p:cNvPr id="22" name="Group 21"/>
          <p:cNvGrpSpPr/>
          <p:nvPr/>
        </p:nvGrpSpPr>
        <p:grpSpPr>
          <a:xfrm>
            <a:off x="7598735" y="5670698"/>
            <a:ext cx="3374642" cy="934680"/>
            <a:chOff x="7598735" y="5670698"/>
            <a:chExt cx="3374642" cy="934680"/>
          </a:xfrm>
        </p:grpSpPr>
        <p:sp>
          <p:nvSpPr>
            <p:cNvPr id="5" name="TextBox 4"/>
            <p:cNvSpPr txBox="1"/>
            <p:nvPr/>
          </p:nvSpPr>
          <p:spPr>
            <a:xfrm>
              <a:off x="7598735" y="6236046"/>
              <a:ext cx="3374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1.4 MeV:  </a:t>
              </a:r>
              <a:r>
                <a:rPr lang="en-GB" dirty="0" err="1" smtClean="0"/>
                <a:t>Ar</a:t>
              </a:r>
              <a:r>
                <a:rPr lang="en-GB" dirty="0" smtClean="0"/>
                <a:t> 1</a:t>
              </a:r>
              <a:r>
                <a:rPr lang="en-GB" baseline="30000" dirty="0" smtClean="0"/>
                <a:t>st</a:t>
              </a:r>
              <a:r>
                <a:rPr lang="en-GB" dirty="0" smtClean="0"/>
                <a:t> excited state</a:t>
              </a:r>
              <a:endParaRPr lang="en-GB" dirty="0"/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8591107" y="5670698"/>
              <a:ext cx="7088" cy="581246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9462977" y="2605725"/>
            <a:ext cx="1233376" cy="378479"/>
            <a:chOff x="9462977" y="2605725"/>
            <a:chExt cx="1233376" cy="378479"/>
          </a:xfrm>
        </p:grpSpPr>
        <p:sp>
          <p:nvSpPr>
            <p:cNvPr id="8" name="TextBox 7"/>
            <p:cNvSpPr txBox="1"/>
            <p:nvPr/>
          </p:nvSpPr>
          <p:spPr>
            <a:xfrm>
              <a:off x="9994842" y="2605725"/>
              <a:ext cx="701511" cy="378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n, n’</a:t>
              </a:r>
              <a:endParaRPr lang="en-GB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>
              <a:off x="9462977" y="2838624"/>
              <a:ext cx="531866" cy="145580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9615377" y="2162700"/>
            <a:ext cx="1662223" cy="378479"/>
            <a:chOff x="9462977" y="2605725"/>
            <a:chExt cx="1662223" cy="378479"/>
          </a:xfrm>
        </p:grpSpPr>
        <p:sp>
          <p:nvSpPr>
            <p:cNvPr id="15" name="TextBox 14"/>
            <p:cNvSpPr txBox="1"/>
            <p:nvPr/>
          </p:nvSpPr>
          <p:spPr>
            <a:xfrm>
              <a:off x="9994842" y="2605725"/>
              <a:ext cx="1130358" cy="378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n, total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>
              <a:off x="9462977" y="2838624"/>
              <a:ext cx="531866" cy="145580"/>
            </a:xfrm>
            <a:prstGeom prst="straightConnector1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9615377" y="2368264"/>
            <a:ext cx="1761460" cy="378479"/>
            <a:chOff x="9462977" y="2605725"/>
            <a:chExt cx="1761460" cy="378479"/>
          </a:xfrm>
        </p:grpSpPr>
        <p:sp>
          <p:nvSpPr>
            <p:cNvPr id="18" name="TextBox 17"/>
            <p:cNvSpPr txBox="1"/>
            <p:nvPr/>
          </p:nvSpPr>
          <p:spPr>
            <a:xfrm>
              <a:off x="9994842" y="2605725"/>
              <a:ext cx="1229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B050"/>
                  </a:solidFill>
                </a:rPr>
                <a:t>n, elastic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H="1">
              <a:off x="9462977" y="2838624"/>
              <a:ext cx="531866" cy="145580"/>
            </a:xfrm>
            <a:prstGeom prst="straightConnector1">
              <a:avLst/>
            </a:prstGeom>
            <a:noFill/>
            <a:ln w="349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1" name="Straight Arrow Connector 20"/>
          <p:cNvCxnSpPr/>
          <p:nvPr/>
        </p:nvCxnSpPr>
        <p:spPr bwMode="auto">
          <a:xfrm flipH="1">
            <a:off x="446564" y="2774078"/>
            <a:ext cx="9144000" cy="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grpSp>
        <p:nvGrpSpPr>
          <p:cNvPr id="23" name="Group 22"/>
          <p:cNvGrpSpPr/>
          <p:nvPr/>
        </p:nvGrpSpPr>
        <p:grpSpPr>
          <a:xfrm>
            <a:off x="669851" y="2746743"/>
            <a:ext cx="2029723" cy="1707314"/>
            <a:chOff x="7598735" y="4898064"/>
            <a:chExt cx="2029723" cy="1707314"/>
          </a:xfrm>
        </p:grpSpPr>
        <p:sp>
          <p:nvSpPr>
            <p:cNvPr id="24" name="TextBox 23"/>
            <p:cNvSpPr txBox="1"/>
            <p:nvPr/>
          </p:nvSpPr>
          <p:spPr>
            <a:xfrm>
              <a:off x="7598735" y="6236046"/>
              <a:ext cx="20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0000"/>
                  </a:solidFill>
                </a:rPr>
                <a:t>1. </a:t>
              </a:r>
              <a:r>
                <a:rPr lang="en-GB" dirty="0">
                  <a:solidFill>
                    <a:srgbClr val="000000"/>
                  </a:solidFill>
                </a:rPr>
                <a:t>b</a:t>
              </a:r>
              <a:r>
                <a:rPr lang="en-GB" dirty="0" smtClean="0">
                  <a:solidFill>
                    <a:srgbClr val="000000"/>
                  </a:solidFill>
                </a:rPr>
                <a:t> ~ 50 cm path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7666075" y="4898064"/>
              <a:ext cx="932120" cy="1353880"/>
            </a:xfrm>
            <a:prstGeom prst="straightConnector1">
              <a:avLst/>
            </a:prstGeom>
            <a:noFill/>
            <a:ln w="349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9462977" y="4030720"/>
            <a:ext cx="1761460" cy="378479"/>
            <a:chOff x="9462977" y="2605725"/>
            <a:chExt cx="1761460" cy="378479"/>
          </a:xfrm>
        </p:grpSpPr>
        <p:sp>
          <p:nvSpPr>
            <p:cNvPr id="28" name="TextBox 27"/>
            <p:cNvSpPr txBox="1"/>
            <p:nvPr/>
          </p:nvSpPr>
          <p:spPr>
            <a:xfrm>
              <a:off x="9994842" y="2605725"/>
              <a:ext cx="1229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n, </a:t>
              </a:r>
              <a:r>
                <a:rPr lang="en-GB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sym typeface="Symbol" panose="05050102010706020507" pitchFamily="18" charset="2"/>
                </a:rPr>
                <a:t></a:t>
              </a:r>
              <a:endParaRPr lang="en-GB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9462977" y="2838624"/>
              <a:ext cx="531866" cy="145580"/>
            </a:xfrm>
            <a:prstGeom prst="straightConnector1">
              <a:avLst/>
            </a:prstGeom>
            <a:noFill/>
            <a:ln w="349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5512157" y="5750812"/>
            <a:ext cx="760144" cy="650725"/>
            <a:chOff x="5512157" y="5750812"/>
            <a:chExt cx="760144" cy="650725"/>
          </a:xfrm>
        </p:grpSpPr>
        <p:sp>
          <p:nvSpPr>
            <p:cNvPr id="3" name="TextBox 2"/>
            <p:cNvSpPr txBox="1"/>
            <p:nvPr/>
          </p:nvSpPr>
          <p:spPr>
            <a:xfrm>
              <a:off x="5512157" y="6032205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 </a:t>
              </a:r>
              <a:r>
                <a:rPr lang="en-GB" dirty="0" err="1" smtClean="0"/>
                <a:t>keV</a:t>
              </a:r>
              <a:endParaRPr lang="en-GB" dirty="0"/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flipV="1">
              <a:off x="5892229" y="5750812"/>
              <a:ext cx="0" cy="294660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6366453" y="5748673"/>
            <a:ext cx="901209" cy="650725"/>
            <a:chOff x="5512157" y="5750812"/>
            <a:chExt cx="901209" cy="650725"/>
          </a:xfrm>
        </p:grpSpPr>
        <p:sp>
          <p:nvSpPr>
            <p:cNvPr id="31" name="TextBox 30"/>
            <p:cNvSpPr txBox="1"/>
            <p:nvPr/>
          </p:nvSpPr>
          <p:spPr>
            <a:xfrm>
              <a:off x="5512157" y="6032205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10 </a:t>
              </a:r>
              <a:r>
                <a:rPr lang="en-GB" dirty="0" err="1" smtClean="0"/>
                <a:t>keV</a:t>
              </a:r>
              <a:endParaRPr lang="en-GB" dirty="0"/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flipV="1">
              <a:off x="5892229" y="5750812"/>
              <a:ext cx="0" cy="294660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1088265" y="4571280"/>
            <a:ext cx="2507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Elastic : </a:t>
            </a:r>
            <a:r>
              <a:rPr lang="en-GB" dirty="0" smtClean="0">
                <a:solidFill>
                  <a:srgbClr val="00B050"/>
                </a:solidFill>
                <a:sym typeface="Symbol" panose="05050102010706020507" pitchFamily="18" charset="2"/>
              </a:rPr>
              <a:t>E0.05E</a:t>
            </a:r>
          </a:p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Symbol" panose="05050102010706020507" pitchFamily="18" charset="2"/>
              </a:rPr>
              <a:t>Capture: Q6MeV</a:t>
            </a:r>
          </a:p>
          <a:p>
            <a:r>
              <a:rPr lang="en-GB" dirty="0" smtClean="0">
                <a:solidFill>
                  <a:srgbClr val="0070C0"/>
                </a:solidFill>
                <a:sym typeface="Symbol" panose="05050102010706020507" pitchFamily="18" charset="2"/>
              </a:rPr>
              <a:t>Inelastic: </a:t>
            </a:r>
            <a:r>
              <a:rPr lang="en-GB" dirty="0">
                <a:solidFill>
                  <a:srgbClr val="0070C0"/>
                </a:solidFill>
                <a:sym typeface="Symbol" panose="05050102010706020507" pitchFamily="18" charset="2"/>
              </a:rPr>
              <a:t></a:t>
            </a:r>
            <a:r>
              <a:rPr lang="en-GB" dirty="0" smtClean="0">
                <a:solidFill>
                  <a:srgbClr val="0070C0"/>
                </a:solidFill>
                <a:sym typeface="Symbol" panose="05050102010706020507" pitchFamily="18" charset="2"/>
              </a:rPr>
              <a:t>E&gt;1.4 MeV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8265" y="1075386"/>
            <a:ext cx="8105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 at high energy, the neutron interaction length in argon is around 80~cm)</a:t>
            </a:r>
            <a:endParaRPr lang="en-GB" dirty="0"/>
          </a:p>
        </p:txBody>
      </p:sp>
      <p:grpSp>
        <p:nvGrpSpPr>
          <p:cNvPr id="33" name="Group 32"/>
          <p:cNvGrpSpPr/>
          <p:nvPr/>
        </p:nvGrpSpPr>
        <p:grpSpPr>
          <a:xfrm>
            <a:off x="9319485" y="3142711"/>
            <a:ext cx="1761460" cy="378479"/>
            <a:chOff x="9462977" y="2605725"/>
            <a:chExt cx="1761460" cy="378479"/>
          </a:xfrm>
        </p:grpSpPr>
        <p:sp>
          <p:nvSpPr>
            <p:cNvPr id="34" name="TextBox 33"/>
            <p:cNvSpPr txBox="1"/>
            <p:nvPr/>
          </p:nvSpPr>
          <p:spPr>
            <a:xfrm>
              <a:off x="9994842" y="2605725"/>
              <a:ext cx="1229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33CCCC"/>
                  </a:solidFill>
                </a:rPr>
                <a:t>n, 2n</a:t>
              </a:r>
              <a:endParaRPr lang="en-GB" dirty="0">
                <a:solidFill>
                  <a:srgbClr val="33CCCC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 flipH="1">
              <a:off x="9462977" y="2838624"/>
              <a:ext cx="531866" cy="145580"/>
            </a:xfrm>
            <a:prstGeom prst="straightConnector1">
              <a:avLst/>
            </a:prstGeom>
            <a:noFill/>
            <a:ln w="34925" cap="flat" cmpd="sng" algn="ctr">
              <a:solidFill>
                <a:srgbClr val="66CC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37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52" y="273053"/>
            <a:ext cx="11225180" cy="635667"/>
          </a:xfrm>
        </p:spPr>
        <p:txBody>
          <a:bodyPr/>
          <a:lstStyle/>
          <a:p>
            <a:r>
              <a:rPr lang="en-US" dirty="0" smtClean="0">
                <a:sym typeface="Symbol" panose="05050102010706020507" pitchFamily="18" charset="2"/>
              </a:rPr>
              <a:t> Induced </a:t>
            </a:r>
            <a:r>
              <a:rPr lang="en-US" dirty="0">
                <a:sym typeface="Symbol" panose="05050102010706020507" pitchFamily="18" charset="2"/>
              </a:rPr>
              <a:t>n</a:t>
            </a:r>
            <a:r>
              <a:rPr lang="en-US" dirty="0" smtClean="0"/>
              <a:t>eutron multiplicity events @ </a:t>
            </a:r>
            <a:r>
              <a:rPr lang="en-US" dirty="0" err="1" smtClean="0"/>
              <a:t>Borexino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Paola Sala LEPLAr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F53E051-5CF4-4765-8086-B2DC4EB0245F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764704"/>
            <a:ext cx="8534400" cy="5448300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8400256" y="2492896"/>
            <a:ext cx="3464346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Neutron producing </a:t>
            </a:r>
            <a:r>
              <a:rPr lang="en-US" dirty="0" smtClean="0">
                <a:sym typeface="Symbol" panose="05050102010706020507" pitchFamily="18" charset="2"/>
              </a:rPr>
              <a:t> event rate</a:t>
            </a:r>
            <a:r>
              <a:rPr lang="en-US" dirty="0" smtClean="0"/>
              <a:t>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evt</a:t>
            </a:r>
            <a:r>
              <a:rPr lang="en-US" dirty="0" smtClean="0"/>
              <a:t>/day @ inner detector</a:t>
            </a:r>
            <a:r>
              <a:rPr lang="en-US" dirty="0" smtClean="0">
                <a:sym typeface="Symbol" panose="05050102010706020507" pitchFamily="18" charset="2"/>
              </a:rPr>
              <a:t>)</a:t>
            </a:r>
            <a:endParaRPr lang="en-US" dirty="0" smtClean="0"/>
          </a:p>
          <a:p>
            <a:endParaRPr lang="en-US" dirty="0"/>
          </a:p>
          <a:p>
            <a:pPr algn="l"/>
            <a:r>
              <a:rPr lang="en-US" dirty="0" err="1" smtClean="0"/>
              <a:t>Borexino</a:t>
            </a:r>
            <a:r>
              <a:rPr lang="en-US" dirty="0" smtClean="0"/>
              <a:t>:   </a:t>
            </a:r>
            <a:r>
              <a:rPr lang="en-US" dirty="0"/>
              <a:t> </a:t>
            </a:r>
            <a:r>
              <a:rPr lang="en-US" dirty="0" smtClean="0"/>
              <a:t>67</a:t>
            </a:r>
            <a:r>
              <a:rPr lang="en-US" dirty="0" smtClean="0">
                <a:sym typeface="Symbol" panose="05050102010706020507" pitchFamily="18" charset="2"/>
              </a:rPr>
              <a:t>1</a:t>
            </a:r>
          </a:p>
          <a:p>
            <a:pPr algn="l"/>
            <a:r>
              <a:rPr lang="en-US" dirty="0" err="1" smtClean="0">
                <a:sym typeface="Symbol" panose="05050102010706020507" pitchFamily="18" charset="2"/>
              </a:rPr>
              <a:t>Fluka</a:t>
            </a:r>
            <a:r>
              <a:rPr lang="en-US" dirty="0" smtClean="0">
                <a:sym typeface="Symbol" panose="05050102010706020507" pitchFamily="18" charset="2"/>
              </a:rPr>
              <a:t>:        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621</a:t>
            </a:r>
          </a:p>
          <a:p>
            <a:pPr algn="l"/>
            <a:r>
              <a:rPr lang="en-US" dirty="0" smtClean="0">
                <a:sym typeface="Symbol" panose="05050102010706020507" pitchFamily="18" charset="2"/>
              </a:rPr>
              <a:t>Fluka2011: 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421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01838" y="862109"/>
            <a:ext cx="3882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err="1" smtClean="0"/>
              <a:t>A.Empl</a:t>
            </a:r>
            <a:r>
              <a:rPr lang="en-US" dirty="0" smtClean="0"/>
              <a:t> et al, APCPC,1672,090001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1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773" y="1090519"/>
            <a:ext cx="4857597" cy="439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ICARUS@CNGS </a:t>
            </a:r>
            <a:r>
              <a:rPr lang="en-GB" dirty="0"/>
              <a:t>data </a:t>
            </a:r>
            <a:r>
              <a:rPr lang="en-GB" dirty="0" smtClean="0"/>
              <a:t>(</a:t>
            </a:r>
            <a:r>
              <a:rPr lang="en-GB" dirty="0" smtClean="0">
                <a:sym typeface="Symbol" panose="05050102010706020507" pitchFamily="18" charset="2"/>
              </a:rPr>
              <a:t></a:t>
            </a:r>
            <a:r>
              <a:rPr lang="en-GB" dirty="0" smtClean="0"/>
              <a:t>20 </a:t>
            </a:r>
            <a:r>
              <a:rPr lang="en-GB" dirty="0"/>
              <a:t>GeV E</a:t>
            </a:r>
            <a:r>
              <a:rPr lang="en-GB" dirty="0">
                <a:sym typeface="Symbol" panose="05050102010706020507" pitchFamily="18" charset="2"/>
              </a:rPr>
              <a:t></a:t>
            </a:r>
            <a:r>
              <a:rPr lang="en-GB" dirty="0"/>
              <a:t> peak)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1238" y="5226078"/>
            <a:ext cx="10599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Same reconstruction in </a:t>
            </a:r>
            <a:r>
              <a:rPr lang="en-GB" sz="2400" dirty="0" smtClean="0"/>
              <a:t>MC (FLUKA) </a:t>
            </a:r>
            <a:r>
              <a:rPr lang="en-GB" sz="2400" dirty="0" smtClean="0"/>
              <a:t>and </a:t>
            </a:r>
            <a:r>
              <a:rPr lang="en-GB" sz="2400" dirty="0" smtClean="0"/>
              <a:t>Data, no tuning.</a:t>
            </a:r>
            <a:endParaRPr lang="en-GB" sz="2400" dirty="0" smtClean="0"/>
          </a:p>
          <a:p>
            <a:pPr algn="l"/>
            <a:r>
              <a:rPr lang="en-GB" sz="2400" dirty="0" smtClean="0"/>
              <a:t>Neutrino fluxes from FLUKA </a:t>
            </a:r>
            <a:r>
              <a:rPr lang="en-GB" sz="2400" dirty="0" err="1" smtClean="0"/>
              <a:t>cngs</a:t>
            </a:r>
            <a:r>
              <a:rPr lang="en-GB" sz="2400" dirty="0" smtClean="0"/>
              <a:t> </a:t>
            </a:r>
            <a:r>
              <a:rPr lang="en-GB" sz="2400" dirty="0" smtClean="0"/>
              <a:t>simulations.</a:t>
            </a:r>
          </a:p>
          <a:p>
            <a:pPr algn="l"/>
            <a:r>
              <a:rPr lang="en-GB" sz="2400" dirty="0" smtClean="0"/>
              <a:t>Neutrino interactions by the FLUKA generator</a:t>
            </a:r>
            <a:endParaRPr lang="en-GB" sz="2400" dirty="0" smtClean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25378" y="997010"/>
            <a:ext cx="4262463" cy="4263021"/>
            <a:chOff x="1532295" y="1280795"/>
            <a:chExt cx="5080448" cy="50811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2295" y="1280795"/>
              <a:ext cx="5080448" cy="50811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8283" y="2866156"/>
              <a:ext cx="2818259" cy="158130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8349459" y="5353024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 err="1"/>
              <a:t>Eur</a:t>
            </a:r>
            <a:r>
              <a:rPr lang="fr-FR" sz="2000" dirty="0"/>
              <a:t>. Phys. J. C (2013) </a:t>
            </a:r>
            <a:r>
              <a:rPr lang="fr-FR" sz="2000" dirty="0" smtClean="0"/>
              <a:t>73:2345</a:t>
            </a:r>
          </a:p>
          <a:p>
            <a:pPr algn="l"/>
            <a:r>
              <a:rPr lang="fr-FR" sz="2000" dirty="0" smtClean="0"/>
              <a:t>Phys. </a:t>
            </a:r>
            <a:r>
              <a:rPr lang="fr-FR" sz="2000" dirty="0" err="1" smtClean="0"/>
              <a:t>Lett</a:t>
            </a:r>
            <a:r>
              <a:rPr lang="fr-FR" sz="2000" dirty="0" smtClean="0"/>
              <a:t>. B (2014)</a:t>
            </a:r>
            <a:endParaRPr lang="en-GB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943872" y="1268760"/>
            <a:ext cx="22804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/>
              <a:t>Distribution of total deposited energy in the T600 </a:t>
            </a:r>
            <a:r>
              <a:rPr lang="en-GB" sz="2200" dirty="0" smtClean="0"/>
              <a:t>detector</a:t>
            </a:r>
          </a:p>
          <a:p>
            <a:pPr algn="l"/>
            <a:endParaRPr lang="en-GB" sz="2200" dirty="0"/>
          </a:p>
          <a:p>
            <a:pPr algn="l"/>
            <a:r>
              <a:rPr lang="en-GB" sz="2200" dirty="0" smtClean="0">
                <a:sym typeface="Symbol" panose="05050102010706020507" pitchFamily="18" charset="2"/>
              </a:rPr>
              <a:t>Left:</a:t>
            </a:r>
          </a:p>
          <a:p>
            <a:pPr algn="l"/>
            <a:r>
              <a:rPr lang="en-GB" sz="2200" dirty="0" smtClean="0">
                <a:sym typeface="Symbol" panose="05050102010706020507" pitchFamily="18" charset="2"/>
              </a:rPr>
              <a:t></a:t>
            </a:r>
            <a:r>
              <a:rPr lang="en-GB" sz="2200" baseline="-25000" dirty="0" smtClean="0">
                <a:sym typeface="Symbol" panose="05050102010706020507" pitchFamily="18" charset="2"/>
              </a:rPr>
              <a:t>µ </a:t>
            </a:r>
            <a:r>
              <a:rPr lang="en-GB" sz="2200" dirty="0" smtClean="0">
                <a:sym typeface="Symbol" panose="05050102010706020507" pitchFamily="18" charset="2"/>
              </a:rPr>
              <a:t>CC events </a:t>
            </a:r>
          </a:p>
          <a:p>
            <a:pPr algn="l"/>
            <a:endParaRPr lang="en-GB" sz="2200" dirty="0">
              <a:sym typeface="Symbol" panose="05050102010706020507" pitchFamily="18" charset="2"/>
            </a:endParaRPr>
          </a:p>
          <a:p>
            <a:pPr algn="l"/>
            <a:r>
              <a:rPr lang="en-GB" sz="2200" dirty="0" smtClean="0">
                <a:sym typeface="Symbol" panose="05050102010706020507" pitchFamily="18" charset="2"/>
              </a:rPr>
              <a:t>Right: </a:t>
            </a:r>
          </a:p>
          <a:p>
            <a:pPr algn="l"/>
            <a:r>
              <a:rPr lang="en-GB" sz="2200" dirty="0" smtClean="0">
                <a:sym typeface="Symbol" panose="05050102010706020507" pitchFamily="18" charset="2"/>
              </a:rPr>
              <a:t> NC events</a:t>
            </a:r>
            <a:endParaRPr lang="en-GB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NUINT 2018</a:t>
            </a: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38414" y="6187856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Not so bad in </a:t>
            </a:r>
            <a:r>
              <a:rPr lang="en-US" sz="2800" b="1" dirty="0" err="1" smtClean="0">
                <a:solidFill>
                  <a:srgbClr val="FF0000"/>
                </a:solidFill>
              </a:rPr>
              <a:t>LAr</a:t>
            </a:r>
            <a:r>
              <a:rPr lang="en-US" sz="2800" b="1" dirty="0" smtClean="0">
                <a:solidFill>
                  <a:srgbClr val="FF0000"/>
                </a:solidFill>
              </a:rPr>
              <a:t>!!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7705396-9B3A-42B5-A79E-0F74E649708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96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1st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Paola Sala LEPLAr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1B6-D915-4AEE-AB2C-974089472C7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63552" y="2348880"/>
            <a:ext cx="7488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Backup slides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62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16400" b="2750"/>
          <a:stretch/>
        </p:blipFill>
        <p:spPr>
          <a:xfrm>
            <a:off x="6888088" y="2102102"/>
            <a:ext cx="3661505" cy="3862943"/>
          </a:xfrm>
          <a:prstGeom prst="rect">
            <a:avLst/>
          </a:prstGeom>
        </p:spPr>
      </p:pic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2286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</a:endParaRP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479376" y="110479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200" b="1" dirty="0">
                <a:solidFill>
                  <a:schemeClr val="tx2"/>
                </a:solidFill>
              </a:rPr>
              <a:t>Electromagnetic dissociation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856133" y="6400799"/>
            <a:ext cx="3223684" cy="394319"/>
          </a:xfrm>
        </p:spPr>
        <p:txBody>
          <a:bodyPr/>
          <a:lstStyle/>
          <a:p>
            <a:fld id="{7726C4FE-0E34-4116-A853-4BED25F0E72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-4480" r="1039"/>
          <a:stretch/>
        </p:blipFill>
        <p:spPr>
          <a:xfrm>
            <a:off x="9348944" y="116632"/>
            <a:ext cx="2579704" cy="1872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8009" y="260648"/>
            <a:ext cx="345638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Very peripheral collisions</a:t>
            </a:r>
          </a:p>
          <a:p>
            <a:pPr marL="342900" indent="-342900" algn="l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Break-up of one of the colliding nuclei in the electromagnetic field of the other nucleus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</a:rPr>
              <a:t>December 1st 2020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8162" y="6424599"/>
            <a:ext cx="5281084" cy="304800"/>
          </a:xfrm>
        </p:spPr>
        <p:txBody>
          <a:bodyPr/>
          <a:lstStyle/>
          <a:p>
            <a:r>
              <a:rPr lang="en-US" smtClean="0">
                <a:solidFill>
                  <a:srgbClr val="40458C"/>
                </a:solidFill>
              </a:rPr>
              <a:t>Paola Sala LEPLAr</a:t>
            </a:r>
            <a:endParaRPr lang="en-US" dirty="0">
              <a:solidFill>
                <a:srgbClr val="40458C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0128448" y="2492896"/>
            <a:ext cx="0" cy="18002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240016" y="587901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EMD, 1 n, 2 n, </a:t>
            </a:r>
            <a:r>
              <a:rPr lang="en-GB" dirty="0"/>
              <a:t>and nuclear cross </a:t>
            </a:r>
            <a:r>
              <a:rPr lang="en-GB" dirty="0" smtClean="0"/>
              <a:t>sections </a:t>
            </a:r>
            <a:r>
              <a:rPr lang="en-GB" dirty="0"/>
              <a:t>as a function of the effective </a:t>
            </a:r>
            <a:r>
              <a:rPr lang="en-GB" dirty="0">
                <a:sym typeface="Symbol"/>
              </a:rPr>
              <a:t> factor</a:t>
            </a:r>
            <a:endParaRPr lang="en-GB" dirty="0"/>
          </a:p>
        </p:txBody>
      </p:sp>
      <p:sp>
        <p:nvSpPr>
          <p:cNvPr id="17" name="Line Callout 1 16"/>
          <p:cNvSpPr/>
          <p:nvPr/>
        </p:nvSpPr>
        <p:spPr bwMode="auto">
          <a:xfrm>
            <a:off x="10704512" y="3091897"/>
            <a:ext cx="1080120" cy="923330"/>
          </a:xfrm>
          <a:prstGeom prst="borderCallout1">
            <a:avLst>
              <a:gd name="adj1" fmla="val 45724"/>
              <a:gd name="adj2" fmla="val -3514"/>
              <a:gd name="adj3" fmla="val 56119"/>
              <a:gd name="adj4" fmla="val -48243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Symbol"/>
              </a:rPr>
              <a:t>Alice:</a:t>
            </a:r>
          </a:p>
          <a:p>
            <a:r>
              <a:rPr lang="en-GB" dirty="0">
                <a:solidFill>
                  <a:srgbClr val="FF0000"/>
                </a:solidFill>
                <a:sym typeface="Symbol"/>
              </a:rPr>
              <a:t></a:t>
            </a:r>
            <a:r>
              <a:rPr lang="en-GB" dirty="0" err="1">
                <a:solidFill>
                  <a:srgbClr val="FF0000"/>
                </a:solidFill>
                <a:sym typeface="Symbol"/>
              </a:rPr>
              <a:t>s</a:t>
            </a:r>
            <a:r>
              <a:rPr lang="en-GB" baseline="-25000" dirty="0" err="1">
                <a:solidFill>
                  <a:srgbClr val="FF0000"/>
                </a:solidFill>
                <a:sym typeface="Symbol"/>
              </a:rPr>
              <a:t>nn</a:t>
            </a:r>
            <a:r>
              <a:rPr lang="en-GB" dirty="0">
                <a:solidFill>
                  <a:srgbClr val="FF0000"/>
                </a:solidFill>
                <a:sym typeface="Symbol"/>
              </a:rPr>
              <a:t>=2.8 </a:t>
            </a:r>
            <a:r>
              <a:rPr lang="en-GB" dirty="0" err="1">
                <a:solidFill>
                  <a:srgbClr val="FF0000"/>
                </a:solidFill>
                <a:sym typeface="Symbol"/>
              </a:rPr>
              <a:t>TeV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9536" y="587901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charge changing cross section as a function of atomic mass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257" y="3502748"/>
            <a:ext cx="224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Symbols: exp. </a:t>
            </a:r>
            <a:r>
              <a:rPr lang="en-US" dirty="0" smtClean="0"/>
              <a:t>data</a:t>
            </a:r>
            <a:endParaRPr lang="en-US" dirty="0"/>
          </a:p>
          <a:p>
            <a:pPr algn="l"/>
            <a:r>
              <a:rPr lang="en-US" dirty="0"/>
              <a:t>Lines: </a:t>
            </a:r>
            <a:r>
              <a:rPr lang="en-US" dirty="0" err="1"/>
              <a:t>Fluka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79376" y="1063168"/>
            <a:ext cx="6048672" cy="1357720"/>
          </a:xfrm>
          <a:prstGeom prst="rect">
            <a:avLst/>
          </a:prstGeom>
        </p:spPr>
        <p:txBody>
          <a:bodyPr/>
          <a:lstStyle>
            <a:lvl1pPr marL="341313" indent="-341313" algn="l" defTabSz="449263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Char char=""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lnSpc>
                <a:spcPct val="101000"/>
              </a:lnSpc>
              <a:spcBef>
                <a:spcPts val="4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1143000" indent="-22860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Char char=""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6002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20574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5146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6pPr>
            <a:lvl7pPr marL="29718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7pPr>
            <a:lvl8pPr marL="34290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8pPr>
            <a:lvl9pPr marL="38862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GB" sz="1800" kern="0" dirty="0" smtClean="0"/>
              <a:t>… nuclear and, mostly, </a:t>
            </a:r>
            <a:r>
              <a:rPr lang="en-GB" sz="1800" b="1" kern="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ElectroMagneticDissociation</a:t>
            </a:r>
            <a:r>
              <a:rPr lang="en-GB" sz="18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800" kern="0" dirty="0" smtClean="0"/>
              <a:t>collisions on LHC machine elements or at IP’s produce a </a:t>
            </a:r>
            <a:r>
              <a:rPr lang="en-GB" sz="18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variety</a:t>
            </a:r>
            <a:r>
              <a:rPr lang="en-GB" sz="1800" kern="0" dirty="0" smtClean="0"/>
              <a:t> of (excited), possibly radioactive, </a:t>
            </a:r>
            <a:r>
              <a:rPr lang="en-GB" sz="18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fragments </a:t>
            </a:r>
            <a:r>
              <a:rPr lang="en-GB" sz="1800" b="1" i="1" kern="0" dirty="0" smtClean="0">
                <a:solidFill>
                  <a:schemeClr val="accent6">
                    <a:lumMod val="75000"/>
                  </a:schemeClr>
                </a:solidFill>
              </a:rPr>
              <a:t>in flight</a:t>
            </a:r>
            <a:endParaRPr lang="en-GB" sz="1800" b="1" i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04" y="1948675"/>
            <a:ext cx="4149080" cy="41490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58009" y="2342294"/>
            <a:ext cx="2091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err="1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Pb</a:t>
            </a:r>
            <a:r>
              <a:rPr lang="en-GB" sz="1300" dirty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ions on various targets</a:t>
            </a:r>
          </a:p>
        </p:txBody>
      </p:sp>
    </p:spTree>
    <p:extLst>
      <p:ext uri="{BB962C8B-B14F-4D97-AF65-F5344CB8AC3E}">
        <p14:creationId xmlns:p14="http://schemas.microsoft.com/office/powerpoint/2010/main" val="194958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F3C8F6B-C925-4F01-9DBF-672B258AAE28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08213" y="979489"/>
            <a:ext cx="7416800" cy="433387"/>
          </a:xfrm>
          <a:prstGeom prst="rect">
            <a:avLst/>
          </a:prstGeom>
          <a:solidFill>
            <a:srgbClr val="00CCFF">
              <a:alpha val="30000"/>
            </a:srgbClr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 marL="341313" indent="-341313" algn="l" defTabSz="449263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Char char=""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lnSpc>
                <a:spcPct val="101000"/>
              </a:lnSpc>
              <a:spcBef>
                <a:spcPts val="4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1143000" indent="-22860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Char char=""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6002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20574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5146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6pPr>
            <a:lvl7pPr marL="29718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7pPr>
            <a:lvl8pPr marL="34290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8pPr>
            <a:lvl9pPr marL="38862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800" b="1" kern="0" smtClean="0"/>
              <a:t>Target nucleus description (</a:t>
            </a:r>
            <a:r>
              <a:rPr lang="en-US" sz="1800" b="1" kern="0" smtClean="0">
                <a:solidFill>
                  <a:srgbClr val="800000"/>
                </a:solidFill>
              </a:rPr>
              <a:t>density, Fermi motion</a:t>
            </a:r>
            <a:r>
              <a:rPr lang="en-US" sz="1800" b="1" kern="0" smtClean="0"/>
              <a:t>, etc)</a:t>
            </a:r>
            <a:endParaRPr lang="en-US" sz="1800" b="1" kern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279650" y="3340101"/>
            <a:ext cx="7200900" cy="1266825"/>
            <a:chOff x="476" y="2104"/>
            <a:chExt cx="4536" cy="798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76" y="2328"/>
              <a:ext cx="4536" cy="574"/>
            </a:xfrm>
            <a:prstGeom prst="rect">
              <a:avLst/>
            </a:prstGeom>
            <a:solidFill>
              <a:srgbClr val="FFCC99">
                <a:alpha val="31000"/>
              </a:srgbClr>
            </a:solidFill>
            <a:ln w="25400">
              <a:solidFill>
                <a:srgbClr val="FF66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800000"/>
                  </a:solidFill>
                </a:rPr>
                <a:t>Preequilibrium stage</a:t>
              </a:r>
              <a:r>
                <a:rPr lang="en-US" b="1">
                  <a:solidFill>
                    <a:srgbClr val="000000"/>
                  </a:solidFill>
                </a:rPr>
                <a:t> </a:t>
              </a:r>
              <a:r>
                <a:rPr lang="en-US" b="1"/>
                <a:t>with current exciton configuration and excitation energy</a:t>
              </a:r>
            </a:p>
            <a:p>
              <a:r>
                <a:rPr lang="en-US" sz="1600" b="1"/>
                <a:t>(all non-nucleons emitted/decayed + all nucleons below 30-100 MeV)</a:t>
              </a:r>
            </a:p>
          </p:txBody>
        </p:sp>
        <p:sp>
          <p:nvSpPr>
            <p:cNvPr id="8" name="AutoShape 6"/>
            <p:cNvSpPr>
              <a:spLocks noChangeAspect="1" noChangeArrowheads="1"/>
            </p:cNvSpPr>
            <p:nvPr/>
          </p:nvSpPr>
          <p:spPr bwMode="auto">
            <a:xfrm>
              <a:off x="2472" y="2104"/>
              <a:ext cx="115" cy="192"/>
            </a:xfrm>
            <a:prstGeom prst="downArrow">
              <a:avLst>
                <a:gd name="adj1" fmla="val 50000"/>
                <a:gd name="adj2" fmla="val 41739"/>
              </a:avLst>
            </a:prstGeom>
            <a:solidFill>
              <a:srgbClr val="808000">
                <a:alpha val="30000"/>
              </a:srgbClr>
            </a:solidFill>
            <a:ln w="25400" algn="ctr">
              <a:solidFill>
                <a:srgbClr val="8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566989" y="1539876"/>
            <a:ext cx="6192837" cy="809625"/>
            <a:chOff x="657" y="970"/>
            <a:chExt cx="3901" cy="510"/>
          </a:xfrm>
        </p:grpSpPr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657" y="1207"/>
              <a:ext cx="3901" cy="273"/>
            </a:xfrm>
            <a:prstGeom prst="rect">
              <a:avLst/>
            </a:prstGeom>
            <a:solidFill>
              <a:srgbClr val="FF9900">
                <a:alpha val="30000"/>
              </a:srgbClr>
            </a:solidFill>
            <a:ln w="254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80000"/>
              </a:pPr>
              <a:r>
                <a:rPr lang="en-US" b="1">
                  <a:solidFill>
                    <a:srgbClr val="800000"/>
                  </a:solidFill>
                </a:rPr>
                <a:t>Glauber-Gribov</a:t>
              </a:r>
              <a:r>
                <a:rPr lang="en-US" b="1"/>
                <a:t> cascade with </a:t>
              </a:r>
              <a:r>
                <a:rPr lang="en-US" b="1">
                  <a:solidFill>
                    <a:srgbClr val="800000"/>
                  </a:solidFill>
                </a:rPr>
                <a:t>formation zone</a:t>
              </a:r>
              <a:endParaRPr lang="en-US" b="1"/>
            </a:p>
          </p:txBody>
        </p:sp>
        <p:sp>
          <p:nvSpPr>
            <p:cNvPr id="11" name="AutoShape 9"/>
            <p:cNvSpPr>
              <a:spLocks noChangeAspect="1" noChangeArrowheads="1"/>
            </p:cNvSpPr>
            <p:nvPr/>
          </p:nvSpPr>
          <p:spPr bwMode="auto">
            <a:xfrm>
              <a:off x="2472" y="970"/>
              <a:ext cx="115" cy="192"/>
            </a:xfrm>
            <a:prstGeom prst="downArrow">
              <a:avLst>
                <a:gd name="adj1" fmla="val 50000"/>
                <a:gd name="adj2" fmla="val 41739"/>
              </a:avLst>
            </a:prstGeom>
            <a:solidFill>
              <a:schemeClr val="hlink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3071813" y="2403476"/>
            <a:ext cx="5256212" cy="811213"/>
            <a:chOff x="975" y="1514"/>
            <a:chExt cx="3311" cy="511"/>
          </a:xfrm>
        </p:grpSpPr>
        <p:sp>
          <p:nvSpPr>
            <p:cNvPr id="13" name="AutoShape 11"/>
            <p:cNvSpPr>
              <a:spLocks noChangeAspect="1" noChangeArrowheads="1"/>
            </p:cNvSpPr>
            <p:nvPr/>
          </p:nvSpPr>
          <p:spPr bwMode="auto">
            <a:xfrm>
              <a:off x="2472" y="1514"/>
              <a:ext cx="115" cy="192"/>
            </a:xfrm>
            <a:prstGeom prst="downArrow">
              <a:avLst>
                <a:gd name="adj1" fmla="val 50000"/>
                <a:gd name="adj2" fmla="val 41739"/>
              </a:avLst>
            </a:prstGeom>
            <a:solidFill>
              <a:srgbClr val="FF0000"/>
            </a:solidFill>
            <a:ln w="12700" algn="ctr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975" y="1752"/>
              <a:ext cx="3311" cy="273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254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80000"/>
              </a:pPr>
              <a:r>
                <a:rPr lang="en-US" b="1">
                  <a:solidFill>
                    <a:srgbClr val="800000"/>
                  </a:solidFill>
                </a:rPr>
                <a:t>(Generalized) IntraNuclear </a:t>
              </a:r>
              <a:r>
                <a:rPr lang="en-US" b="1"/>
                <a:t>cascade</a:t>
              </a:r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3143250" y="4708526"/>
            <a:ext cx="5113338" cy="739775"/>
            <a:chOff x="1020" y="2966"/>
            <a:chExt cx="3221" cy="466"/>
          </a:xfrm>
        </p:grpSpPr>
        <p:sp>
          <p:nvSpPr>
            <p:cNvPr id="16" name="AutoShape 14"/>
            <p:cNvSpPr>
              <a:spLocks noChangeAspect="1" noChangeArrowheads="1"/>
            </p:cNvSpPr>
            <p:nvPr/>
          </p:nvSpPr>
          <p:spPr bwMode="auto">
            <a:xfrm>
              <a:off x="2472" y="2966"/>
              <a:ext cx="115" cy="192"/>
            </a:xfrm>
            <a:prstGeom prst="downArrow">
              <a:avLst>
                <a:gd name="adj1" fmla="val 50000"/>
                <a:gd name="adj2" fmla="val 41739"/>
              </a:avLst>
            </a:prstGeom>
            <a:solidFill>
              <a:srgbClr val="00FF00">
                <a:alpha val="30000"/>
              </a:srgbClr>
            </a:solidFill>
            <a:ln w="25400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1020" y="3199"/>
              <a:ext cx="3221" cy="233"/>
            </a:xfrm>
            <a:prstGeom prst="rect">
              <a:avLst/>
            </a:prstGeom>
            <a:solidFill>
              <a:srgbClr val="00FF99">
                <a:alpha val="30000"/>
              </a:srgbClr>
            </a:solidFill>
            <a:ln w="25400">
              <a:solidFill>
                <a:srgbClr val="3399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b="1">
                  <a:solidFill>
                    <a:srgbClr val="800000"/>
                  </a:solidFill>
                </a:rPr>
                <a:t>Evaporation/Fragmentation/Fission </a:t>
              </a:r>
              <a:r>
                <a:rPr lang="en-US" b="1"/>
                <a:t>model</a:t>
              </a:r>
            </a:p>
          </p:txBody>
        </p:sp>
      </p:grpSp>
      <p:sp>
        <p:nvSpPr>
          <p:cNvPr id="18" name="AutoShape 16"/>
          <p:cNvSpPr>
            <a:spLocks noChangeAspect="1" noChangeArrowheads="1"/>
          </p:cNvSpPr>
          <p:nvPr/>
        </p:nvSpPr>
        <p:spPr bwMode="auto">
          <a:xfrm>
            <a:off x="5448301" y="5572125"/>
            <a:ext cx="182563" cy="304800"/>
          </a:xfrm>
          <a:prstGeom prst="downArrow">
            <a:avLst>
              <a:gd name="adj1" fmla="val 50000"/>
              <a:gd name="adj2" fmla="val 41739"/>
            </a:avLst>
          </a:prstGeom>
          <a:solidFill>
            <a:srgbClr val="00CCFF">
              <a:alpha val="30000"/>
            </a:srgbClr>
          </a:solidFill>
          <a:ln w="2540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719513" y="6021388"/>
            <a:ext cx="3549650" cy="369332"/>
          </a:xfrm>
          <a:prstGeom prst="rect">
            <a:avLst/>
          </a:prstGeom>
          <a:solidFill>
            <a:srgbClr val="33CCCC">
              <a:alpha val="28999"/>
            </a:srgbClr>
          </a:solidFill>
          <a:ln w="25400">
            <a:solidFill>
              <a:srgbClr val="00808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800000"/>
                </a:solidFill>
              </a:rPr>
              <a:t>γ</a:t>
            </a:r>
            <a:r>
              <a:rPr lang="en-US" b="1">
                <a:solidFill>
                  <a:srgbClr val="800000"/>
                </a:solidFill>
              </a:rPr>
              <a:t> </a:t>
            </a:r>
            <a:r>
              <a:rPr lang="en-US" b="1"/>
              <a:t>deexcitation</a:t>
            </a:r>
            <a:endParaRPr lang="el-GR" b="1"/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9696451" y="1412875"/>
            <a:ext cx="576263" cy="5048250"/>
            <a:chOff x="5148" y="890"/>
            <a:chExt cx="363" cy="3180"/>
          </a:xfrm>
        </p:grpSpPr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5148" y="890"/>
              <a:ext cx="363" cy="3180"/>
            </a:xfrm>
            <a:prstGeom prst="rect">
              <a:avLst/>
            </a:prstGeom>
            <a:gradFill rotWithShape="1">
              <a:gsLst>
                <a:gs pos="0">
                  <a:srgbClr val="FFFF66">
                    <a:alpha val="30000"/>
                  </a:srgbClr>
                </a:gs>
                <a:gs pos="100000">
                  <a:srgbClr val="A50021">
                    <a:alpha val="62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t (s)</a:t>
              </a:r>
            </a:p>
            <a:p>
              <a:pPr algn="l"/>
              <a:endParaRPr lang="en-US" sz="1400">
                <a:solidFill>
                  <a:srgbClr val="000000"/>
                </a:solidFill>
              </a:endParaRPr>
            </a:p>
            <a:p>
              <a:pPr algn="l"/>
              <a:r>
                <a:rPr lang="en-US" sz="1400">
                  <a:solidFill>
                    <a:srgbClr val="000000"/>
                  </a:solidFill>
                </a:rPr>
                <a:t>10</a:t>
              </a:r>
              <a:r>
                <a:rPr lang="en-US" sz="1400" baseline="30000">
                  <a:solidFill>
                    <a:srgbClr val="000000"/>
                  </a:solidFill>
                </a:rPr>
                <a:t>-23</a:t>
              </a: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r>
                <a:rPr lang="en-US" sz="1400">
                  <a:solidFill>
                    <a:srgbClr val="000000"/>
                  </a:solidFill>
                </a:rPr>
                <a:t>10</a:t>
              </a:r>
              <a:r>
                <a:rPr lang="en-US" sz="1400" baseline="30000">
                  <a:solidFill>
                    <a:srgbClr val="000000"/>
                  </a:solidFill>
                </a:rPr>
                <a:t>-22</a:t>
              </a: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r>
                <a:rPr lang="en-US" sz="1400">
                  <a:solidFill>
                    <a:srgbClr val="000000"/>
                  </a:solidFill>
                </a:rPr>
                <a:t>10</a:t>
              </a:r>
              <a:r>
                <a:rPr lang="en-US" sz="1400" baseline="30000">
                  <a:solidFill>
                    <a:srgbClr val="000000"/>
                  </a:solidFill>
                </a:rPr>
                <a:t>-20</a:t>
              </a: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r>
                <a:rPr lang="en-US" sz="1400">
                  <a:solidFill>
                    <a:srgbClr val="000000"/>
                  </a:solidFill>
                </a:rPr>
                <a:t>10</a:t>
              </a:r>
              <a:r>
                <a:rPr lang="en-US" sz="1400" baseline="30000">
                  <a:solidFill>
                    <a:srgbClr val="000000"/>
                  </a:solidFill>
                </a:rPr>
                <a:t>-16</a:t>
              </a:r>
              <a:endParaRPr lang="en-US" sz="1400">
                <a:solidFill>
                  <a:srgbClr val="000000"/>
                </a:solidFill>
              </a:endParaRPr>
            </a:p>
            <a:p>
              <a:pPr algn="l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5284" y="1344"/>
              <a:ext cx="0" cy="72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5284" y="2251"/>
              <a:ext cx="0" cy="81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5284" y="3249"/>
              <a:ext cx="0" cy="36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695400" y="304799"/>
            <a:ext cx="11305256" cy="547689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 b="1">
                <a:solidFill>
                  <a:srgbClr val="660066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2pPr>
            <a:lvl3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3pPr>
            <a:lvl4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4pPr>
            <a:lvl5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5pPr>
            <a:lvl6pPr marL="15367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6pPr>
            <a:lvl7pPr marL="19939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7pPr>
            <a:lvl8pPr marL="24511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8pPr>
            <a:lvl9pPr marL="29083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9pPr>
          </a:lstStyle>
          <a:p>
            <a:r>
              <a:rPr lang="en-US" sz="3400" kern="0" dirty="0" smtClean="0"/>
              <a:t>FLUKA (PEANUT) modeling of nuclear interactions</a:t>
            </a:r>
            <a:endParaRPr lang="en-US" sz="3400" kern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3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pBe</a:t>
            </a:r>
            <a:r>
              <a:rPr lang="en-US" dirty="0" smtClean="0"/>
              <a:t>, </a:t>
            </a:r>
            <a:r>
              <a:rPr lang="en-US" dirty="0" err="1" smtClean="0"/>
              <a:t>pAl</a:t>
            </a:r>
            <a:r>
              <a:rPr lang="en-US" dirty="0" smtClean="0"/>
              <a:t> @ 14.6 GeV/c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3800" r="7882" b="11150"/>
          <a:stretch/>
        </p:blipFill>
        <p:spPr>
          <a:xfrm>
            <a:off x="479376" y="980728"/>
            <a:ext cx="4312479" cy="5544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3800" r="7883" b="12200"/>
          <a:stretch/>
        </p:blipFill>
        <p:spPr>
          <a:xfrm>
            <a:off x="7171681" y="980728"/>
            <a:ext cx="4324919" cy="5491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37842" y="1124744"/>
            <a:ext cx="24338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sym typeface="Symbol" panose="05050102010706020507" pitchFamily="18" charset="2"/>
              </a:rPr>
              <a:t></a:t>
            </a:r>
            <a:r>
              <a:rPr lang="en-US" b="1" baseline="30000" dirty="0" smtClean="0">
                <a:solidFill>
                  <a:srgbClr val="008000"/>
                </a:solidFill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, </a:t>
            </a:r>
            <a:r>
              <a:rPr lang="en-US" b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</a:t>
            </a:r>
            <a:r>
              <a:rPr lang="en-US" b="1" baseline="30000" dirty="0" smtClean="0">
                <a:solidFill>
                  <a:schemeClr val="accent2"/>
                </a:solidFill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, </a:t>
            </a:r>
            <a:r>
              <a:rPr lang="en-US" b="1" dirty="0" smtClean="0">
                <a:solidFill>
                  <a:srgbClr val="CC00CC"/>
                </a:solidFill>
                <a:sym typeface="Symbol" panose="05050102010706020507" pitchFamily="18" charset="2"/>
              </a:rPr>
              <a:t>K</a:t>
            </a:r>
            <a:r>
              <a:rPr lang="en-US" b="1" baseline="30000" dirty="0" smtClean="0">
                <a:solidFill>
                  <a:srgbClr val="CC00CC"/>
                </a:solidFill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,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K</a:t>
            </a:r>
            <a:r>
              <a:rPr lang="en-US" b="1" baseline="30000" dirty="0" smtClean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, </a:t>
            </a:r>
            <a:r>
              <a:rPr lang="en-US" b="1" dirty="0">
                <a:solidFill>
                  <a:srgbClr val="0099CC"/>
                </a:solidFill>
                <a:sym typeface="Symbol" panose="05050102010706020507" pitchFamily="18" charset="2"/>
              </a:rPr>
              <a:t>p</a:t>
            </a:r>
            <a:r>
              <a:rPr lang="en-US" dirty="0" smtClean="0">
                <a:sym typeface="Symbol" panose="05050102010706020507" pitchFamily="18" charset="2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d</a:t>
            </a:r>
            <a:r>
              <a:rPr lang="en-US" dirty="0" smtClean="0">
                <a:sym typeface="Symbol" panose="05050102010706020507" pitchFamily="18" charset="2"/>
              </a:rPr>
              <a:t>, rapidity</a:t>
            </a:r>
            <a:r>
              <a:rPr lang="en-US" dirty="0" smtClean="0"/>
              <a:t> distributions for </a:t>
            </a:r>
            <a:r>
              <a:rPr lang="en-US" dirty="0" err="1" smtClean="0"/>
              <a:t>pBe</a:t>
            </a:r>
            <a:r>
              <a:rPr lang="en-US" dirty="0" smtClean="0"/>
              <a:t> @ 14.6 GeV/c (left)</a:t>
            </a:r>
          </a:p>
          <a:p>
            <a:endParaRPr lang="en-US" dirty="0"/>
          </a:p>
          <a:p>
            <a:r>
              <a:rPr lang="en-US" dirty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+ </a:t>
            </a:r>
            <a:r>
              <a:rPr lang="en-US" dirty="0" smtClean="0">
                <a:sym typeface="Symbol" panose="05050102010706020507" pitchFamily="18" charset="2"/>
              </a:rPr>
              <a:t>production double differential cross section for </a:t>
            </a:r>
            <a:r>
              <a:rPr lang="en-US" dirty="0" err="1" smtClean="0">
                <a:sym typeface="Symbol" panose="05050102010706020507" pitchFamily="18" charset="2"/>
              </a:rPr>
              <a:t>pAl</a:t>
            </a:r>
            <a:r>
              <a:rPr lang="en-US" dirty="0" smtClean="0">
                <a:sym typeface="Symbol" panose="05050102010706020507" pitchFamily="18" charset="2"/>
              </a:rPr>
              <a:t> @ 14.6 GeV/c as a function of the transverse mass, for different rapidity intervals</a:t>
            </a:r>
          </a:p>
          <a:p>
            <a:endParaRPr lang="en-US" dirty="0" smtClean="0">
              <a:sym typeface="Symbol" panose="05050102010706020507" pitchFamily="18" charset="2"/>
            </a:endParaRPr>
          </a:p>
          <a:p>
            <a:pPr algn="l"/>
            <a:r>
              <a:rPr lang="en-US" dirty="0" smtClean="0">
                <a:sym typeface="Symbol" panose="05050102010706020507" pitchFamily="18" charset="2"/>
              </a:rPr>
              <a:t>Symbols: exp. data</a:t>
            </a:r>
          </a:p>
          <a:p>
            <a:pPr algn="l"/>
            <a:r>
              <a:rPr lang="en-US" dirty="0" err="1" smtClean="0">
                <a:sym typeface="Symbol" panose="05050102010706020507" pitchFamily="18" charset="2"/>
              </a:rPr>
              <a:t>Histos</a:t>
            </a:r>
            <a:r>
              <a:rPr lang="en-US" dirty="0" smtClean="0">
                <a:sym typeface="Symbol" panose="05050102010706020507" pitchFamily="18" charset="2"/>
              </a:rPr>
              <a:t>: FLUKA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Compound nucleus: evaporation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5177-2264-40B4-BDFE-0F7BFD0339E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Rectangle 25"/>
          <p:cNvSpPr txBox="1">
            <a:spLocks noChangeArrowheads="1"/>
          </p:cNvSpPr>
          <p:nvPr/>
        </p:nvSpPr>
        <p:spPr bwMode="auto">
          <a:xfrm>
            <a:off x="479376" y="912816"/>
            <a:ext cx="11161240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kern="0" dirty="0"/>
              <a:t>After many collisions and possibly particle emissions, the residual nucleus is left in a highly excited “equilibrated” </a:t>
            </a:r>
            <a:r>
              <a:rPr lang="en-US" kern="0" dirty="0" smtClean="0"/>
              <a:t>state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kern="0" dirty="0" smtClean="0"/>
              <a:t>De-excitation </a:t>
            </a:r>
            <a:r>
              <a:rPr lang="en-US" kern="0" dirty="0"/>
              <a:t>can be described by </a:t>
            </a:r>
            <a:r>
              <a:rPr lang="en-US" b="1" kern="0" dirty="0"/>
              <a:t>statistical models </a:t>
            </a:r>
            <a:r>
              <a:rPr lang="en-US" kern="0" dirty="0"/>
              <a:t>which resemble the </a:t>
            </a:r>
            <a:r>
              <a:rPr lang="en-US" b="1" kern="0" dirty="0"/>
              <a:t>evaporation</a:t>
            </a:r>
            <a:r>
              <a:rPr lang="en-US" kern="0" dirty="0"/>
              <a:t> of “droplets”, actually </a:t>
            </a:r>
            <a:r>
              <a:rPr lang="en-US" b="1" kern="0" dirty="0"/>
              <a:t>low energy particles (p, n, d, t, 3He, alphas…) </a:t>
            </a:r>
            <a:r>
              <a:rPr lang="en-US" kern="0" dirty="0"/>
              <a:t>from a “</a:t>
            </a:r>
            <a:r>
              <a:rPr lang="en-US" kern="0" dirty="0" err="1"/>
              <a:t>boiling”soup</a:t>
            </a:r>
            <a:r>
              <a:rPr lang="en-US" kern="0" dirty="0"/>
              <a:t> characterized by a “nuclear temperature</a:t>
            </a:r>
            <a:r>
              <a:rPr lang="en-US" kern="0" dirty="0" smtClean="0"/>
              <a:t>”</a:t>
            </a:r>
          </a:p>
        </p:txBody>
      </p:sp>
      <p:sp>
        <p:nvSpPr>
          <p:cNvPr id="9" name="Rectangle 25"/>
          <p:cNvSpPr txBox="1">
            <a:spLocks noChangeArrowheads="1"/>
          </p:cNvSpPr>
          <p:nvPr/>
        </p:nvSpPr>
        <p:spPr bwMode="auto">
          <a:xfrm>
            <a:off x="479376" y="2636912"/>
            <a:ext cx="114492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kern="0" dirty="0"/>
              <a:t>Formation and decay are supposed to be decoupled </a:t>
            </a:r>
            <a:r>
              <a:rPr lang="en-US" kern="0" dirty="0">
                <a:sym typeface="Symbol" panose="05050102010706020507" pitchFamily="18" charset="2"/>
              </a:rPr>
              <a:t> residuals with the same </a:t>
            </a:r>
            <a:r>
              <a:rPr lang="en-US" b="1" kern="0" dirty="0">
                <a:sym typeface="Symbol" panose="05050102010706020507" pitchFamily="18" charset="2"/>
              </a:rPr>
              <a:t>A, Z, U </a:t>
            </a:r>
            <a:r>
              <a:rPr lang="en-US" kern="0" dirty="0">
                <a:sym typeface="Symbol" panose="05050102010706020507" pitchFamily="18" charset="2"/>
              </a:rPr>
              <a:t>(exc. Energy), (and </a:t>
            </a:r>
            <a:r>
              <a:rPr lang="en-US" b="1" kern="0" dirty="0">
                <a:sym typeface="Symbol" panose="05050102010706020507" pitchFamily="18" charset="2"/>
              </a:rPr>
              <a:t>J</a:t>
            </a:r>
            <a:r>
              <a:rPr lang="en-US" b="1" kern="0" baseline="30000" dirty="0">
                <a:sym typeface="Symbol" panose="05050102010706020507" pitchFamily="18" charset="2"/>
              </a:rPr>
              <a:t></a:t>
            </a:r>
            <a:r>
              <a:rPr lang="en-US" kern="0" dirty="0">
                <a:sym typeface="Symbol" panose="05050102010706020507" pitchFamily="18" charset="2"/>
              </a:rPr>
              <a:t>) will decay the same </a:t>
            </a:r>
            <a:r>
              <a:rPr lang="en-US" kern="0" dirty="0" smtClean="0">
                <a:sym typeface="Symbol" panose="05050102010706020507" pitchFamily="18" charset="2"/>
              </a:rPr>
              <a:t>regardless of </a:t>
            </a:r>
            <a:r>
              <a:rPr lang="en-US" kern="0" dirty="0">
                <a:sym typeface="Symbol" panose="05050102010706020507" pitchFamily="18" charset="2"/>
              </a:rPr>
              <a:t>the process which generated </a:t>
            </a:r>
            <a:r>
              <a:rPr lang="en-US" kern="0" dirty="0" smtClean="0">
                <a:sym typeface="Symbol" panose="05050102010706020507" pitchFamily="18" charset="2"/>
              </a:rPr>
              <a:t>them</a:t>
            </a:r>
            <a:endParaRPr lang="en-US" kern="0" dirty="0" smtClean="0"/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kern="0" dirty="0" smtClean="0"/>
              <a:t>The </a:t>
            </a:r>
            <a:r>
              <a:rPr lang="en-US" kern="0" dirty="0"/>
              <a:t>process is terminated when all available energy is spent </a:t>
            </a:r>
            <a:r>
              <a:rPr lang="en-US" kern="0" dirty="0">
                <a:sym typeface="Symbol"/>
              </a:rPr>
              <a:t></a:t>
            </a:r>
            <a:r>
              <a:rPr lang="en-US" kern="0" dirty="0"/>
              <a:t> the leftover nucleus, possibly radioactive, is now “cold”, with </a:t>
            </a:r>
            <a:r>
              <a:rPr lang="en-US" b="1" kern="0" dirty="0"/>
              <a:t>typical recoil energies </a:t>
            </a:r>
            <a:r>
              <a:rPr lang="en-US" b="1" kern="0" dirty="0" smtClean="0">
                <a:sym typeface="Symbol"/>
              </a:rPr>
              <a:t> MeV</a:t>
            </a:r>
            <a:endParaRPr lang="en-US" kern="0" dirty="0">
              <a:sym typeface="Symbol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kern="0" dirty="0" smtClean="0"/>
              <a:t>For </a:t>
            </a:r>
            <a:r>
              <a:rPr lang="en-US" kern="0" dirty="0"/>
              <a:t>heavy nuclei the excitation energy can be large enough to allow breaking into two major chunks (</a:t>
            </a:r>
            <a:r>
              <a:rPr lang="en-US" b="1" kern="0" dirty="0"/>
              <a:t>fission</a:t>
            </a:r>
            <a:r>
              <a:rPr lang="en-US" kern="0" dirty="0" smtClean="0"/>
              <a:t>).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kern="0" dirty="0" smtClean="0"/>
              <a:t>Since </a:t>
            </a:r>
            <a:r>
              <a:rPr lang="en-US" kern="0" dirty="0"/>
              <a:t>only neutrons have no barrier to overcome, </a:t>
            </a:r>
            <a:r>
              <a:rPr lang="en-US" b="1" kern="0" dirty="0"/>
              <a:t>neutron emission is strongly </a:t>
            </a:r>
            <a:r>
              <a:rPr lang="en-US" b="1" kern="0" dirty="0" err="1"/>
              <a:t>favoured</a:t>
            </a:r>
            <a:r>
              <a:rPr lang="en-US" kern="0" dirty="0" smtClean="0"/>
              <a:t>.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kern="0" dirty="0" smtClean="0"/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In FLUKA: </a:t>
            </a:r>
            <a:r>
              <a:rPr lang="en-US" i="1" dirty="0" smtClean="0">
                <a:solidFill>
                  <a:srgbClr val="FF0000"/>
                </a:solidFill>
              </a:rPr>
              <a:t>~600</a:t>
            </a:r>
            <a:r>
              <a:rPr lang="en-US" i="1" dirty="0" smtClean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chemeClr val="accent2"/>
                </a:solidFill>
              </a:rPr>
              <a:t>possible emitted particles/states </a:t>
            </a:r>
            <a:r>
              <a:rPr lang="en-US" i="1" dirty="0">
                <a:solidFill>
                  <a:srgbClr val="C00000"/>
                </a:solidFill>
              </a:rPr>
              <a:t>(A&lt;25) </a:t>
            </a:r>
            <a:r>
              <a:rPr lang="en-US" i="1" dirty="0">
                <a:solidFill>
                  <a:schemeClr val="accent2"/>
                </a:solidFill>
              </a:rPr>
              <a:t>with an extended (heavy) evaporation/</a:t>
            </a:r>
            <a:r>
              <a:rPr lang="en-US" i="1" dirty="0">
                <a:solidFill>
                  <a:srgbClr val="CC0000"/>
                </a:solidFill>
              </a:rPr>
              <a:t>fragmentation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formalism</a:t>
            </a:r>
            <a:endParaRPr lang="en-US" i="1" kern="0" dirty="0"/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b="1" i="1" kern="0" dirty="0" smtClean="0">
                <a:solidFill>
                  <a:schemeClr val="accent2"/>
                </a:solidFill>
              </a:rPr>
              <a:t>In AA evaporation (of the projectile) is responsible for the leading particle(s) and for the resulting A, Z of the (projectile) remnant(s)</a:t>
            </a:r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Paola Sala LEPLAr</a:t>
            </a:r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3503712" y="1336554"/>
            <a:ext cx="4608512" cy="4608512"/>
            <a:chOff x="3575720" y="1340768"/>
            <a:chExt cx="4608512" cy="4608512"/>
          </a:xfrm>
        </p:grpSpPr>
        <p:pic>
          <p:nvPicPr>
            <p:cNvPr id="8" name="Picture 7" descr="boi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5720" y="1340768"/>
              <a:ext cx="4608512" cy="4608512"/>
            </a:xfrm>
            <a:prstGeom prst="rect">
              <a:avLst/>
            </a:prstGeom>
          </p:spPr>
        </p:pic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5951984" y="2564904"/>
              <a:ext cx="274320" cy="27432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4367808" y="1772816"/>
              <a:ext cx="274320" cy="27432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 bwMode="auto">
            <a:xfrm>
              <a:off x="4871864" y="2762731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5861311" y="1784770"/>
              <a:ext cx="274320" cy="27432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5844567" y="1530363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38428" y="1770179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5650706" y="1682114"/>
              <a:ext cx="274320" cy="27432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38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560" y="304800"/>
            <a:ext cx="8206680" cy="675928"/>
          </a:xfrm>
        </p:spPr>
        <p:txBody>
          <a:bodyPr/>
          <a:lstStyle/>
          <a:p>
            <a:r>
              <a:rPr lang="en-US" sz="3200" dirty="0"/>
              <a:t>Secondary light fragments: coalescence</a:t>
            </a:r>
          </a:p>
        </p:txBody>
      </p:sp>
      <p:pic>
        <p:nvPicPr>
          <p:cNvPr id="994307" name="Picture 3" descr="cu383dsfe_pp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4817" t="7996" r="2647" b="10019"/>
          <a:stretch>
            <a:fillRect/>
          </a:stretch>
        </p:blipFill>
        <p:spPr>
          <a:xfrm>
            <a:off x="2207569" y="980406"/>
            <a:ext cx="3959225" cy="4968875"/>
          </a:xfrm>
          <a:noFill/>
          <a:ln/>
        </p:spPr>
      </p:pic>
      <p:sp>
        <p:nvSpPr>
          <p:cNvPr id="994312" name="Text Box 8"/>
          <p:cNvSpPr txBox="1">
            <a:spLocks noChangeArrowheads="1"/>
          </p:cNvSpPr>
          <p:nvPr/>
        </p:nvSpPr>
        <p:spPr bwMode="auto">
          <a:xfrm>
            <a:off x="1668016" y="5868562"/>
            <a:ext cx="8748464" cy="5847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Double differential d (left) and t (right) production from 383 </a:t>
            </a:r>
            <a:r>
              <a:rPr lang="en-US" sz="1600" dirty="0" err="1"/>
              <a:t>MeV</a:t>
            </a:r>
            <a:r>
              <a:rPr lang="en-US" sz="1600" dirty="0"/>
              <a:t> (left) and  542 </a:t>
            </a:r>
            <a:r>
              <a:rPr lang="en-US" sz="1600" dirty="0" err="1"/>
              <a:t>MeV</a:t>
            </a:r>
            <a:r>
              <a:rPr lang="en-US" sz="1600" dirty="0"/>
              <a:t> (right)  neutrons on Copper (</a:t>
            </a:r>
            <a:r>
              <a:rPr lang="en-US" sz="1600" dirty="0" err="1"/>
              <a:t>Nucl</a:t>
            </a:r>
            <a:r>
              <a:rPr lang="en-US" sz="1600" dirty="0"/>
              <a:t>. Phys. A510, 774 (1990))</a:t>
            </a:r>
            <a:endParaRPr lang="en-US" dirty="0"/>
          </a:p>
        </p:txBody>
      </p:sp>
      <p:pic>
        <p:nvPicPr>
          <p:cNvPr id="994315" name="Picture 11" descr="cu542tvar_ppt"/>
          <p:cNvPicPr>
            <a:picLocks noChangeAspect="1" noChangeArrowheads="1"/>
          </p:cNvPicPr>
          <p:nvPr/>
        </p:nvPicPr>
        <p:blipFill>
          <a:blip r:embed="rId4" cstate="print"/>
          <a:srcRect l="7555" t="10686" r="4250" b="10176"/>
          <a:stretch>
            <a:fillRect/>
          </a:stretch>
        </p:blipFill>
        <p:spPr bwMode="auto">
          <a:xfrm>
            <a:off x="6168008" y="1124744"/>
            <a:ext cx="3797300" cy="4826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71665" y="908720"/>
            <a:ext cx="628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Experimental evidence of energetic fragment production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1st 2020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A46-2C2E-4EA9-A241-81D436FFD23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Paola Sala LEPLAr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8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en-US" smtClean="0"/>
              <a:t>Paola Sala LEPLAr</a:t>
            </a:r>
            <a:endParaRPr lang="en-US" alt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67F7-A162-48C8-986D-416B489629DB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161218" name="Rectangle 2"/>
          <p:cNvSpPr>
            <a:spLocks noChangeArrowheads="1"/>
          </p:cNvSpPr>
          <p:nvPr/>
        </p:nvSpPr>
        <p:spPr bwMode="auto">
          <a:xfrm>
            <a:off x="364700" y="210114"/>
            <a:ext cx="11707964" cy="81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b="1" dirty="0" err="1" smtClean="0"/>
              <a:t>hN</a:t>
            </a:r>
            <a:r>
              <a:rPr lang="en-US" altLang="en-US" sz="2800" b="1" dirty="0" smtClean="0"/>
              <a:t> collisions at high energy*: </a:t>
            </a:r>
            <a:r>
              <a:rPr lang="en-US" altLang="en-US" sz="2800" b="1" dirty="0"/>
              <a:t>“</a:t>
            </a:r>
            <a:r>
              <a:rPr lang="en-US" altLang="en-US" sz="2800" b="1" dirty="0" err="1"/>
              <a:t>hadronization</a:t>
            </a:r>
            <a:r>
              <a:rPr lang="en-US" altLang="en-US" sz="2800" b="1" dirty="0"/>
              <a:t>” of color </a:t>
            </a:r>
            <a:r>
              <a:rPr lang="en-US" altLang="en-US" sz="2800" b="1" dirty="0" smtClean="0"/>
              <a:t>strings</a:t>
            </a:r>
            <a:endParaRPr lang="en-US" altLang="en-US" sz="2800" b="1" dirty="0"/>
          </a:p>
        </p:txBody>
      </p:sp>
      <p:sp>
        <p:nvSpPr>
          <p:cNvPr id="1161220" name="Text Box 4"/>
          <p:cNvSpPr txBox="1">
            <a:spLocks noChangeArrowheads="1"/>
          </p:cNvSpPr>
          <p:nvPr/>
        </p:nvSpPr>
        <p:spPr bwMode="auto">
          <a:xfrm>
            <a:off x="8760296" y="1023119"/>
            <a:ext cx="19784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An </a:t>
            </a:r>
            <a:r>
              <a:rPr lang="en-US" altLang="en-US" sz="2400" b="1" dirty="0">
                <a:solidFill>
                  <a:srgbClr val="FF0000"/>
                </a:solidFill>
              </a:rPr>
              <a:t>example</a:t>
            </a: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13153" y="5373216"/>
            <a:ext cx="46085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>
                <a:solidFill>
                  <a:srgbClr val="000000"/>
                </a:solidFill>
              </a:rPr>
              <a:t>Leading two-chain diagram in DPM for p-p scattering. The </a:t>
            </a:r>
            <a:r>
              <a:rPr lang="en-US" altLang="en-US" sz="1600" dirty="0" smtClean="0">
                <a:solidFill>
                  <a:srgbClr val="000000"/>
                </a:solidFill>
              </a:rPr>
              <a:t>color (</a:t>
            </a:r>
            <a:r>
              <a:rPr lang="en-US" altLang="en-US" sz="1600" dirty="0" smtClean="0">
                <a:solidFill>
                  <a:srgbClr val="CC0000"/>
                </a:solidFill>
              </a:rPr>
              <a:t>red</a:t>
            </a:r>
            <a:r>
              <a:rPr lang="en-US" altLang="en-US" sz="1600" dirty="0">
                <a:solidFill>
                  <a:srgbClr val="CC0000"/>
                </a:solidFill>
              </a:rPr>
              <a:t>,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  <a:r>
              <a:rPr lang="en-US" altLang="en-US" sz="1600" dirty="0">
                <a:solidFill>
                  <a:schemeClr val="accent2"/>
                </a:solidFill>
              </a:rPr>
              <a:t>blue</a:t>
            </a:r>
            <a:r>
              <a:rPr lang="en-US" altLang="en-US" sz="1600" dirty="0">
                <a:solidFill>
                  <a:srgbClr val="000000"/>
                </a:solidFill>
              </a:rPr>
              <a:t>, and </a:t>
            </a:r>
            <a:r>
              <a:rPr lang="en-US" altLang="en-US" sz="1600" dirty="0">
                <a:solidFill>
                  <a:srgbClr val="009900"/>
                </a:solidFill>
              </a:rPr>
              <a:t>green</a:t>
            </a:r>
            <a:r>
              <a:rPr lang="en-US" altLang="en-US" sz="1600" dirty="0">
                <a:solidFill>
                  <a:srgbClr val="000000"/>
                </a:solidFill>
              </a:rPr>
              <a:t>) and quark combination shown </a:t>
            </a:r>
            <a:r>
              <a:rPr lang="en-US" altLang="en-US" sz="1600" dirty="0" smtClean="0">
                <a:solidFill>
                  <a:srgbClr val="000000"/>
                </a:solidFill>
              </a:rPr>
              <a:t> in </a:t>
            </a:r>
            <a:r>
              <a:rPr lang="en-US" altLang="en-US" sz="1600" dirty="0">
                <a:solidFill>
                  <a:srgbClr val="000000"/>
                </a:solidFill>
              </a:rPr>
              <a:t>the figure is just one of the allowed possibilities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r="10601" b="8000"/>
          <a:stretch/>
        </p:blipFill>
        <p:spPr>
          <a:xfrm>
            <a:off x="263352" y="810906"/>
            <a:ext cx="5256584" cy="4713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17" b="2697"/>
          <a:stretch/>
        </p:blipFill>
        <p:spPr>
          <a:xfrm>
            <a:off x="5591944" y="1421286"/>
            <a:ext cx="4113201" cy="48880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9" b="5564"/>
          <a:stretch/>
        </p:blipFill>
        <p:spPr>
          <a:xfrm>
            <a:off x="9759663" y="1349278"/>
            <a:ext cx="2385009" cy="4744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6216" y="5803097"/>
            <a:ext cx="524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*</a:t>
            </a:r>
            <a:r>
              <a:rPr lang="en-US" b="1" i="1" dirty="0" err="1" smtClean="0">
                <a:solidFill>
                  <a:srgbClr val="7030A0"/>
                </a:solidFill>
              </a:rPr>
              <a:t>Fluka</a:t>
            </a:r>
            <a:r>
              <a:rPr lang="en-US" b="1" i="1" dirty="0" smtClean="0">
                <a:solidFill>
                  <a:srgbClr val="7030A0"/>
                </a:solidFill>
              </a:rPr>
              <a:t> uses an in-house implementation of the Dual Parton Model + </a:t>
            </a:r>
            <a:r>
              <a:rPr lang="en-US" b="1" i="1" dirty="0" err="1" smtClean="0">
                <a:solidFill>
                  <a:srgbClr val="7030A0"/>
                </a:solidFill>
              </a:rPr>
              <a:t>hadronization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Neutrons </a:t>
            </a:r>
            <a:r>
              <a:rPr lang="en-US" dirty="0" err="1" smtClean="0"/>
              <a:t>DataBases</a:t>
            </a:r>
            <a:r>
              <a:rPr lang="en-US" dirty="0" smtClean="0"/>
              <a:t> 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452" y="836712"/>
            <a:ext cx="10793132" cy="5688632"/>
          </a:xfrm>
        </p:spPr>
        <p:txBody>
          <a:bodyPr/>
          <a:lstStyle/>
          <a:p>
            <a:r>
              <a:rPr lang="en-US" sz="2400" dirty="0" smtClean="0"/>
              <a:t>DRAWBACK 1) : outgoing particle spectra </a:t>
            </a:r>
            <a:r>
              <a:rPr lang="en-US" sz="2400" dirty="0" smtClean="0"/>
              <a:t>are </a:t>
            </a:r>
            <a:r>
              <a:rPr lang="en-US" sz="2400" dirty="0" smtClean="0">
                <a:solidFill>
                  <a:srgbClr val="FF0000"/>
                </a:solidFill>
              </a:rPr>
              <a:t>inclusive. </a:t>
            </a:r>
            <a:r>
              <a:rPr lang="en-US" sz="2400" dirty="0" smtClean="0">
                <a:solidFill>
                  <a:schemeClr val="tx1"/>
                </a:solidFill>
              </a:rPr>
              <a:t>If sampled as such: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Single events do not conserve energy (they do on average)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Interaction products are not correlated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Example: (n,2n) interaction. We have the spectrum of outgoing neutrons, but we have to sample 2 neutrons from the same spectrum. In a single event, we could have both of them with E=</a:t>
            </a:r>
            <a:r>
              <a:rPr lang="en-US" sz="2400" dirty="0" err="1" smtClean="0">
                <a:solidFill>
                  <a:schemeClr val="tx1"/>
                </a:solidFill>
              </a:rPr>
              <a:t>Emax</a:t>
            </a:r>
            <a:r>
              <a:rPr lang="en-US" sz="2400" dirty="0" smtClean="0">
                <a:solidFill>
                  <a:schemeClr val="tx1"/>
                </a:solidFill>
              </a:rPr>
              <a:t>, or both of them with E=</a:t>
            </a:r>
            <a:r>
              <a:rPr lang="en-US" sz="2400" dirty="0" err="1" smtClean="0">
                <a:solidFill>
                  <a:schemeClr val="tx1"/>
                </a:solidFill>
              </a:rPr>
              <a:t>Emin</a:t>
            </a:r>
            <a:r>
              <a:rPr lang="en-US" sz="2400" dirty="0" smtClean="0">
                <a:solidFill>
                  <a:schemeClr val="tx1"/>
                </a:solidFill>
              </a:rPr>
              <a:t>. On average, the spectrum is reproduced. On single event, not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Need work to get correlated, energy conserving events.  In FLUKA, this is already done for </a:t>
            </a:r>
            <a:r>
              <a:rPr lang="en-US" sz="2400" dirty="0" err="1" smtClean="0">
                <a:solidFill>
                  <a:schemeClr val="tx1"/>
                </a:solidFill>
              </a:rPr>
              <a:t>Ar</a:t>
            </a:r>
            <a:r>
              <a:rPr lang="en-US" sz="2400" dirty="0" smtClean="0">
                <a:solidFill>
                  <a:schemeClr val="tx1"/>
                </a:solidFill>
              </a:rPr>
              <a:t>, C, ..  in progress for other </a:t>
            </a:r>
            <a:r>
              <a:rPr lang="en-US" sz="2400" dirty="0" smtClean="0">
                <a:solidFill>
                  <a:schemeClr val="tx1"/>
                </a:solidFill>
              </a:rPr>
              <a:t>isotopes (170 isotopes ready for the next release)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600" dirty="0" smtClean="0">
                <a:solidFill>
                  <a:schemeClr val="tx1"/>
                </a:solidFill>
              </a:rPr>
              <a:t>Drawback 2) : Data may be partially missing, or inconsistent between compilations 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5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</a:t>
            </a:r>
            <a:r>
              <a:rPr lang="en-US" dirty="0" smtClean="0">
                <a:sym typeface="Symbol" panose="05050102010706020507" pitchFamily="18" charset="2"/>
              </a:rPr>
              <a:t>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X @ 585 MeV and 730 MeV: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2750" r="5165" b="9051"/>
          <a:stretch/>
        </p:blipFill>
        <p:spPr>
          <a:xfrm>
            <a:off x="551384" y="764704"/>
            <a:ext cx="4608512" cy="6048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4451" r="6794" b="10995"/>
          <a:stretch/>
        </p:blipFill>
        <p:spPr>
          <a:xfrm>
            <a:off x="7248128" y="942649"/>
            <a:ext cx="4608512" cy="57987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8708" y="2087888"/>
            <a:ext cx="21244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r>
              <a:rPr lang="en-US" baseline="30000" dirty="0" smtClean="0"/>
              <a:t> </a:t>
            </a:r>
            <a:r>
              <a:rPr lang="en-US" dirty="0" smtClean="0"/>
              <a:t> production from proton interactions on hydrogen at 585 MeV (left) and 730 MeV (right) at different angles.</a:t>
            </a:r>
          </a:p>
          <a:p>
            <a:pPr algn="l"/>
            <a:r>
              <a:rPr lang="en-US" dirty="0" smtClean="0"/>
              <a:t>Symbols: data,  histograms: </a:t>
            </a:r>
            <a:r>
              <a:rPr lang="en-US" dirty="0" err="1" smtClean="0"/>
              <a:t>Fluka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863752" y="1196752"/>
            <a:ext cx="7560840" cy="1512168"/>
            <a:chOff x="3863752" y="1196752"/>
            <a:chExt cx="7560840" cy="1512168"/>
          </a:xfrm>
        </p:grpSpPr>
        <p:sp>
          <p:nvSpPr>
            <p:cNvPr id="7" name="Oval 6"/>
            <p:cNvSpPr/>
            <p:nvPr/>
          </p:nvSpPr>
          <p:spPr bwMode="auto">
            <a:xfrm>
              <a:off x="3863752" y="1268760"/>
              <a:ext cx="864096" cy="144016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0848528" y="1196752"/>
              <a:ext cx="576064" cy="72008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52482" y="1484784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?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831668" y="125946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?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6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376" y="920175"/>
            <a:ext cx="11089231" cy="4886947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0000FF"/>
              </a:buClr>
              <a:buSzPct val="85000"/>
              <a:buFont typeface="Wingdings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</a:rPr>
              <a:t>FLUKA is a general purpose tool for calculations of particle </a:t>
            </a:r>
            <a:r>
              <a:rPr lang="en-US" sz="2200" dirty="0">
                <a:solidFill>
                  <a:srgbClr val="CC0000"/>
                </a:solidFill>
              </a:rPr>
              <a:t>transport</a:t>
            </a:r>
            <a:r>
              <a:rPr lang="en-US" sz="2200" dirty="0">
                <a:solidFill>
                  <a:srgbClr val="002060"/>
                </a:solidFill>
              </a:rPr>
              <a:t> and </a:t>
            </a:r>
            <a:r>
              <a:rPr lang="en-US" sz="2200" dirty="0">
                <a:solidFill>
                  <a:srgbClr val="CC0000"/>
                </a:solidFill>
              </a:rPr>
              <a:t>interactions</a:t>
            </a:r>
            <a:r>
              <a:rPr lang="en-US" sz="2200" dirty="0">
                <a:solidFill>
                  <a:srgbClr val="002060"/>
                </a:solidFill>
              </a:rPr>
              <a:t> with matter</a:t>
            </a:r>
          </a:p>
          <a:p>
            <a:pPr>
              <a:lnSpc>
                <a:spcPct val="100000"/>
              </a:lnSpc>
              <a:buClr>
                <a:srgbClr val="0000FF"/>
              </a:buClr>
              <a:buSzPct val="85000"/>
              <a:buFont typeface="Wingdings" pitchFamily="2" charset="2"/>
              <a:buChar char="Ø"/>
            </a:pPr>
            <a:r>
              <a:rPr lang="en-US" sz="2200" dirty="0"/>
              <a:t>All</a:t>
            </a:r>
            <a:r>
              <a:rPr lang="en-US" sz="2200" dirty="0">
                <a:solidFill>
                  <a:srgbClr val="800000"/>
                </a:solidFill>
              </a:rPr>
              <a:t> Hadrons </a:t>
            </a:r>
            <a:r>
              <a:rPr lang="en-US" sz="2200" dirty="0"/>
              <a:t>(p, n, </a:t>
            </a:r>
            <a:r>
              <a:rPr lang="en-US" sz="2200" dirty="0">
                <a:sym typeface="Symbol"/>
              </a:rPr>
              <a:t>, </a:t>
            </a:r>
            <a:r>
              <a:rPr lang="en-US" sz="2200" dirty="0" err="1">
                <a:sym typeface="Symbol"/>
              </a:rPr>
              <a:t>K,pbar</a:t>
            </a:r>
            <a:r>
              <a:rPr lang="en-US" sz="2200" dirty="0">
                <a:sym typeface="Symbol"/>
              </a:rPr>
              <a:t>, </a:t>
            </a:r>
            <a:r>
              <a:rPr lang="en-US" sz="2200" dirty="0" err="1">
                <a:sym typeface="Symbol"/>
              </a:rPr>
              <a:t>nbar</a:t>
            </a:r>
            <a:r>
              <a:rPr lang="en-US" sz="2200" dirty="0">
                <a:sym typeface="Symbol"/>
              </a:rPr>
              <a:t>, (anti)hyperons</a:t>
            </a:r>
            <a:r>
              <a:rPr lang="en-US" sz="2200" dirty="0" smtClean="0">
                <a:sym typeface="Symbol"/>
              </a:rPr>
              <a:t>…)   [0-10000 </a:t>
            </a:r>
            <a:r>
              <a:rPr lang="en-US" sz="2200" dirty="0" err="1" smtClean="0">
                <a:sym typeface="Symbol"/>
              </a:rPr>
              <a:t>TeV</a:t>
            </a:r>
            <a:r>
              <a:rPr lang="en-US" sz="2200" dirty="0" smtClean="0">
                <a:sym typeface="Symbol"/>
              </a:rPr>
              <a:t>]</a:t>
            </a:r>
            <a:endParaRPr lang="en-US" sz="22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SzPct val="85000"/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800000"/>
                </a:solidFill>
              </a:rPr>
              <a:t>Nucleus-nucleus                                                       </a:t>
            </a:r>
            <a:r>
              <a:rPr lang="en-US" sz="2200" dirty="0">
                <a:sym typeface="Symbol"/>
              </a:rPr>
              <a:t>[0-10000 </a:t>
            </a:r>
            <a:r>
              <a:rPr lang="en-US" sz="2200" dirty="0" err="1" smtClean="0">
                <a:sym typeface="Symbol"/>
              </a:rPr>
              <a:t>TeV</a:t>
            </a:r>
            <a:r>
              <a:rPr lang="en-US" sz="2200" dirty="0" smtClean="0">
                <a:sym typeface="Symbol"/>
              </a:rPr>
              <a:t>/n]</a:t>
            </a:r>
          </a:p>
          <a:p>
            <a:pPr>
              <a:lnSpc>
                <a:spcPct val="100000"/>
              </a:lnSpc>
              <a:buClr>
                <a:srgbClr val="0000FF"/>
              </a:buClr>
              <a:buSzPct val="85000"/>
              <a:buFont typeface="Wingdings" pitchFamily="2" charset="2"/>
              <a:buChar char="Ø"/>
            </a:pPr>
            <a:r>
              <a:rPr lang="en-US" sz="2200" dirty="0">
                <a:solidFill>
                  <a:srgbClr val="800000"/>
                </a:solidFill>
              </a:rPr>
              <a:t>Electromagnetic</a:t>
            </a:r>
            <a:r>
              <a:rPr lang="en-US" sz="2200" dirty="0"/>
              <a:t> (</a:t>
            </a:r>
            <a:r>
              <a:rPr lang="en-US" sz="2200" dirty="0">
                <a:sym typeface="Symbol"/>
              </a:rPr>
              <a:t>, e</a:t>
            </a:r>
            <a:r>
              <a:rPr lang="en-US" sz="2200" baseline="30000" dirty="0">
                <a:sym typeface="Symbol"/>
              </a:rPr>
              <a:t>+/-</a:t>
            </a:r>
            <a:r>
              <a:rPr lang="en-US" sz="2200" dirty="0">
                <a:sym typeface="Symbol"/>
              </a:rPr>
              <a:t>)</a:t>
            </a:r>
            <a:r>
              <a:rPr lang="en-US" sz="2200" dirty="0"/>
              <a:t> and </a:t>
            </a:r>
            <a:r>
              <a:rPr lang="el-GR" sz="2200" dirty="0">
                <a:solidFill>
                  <a:srgbClr val="C00000"/>
                </a:solidFill>
                <a:cs typeface="Arial" pitchFamily="34" charset="0"/>
              </a:rPr>
              <a:t>μ</a:t>
            </a:r>
            <a:r>
              <a:rPr lang="en-US" sz="2200" dirty="0">
                <a:solidFill>
                  <a:srgbClr val="C00000"/>
                </a:solidFill>
                <a:cs typeface="Arial" pitchFamily="34" charset="0"/>
              </a:rPr>
              <a:t> and </a:t>
            </a:r>
            <a:r>
              <a:rPr lang="en-US" sz="2200" dirty="0">
                <a:solidFill>
                  <a:srgbClr val="800000"/>
                </a:solidFill>
                <a:latin typeface="Symbol" pitchFamily="18" charset="2"/>
              </a:rPr>
              <a:t>n</a:t>
            </a:r>
            <a:r>
              <a:rPr lang="en-US" sz="2200" dirty="0">
                <a:solidFill>
                  <a:srgbClr val="800000"/>
                </a:solidFill>
              </a:rPr>
              <a:t>                         </a:t>
            </a:r>
            <a:r>
              <a:rPr lang="en-US" sz="2200" dirty="0">
                <a:solidFill>
                  <a:srgbClr val="002060"/>
                </a:solidFill>
              </a:rPr>
              <a:t>[</a:t>
            </a:r>
            <a:r>
              <a:rPr lang="en-US" sz="2200" dirty="0">
                <a:solidFill>
                  <a:srgbClr val="0000CC"/>
                </a:solidFill>
                <a:cs typeface="Arial" charset="0"/>
              </a:rPr>
              <a:t>1 </a:t>
            </a:r>
            <a:r>
              <a:rPr lang="en-US" sz="2200" dirty="0" err="1">
                <a:solidFill>
                  <a:srgbClr val="0000CC"/>
                </a:solidFill>
                <a:cs typeface="Arial" charset="0"/>
              </a:rPr>
              <a:t>keV</a:t>
            </a:r>
            <a:r>
              <a:rPr lang="en-US" sz="2200" dirty="0">
                <a:solidFill>
                  <a:srgbClr val="0000CC"/>
                </a:solidFill>
                <a:cs typeface="Arial" charset="0"/>
              </a:rPr>
              <a:t> –  </a:t>
            </a:r>
            <a:r>
              <a:rPr lang="en-US" sz="2200" dirty="0">
                <a:solidFill>
                  <a:srgbClr val="0000CC"/>
                </a:solidFill>
              </a:rPr>
              <a:t>10000 </a:t>
            </a:r>
            <a:r>
              <a:rPr lang="en-US" sz="2200" dirty="0" err="1">
                <a:solidFill>
                  <a:srgbClr val="0000CC"/>
                </a:solidFill>
              </a:rPr>
              <a:t>TeV</a:t>
            </a:r>
            <a:r>
              <a:rPr lang="en-US" sz="2200" dirty="0">
                <a:solidFill>
                  <a:srgbClr val="0000CC"/>
                </a:solidFill>
              </a:rPr>
              <a:t>]</a:t>
            </a:r>
            <a:endParaRPr lang="en-US" sz="2200" dirty="0" smtClean="0">
              <a:solidFill>
                <a:srgbClr val="800000"/>
              </a:solidFill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SzPct val="85000"/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800000"/>
                </a:solidFill>
              </a:rPr>
              <a:t>Low </a:t>
            </a:r>
            <a:r>
              <a:rPr lang="en-US" sz="2200" dirty="0">
                <a:solidFill>
                  <a:srgbClr val="800000"/>
                </a:solidFill>
              </a:rPr>
              <a:t>energy neutrons </a:t>
            </a:r>
            <a:r>
              <a:rPr lang="en-US" sz="2200" dirty="0" smtClean="0">
                <a:solidFill>
                  <a:srgbClr val="800000"/>
                </a:solidFill>
              </a:rPr>
              <a:t>                               (</a:t>
            </a:r>
            <a:r>
              <a:rPr lang="en-US" sz="2200" dirty="0">
                <a:solidFill>
                  <a:srgbClr val="800000"/>
                </a:solidFill>
              </a:rPr>
              <a:t>0-20 MeV, </a:t>
            </a:r>
            <a:r>
              <a:rPr lang="en-US" sz="2200" dirty="0" err="1">
                <a:solidFill>
                  <a:srgbClr val="800000"/>
                </a:solidFill>
              </a:rPr>
              <a:t>multigroup</a:t>
            </a:r>
            <a:r>
              <a:rPr lang="en-US" sz="2200" dirty="0">
                <a:solidFill>
                  <a:srgbClr val="800000"/>
                </a:solidFill>
              </a:rPr>
              <a:t>, ENDF… )</a:t>
            </a:r>
          </a:p>
          <a:p>
            <a:pPr>
              <a:lnSpc>
                <a:spcPct val="100000"/>
              </a:lnSpc>
              <a:buClr>
                <a:srgbClr val="0000FF"/>
              </a:buClr>
              <a:buSzPct val="85000"/>
              <a:buFont typeface="Wingdings" pitchFamily="2" charset="2"/>
              <a:buChar char="Ø"/>
            </a:pPr>
            <a:r>
              <a:rPr lang="en-US" sz="2200" dirty="0" smtClean="0"/>
              <a:t>Transport </a:t>
            </a:r>
            <a:r>
              <a:rPr lang="en-US" sz="2200" dirty="0"/>
              <a:t>in </a:t>
            </a:r>
            <a:r>
              <a:rPr lang="en-US" sz="2200" dirty="0">
                <a:solidFill>
                  <a:srgbClr val="800000"/>
                </a:solidFill>
              </a:rPr>
              <a:t>magnetic field</a:t>
            </a:r>
          </a:p>
          <a:p>
            <a:pPr>
              <a:lnSpc>
                <a:spcPct val="100000"/>
              </a:lnSpc>
              <a:buClr>
                <a:srgbClr val="0000FF"/>
              </a:buClr>
              <a:buSzPct val="85000"/>
              <a:buFont typeface="Wingdings" pitchFamily="2" charset="2"/>
              <a:buChar char="Ø"/>
            </a:pPr>
            <a:r>
              <a:rPr lang="en-US" sz="2200" dirty="0"/>
              <a:t>Combinatorial (</a:t>
            </a:r>
            <a:r>
              <a:rPr lang="en-US" sz="2200" dirty="0" err="1"/>
              <a:t>boolean</a:t>
            </a:r>
            <a:r>
              <a:rPr lang="en-US" sz="2200" dirty="0"/>
              <a:t>) and </a:t>
            </a:r>
            <a:r>
              <a:rPr lang="en-US" sz="2200" dirty="0" err="1"/>
              <a:t>Voxel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800000"/>
                </a:solidFill>
              </a:rPr>
              <a:t>geometries</a:t>
            </a:r>
          </a:p>
          <a:p>
            <a:pPr>
              <a:lnSpc>
                <a:spcPct val="100000"/>
              </a:lnSpc>
              <a:buClr>
                <a:srgbClr val="0000FF"/>
              </a:buClr>
              <a:buSzPct val="85000"/>
              <a:buFont typeface="Wingdings" pitchFamily="2" charset="2"/>
              <a:buChar char="Ø"/>
            </a:pPr>
            <a:r>
              <a:rPr lang="en-US" sz="2200" dirty="0"/>
              <a:t>Double capability to run either fully </a:t>
            </a:r>
            <a:r>
              <a:rPr lang="en-US" sz="2200" dirty="0">
                <a:solidFill>
                  <a:srgbClr val="800000"/>
                </a:solidFill>
              </a:rPr>
              <a:t>analogue and/or biased</a:t>
            </a:r>
            <a:r>
              <a:rPr lang="en-US" sz="2200" dirty="0"/>
              <a:t> calculations</a:t>
            </a:r>
          </a:p>
          <a:p>
            <a:pPr>
              <a:lnSpc>
                <a:spcPct val="100000"/>
              </a:lnSpc>
              <a:buClr>
                <a:srgbClr val="0000FF"/>
              </a:buClr>
              <a:buSzPct val="85000"/>
              <a:buFont typeface="Wingdings" pitchFamily="2" charset="2"/>
              <a:buChar char="Ø"/>
            </a:pPr>
            <a:r>
              <a:rPr lang="en-US" sz="2200" dirty="0"/>
              <a:t>On-line </a:t>
            </a:r>
            <a:r>
              <a:rPr lang="en-US" sz="2200" dirty="0">
                <a:solidFill>
                  <a:srgbClr val="800000"/>
                </a:solidFill>
              </a:rPr>
              <a:t>evolution </a:t>
            </a:r>
            <a:r>
              <a:rPr lang="en-US" sz="2200" dirty="0"/>
              <a:t>of induced</a:t>
            </a:r>
            <a:r>
              <a:rPr lang="en-US" sz="2200" dirty="0">
                <a:solidFill>
                  <a:srgbClr val="800000"/>
                </a:solidFill>
              </a:rPr>
              <a:t> radioactivity</a:t>
            </a:r>
            <a:r>
              <a:rPr lang="en-US" sz="2200" dirty="0"/>
              <a:t> and  </a:t>
            </a:r>
            <a:r>
              <a:rPr lang="en-US" sz="2200" dirty="0">
                <a:solidFill>
                  <a:srgbClr val="800000"/>
                </a:solidFill>
              </a:rPr>
              <a:t>dose</a:t>
            </a:r>
          </a:p>
          <a:p>
            <a:pPr>
              <a:lnSpc>
                <a:spcPct val="100000"/>
              </a:lnSpc>
              <a:buClr>
                <a:srgbClr val="0000FF"/>
              </a:buClr>
              <a:buSzPct val="85000"/>
              <a:buFont typeface="Wingdings" pitchFamily="2" charset="2"/>
              <a:buChar char="Ø"/>
            </a:pPr>
            <a:r>
              <a:rPr lang="en-US" sz="2200" dirty="0">
                <a:solidFill>
                  <a:srgbClr val="800000"/>
                </a:solidFill>
              </a:rPr>
              <a:t>Radiation damage </a:t>
            </a:r>
            <a:r>
              <a:rPr lang="en-US" sz="2200" dirty="0"/>
              <a:t>predictions </a:t>
            </a:r>
            <a:r>
              <a:rPr lang="en-US" sz="2200" dirty="0">
                <a:solidFill>
                  <a:srgbClr val="800000"/>
                </a:solidFill>
              </a:rPr>
              <a:t>(NIEL, DPA)</a:t>
            </a:r>
          </a:p>
          <a:p>
            <a:pPr>
              <a:lnSpc>
                <a:spcPct val="100000"/>
              </a:lnSpc>
              <a:buClr>
                <a:srgbClr val="0000FF"/>
              </a:buClr>
              <a:buSzPct val="85000"/>
              <a:buFont typeface="Wingdings" pitchFamily="2" charset="2"/>
              <a:buChar char="Ø"/>
            </a:pPr>
            <a:r>
              <a:rPr lang="en-US" sz="2200" dirty="0"/>
              <a:t>User-friendly </a:t>
            </a:r>
            <a:r>
              <a:rPr lang="en-US" sz="2200" dirty="0">
                <a:solidFill>
                  <a:srgbClr val="800000"/>
                </a:solidFill>
              </a:rPr>
              <a:t>GUI</a:t>
            </a:r>
            <a:r>
              <a:rPr lang="en-US" sz="2200" dirty="0"/>
              <a:t> interface thanks to the </a:t>
            </a:r>
            <a:r>
              <a:rPr lang="en-US" sz="2200" dirty="0">
                <a:solidFill>
                  <a:srgbClr val="990000"/>
                </a:solidFill>
              </a:rPr>
              <a:t>Flair </a:t>
            </a:r>
            <a:r>
              <a:rPr lang="en-US" sz="2200" dirty="0"/>
              <a:t>interface </a:t>
            </a:r>
          </a:p>
          <a:p>
            <a:pPr>
              <a:lnSpc>
                <a:spcPct val="90000"/>
              </a:lnSpc>
              <a:spcBef>
                <a:spcPct val="0"/>
              </a:spcBef>
              <a:buNone/>
            </a:pPr>
            <a:endParaRPr lang="en-US" sz="2200" dirty="0">
              <a:solidFill>
                <a:srgbClr val="00CC00"/>
              </a:solidFill>
            </a:endParaRPr>
          </a:p>
        </p:txBody>
      </p:sp>
      <p:sp>
        <p:nvSpPr>
          <p:cNvPr id="139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FLUKA </a:t>
            </a:r>
            <a:r>
              <a:rPr lang="en-US" b="1" dirty="0" smtClean="0"/>
              <a:t>short description:</a:t>
            </a:r>
            <a:endParaRPr lang="en-US" b="1" dirty="0"/>
          </a:p>
        </p:txBody>
      </p:sp>
      <p:sp>
        <p:nvSpPr>
          <p:cNvPr id="1393668" name="Text Box 4"/>
          <p:cNvSpPr txBox="1">
            <a:spLocks noChangeArrowheads="1"/>
          </p:cNvSpPr>
          <p:nvPr/>
        </p:nvSpPr>
        <p:spPr bwMode="auto">
          <a:xfrm>
            <a:off x="394417" y="5805264"/>
            <a:ext cx="8806193" cy="46166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Tahoma" pitchFamily="34" charset="0"/>
                <a:hlinkClick r:id="rId3"/>
              </a:rPr>
              <a:t>http://</a:t>
            </a:r>
            <a:r>
              <a:rPr lang="en-US" sz="2400" dirty="0" smtClean="0">
                <a:solidFill>
                  <a:srgbClr val="800000"/>
                </a:solidFill>
                <a:latin typeface="Tahoma" pitchFamily="34" charset="0"/>
                <a:hlinkClick r:id="rId3"/>
              </a:rPr>
              <a:t>www.fluka.org</a:t>
            </a:r>
            <a:r>
              <a:rPr lang="en-US" sz="2400" dirty="0" smtClean="0">
                <a:solidFill>
                  <a:srgbClr val="800000"/>
                </a:solidFill>
                <a:latin typeface="Tahoma" pitchFamily="34" charset="0"/>
              </a:rPr>
              <a:t>          ~13000 registered users worldwide</a:t>
            </a:r>
            <a:endParaRPr lang="en-US" sz="2400" dirty="0">
              <a:solidFill>
                <a:srgbClr val="800000"/>
              </a:solidFill>
              <a:latin typeface="Tahom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1st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2A9F2-029D-45CF-B3A2-1B365CC4DE5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Paola Sala LEPLAr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912424" y="1722512"/>
            <a:ext cx="1980220" cy="698376"/>
            <a:chOff x="9912424" y="1866528"/>
            <a:chExt cx="1980220" cy="698376"/>
          </a:xfrm>
        </p:grpSpPr>
        <p:sp>
          <p:nvSpPr>
            <p:cNvPr id="2" name="Right Brace 1"/>
            <p:cNvSpPr/>
            <p:nvPr/>
          </p:nvSpPr>
          <p:spPr bwMode="auto">
            <a:xfrm>
              <a:off x="9912424" y="1866528"/>
              <a:ext cx="371472" cy="698376"/>
            </a:xfrm>
            <a:prstGeom prst="rightBrac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00456" y="2002709"/>
              <a:ext cx="1692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</a:t>
              </a:r>
              <a:r>
                <a:rPr lang="en-US" b="1" dirty="0" smtClean="0">
                  <a:solidFill>
                    <a:srgbClr val="FF0000"/>
                  </a:solidFill>
                </a:rPr>
                <a:t>s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NN</a:t>
              </a:r>
              <a:r>
                <a:rPr lang="en-US" b="1" dirty="0" smtClean="0">
                  <a:solidFill>
                    <a:srgbClr val="FF0000"/>
                  </a:solidFill>
                </a:rPr>
                <a:t>~20 </a:t>
              </a:r>
              <a:r>
                <a:rPr lang="en-US" b="1" dirty="0" err="1">
                  <a:solidFill>
                    <a:srgbClr val="FF0000"/>
                  </a:solidFill>
                </a:rPr>
                <a:t>TeV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0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</a:t>
            </a:r>
            <a:r>
              <a:rPr lang="en-US" dirty="0" smtClean="0">
                <a:sym typeface="Symbol" panose="05050102010706020507" pitchFamily="18" charset="2"/>
              </a:rPr>
              <a:t>X @ 585 MeV and12.2 GeV/c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Paola Sala LEPLAr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2750" r="5165" b="9051"/>
          <a:stretch/>
        </p:blipFill>
        <p:spPr>
          <a:xfrm>
            <a:off x="551384" y="764704"/>
            <a:ext cx="4608512" cy="6048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9896" y="1138217"/>
            <a:ext cx="2304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ym typeface="Symbol" panose="05050102010706020507" pitchFamily="18" charset="2"/>
              </a:rPr>
              <a:t>LEFT:    </a:t>
            </a:r>
            <a:r>
              <a:rPr lang="en-US" sz="2000" b="1" dirty="0" smtClean="0">
                <a:sym typeface="Symbol" panose="05050102010706020507" pitchFamily="18" charset="2"/>
              </a:rPr>
              <a:t></a:t>
            </a:r>
            <a:r>
              <a:rPr lang="en-US" sz="2000" b="1" baseline="30000" dirty="0" smtClean="0">
                <a:sym typeface="Symbol" panose="05050102010706020507" pitchFamily="18" charset="2"/>
              </a:rPr>
              <a:t>+</a:t>
            </a:r>
            <a:r>
              <a:rPr lang="en-US" sz="2000" b="1" baseline="30000" dirty="0" smtClean="0"/>
              <a:t> </a:t>
            </a:r>
            <a:r>
              <a:rPr lang="en-US" sz="2000" b="1" dirty="0" smtClean="0"/>
              <a:t> </a:t>
            </a:r>
            <a:r>
              <a:rPr lang="en-US" sz="2000" dirty="0" smtClean="0"/>
              <a:t>production from proton – proton  interactions  at 585 MeV  at different angles.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>
                <a:sym typeface="Symbol" panose="05050102010706020507" pitchFamily="18" charset="2"/>
              </a:rPr>
              <a:t>RIGHT:   </a:t>
            </a:r>
            <a:r>
              <a:rPr lang="en-US" sz="2000" b="1" dirty="0" smtClean="0">
                <a:sym typeface="Symbol" panose="05050102010706020507" pitchFamily="18" charset="2"/>
              </a:rPr>
              <a:t></a:t>
            </a:r>
            <a:r>
              <a:rPr lang="en-US" sz="2000" b="1" baseline="30000" dirty="0" smtClean="0">
                <a:sym typeface="Symbol" panose="05050102010706020507" pitchFamily="18" charset="2"/>
              </a:rPr>
              <a:t>-</a:t>
            </a:r>
            <a:r>
              <a:rPr lang="en-US" sz="2000" dirty="0" smtClean="0">
                <a:sym typeface="Symbol" panose="05050102010706020507" pitchFamily="18" charset="2"/>
              </a:rPr>
              <a:t> </a:t>
            </a:r>
            <a:r>
              <a:rPr lang="en-GB" sz="2000" dirty="0" smtClean="0"/>
              <a:t>  </a:t>
            </a:r>
            <a:r>
              <a:rPr lang="en-GB" sz="2000" dirty="0"/>
              <a:t>emission from proton-proton interactions at 12.2 GeV/c</a:t>
            </a:r>
            <a:r>
              <a:rPr lang="en-GB" sz="2000" dirty="0" smtClean="0"/>
              <a:t>. </a:t>
            </a:r>
            <a:r>
              <a:rPr lang="en-US" sz="2000" dirty="0"/>
              <a:t>at different angles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Symbols: data,  histograms: </a:t>
            </a:r>
            <a:r>
              <a:rPr lang="en-US" sz="2000" dirty="0" err="1" smtClean="0"/>
              <a:t>Fluka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5" name="Content Placeholder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7114" r="4052" b="10784"/>
          <a:stretch/>
        </p:blipFill>
        <p:spPr>
          <a:xfrm>
            <a:off x="7349823" y="946772"/>
            <a:ext cx="4509207" cy="56505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17802" y="5229199"/>
            <a:ext cx="50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</a:t>
            </a:r>
            <a:r>
              <a:rPr lang="en-US" baseline="-25000" dirty="0" smtClean="0">
                <a:solidFill>
                  <a:srgbClr val="000000"/>
                </a:solidFill>
              </a:rPr>
              <a:t>T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3672" y="5619754"/>
            <a:ext cx="41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</a:rPr>
              <a:t>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3594B3-2038-42C9-8C2F-828F6CD3AFD7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479376" y="332656"/>
            <a:ext cx="11233248" cy="576064"/>
          </a:xfrm>
        </p:spPr>
        <p:txBody>
          <a:bodyPr/>
          <a:lstStyle/>
          <a:p>
            <a:pPr eaLnBrk="1" hangingPunct="1"/>
            <a:r>
              <a:rPr lang="en-US" dirty="0" err="1"/>
              <a:t>Nonelastic</a:t>
            </a:r>
            <a:r>
              <a:rPr lang="en-US" dirty="0"/>
              <a:t> </a:t>
            </a:r>
            <a:r>
              <a:rPr lang="en-US" dirty="0" err="1"/>
              <a:t>hN</a:t>
            </a:r>
            <a:r>
              <a:rPr lang="en-US" dirty="0"/>
              <a:t> </a:t>
            </a:r>
            <a:r>
              <a:rPr lang="en-US" dirty="0" smtClean="0"/>
              <a:t>interactions: (very) short summary</a:t>
            </a:r>
            <a:endParaRPr lang="en-US" dirty="0"/>
          </a:p>
        </p:txBody>
      </p:sp>
      <p:sp>
        <p:nvSpPr>
          <p:cNvPr id="12294" name="Text Box 13"/>
          <p:cNvSpPr txBox="1">
            <a:spLocks noChangeArrowheads="1"/>
          </p:cNvSpPr>
          <p:nvPr/>
        </p:nvSpPr>
        <p:spPr bwMode="auto">
          <a:xfrm>
            <a:off x="581911" y="877269"/>
            <a:ext cx="5154049" cy="2246769"/>
          </a:xfrm>
          <a:prstGeom prst="rect">
            <a:avLst/>
          </a:prstGeom>
          <a:solidFill>
            <a:srgbClr val="FFD1FF"/>
          </a:solidFill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l"/>
            <a:r>
              <a:rPr lang="en-US" sz="2000" b="1" dirty="0" smtClean="0"/>
              <a:t>Up to </a:t>
            </a:r>
            <a:r>
              <a:rPr lang="en-US" sz="2000" b="1" dirty="0"/>
              <a:t>a few GeV’s:</a:t>
            </a:r>
          </a:p>
          <a:p>
            <a:pPr algn="l"/>
            <a:r>
              <a:rPr lang="en-US" sz="2000" b="0" dirty="0" smtClean="0"/>
              <a:t>Dominance </a:t>
            </a:r>
            <a:r>
              <a:rPr lang="en-US" sz="2000" b="0" dirty="0"/>
              <a:t>of the Δ </a:t>
            </a:r>
            <a:r>
              <a:rPr lang="en-US" sz="2000" b="0" dirty="0" smtClean="0"/>
              <a:t>and </a:t>
            </a:r>
            <a:r>
              <a:rPr lang="en-US" sz="2000" b="0" dirty="0"/>
              <a:t>of </a:t>
            </a:r>
            <a:r>
              <a:rPr lang="en-US" sz="2000" b="0" dirty="0" smtClean="0"/>
              <a:t>the </a:t>
            </a:r>
            <a:r>
              <a:rPr lang="en-US" sz="2000" b="0" i="1" dirty="0" smtClean="0"/>
              <a:t>N</a:t>
            </a:r>
            <a:r>
              <a:rPr lang="en-US" sz="2000" b="0" i="1" baseline="30000" dirty="0" smtClean="0"/>
              <a:t>∗</a:t>
            </a:r>
            <a:r>
              <a:rPr lang="en-US" sz="2000" b="0" i="1" dirty="0" smtClean="0"/>
              <a:t>, </a:t>
            </a:r>
            <a:r>
              <a:rPr lang="en-US" sz="2000" b="0" i="1" dirty="0" smtClean="0">
                <a:sym typeface="Symbol" panose="05050102010706020507" pitchFamily="18" charset="2"/>
              </a:rPr>
              <a:t>…</a:t>
            </a:r>
            <a:r>
              <a:rPr lang="en-US" sz="2000" b="0" i="1" dirty="0" smtClean="0"/>
              <a:t> </a:t>
            </a:r>
            <a:r>
              <a:rPr lang="en-US" sz="2000" b="0" dirty="0"/>
              <a:t>resonances </a:t>
            </a:r>
          </a:p>
          <a:p>
            <a:pPr marL="231775" indent="-231775" algn="l"/>
            <a:r>
              <a:rPr lang="en-US" sz="2000" b="0" i="1" dirty="0"/>
              <a:t>→ </a:t>
            </a:r>
            <a:r>
              <a:rPr lang="en-US" sz="2000" b="0" dirty="0" smtClean="0"/>
              <a:t>isobar </a:t>
            </a:r>
            <a:r>
              <a:rPr lang="en-US" sz="2000" b="0" dirty="0"/>
              <a:t>model </a:t>
            </a:r>
          </a:p>
          <a:p>
            <a:pPr marL="231775" indent="-231775" algn="l"/>
            <a:r>
              <a:rPr lang="en-US" sz="2000" b="0" i="1" dirty="0"/>
              <a:t>→ </a:t>
            </a:r>
            <a:r>
              <a:rPr lang="en-US" sz="2000" b="0" dirty="0"/>
              <a:t>all reactions proceed through an intermediate state containing at least one </a:t>
            </a:r>
            <a:r>
              <a:rPr lang="en-US" sz="2000" b="0" dirty="0" smtClean="0"/>
              <a:t>resonance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Paola Sala LEPLAr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35960" y="2031415"/>
            <a:ext cx="5975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FLUKA: </a:t>
            </a:r>
            <a:r>
              <a:rPr lang="en-US" sz="240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  <a:sym typeface="Symbol" pitchFamily="18" charset="2"/>
              </a:rPr>
              <a:t> </a:t>
            </a:r>
            <a:r>
              <a:rPr lang="en-US" sz="240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60 resonances, and </a:t>
            </a:r>
            <a:r>
              <a:rPr lang="en-US" sz="240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  <a:sym typeface="Symbol" pitchFamily="18" charset="2"/>
              </a:rPr>
              <a:t></a:t>
            </a:r>
            <a:r>
              <a:rPr lang="en-US" sz="240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100 channels </a:t>
            </a: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35960" y="1016496"/>
            <a:ext cx="6312947" cy="92333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tabLst>
                <a:tab pos="852488" algn="r"/>
              </a:tabLst>
            </a:pP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2 </a:t>
            </a:r>
            <a:r>
              <a:rPr lang="en-US" b="0" i="1" dirty="0">
                <a:solidFill>
                  <a:schemeClr val="accent2"/>
                </a:solidFill>
              </a:rPr>
              <a:t>→ N</a:t>
            </a:r>
            <a:r>
              <a:rPr lang="en-US" b="0" i="1" baseline="30000" dirty="0">
                <a:solidFill>
                  <a:schemeClr val="accent2"/>
                </a:solidFill>
              </a:rPr>
              <a:t>”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 + Δ(1232)                    </a:t>
            </a:r>
            <a:r>
              <a:rPr lang="en-US" b="0" i="1" dirty="0">
                <a:solidFill>
                  <a:schemeClr val="accent2"/>
                </a:solidFill>
              </a:rPr>
              <a:t>→ N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baseline="30000" dirty="0">
                <a:solidFill>
                  <a:schemeClr val="accent2"/>
                </a:solidFill>
              </a:rPr>
              <a:t>’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r>
              <a:rPr lang="en-US" b="0" baseline="30000" dirty="0">
                <a:solidFill>
                  <a:schemeClr val="accent2"/>
                </a:solidFill>
              </a:rPr>
              <a:t>’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π</a:t>
            </a:r>
          </a:p>
          <a:p>
            <a:pPr algn="l">
              <a:tabLst>
                <a:tab pos="852488" algn="r"/>
              </a:tabLst>
            </a:pPr>
            <a:r>
              <a:rPr lang="en-US" b="0" i="1" dirty="0">
                <a:solidFill>
                  <a:schemeClr val="accent2"/>
                </a:solidFill>
              </a:rPr>
              <a:t>π 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N   	 → </a:t>
            </a:r>
            <a:r>
              <a:rPr lang="en-US" b="0" dirty="0">
                <a:solidFill>
                  <a:schemeClr val="accent2"/>
                </a:solidFill>
              </a:rPr>
              <a:t>Δ(1600)   </a:t>
            </a:r>
            <a:r>
              <a:rPr lang="en-US" b="0" i="1" dirty="0">
                <a:solidFill>
                  <a:schemeClr val="accent2"/>
                </a:solidFill>
              </a:rPr>
              <a:t>→ π’</a:t>
            </a:r>
            <a:r>
              <a:rPr lang="en-US" b="0" dirty="0">
                <a:solidFill>
                  <a:schemeClr val="accent2"/>
                </a:solidFill>
              </a:rPr>
              <a:t>+ Δ(1232)  </a:t>
            </a:r>
            <a:r>
              <a:rPr lang="en-US" b="0" i="1" dirty="0">
                <a:solidFill>
                  <a:schemeClr val="accent2"/>
                </a:solidFill>
              </a:rPr>
              <a:t>→ π’ 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π“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N’</a:t>
            </a:r>
          </a:p>
          <a:p>
            <a:pPr algn="l">
              <a:tabLst>
                <a:tab pos="852488" algn="r"/>
              </a:tabLst>
            </a:pP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’1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2 </a:t>
            </a:r>
            <a:r>
              <a:rPr lang="en-US" b="0" dirty="0">
                <a:solidFill>
                  <a:schemeClr val="accent2"/>
                </a:solidFill>
              </a:rPr>
              <a:t> </a:t>
            </a:r>
            <a:r>
              <a:rPr lang="en-US" b="0" i="1" dirty="0">
                <a:solidFill>
                  <a:schemeClr val="accent2"/>
                </a:solidFill>
              </a:rPr>
              <a:t>→ </a:t>
            </a:r>
            <a:r>
              <a:rPr lang="en-US" b="0" dirty="0">
                <a:solidFill>
                  <a:schemeClr val="accent2"/>
                </a:solidFill>
              </a:rPr>
              <a:t>Δ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(1232) + Δ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r>
              <a:rPr lang="en-US" b="0" dirty="0">
                <a:solidFill>
                  <a:schemeClr val="accent2"/>
                </a:solidFill>
              </a:rPr>
              <a:t>(1232)         </a:t>
            </a:r>
            <a:r>
              <a:rPr lang="en-US" b="0" i="1" dirty="0" smtClean="0">
                <a:solidFill>
                  <a:schemeClr val="accent2"/>
                </a:solidFill>
              </a:rPr>
              <a:t>→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’ + </a:t>
            </a:r>
            <a:r>
              <a:rPr lang="en-US" b="0" i="1" dirty="0">
                <a:solidFill>
                  <a:schemeClr val="accent2"/>
                </a:solidFill>
              </a:rPr>
              <a:t>π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N’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π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endParaRPr lang="en-US" b="0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879" y="3068960"/>
            <a:ext cx="7828369" cy="37444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 smtClean="0"/>
              <a:t>At energies above a few GeV’s:</a:t>
            </a:r>
          </a:p>
          <a:p>
            <a:pPr marL="284163" indent="-284163" algn="l" eaLnBrk="1" hangingPunct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 smtClean="0"/>
              <a:t>Interacting </a:t>
            </a:r>
            <a:r>
              <a:rPr lang="en-US" sz="2000" dirty="0"/>
              <a:t>strings (quarks held together by </a:t>
            </a:r>
            <a:r>
              <a:rPr lang="en-US" sz="2000" dirty="0" smtClean="0"/>
              <a:t>gluons into </a:t>
            </a:r>
            <a:r>
              <a:rPr lang="en-US" sz="2000" dirty="0"/>
              <a:t>the form of a string)</a:t>
            </a:r>
          </a:p>
          <a:p>
            <a:pPr marL="227013" indent="-227013" algn="l" eaLnBrk="1" hangingPunct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 smtClean="0"/>
              <a:t> Interactions </a:t>
            </a:r>
            <a:r>
              <a:rPr lang="en-US" sz="2000" dirty="0"/>
              <a:t>treated in the </a:t>
            </a:r>
            <a:r>
              <a:rPr lang="en-US" sz="2000" dirty="0" err="1"/>
              <a:t>Reggeon-Pomeron</a:t>
            </a:r>
            <a:r>
              <a:rPr lang="en-US" sz="2000" dirty="0"/>
              <a:t> </a:t>
            </a:r>
            <a:r>
              <a:rPr lang="en-US" sz="2000" dirty="0" smtClean="0"/>
              <a:t>framework (</a:t>
            </a:r>
            <a:r>
              <a:rPr lang="en-US" sz="2000" b="1" dirty="0" smtClean="0"/>
              <a:t>Dual Parton Model, DPM</a:t>
            </a:r>
            <a:r>
              <a:rPr lang="en-US" sz="2000" dirty="0" smtClean="0"/>
              <a:t>)</a:t>
            </a:r>
          </a:p>
          <a:p>
            <a:pPr marL="287338" indent="-287338" algn="l" eaLnBrk="1" hangingPunct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E</a:t>
            </a:r>
            <a:r>
              <a:rPr lang="en-US" sz="2000" dirty="0" smtClean="0"/>
              <a:t>ach hadron </a:t>
            </a:r>
            <a:r>
              <a:rPr lang="en-US" sz="2000" dirty="0"/>
              <a:t>splits into</a:t>
            </a:r>
            <a:r>
              <a:rPr lang="en-US" sz="2000" b="1" dirty="0">
                <a:solidFill>
                  <a:srgbClr val="333399"/>
                </a:solidFill>
              </a:rPr>
              <a:t> </a:t>
            </a:r>
            <a:r>
              <a:rPr lang="en-US" sz="2000" b="1" dirty="0"/>
              <a:t>2 colored </a:t>
            </a:r>
            <a:r>
              <a:rPr lang="en-US" sz="2000" b="1" dirty="0" err="1" smtClean="0"/>
              <a:t>partons</a:t>
            </a:r>
            <a:endParaRPr lang="en-US" sz="2000" b="1" dirty="0" smtClean="0"/>
          </a:p>
          <a:p>
            <a:pPr lvl="1" algn="l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000" b="1" dirty="0" smtClean="0"/>
              <a:t>  </a:t>
            </a:r>
            <a:r>
              <a:rPr lang="en-US" sz="2000" b="1" dirty="0">
                <a:solidFill>
                  <a:srgbClr val="333399"/>
                </a:solidFill>
                <a:sym typeface="Symbol" pitchFamily="18" charset="2"/>
              </a:rPr>
              <a:t> </a:t>
            </a:r>
            <a:r>
              <a:rPr lang="en-US" sz="2000" dirty="0"/>
              <a:t>combination into</a:t>
            </a:r>
            <a:r>
              <a:rPr lang="en-US" sz="2000" b="1" dirty="0">
                <a:solidFill>
                  <a:srgbClr val="333399"/>
                </a:solidFill>
              </a:rPr>
              <a:t> </a:t>
            </a:r>
            <a:r>
              <a:rPr lang="en-US" sz="2000" b="1" dirty="0"/>
              <a:t>2 </a:t>
            </a:r>
            <a:r>
              <a:rPr lang="en-US" sz="2000" b="1" dirty="0" err="1"/>
              <a:t>colourless</a:t>
            </a:r>
            <a:r>
              <a:rPr lang="en-US" sz="2000" b="1" dirty="0"/>
              <a:t> chains </a:t>
            </a:r>
            <a:endParaRPr lang="en-US" sz="2000" b="1" dirty="0" smtClean="0"/>
          </a:p>
          <a:p>
            <a:pPr lvl="1" algn="l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000" b="1" dirty="0">
                <a:solidFill>
                  <a:srgbClr val="333399"/>
                </a:solidFill>
                <a:sym typeface="Symbol" pitchFamily="18" charset="2"/>
              </a:rPr>
              <a:t> </a:t>
            </a:r>
            <a:r>
              <a:rPr lang="en-US" sz="2000" b="1" dirty="0" smtClean="0">
                <a:solidFill>
                  <a:srgbClr val="333399"/>
                </a:solidFill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333399"/>
                </a:solidFill>
                <a:sym typeface="Symbol" pitchFamily="18" charset="2"/>
              </a:rPr>
              <a:t> </a:t>
            </a:r>
            <a:r>
              <a:rPr lang="en-US" sz="2000" b="1" dirty="0"/>
              <a:t>2 back-to-back jets</a:t>
            </a:r>
          </a:p>
          <a:p>
            <a:pPr marL="287338" indent="-287338" algn="l" eaLnBrk="1" hangingPunct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each jet is then</a:t>
            </a:r>
            <a:r>
              <a:rPr lang="en-US" sz="2000" b="1" dirty="0">
                <a:solidFill>
                  <a:srgbClr val="333399"/>
                </a:solidFill>
              </a:rPr>
              <a:t> </a:t>
            </a:r>
            <a:r>
              <a:rPr lang="en-US" sz="2000" b="1" dirty="0" err="1"/>
              <a:t>hadronized</a:t>
            </a:r>
            <a:r>
              <a:rPr lang="en-US" sz="2000" b="1" dirty="0"/>
              <a:t> </a:t>
            </a:r>
            <a:r>
              <a:rPr lang="en-US" sz="2000" dirty="0"/>
              <a:t>into physical </a:t>
            </a:r>
            <a:r>
              <a:rPr lang="en-US" sz="2000" dirty="0" smtClean="0"/>
              <a:t>hadrons</a:t>
            </a:r>
          </a:p>
          <a:p>
            <a:pPr marL="287338" indent="-287338" algn="l" eaLnBrk="1" hangingPunct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 err="1" smtClean="0"/>
              <a:t>Fluka</a:t>
            </a:r>
            <a:r>
              <a:rPr lang="en-US" sz="2000" dirty="0" smtClean="0"/>
              <a:t> contains </a:t>
            </a:r>
            <a:r>
              <a:rPr lang="en-US" sz="2000" b="1" dirty="0" smtClean="0"/>
              <a:t>its own </a:t>
            </a:r>
            <a:r>
              <a:rPr lang="en-US" sz="2000" b="1" dirty="0" err="1" smtClean="0"/>
              <a:t>hadronization</a:t>
            </a:r>
            <a:r>
              <a:rPr lang="en-US" sz="2000" b="1" dirty="0" smtClean="0"/>
              <a:t> </a:t>
            </a:r>
            <a:r>
              <a:rPr lang="en-US" sz="2000" dirty="0" smtClean="0"/>
              <a:t>model</a:t>
            </a:r>
            <a:endParaRPr lang="en-US" sz="2000" b="1" dirty="0">
              <a:solidFill>
                <a:srgbClr val="33339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r="10601" b="8000"/>
          <a:stretch/>
        </p:blipFill>
        <p:spPr>
          <a:xfrm>
            <a:off x="8355733" y="3104696"/>
            <a:ext cx="3555901" cy="31883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8662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191393-1303-4436-8AA4-39FE9FD977EF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551384" y="451520"/>
            <a:ext cx="7342187" cy="457200"/>
          </a:xfrm>
        </p:spPr>
        <p:txBody>
          <a:bodyPr/>
          <a:lstStyle/>
          <a:p>
            <a:pPr eaLnBrk="1" hangingPunct="1"/>
            <a:r>
              <a:rPr lang="en-US" dirty="0" err="1"/>
              <a:t>Preequilibrium</a:t>
            </a:r>
            <a:r>
              <a:rPr lang="en-US" dirty="0"/>
              <a:t> </a:t>
            </a:r>
            <a:r>
              <a:rPr lang="en-US" dirty="0" smtClean="0"/>
              <a:t>emission:</a:t>
            </a:r>
            <a:endParaRPr lang="en-US" dirty="0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551384" y="869215"/>
            <a:ext cx="7270179" cy="144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/>
            <a:r>
              <a:rPr lang="en-US" sz="2200" dirty="0"/>
              <a:t>For E &gt; </a:t>
            </a:r>
            <a:r>
              <a:rPr lang="en-US" sz="2200" dirty="0">
                <a:sym typeface="Symbol" pitchFamily="18" charset="2"/>
              </a:rPr>
              <a:t> </a:t>
            </a:r>
            <a:r>
              <a:rPr lang="en-US" sz="2200" dirty="0" smtClean="0">
                <a:sym typeface="Symbol" pitchFamily="18" charset="2"/>
              </a:rPr>
              <a:t>prod. </a:t>
            </a:r>
            <a:r>
              <a:rPr lang="en-US" sz="2200" dirty="0">
                <a:sym typeface="Symbol" pitchFamily="18" charset="2"/>
              </a:rPr>
              <a:t>threshold  only (G)INC </a:t>
            </a:r>
            <a:r>
              <a:rPr lang="en-US" sz="2200" dirty="0" smtClean="0">
                <a:sym typeface="Symbol" pitchFamily="18" charset="2"/>
              </a:rPr>
              <a:t>models.</a:t>
            </a:r>
            <a:r>
              <a:rPr lang="en-US" sz="2200" dirty="0">
                <a:sym typeface="Symbol" pitchFamily="18" charset="2"/>
              </a:rPr>
              <a:t> </a:t>
            </a:r>
            <a:r>
              <a:rPr lang="en-US" sz="2200" dirty="0" smtClean="0">
                <a:sym typeface="Symbol" pitchFamily="18" charset="2"/>
              </a:rPr>
              <a:t>At </a:t>
            </a:r>
            <a:r>
              <a:rPr lang="en-US" sz="2200" dirty="0">
                <a:sym typeface="Symbol" pitchFamily="18" charset="2"/>
              </a:rPr>
              <a:t>lower energies </a:t>
            </a:r>
            <a:r>
              <a:rPr lang="en-US" sz="2200" dirty="0" smtClean="0">
                <a:sym typeface="Symbol" pitchFamily="18" charset="2"/>
              </a:rPr>
              <a:t>INC becomes </a:t>
            </a:r>
            <a:r>
              <a:rPr lang="en-US" sz="2200" dirty="0">
                <a:sym typeface="Symbol" pitchFamily="18" charset="2"/>
              </a:rPr>
              <a:t>increasingly inapplicable </a:t>
            </a:r>
            <a:r>
              <a:rPr lang="en-US" sz="2200" dirty="0" smtClean="0">
                <a:sym typeface="Symbol" pitchFamily="18" charset="2"/>
              </a:rPr>
              <a:t> </a:t>
            </a:r>
            <a:r>
              <a:rPr lang="en-US" sz="2200" b="1" i="1" dirty="0" err="1" smtClean="0">
                <a:sym typeface="Symbol" pitchFamily="18" charset="2"/>
              </a:rPr>
              <a:t>preequilibrium</a:t>
            </a:r>
            <a:r>
              <a:rPr lang="en-US" sz="2200" b="1" i="1" dirty="0" smtClean="0">
                <a:sym typeface="Symbol" pitchFamily="18" charset="2"/>
              </a:rPr>
              <a:t> </a:t>
            </a:r>
            <a:r>
              <a:rPr lang="en-US" sz="2200" b="1" i="1" dirty="0">
                <a:sym typeface="Symbol" pitchFamily="18" charset="2"/>
              </a:rPr>
              <a:t>models </a:t>
            </a:r>
            <a:r>
              <a:rPr lang="en-US" sz="2200" dirty="0">
                <a:sym typeface="Symbol" pitchFamily="18" charset="2"/>
              </a:rPr>
              <a:t>== share the excitation energy among many nucleons/holes </a:t>
            </a:r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7697920" y="874778"/>
            <a:ext cx="4176464" cy="1938992"/>
          </a:xfrm>
          <a:prstGeom prst="rect">
            <a:avLst/>
          </a:prstGeom>
          <a:gradFill rotWithShape="1">
            <a:gsLst>
              <a:gs pos="0">
                <a:srgbClr val="FF00FF">
                  <a:alpha val="32999"/>
                </a:srgbClr>
              </a:gs>
              <a:gs pos="100000">
                <a:srgbClr val="FF03FF">
                  <a:alpha val="32999"/>
                </a:srgbClr>
              </a:gs>
            </a:gsLst>
            <a:lin ang="5400000" scaled="1"/>
          </a:gradFill>
          <a:ln w="25400">
            <a:solidFill>
              <a:srgbClr val="80008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/>
            <a:r>
              <a:rPr lang="en-US" sz="2400" b="0" dirty="0" smtClean="0">
                <a:solidFill>
                  <a:srgbClr val="800000"/>
                </a:solidFill>
              </a:rPr>
              <a:t>FLUKA: </a:t>
            </a:r>
            <a:r>
              <a:rPr lang="en-US" sz="2400" b="0" dirty="0" err="1" smtClean="0">
                <a:solidFill>
                  <a:srgbClr val="800000"/>
                </a:solidFill>
              </a:rPr>
              <a:t>semiclassical</a:t>
            </a:r>
            <a:r>
              <a:rPr lang="en-US" sz="2400" b="0" dirty="0" smtClean="0">
                <a:solidFill>
                  <a:srgbClr val="800000"/>
                </a:solidFill>
              </a:rPr>
              <a:t> </a:t>
            </a:r>
            <a:r>
              <a:rPr lang="en-US" sz="2400" b="0" dirty="0" err="1">
                <a:solidFill>
                  <a:srgbClr val="800000"/>
                </a:solidFill>
              </a:rPr>
              <a:t>exciton</a:t>
            </a:r>
            <a:r>
              <a:rPr lang="en-US" sz="2400" b="0" dirty="0">
                <a:solidFill>
                  <a:srgbClr val="800000"/>
                </a:solidFill>
              </a:rPr>
              <a:t> </a:t>
            </a:r>
            <a:r>
              <a:rPr lang="en-US" sz="2400" b="0" dirty="0" smtClean="0">
                <a:solidFill>
                  <a:srgbClr val="800000"/>
                </a:solidFill>
              </a:rPr>
              <a:t>model:</a:t>
            </a:r>
            <a:endParaRPr lang="en-US" sz="2400" b="0" dirty="0">
              <a:solidFill>
                <a:srgbClr val="800000"/>
              </a:solidFill>
            </a:endParaRPr>
          </a:p>
          <a:p>
            <a:pPr algn="l"/>
            <a:r>
              <a:rPr lang="en-US" sz="2400" b="0" dirty="0">
                <a:solidFill>
                  <a:srgbClr val="800000"/>
                </a:solidFill>
              </a:rPr>
              <a:t>Statistical assumptions</a:t>
            </a:r>
          </a:p>
          <a:p>
            <a:pPr algn="l"/>
            <a:r>
              <a:rPr lang="en-US" sz="2400" b="0" dirty="0">
                <a:solidFill>
                  <a:srgbClr val="800000"/>
                </a:solidFill>
              </a:rPr>
              <a:t>Simple and fast</a:t>
            </a:r>
          </a:p>
          <a:p>
            <a:pPr algn="l"/>
            <a:r>
              <a:rPr lang="en-US" sz="2400" b="0" dirty="0">
                <a:solidFill>
                  <a:srgbClr val="800000"/>
                </a:solidFill>
              </a:rPr>
              <a:t>Suitable for MC</a:t>
            </a:r>
          </a:p>
        </p:txBody>
      </p:sp>
      <p:sp>
        <p:nvSpPr>
          <p:cNvPr id="1213447" name="Text Box 7"/>
          <p:cNvSpPr txBox="1">
            <a:spLocks noChangeArrowheads="1"/>
          </p:cNvSpPr>
          <p:nvPr/>
        </p:nvSpPr>
        <p:spPr bwMode="auto">
          <a:xfrm>
            <a:off x="335360" y="3573016"/>
            <a:ext cx="11593288" cy="2123658"/>
          </a:xfrm>
          <a:prstGeom prst="rect">
            <a:avLst/>
          </a:prstGeom>
          <a:solidFill>
            <a:srgbClr val="00FF00">
              <a:alpha val="37000"/>
            </a:srgbClr>
          </a:solidFill>
          <a:ln w="25400">
            <a:solidFill>
              <a:srgbClr val="339966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2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Statistical assumption:</a:t>
            </a:r>
            <a:r>
              <a:rPr lang="en-US" sz="2200" b="0" dirty="0">
                <a:solidFill>
                  <a:srgbClr val="0066FF"/>
                </a:solidFill>
              </a:rPr>
              <a:t> </a:t>
            </a:r>
          </a:p>
          <a:p>
            <a:pPr algn="l">
              <a:defRPr/>
            </a:pPr>
            <a:r>
              <a:rPr lang="en-US" sz="2200" b="0" dirty="0">
                <a:solidFill>
                  <a:srgbClr val="0066FF"/>
                </a:solidFill>
              </a:rPr>
              <a:t>any partition of the excitation  energy E</a:t>
            </a:r>
            <a:r>
              <a:rPr lang="en-US" sz="2200" b="0" baseline="30000" dirty="0">
                <a:solidFill>
                  <a:srgbClr val="0066FF"/>
                </a:solidFill>
              </a:rPr>
              <a:t>*</a:t>
            </a:r>
            <a:r>
              <a:rPr lang="en-US" sz="2200" b="0" dirty="0">
                <a:solidFill>
                  <a:srgbClr val="0066FF"/>
                </a:solidFill>
              </a:rPr>
              <a:t> among N,  N = </a:t>
            </a:r>
            <a:r>
              <a:rPr lang="en-US" sz="2200" b="0" dirty="0" err="1">
                <a:solidFill>
                  <a:srgbClr val="0066FF"/>
                </a:solidFill>
              </a:rPr>
              <a:t>N</a:t>
            </a:r>
            <a:r>
              <a:rPr lang="en-US" sz="2200" b="0" baseline="-25000" dirty="0" err="1">
                <a:solidFill>
                  <a:srgbClr val="0066FF"/>
                </a:solidFill>
              </a:rPr>
              <a:t>h</a:t>
            </a:r>
            <a:r>
              <a:rPr lang="en-US" sz="2200" b="0" dirty="0">
                <a:solidFill>
                  <a:srgbClr val="0066FF"/>
                </a:solidFill>
              </a:rPr>
              <a:t> +N</a:t>
            </a:r>
            <a:r>
              <a:rPr lang="en-US" sz="2200" b="0" baseline="-25000" dirty="0">
                <a:solidFill>
                  <a:srgbClr val="0066FF"/>
                </a:solidFill>
              </a:rPr>
              <a:t>p</a:t>
            </a:r>
            <a:r>
              <a:rPr lang="en-US" sz="2200" b="0" dirty="0">
                <a:solidFill>
                  <a:srgbClr val="0066FF"/>
                </a:solidFill>
              </a:rPr>
              <a:t>, </a:t>
            </a:r>
            <a:r>
              <a:rPr lang="en-US" sz="2200" b="0" dirty="0" err="1">
                <a:solidFill>
                  <a:srgbClr val="0066FF"/>
                </a:solidFill>
              </a:rPr>
              <a:t>excitons</a:t>
            </a:r>
            <a:r>
              <a:rPr lang="en-US" sz="2200" b="0" dirty="0">
                <a:solidFill>
                  <a:srgbClr val="0066FF"/>
                </a:solidFill>
              </a:rPr>
              <a:t> has the same probability to occur</a:t>
            </a:r>
          </a:p>
          <a:p>
            <a:pPr algn="l">
              <a:defRPr/>
            </a:pPr>
            <a:r>
              <a:rPr lang="en-US" sz="2200" b="0" dirty="0">
                <a:solidFill>
                  <a:srgbClr val="9900FF"/>
                </a:solidFill>
              </a:rPr>
              <a:t>Step: nucleon-nucleon collision with N</a:t>
            </a:r>
            <a:r>
              <a:rPr lang="en-US" sz="2200" b="0" baseline="-25000" dirty="0">
                <a:solidFill>
                  <a:srgbClr val="9900FF"/>
                </a:solidFill>
              </a:rPr>
              <a:t>n+1</a:t>
            </a:r>
            <a:r>
              <a:rPr lang="en-US" sz="2200" b="0" dirty="0">
                <a:solidFill>
                  <a:srgbClr val="9900FF"/>
                </a:solidFill>
              </a:rPr>
              <a:t>=N</a:t>
            </a:r>
            <a:r>
              <a:rPr lang="en-US" sz="2200" b="0" baseline="-25000" dirty="0">
                <a:solidFill>
                  <a:srgbClr val="9900FF"/>
                </a:solidFill>
              </a:rPr>
              <a:t>n</a:t>
            </a:r>
            <a:r>
              <a:rPr lang="en-US" sz="2200" b="0" dirty="0">
                <a:solidFill>
                  <a:srgbClr val="9900FF"/>
                </a:solidFill>
              </a:rPr>
              <a:t>+2 (“never come back </a:t>
            </a:r>
            <a:r>
              <a:rPr lang="en-US" sz="2200" b="0" dirty="0" smtClean="0">
                <a:solidFill>
                  <a:srgbClr val="9900FF"/>
                </a:solidFill>
              </a:rPr>
              <a:t>approximation”)</a:t>
            </a:r>
            <a:endParaRPr lang="en-US" sz="2200" b="0" dirty="0">
              <a:solidFill>
                <a:srgbClr val="9900FF"/>
              </a:solidFill>
            </a:endParaRPr>
          </a:p>
          <a:p>
            <a:pPr algn="l">
              <a:defRPr/>
            </a:pPr>
            <a:r>
              <a:rPr lang="en-US" sz="2200" b="0" dirty="0">
                <a:solidFill>
                  <a:srgbClr val="993366"/>
                </a:solidFill>
              </a:rPr>
              <a:t>Chain end = equilibrium = </a:t>
            </a:r>
            <a:r>
              <a:rPr lang="en-US" sz="2200" b="0" dirty="0" err="1">
                <a:solidFill>
                  <a:srgbClr val="993366"/>
                </a:solidFill>
              </a:rPr>
              <a:t>N</a:t>
            </a:r>
            <a:r>
              <a:rPr lang="en-US" sz="2200" b="0" baseline="-25000" dirty="0" err="1">
                <a:solidFill>
                  <a:srgbClr val="993366"/>
                </a:solidFill>
              </a:rPr>
              <a:t>n</a:t>
            </a:r>
            <a:r>
              <a:rPr lang="en-US" sz="2200" b="0" baseline="-25000" dirty="0">
                <a:solidFill>
                  <a:srgbClr val="993366"/>
                </a:solidFill>
              </a:rPr>
              <a:t> </a:t>
            </a:r>
            <a:r>
              <a:rPr lang="en-US" sz="2200" b="0" dirty="0">
                <a:solidFill>
                  <a:srgbClr val="993366"/>
                </a:solidFill>
              </a:rPr>
              <a:t>sufficiently </a:t>
            </a:r>
            <a:r>
              <a:rPr lang="en-US" sz="2200" b="0" dirty="0" smtClean="0">
                <a:solidFill>
                  <a:srgbClr val="993366"/>
                </a:solidFill>
              </a:rPr>
              <a:t>high, </a:t>
            </a:r>
            <a:r>
              <a:rPr lang="en-US" sz="2200" b="0" dirty="0">
                <a:solidFill>
                  <a:srgbClr val="993366"/>
                </a:solidFill>
              </a:rPr>
              <a:t>or excitation energy below threshold</a:t>
            </a:r>
          </a:p>
          <a:p>
            <a:pPr>
              <a:defRPr/>
            </a:pPr>
            <a:r>
              <a:rPr lang="en-US" sz="2200" i="1" dirty="0">
                <a:solidFill>
                  <a:srgbClr val="993300"/>
                </a:solidFill>
              </a:rPr>
              <a:t>N</a:t>
            </a:r>
            <a:r>
              <a:rPr lang="en-US" sz="2200" i="1" baseline="-25000" dirty="0">
                <a:solidFill>
                  <a:srgbClr val="993300"/>
                </a:solidFill>
              </a:rPr>
              <a:t>1 </a:t>
            </a:r>
            <a:r>
              <a:rPr lang="en-US" sz="2200" i="1" dirty="0">
                <a:solidFill>
                  <a:srgbClr val="993300"/>
                </a:solidFill>
              </a:rPr>
              <a:t>depends on the reaction type and cascade history </a:t>
            </a:r>
          </a:p>
        </p:txBody>
      </p:sp>
      <p:sp>
        <p:nvSpPr>
          <p:cNvPr id="26633" name="Line 8"/>
          <p:cNvSpPr>
            <a:spLocks noChangeShapeType="1"/>
          </p:cNvSpPr>
          <p:nvPr/>
        </p:nvSpPr>
        <p:spPr bwMode="auto">
          <a:xfrm flipH="1">
            <a:off x="6500424" y="2526584"/>
            <a:ext cx="1224136" cy="1054259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Paola Sala LEPLAr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December 1st 2020</a:t>
            </a:r>
            <a:endParaRPr lang="en-US" alt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Paola Sala LEPLAr</a:t>
            </a:r>
            <a:endParaRPr lang="en-US" alt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26254-AFE7-4943-8ADA-80CFA8434925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1051650" name="Rectangle 2"/>
          <p:cNvSpPr>
            <a:spLocks noChangeArrowheads="1"/>
          </p:cNvSpPr>
          <p:nvPr/>
        </p:nvSpPr>
        <p:spPr bwMode="auto">
          <a:xfrm>
            <a:off x="2208214" y="404813"/>
            <a:ext cx="79914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0"/>
              </a:spcBef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algn="l">
              <a:spcBef>
                <a:spcPct val="0"/>
              </a:spcBef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l">
              <a:spcBef>
                <a:spcPct val="0"/>
              </a:spcBef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l">
              <a:spcBef>
                <a:spcPct val="0"/>
              </a:spcBef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l">
              <a:spcBef>
                <a:spcPct val="0"/>
              </a:spcBef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CC0000"/>
                </a:solidFill>
              </a:rPr>
              <a:t>Thick target examples: </a:t>
            </a:r>
            <a:r>
              <a:rPr lang="en-US" altLang="en-US" sz="2400" b="1">
                <a:solidFill>
                  <a:srgbClr val="FF5050"/>
                </a:solidFill>
              </a:rPr>
              <a:t>neutrons</a:t>
            </a:r>
          </a:p>
        </p:txBody>
      </p:sp>
      <p:sp>
        <p:nvSpPr>
          <p:cNvPr id="1051651" name="Text Box 3"/>
          <p:cNvSpPr txBox="1">
            <a:spLocks noChangeArrowheads="1"/>
          </p:cNvSpPr>
          <p:nvPr/>
        </p:nvSpPr>
        <p:spPr bwMode="auto">
          <a:xfrm>
            <a:off x="6234114" y="889000"/>
            <a:ext cx="41052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aseline="30000">
                <a:solidFill>
                  <a:srgbClr val="000000"/>
                </a:solidFill>
              </a:rPr>
              <a:t>9</a:t>
            </a:r>
            <a:r>
              <a:rPr lang="en-US" altLang="en-US">
                <a:solidFill>
                  <a:srgbClr val="000000"/>
                </a:solidFill>
              </a:rPr>
              <a:t>Be(p,xn) @ 113 MeV, stopping target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1400">
                <a:solidFill>
                  <a:srgbClr val="000000"/>
                </a:solidFill>
              </a:rPr>
              <a:t>Data: NSE110, 299 (1992)</a:t>
            </a:r>
          </a:p>
        </p:txBody>
      </p:sp>
      <p:pic>
        <p:nvPicPr>
          <p:cNvPr id="1051653" name="Picture 5" descr="6be113m46cln_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t="12560" r="7938" b="9294"/>
          <a:stretch>
            <a:fillRect/>
          </a:stretch>
        </p:blipFill>
        <p:spPr bwMode="auto">
          <a:xfrm>
            <a:off x="6245225" y="1481139"/>
            <a:ext cx="40767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655" name="Picture 7" descr="au68thickm45septclhv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10437" r="1083" b="8932"/>
          <a:stretch>
            <a:fillRect/>
          </a:stretch>
        </p:blipFill>
        <p:spPr bwMode="auto">
          <a:xfrm>
            <a:off x="2036764" y="1447800"/>
            <a:ext cx="4376737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656" name="Text Box 8"/>
          <p:cNvSpPr txBox="1">
            <a:spLocks noChangeArrowheads="1"/>
          </p:cNvSpPr>
          <p:nvPr/>
        </p:nvSpPr>
        <p:spPr bwMode="auto">
          <a:xfrm>
            <a:off x="2187576" y="957263"/>
            <a:ext cx="41052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aseline="30000">
                <a:solidFill>
                  <a:srgbClr val="000000"/>
                </a:solidFill>
              </a:rPr>
              <a:t>197</a:t>
            </a:r>
            <a:r>
              <a:rPr lang="en-US" altLang="en-US">
                <a:solidFill>
                  <a:srgbClr val="000000"/>
                </a:solidFill>
              </a:rPr>
              <a:t>Au(p,xn) @ 68 MeV, stopping target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1400">
                <a:solidFill>
                  <a:srgbClr val="000000"/>
                </a:solidFill>
              </a:rPr>
              <a:t>Data: JAERI-C-96-008, 217 (1996)</a:t>
            </a:r>
          </a:p>
        </p:txBody>
      </p:sp>
    </p:spTree>
    <p:extLst>
      <p:ext uri="{BB962C8B-B14F-4D97-AF65-F5344CB8AC3E}">
        <p14:creationId xmlns:p14="http://schemas.microsoft.com/office/powerpoint/2010/main" val="30012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Paola Sala LEPLAr</a:t>
            </a:r>
            <a:endParaRPr lang="en-US" alt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40DEB5-6210-404F-A122-29F4C52194B0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 smtClean="0"/>
              <a:t>December 1st 2020</a:t>
            </a:r>
            <a:endParaRPr lang="en-US" altLang="en-US"/>
          </a:p>
        </p:txBody>
      </p:sp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Pion-Nucleus scattering:</a:t>
            </a:r>
          </a:p>
        </p:txBody>
      </p:sp>
      <p:pic>
        <p:nvPicPr>
          <p:cNvPr id="1020932" name="Picture 4" descr="nipipangm38a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27693" r="13507" b="6461"/>
          <a:stretch>
            <a:fillRect/>
          </a:stretch>
        </p:blipFill>
        <p:spPr bwMode="auto">
          <a:xfrm>
            <a:off x="1847851" y="908051"/>
            <a:ext cx="4341813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0933" name="Picture 5" descr="nipipangm38b_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28641" r="15987" b="5493"/>
          <a:stretch>
            <a:fillRect/>
          </a:stretch>
        </p:blipFill>
        <p:spPr bwMode="auto">
          <a:xfrm>
            <a:off x="6167439" y="981075"/>
            <a:ext cx="4205287" cy="453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0934" name="Text Box 6"/>
          <p:cNvSpPr txBox="1">
            <a:spLocks noChangeArrowheads="1"/>
          </p:cNvSpPr>
          <p:nvPr/>
        </p:nvSpPr>
        <p:spPr bwMode="auto">
          <a:xfrm>
            <a:off x="1703389" y="5661025"/>
            <a:ext cx="8861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Angular distribution for </a:t>
            </a:r>
            <a:r>
              <a:rPr lang="en-US" altLang="en-US" baseline="30000" dirty="0"/>
              <a:t>58</a:t>
            </a:r>
            <a:r>
              <a:rPr lang="en-US" altLang="en-US" dirty="0"/>
              <a:t>Ni(</a:t>
            </a:r>
            <a:r>
              <a:rPr lang="en-US" altLang="en-US" dirty="0">
                <a:sym typeface="Symbol" panose="05050102010706020507" pitchFamily="18" charset="2"/>
              </a:rPr>
              <a:t></a:t>
            </a:r>
            <a:r>
              <a:rPr lang="en-US" altLang="en-US" baseline="30000" dirty="0">
                <a:sym typeface="Symbol" panose="05050102010706020507" pitchFamily="18" charset="2"/>
              </a:rPr>
              <a:t>+</a:t>
            </a:r>
            <a:r>
              <a:rPr lang="en-US" altLang="en-US" dirty="0">
                <a:sym typeface="Symbol" panose="05050102010706020507" pitchFamily="18" charset="2"/>
              </a:rPr>
              <a:t>,</a:t>
            </a:r>
            <a:r>
              <a:rPr lang="en-US" altLang="en-US" baseline="30000" dirty="0">
                <a:sym typeface="Symbol" panose="05050102010706020507" pitchFamily="18" charset="2"/>
              </a:rPr>
              <a:t>0</a:t>
            </a:r>
            <a:r>
              <a:rPr lang="en-US" altLang="en-US" dirty="0">
                <a:sym typeface="Symbol" panose="05050102010706020507" pitchFamily="18" charset="2"/>
              </a:rPr>
              <a:t>X) (charge exchange, left) and </a:t>
            </a:r>
            <a:r>
              <a:rPr lang="en-US" altLang="en-US" baseline="30000" dirty="0"/>
              <a:t>58</a:t>
            </a:r>
            <a:r>
              <a:rPr lang="en-US" altLang="en-US" dirty="0"/>
              <a:t>Ni(</a:t>
            </a:r>
            <a:r>
              <a:rPr lang="en-US" altLang="en-US" dirty="0">
                <a:sym typeface="Symbol" panose="05050102010706020507" pitchFamily="18" charset="2"/>
              </a:rPr>
              <a:t></a:t>
            </a:r>
            <a:r>
              <a:rPr lang="en-US" altLang="en-US" baseline="30000" dirty="0">
                <a:sym typeface="Symbol" panose="05050102010706020507" pitchFamily="18" charset="2"/>
              </a:rPr>
              <a:t>+</a:t>
            </a:r>
            <a:r>
              <a:rPr lang="en-US" altLang="en-US" dirty="0">
                <a:sym typeface="Symbol" panose="05050102010706020507" pitchFamily="18" charset="2"/>
              </a:rPr>
              <a:t>,</a:t>
            </a:r>
            <a:r>
              <a:rPr lang="en-US" altLang="en-US" baseline="30000" dirty="0">
                <a:sym typeface="Symbol" panose="05050102010706020507" pitchFamily="18" charset="2"/>
              </a:rPr>
              <a:t>+’</a:t>
            </a:r>
            <a:r>
              <a:rPr lang="en-US" altLang="en-US" dirty="0">
                <a:sym typeface="Symbol" panose="05050102010706020507" pitchFamily="18" charset="2"/>
              </a:rPr>
              <a:t>X) (inelastic scattering, right) at 160 MeV. </a:t>
            </a:r>
            <a:r>
              <a:rPr lang="en-US" altLang="en-US" b="1" i="1" dirty="0" err="1">
                <a:solidFill>
                  <a:schemeClr val="accent2"/>
                </a:solidFill>
                <a:sym typeface="Symbol" panose="05050102010706020507" pitchFamily="18" charset="2"/>
              </a:rPr>
              <a:t>Histos</a:t>
            </a:r>
            <a:r>
              <a:rPr lang="en-US" altLang="en-US" dirty="0">
                <a:solidFill>
                  <a:schemeClr val="accent2"/>
                </a:solidFill>
                <a:sym typeface="Symbol" panose="05050102010706020507" pitchFamily="18" charset="2"/>
              </a:rPr>
              <a:t> </a:t>
            </a:r>
            <a:r>
              <a:rPr lang="en-US" altLang="en-US" dirty="0" smtClean="0">
                <a:sym typeface="Symbol" panose="05050102010706020507" pitchFamily="18" charset="2"/>
              </a:rPr>
              <a:t>model, </a:t>
            </a:r>
            <a:r>
              <a:rPr lang="en-US" altLang="en-US" b="1" i="1" dirty="0">
                <a:solidFill>
                  <a:srgbClr val="CC0000"/>
                </a:solidFill>
                <a:sym typeface="Symbol" panose="05050102010706020507" pitchFamily="18" charset="2"/>
              </a:rPr>
              <a:t>symbols </a:t>
            </a:r>
            <a:r>
              <a:rPr lang="en-US" altLang="en-US" dirty="0">
                <a:sym typeface="Symbol" panose="05050102010706020507" pitchFamily="18" charset="2"/>
              </a:rPr>
              <a:t>exp. data</a:t>
            </a:r>
          </a:p>
        </p:txBody>
      </p:sp>
    </p:spTree>
    <p:extLst>
      <p:ext uri="{BB962C8B-B14F-4D97-AF65-F5344CB8AC3E}">
        <p14:creationId xmlns:p14="http://schemas.microsoft.com/office/powerpoint/2010/main" val="12706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641066-3685-41CA-9B57-CD435AD4A29D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442053" y="981076"/>
            <a:ext cx="6543779" cy="369332"/>
          </a:xfrm>
          <a:prstGeom prst="rect">
            <a:avLst/>
          </a:prstGeom>
          <a:solidFill>
            <a:srgbClr val="F2E5AC"/>
          </a:solidFill>
          <a:ln w="635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010103"/>
                </a:solidFill>
                <a:latin typeface="Tahoma" pitchFamily="34" charset="0"/>
              </a:rPr>
              <a:t>1 A GeV </a:t>
            </a:r>
            <a:r>
              <a:rPr lang="en-US" b="0" baseline="30000">
                <a:solidFill>
                  <a:srgbClr val="010103"/>
                </a:solidFill>
                <a:latin typeface="Tahoma" pitchFamily="34" charset="0"/>
              </a:rPr>
              <a:t>208</a:t>
            </a:r>
            <a:r>
              <a:rPr lang="en-US" b="0">
                <a:solidFill>
                  <a:srgbClr val="010103"/>
                </a:solidFill>
                <a:latin typeface="Tahoma" pitchFamily="34" charset="0"/>
              </a:rPr>
              <a:t>Pb + p reactions Nucl. Phys. A 686 (2001) 481-524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of fission/evaporation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912285" y="1412776"/>
            <a:ext cx="9936244" cy="5229224"/>
            <a:chOff x="720" y="1584"/>
            <a:chExt cx="4198" cy="2604"/>
          </a:xfrm>
        </p:grpSpPr>
        <p:pic>
          <p:nvPicPr>
            <p:cNvPr id="32774" name="Picture 16" descr="res1GeVPb_ppt"/>
            <p:cNvPicPr>
              <a:picLocks noChangeAspect="1" noChangeArrowheads="1"/>
            </p:cNvPicPr>
            <p:nvPr/>
          </p:nvPicPr>
          <p:blipFill>
            <a:blip r:embed="rId3" cstate="print"/>
            <a:srcRect l="3960" t="56499" r="12000" b="6693"/>
            <a:stretch>
              <a:fillRect/>
            </a:stretch>
          </p:blipFill>
          <p:spPr bwMode="auto">
            <a:xfrm>
              <a:off x="720" y="1584"/>
              <a:ext cx="4198" cy="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237" y="1706"/>
              <a:ext cx="3638" cy="1751"/>
              <a:chOff x="1237" y="1706"/>
              <a:chExt cx="3638" cy="1751"/>
            </a:xfrm>
          </p:grpSpPr>
          <p:sp>
            <p:nvSpPr>
              <p:cNvPr id="32776" name="Oval 18"/>
              <p:cNvSpPr>
                <a:spLocks noChangeArrowheads="1"/>
              </p:cNvSpPr>
              <p:nvPr/>
            </p:nvSpPr>
            <p:spPr bwMode="auto">
              <a:xfrm>
                <a:off x="4694" y="1978"/>
                <a:ext cx="181" cy="318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77" name="Oval 19"/>
              <p:cNvSpPr>
                <a:spLocks noChangeArrowheads="1"/>
              </p:cNvSpPr>
              <p:nvPr/>
            </p:nvSpPr>
            <p:spPr bwMode="auto">
              <a:xfrm rot="-1285870">
                <a:off x="4150" y="2114"/>
                <a:ext cx="544" cy="227"/>
              </a:xfrm>
              <a:prstGeom prst="ellipse">
                <a:avLst/>
              </a:prstGeom>
              <a:no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78" name="Oval 20"/>
              <p:cNvSpPr>
                <a:spLocks noChangeArrowheads="1"/>
              </p:cNvSpPr>
              <p:nvPr/>
            </p:nvSpPr>
            <p:spPr bwMode="auto">
              <a:xfrm rot="-3056812">
                <a:off x="3394" y="2508"/>
                <a:ext cx="968" cy="272"/>
              </a:xfrm>
              <a:prstGeom prst="ellipse">
                <a:avLst/>
              </a:prstGeom>
              <a:noFill/>
              <a:ln w="25400">
                <a:solidFill>
                  <a:srgbClr val="3399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79" name="Oval 21"/>
              <p:cNvSpPr>
                <a:spLocks noChangeArrowheads="1"/>
              </p:cNvSpPr>
              <p:nvPr/>
            </p:nvSpPr>
            <p:spPr bwMode="auto">
              <a:xfrm rot="-662710">
                <a:off x="1845" y="2386"/>
                <a:ext cx="1769" cy="862"/>
              </a:xfrm>
              <a:prstGeom prst="ellipse">
                <a:avLst/>
              </a:prstGeom>
              <a:noFill/>
              <a:ln w="254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80" name="Oval 22"/>
              <p:cNvSpPr>
                <a:spLocks noChangeArrowheads="1"/>
              </p:cNvSpPr>
              <p:nvPr/>
            </p:nvSpPr>
            <p:spPr bwMode="auto">
              <a:xfrm rot="-1043142">
                <a:off x="1408" y="2481"/>
                <a:ext cx="408" cy="724"/>
              </a:xfrm>
              <a:prstGeom prst="ellipse">
                <a:avLst/>
              </a:prstGeom>
              <a:noFill/>
              <a:ln w="25400">
                <a:solidFill>
                  <a:srgbClr val="FF6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81" name="Oval 23"/>
              <p:cNvSpPr>
                <a:spLocks noChangeArrowheads="1"/>
              </p:cNvSpPr>
              <p:nvPr/>
            </p:nvSpPr>
            <p:spPr bwMode="auto">
              <a:xfrm rot="-363008">
                <a:off x="1237" y="1706"/>
                <a:ext cx="227" cy="953"/>
              </a:xfrm>
              <a:prstGeom prst="ellipse">
                <a:avLst/>
              </a:prstGeom>
              <a:noFill/>
              <a:ln w="25400">
                <a:solidFill>
                  <a:srgbClr val="996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82" name="Text Box 24"/>
              <p:cNvSpPr txBox="1">
                <a:spLocks noChangeArrowheads="1"/>
              </p:cNvSpPr>
              <p:nvPr/>
            </p:nvSpPr>
            <p:spPr bwMode="auto">
              <a:xfrm>
                <a:off x="3936" y="1802"/>
                <a:ext cx="671" cy="193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/>
                  <a:t>Quasi-elastic</a:t>
                </a:r>
              </a:p>
            </p:txBody>
          </p:sp>
          <p:sp>
            <p:nvSpPr>
              <p:cNvPr id="32783" name="Text Box 25"/>
              <p:cNvSpPr txBox="1">
                <a:spLocks noChangeArrowheads="1"/>
              </p:cNvSpPr>
              <p:nvPr/>
            </p:nvSpPr>
            <p:spPr bwMode="auto">
              <a:xfrm>
                <a:off x="3778" y="2016"/>
                <a:ext cx="520" cy="193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solidFill>
                      <a:srgbClr val="00CCFF"/>
                    </a:solidFill>
                  </a:rPr>
                  <a:t>Spallation</a:t>
                </a:r>
                <a:endParaRPr lang="en-US" b="0"/>
              </a:p>
            </p:txBody>
          </p:sp>
          <p:sp>
            <p:nvSpPr>
              <p:cNvPr id="32784" name="Text Box 26"/>
              <p:cNvSpPr txBox="1">
                <a:spLocks noChangeArrowheads="1"/>
              </p:cNvSpPr>
              <p:nvPr/>
            </p:nvSpPr>
            <p:spPr bwMode="auto">
              <a:xfrm>
                <a:off x="3286" y="3024"/>
                <a:ext cx="1130" cy="192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b="0">
                    <a:solidFill>
                      <a:srgbClr val="339966"/>
                    </a:solidFill>
                  </a:rPr>
                  <a:t>Deep spallation</a:t>
                </a:r>
              </a:p>
            </p:txBody>
          </p:sp>
          <p:sp>
            <p:nvSpPr>
              <p:cNvPr id="32785" name="Text Box 27"/>
              <p:cNvSpPr txBox="1">
                <a:spLocks noChangeArrowheads="1"/>
              </p:cNvSpPr>
              <p:nvPr/>
            </p:nvSpPr>
            <p:spPr bwMode="auto">
              <a:xfrm>
                <a:off x="2550" y="2880"/>
                <a:ext cx="412" cy="193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solidFill>
                      <a:srgbClr val="CC0066"/>
                    </a:solidFill>
                  </a:rPr>
                  <a:t>Fission </a:t>
                </a:r>
              </a:p>
            </p:txBody>
          </p:sp>
          <p:sp>
            <p:nvSpPr>
              <p:cNvPr id="32786" name="Text Box 28"/>
              <p:cNvSpPr txBox="1">
                <a:spLocks noChangeArrowheads="1"/>
              </p:cNvSpPr>
              <p:nvPr/>
            </p:nvSpPr>
            <p:spPr bwMode="auto">
              <a:xfrm>
                <a:off x="1428" y="3264"/>
                <a:ext cx="727" cy="193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solidFill>
                      <a:srgbClr val="FF6600"/>
                    </a:solidFill>
                  </a:rPr>
                  <a:t>Fragmentation</a:t>
                </a:r>
              </a:p>
            </p:txBody>
          </p:sp>
          <p:sp>
            <p:nvSpPr>
              <p:cNvPr id="32787" name="Text Box 29"/>
              <p:cNvSpPr txBox="1">
                <a:spLocks noChangeArrowheads="1"/>
              </p:cNvSpPr>
              <p:nvPr/>
            </p:nvSpPr>
            <p:spPr bwMode="auto">
              <a:xfrm>
                <a:off x="1541" y="2313"/>
                <a:ext cx="604" cy="193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solidFill>
                      <a:srgbClr val="996600"/>
                    </a:solidFill>
                  </a:rPr>
                  <a:t>Evaporation</a:t>
                </a:r>
              </a:p>
            </p:txBody>
          </p:sp>
          <p:sp>
            <p:nvSpPr>
              <p:cNvPr id="1257502" name="Text Box 30"/>
              <p:cNvSpPr txBox="1">
                <a:spLocks noChangeArrowheads="1"/>
              </p:cNvSpPr>
              <p:nvPr/>
            </p:nvSpPr>
            <p:spPr bwMode="auto">
              <a:xfrm>
                <a:off x="1872" y="1728"/>
                <a:ext cx="1451" cy="494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10103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marL="180975" indent="-180975" algn="l">
                  <a:buFontTx/>
                  <a:buChar char="•"/>
                  <a:defRPr/>
                </a:pPr>
                <a:r>
                  <a:rPr lang="en-US" sz="14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Data</a:t>
                </a:r>
                <a:endParaRPr lang="en-US" sz="1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endParaRPr>
              </a:p>
              <a:p>
                <a:pPr marL="180975" indent="-180975" algn="l">
                  <a:buFontTx/>
                  <a:buChar char="•"/>
                  <a:defRPr/>
                </a:pPr>
                <a:r>
                  <a:rPr lang="en-US" sz="1400" dirty="0" err="1" smtClean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Fluka</a:t>
                </a:r>
                <a:endParaRPr lang="en-US" sz="1400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endParaRPr>
              </a:p>
              <a:p>
                <a:pPr marL="180975" indent="-180975" algn="l">
                  <a:buFontTx/>
                  <a:buChar char="•"/>
                  <a:defRPr/>
                </a:pPr>
                <a:r>
                  <a:rPr lang="en-US" sz="1400" dirty="0" err="1" smtClean="0">
                    <a:solidFill>
                      <a:srgbClr val="3399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Fluka</a:t>
                </a:r>
                <a:r>
                  <a:rPr lang="en-US" sz="1400" dirty="0" smtClean="0">
                    <a:solidFill>
                      <a:srgbClr val="3399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 </a:t>
                </a:r>
                <a:r>
                  <a:rPr lang="en-US" sz="1400" dirty="0">
                    <a:solidFill>
                      <a:srgbClr val="3399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after cascade</a:t>
                </a:r>
              </a:p>
              <a:p>
                <a:pPr marL="180975" indent="-180975" algn="l">
                  <a:buFontTx/>
                  <a:buChar char="•"/>
                  <a:defRPr/>
                </a:pPr>
                <a:r>
                  <a:rPr lang="en-US" sz="1400" dirty="0" err="1" smtClean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Fluka</a:t>
                </a:r>
                <a:r>
                  <a:rPr lang="en-US" sz="1400" dirty="0" smtClean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 </a:t>
                </a:r>
                <a:r>
                  <a:rPr lang="en-US" sz="1400" dirty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after </a:t>
                </a:r>
                <a:r>
                  <a:rPr lang="en-US" sz="1400" dirty="0" err="1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preeq</a:t>
                </a:r>
                <a:endParaRPr lang="en-US" sz="14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endParaRPr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51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n-p to n-</a:t>
            </a:r>
            <a:r>
              <a:rPr lang="en-US" dirty="0" err="1"/>
              <a:t>Ar</a:t>
            </a:r>
            <a:r>
              <a:rPr lang="en-US" dirty="0"/>
              <a:t>, </a:t>
            </a:r>
            <a:r>
              <a:rPr lang="en-US" dirty="0" smtClean="0"/>
              <a:t>5GeV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790502"/>
            <a:ext cx="5180012" cy="388500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13" y="1789906"/>
            <a:ext cx="5181600" cy="3886200"/>
          </a:xfrm>
        </p:spPr>
      </p:pic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7A688DA-489A-49E7-B573-9D78C954403A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33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 absorption on nuclei: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0" r="9292" b="4434"/>
          <a:stretch/>
        </p:blipFill>
        <p:spPr>
          <a:xfrm>
            <a:off x="407368" y="980728"/>
            <a:ext cx="5472608" cy="5317516"/>
          </a:xfrm>
        </p:spPr>
      </p:pic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7A688DA-489A-49E7-B573-9D78C954403A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2107873" y="1462471"/>
            <a:ext cx="3575839" cy="3540453"/>
            <a:chOff x="2107873" y="1462471"/>
            <a:chExt cx="3575839" cy="3540453"/>
          </a:xfrm>
        </p:grpSpPr>
        <p:grpSp>
          <p:nvGrpSpPr>
            <p:cNvPr id="18" name="Group 17"/>
            <p:cNvGrpSpPr/>
            <p:nvPr/>
          </p:nvGrpSpPr>
          <p:grpSpPr>
            <a:xfrm>
              <a:off x="2107873" y="1462471"/>
              <a:ext cx="3575839" cy="1474257"/>
              <a:chOff x="2107873" y="1462471"/>
              <a:chExt cx="3575839" cy="1474257"/>
            </a:xfrm>
          </p:grpSpPr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2783632" y="2060848"/>
                <a:ext cx="504056" cy="720080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2107873" y="1462471"/>
                <a:ext cx="11632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2-body resonant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 flipH="1">
                <a:off x="4511824" y="2276872"/>
                <a:ext cx="504056" cy="659856"/>
              </a:xfrm>
              <a:prstGeom prst="straightConnector1">
                <a:avLst/>
              </a:prstGeom>
              <a:solidFill>
                <a:srgbClr val="00B8FF"/>
              </a:solidFill>
              <a:ln w="158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4559685" y="1630541"/>
                <a:ext cx="11240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/>
                    </a:solidFill>
                  </a:rPr>
                  <a:t>3-body</a:t>
                </a:r>
              </a:p>
              <a:p>
                <a:r>
                  <a:rPr lang="en-US" dirty="0" smtClean="0">
                    <a:solidFill>
                      <a:schemeClr val="accent6"/>
                    </a:solidFill>
                  </a:rPr>
                  <a:t>resonant</a:t>
                </a:r>
                <a:endParaRPr lang="en-US" dirty="0">
                  <a:solidFill>
                    <a:schemeClr val="accent6"/>
                  </a:solidFill>
                </a:endParaRPr>
              </a:p>
            </p:txBody>
          </p:sp>
        </p:grpSp>
        <p:cxnSp>
          <p:nvCxnSpPr>
            <p:cNvPr id="4" name="Straight Arrow Connector 3"/>
            <p:cNvCxnSpPr/>
            <p:nvPr/>
          </p:nvCxnSpPr>
          <p:spPr bwMode="auto">
            <a:xfrm flipV="1">
              <a:off x="2711624" y="3717032"/>
              <a:ext cx="449652" cy="648072"/>
            </a:xfrm>
            <a:prstGeom prst="straightConnector1">
              <a:avLst/>
            </a:prstGeom>
            <a:solidFill>
              <a:srgbClr val="00B8FF"/>
            </a:solidFill>
            <a:ln w="15875" cap="flat" cmpd="sng" algn="ctr">
              <a:solidFill>
                <a:srgbClr val="9900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2182513" y="4356593"/>
              <a:ext cx="9573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90099"/>
                  </a:solidFill>
                </a:rPr>
                <a:t>2-body</a:t>
              </a:r>
            </a:p>
            <a:p>
              <a:r>
                <a:rPr lang="en-US" dirty="0" smtClean="0">
                  <a:solidFill>
                    <a:srgbClr val="990099"/>
                  </a:solidFill>
                </a:rPr>
                <a:t>s-wave</a:t>
              </a:r>
              <a:endParaRPr lang="en-US" dirty="0">
                <a:solidFill>
                  <a:srgbClr val="990099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577856" y="2060848"/>
            <a:ext cx="5040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otal absorption cross section (</a:t>
            </a:r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/>
              <a:t> curve) for </a:t>
            </a:r>
            <a:r>
              <a:rPr lang="en-US" sz="2400" dirty="0" smtClean="0">
                <a:sym typeface="Symbol" panose="05050102010706020507" pitchFamily="18" charset="2"/>
              </a:rPr>
              <a:t></a:t>
            </a:r>
            <a:r>
              <a:rPr lang="en-US" sz="2400" baseline="30000" dirty="0" smtClean="0">
                <a:sym typeface="Symbol" panose="05050102010706020507" pitchFamily="18" charset="2"/>
              </a:rPr>
              <a:t>+ </a:t>
            </a:r>
            <a:r>
              <a:rPr lang="en-US" sz="2400" dirty="0" smtClean="0">
                <a:sym typeface="Symbol" panose="05050102010706020507" pitchFamily="18" charset="2"/>
              </a:rPr>
              <a:t>on an </a:t>
            </a:r>
            <a:r>
              <a:rPr lang="en-US" sz="2400" dirty="0" err="1" smtClean="0">
                <a:sym typeface="Symbol" panose="05050102010706020507" pitchFamily="18" charset="2"/>
              </a:rPr>
              <a:t>isoscalar</a:t>
            </a:r>
            <a:r>
              <a:rPr lang="en-US" sz="2400" dirty="0" smtClean="0">
                <a:sym typeface="Symbol" panose="05050102010706020507" pitchFamily="18" charset="2"/>
              </a:rPr>
              <a:t> target at central nuclear density. The various contributions, both </a:t>
            </a:r>
            <a:r>
              <a:rPr lang="en-US" sz="2400" dirty="0">
                <a:solidFill>
                  <a:srgbClr val="008000"/>
                </a:solidFill>
                <a:sym typeface="Symbol" panose="05050102010706020507" pitchFamily="18" charset="2"/>
              </a:rPr>
              <a:t>2-</a:t>
            </a:r>
            <a:r>
              <a:rPr lang="en-US" sz="2400" dirty="0" smtClean="0">
                <a:sym typeface="Symbol" panose="05050102010706020507" pitchFamily="18" charset="2"/>
              </a:rPr>
              <a:t> and </a:t>
            </a:r>
            <a:r>
              <a:rPr lang="en-US" sz="2400" dirty="0" smtClean="0">
                <a:solidFill>
                  <a:schemeClr val="accent2"/>
                </a:solidFill>
                <a:sym typeface="Symbol" panose="05050102010706020507" pitchFamily="18" charset="2"/>
              </a:rPr>
              <a:t>3-body</a:t>
            </a:r>
            <a:r>
              <a:rPr lang="en-US" sz="2400" dirty="0" smtClean="0">
                <a:sym typeface="Symbol" panose="05050102010706020507" pitchFamily="18" charset="2"/>
              </a:rPr>
              <a:t> resonant (p-wave  )  and </a:t>
            </a:r>
            <a:r>
              <a:rPr lang="en-US" sz="2400" dirty="0" smtClean="0">
                <a:solidFill>
                  <a:srgbClr val="990099"/>
                </a:solidFill>
                <a:sym typeface="Symbol" panose="05050102010706020507" pitchFamily="18" charset="2"/>
              </a:rPr>
              <a:t>2-body s-wave </a:t>
            </a:r>
            <a:r>
              <a:rPr lang="en-US" sz="2400" dirty="0" smtClean="0">
                <a:sym typeface="Symbol" panose="05050102010706020507" pitchFamily="18" charset="2"/>
              </a:rPr>
              <a:t>are also shown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61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52" y="273053"/>
            <a:ext cx="11297188" cy="635667"/>
          </a:xfrm>
        </p:spPr>
        <p:txBody>
          <a:bodyPr/>
          <a:lstStyle/>
          <a:p>
            <a:r>
              <a:rPr lang="en-US" dirty="0" smtClean="0"/>
              <a:t>(Un)correlated capture </a:t>
            </a:r>
            <a:r>
              <a:rPr lang="en-US" dirty="0" smtClean="0">
                <a:sym typeface="Symbol" panose="05050102010706020507" pitchFamily="18" charset="2"/>
              </a:rPr>
              <a:t> cascades: </a:t>
            </a:r>
            <a:r>
              <a:rPr lang="en-US" baseline="30000" dirty="0" smtClean="0">
                <a:sym typeface="Symbol" panose="05050102010706020507" pitchFamily="18" charset="2"/>
              </a:rPr>
              <a:t>40</a:t>
            </a:r>
            <a:r>
              <a:rPr lang="en-US" dirty="0" smtClean="0">
                <a:sym typeface="Symbol" panose="05050102010706020507" pitchFamily="18" charset="2"/>
              </a:rPr>
              <a:t>Ar(n,)</a:t>
            </a:r>
            <a:r>
              <a:rPr lang="en-US" baseline="30000" dirty="0" smtClean="0">
                <a:sym typeface="Symbol" panose="05050102010706020507" pitchFamily="18" charset="2"/>
              </a:rPr>
              <a:t>41</a:t>
            </a:r>
            <a:r>
              <a:rPr lang="en-US" dirty="0" smtClean="0">
                <a:sym typeface="Symbol" panose="05050102010706020507" pitchFamily="18" charset="2"/>
              </a:rPr>
              <a:t>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F53E051-5CF4-4765-8086-B2DC4EB0245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b="4183"/>
          <a:stretch/>
        </p:blipFill>
        <p:spPr>
          <a:xfrm>
            <a:off x="263352" y="795132"/>
            <a:ext cx="8064896" cy="5874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0199" y="3958045"/>
            <a:ext cx="34964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aseline="30000" dirty="0" smtClean="0"/>
              <a:t>40</a:t>
            </a:r>
            <a:r>
              <a:rPr lang="en-US" sz="2400" dirty="0" smtClean="0"/>
              <a:t>Ar(n,</a:t>
            </a:r>
            <a:r>
              <a:rPr lang="en-US" sz="2400" dirty="0" smtClean="0">
                <a:sym typeface="Symbol" panose="05050102010706020507" pitchFamily="18" charset="2"/>
              </a:rPr>
              <a:t>)</a:t>
            </a:r>
            <a:r>
              <a:rPr lang="en-US" sz="2400" baseline="30000" dirty="0" smtClean="0">
                <a:sym typeface="Symbol" panose="05050102010706020507" pitchFamily="18" charset="2"/>
              </a:rPr>
              <a:t>41</a:t>
            </a:r>
            <a:r>
              <a:rPr lang="en-US" sz="2400" dirty="0" smtClean="0">
                <a:sym typeface="Symbol" panose="05050102010706020507" pitchFamily="18" charset="2"/>
              </a:rPr>
              <a:t>Ar:</a:t>
            </a:r>
          </a:p>
          <a:p>
            <a:pPr algn="just"/>
            <a:endParaRPr lang="en-US" sz="2400" dirty="0">
              <a:sym typeface="Symbol" panose="05050102010706020507" pitchFamily="18" charset="2"/>
            </a:endParaRPr>
          </a:p>
          <a:p>
            <a:pPr marL="342900" indent="-342900" algn="just">
              <a:buClr>
                <a:srgbClr val="CC0099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2"/>
                </a:solidFill>
                <a:sym typeface="Symbol" panose="05050102010706020507" pitchFamily="18" charset="2"/>
              </a:rPr>
              <a:t>Capture  spectrum</a:t>
            </a:r>
          </a:p>
          <a:p>
            <a:pPr marL="342900" indent="-342900" algn="just">
              <a:buClr>
                <a:srgbClr val="CC0099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8000"/>
                </a:solidFill>
                <a:sym typeface="Symbol" panose="05050102010706020507" pitchFamily="18" charset="2"/>
              </a:rPr>
              <a:t>Q for corr. cascades (6.10 MeV)</a:t>
            </a:r>
          </a:p>
          <a:p>
            <a:pPr marL="342900" indent="-342900" algn="just">
              <a:buClr>
                <a:srgbClr val="CC0099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Q distribution for </a:t>
            </a:r>
            <a:r>
              <a:rPr lang="en-US" sz="2400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uncorr</a:t>
            </a:r>
            <a:r>
              <a:rPr lang="en-US" sz="2400" dirty="0" smtClean="0">
                <a:solidFill>
                  <a:srgbClr val="C00000"/>
                </a:solidFill>
                <a:sym typeface="Symbol" panose="05050102010706020507" pitchFamily="18" charset="2"/>
              </a:rPr>
              <a:t>. cascades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1094" y="1095723"/>
            <a:ext cx="4177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Thermal n capture: 6.1 MeV  excitation energy </a:t>
            </a:r>
          </a:p>
          <a:p>
            <a:pPr algn="just"/>
            <a:r>
              <a:rPr lang="en-US" sz="2000" dirty="0" smtClean="0"/>
              <a:t>Dissipated through cascade of </a:t>
            </a:r>
            <a:r>
              <a:rPr lang="en-US" sz="2000" dirty="0" smtClean="0">
                <a:sym typeface="Symbol" panose="05050102010706020507" pitchFamily="18" charset="2"/>
              </a:rPr>
              <a:t> Several possibilities for the cascade</a:t>
            </a:r>
          </a:p>
          <a:p>
            <a:pPr algn="just"/>
            <a:r>
              <a:rPr lang="en-US" sz="2000" dirty="0" smtClean="0">
                <a:sym typeface="Symbol" panose="05050102010706020507" pitchFamily="18" charset="2"/>
              </a:rPr>
              <a:t>In the dataset: gamma energy, average multiplicity  and average relative intensity (blue in the plot)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98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Paola Sala LEPLAr</a:t>
            </a:r>
            <a:endParaRPr lang="en-US" altLang="en-US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C237F9-C98C-419D-B253-AE13FF820473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 smtClean="0"/>
              <a:t>December 1st 2020</a:t>
            </a:r>
            <a:endParaRPr lang="en-US" altLang="en-US"/>
          </a:p>
        </p:txBody>
      </p:sp>
      <p:sp>
        <p:nvSpPr>
          <p:cNvPr id="996354" name="Rectangle 2"/>
          <p:cNvSpPr>
            <a:spLocks noChangeArrowheads="1"/>
          </p:cNvSpPr>
          <p:nvPr/>
        </p:nvSpPr>
        <p:spPr bwMode="auto">
          <a:xfrm>
            <a:off x="839416" y="246856"/>
            <a:ext cx="8424862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b="1" dirty="0"/>
              <a:t>From INC to (G)INC: </a:t>
            </a:r>
            <a:r>
              <a:rPr lang="en-US" altLang="en-US" sz="2800" b="1" baseline="30000" dirty="0"/>
              <a:t>90</a:t>
            </a:r>
            <a:r>
              <a:rPr lang="en-US" altLang="en-US" sz="2800" b="1" dirty="0"/>
              <a:t>Zr(</a:t>
            </a:r>
            <a:r>
              <a:rPr lang="en-US" altLang="en-US" sz="2800" b="1" dirty="0" err="1"/>
              <a:t>p,xp</a:t>
            </a:r>
            <a:r>
              <a:rPr lang="en-US" altLang="en-US" sz="2800" b="1" dirty="0"/>
              <a:t>) @ 80.5 MeV</a:t>
            </a:r>
          </a:p>
        </p:txBody>
      </p:sp>
      <p:pic>
        <p:nvPicPr>
          <p:cNvPr id="996355" name="Picture 3" descr="zr80yplinpurein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182" r="5530" b="9909"/>
          <a:stretch>
            <a:fillRect/>
          </a:stretch>
        </p:blipFill>
        <p:spPr bwMode="auto">
          <a:xfrm>
            <a:off x="2135188" y="765176"/>
            <a:ext cx="4445000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6356" name="Text Box 4"/>
          <p:cNvSpPr txBox="1">
            <a:spLocks noChangeArrowheads="1"/>
          </p:cNvSpPr>
          <p:nvPr/>
        </p:nvSpPr>
        <p:spPr bwMode="auto">
          <a:xfrm>
            <a:off x="6888163" y="1196976"/>
            <a:ext cx="3033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>
                <a:solidFill>
                  <a:srgbClr val="CC0000"/>
                </a:solidFill>
              </a:rPr>
              <a:t>Plain INC (a la Bertini)</a:t>
            </a:r>
          </a:p>
        </p:txBody>
      </p:sp>
      <p:pic>
        <p:nvPicPr>
          <p:cNvPr id="996357" name="Picture 5" descr="zr80yplinnoref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4727" r="7294" b="8818"/>
          <a:stretch>
            <a:fillRect/>
          </a:stretch>
        </p:blipFill>
        <p:spPr bwMode="auto">
          <a:xfrm>
            <a:off x="2135189" y="836614"/>
            <a:ext cx="4391025" cy="57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6358" name="Text Box 6"/>
          <p:cNvSpPr txBox="1">
            <a:spLocks noChangeArrowheads="1"/>
          </p:cNvSpPr>
          <p:nvPr/>
        </p:nvSpPr>
        <p:spPr bwMode="auto">
          <a:xfrm>
            <a:off x="6959601" y="1833564"/>
            <a:ext cx="3457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000" b="1" i="1">
                <a:solidFill>
                  <a:srgbClr val="006600"/>
                </a:solidFill>
              </a:rPr>
              <a:t>Plain INC plus preequilibrium </a:t>
            </a:r>
          </a:p>
        </p:txBody>
      </p:sp>
      <p:pic>
        <p:nvPicPr>
          <p:cNvPr id="996359" name="Picture 7" descr="zr80ypnoq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5168" r="8049" b="11699"/>
          <a:stretch>
            <a:fillRect/>
          </a:stretch>
        </p:blipFill>
        <p:spPr bwMode="auto">
          <a:xfrm>
            <a:off x="2135189" y="836613"/>
            <a:ext cx="4321175" cy="55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6360" name="Text Box 8"/>
          <p:cNvSpPr txBox="1">
            <a:spLocks noChangeArrowheads="1"/>
          </p:cNvSpPr>
          <p:nvPr/>
        </p:nvSpPr>
        <p:spPr bwMode="auto">
          <a:xfrm>
            <a:off x="7011988" y="2925764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000" b="1" i="1">
              <a:solidFill>
                <a:srgbClr val="CC0000"/>
              </a:solidFill>
            </a:endParaRPr>
          </a:p>
        </p:txBody>
      </p:sp>
      <p:sp>
        <p:nvSpPr>
          <p:cNvPr id="996361" name="Text Box 9"/>
          <p:cNvSpPr txBox="1">
            <a:spLocks noChangeArrowheads="1"/>
          </p:cNvSpPr>
          <p:nvPr/>
        </p:nvSpPr>
        <p:spPr bwMode="auto">
          <a:xfrm>
            <a:off x="6959601" y="2781301"/>
            <a:ext cx="3311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000" b="1" i="1" dirty="0" smtClean="0">
                <a:solidFill>
                  <a:srgbClr val="CC0000"/>
                </a:solidFill>
              </a:rPr>
              <a:t>GINC </a:t>
            </a:r>
            <a:r>
              <a:rPr lang="en-US" altLang="en-US" sz="2000" b="1" i="1" dirty="0">
                <a:solidFill>
                  <a:srgbClr val="CC0000"/>
                </a:solidFill>
              </a:rPr>
              <a:t>calculation with no quantum effect, apart Pauli blocking</a:t>
            </a:r>
          </a:p>
        </p:txBody>
      </p:sp>
      <p:pic>
        <p:nvPicPr>
          <p:cNvPr id="996362" name="Picture 10" descr="zr80ypp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1508" r="8049" b="11699"/>
          <a:stretch>
            <a:fillRect/>
          </a:stretch>
        </p:blipFill>
        <p:spPr bwMode="auto">
          <a:xfrm>
            <a:off x="2135189" y="622300"/>
            <a:ext cx="4321175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6363" name="Text Box 11"/>
          <p:cNvSpPr txBox="1">
            <a:spLocks noChangeArrowheads="1"/>
          </p:cNvSpPr>
          <p:nvPr/>
        </p:nvSpPr>
        <p:spPr bwMode="auto">
          <a:xfrm>
            <a:off x="7032625" y="4076701"/>
            <a:ext cx="3303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000" b="1" i="1" dirty="0">
                <a:solidFill>
                  <a:srgbClr val="006600"/>
                </a:solidFill>
              </a:rPr>
              <a:t>Full </a:t>
            </a:r>
            <a:r>
              <a:rPr lang="en-US" altLang="en-US" sz="2000" b="1" i="1" dirty="0" smtClean="0">
                <a:solidFill>
                  <a:srgbClr val="006600"/>
                </a:solidFill>
              </a:rPr>
              <a:t>GINC </a:t>
            </a:r>
            <a:r>
              <a:rPr lang="en-US" altLang="en-US" sz="2000" b="1" i="1" dirty="0">
                <a:solidFill>
                  <a:srgbClr val="006600"/>
                </a:solidFill>
              </a:rPr>
              <a:t>calculation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96138" y="4984717"/>
            <a:ext cx="2920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baseline="30000" dirty="0"/>
              <a:t>2</a:t>
            </a:r>
            <a:r>
              <a:rPr lang="en-US" dirty="0">
                <a:sym typeface="Symbol" panose="05050102010706020507" pitchFamily="18" charset="2"/>
              </a:rPr>
              <a:t></a:t>
            </a:r>
            <a:r>
              <a:rPr lang="en-US" dirty="0"/>
              <a:t>/</a:t>
            </a:r>
            <a:r>
              <a:rPr lang="en-US" dirty="0" err="1"/>
              <a:t>dEd</a:t>
            </a:r>
            <a:r>
              <a:rPr lang="en-US" dirty="0">
                <a:sym typeface="Symbol" panose="05050102010706020507" pitchFamily="18" charset="2"/>
              </a:rPr>
              <a:t></a:t>
            </a:r>
            <a:endParaRPr lang="en-US" dirty="0" smtClean="0"/>
          </a:p>
          <a:p>
            <a:r>
              <a:rPr lang="en-US" dirty="0" smtClean="0"/>
              <a:t>Data: connected symbols</a:t>
            </a:r>
          </a:p>
          <a:p>
            <a:r>
              <a:rPr lang="en-US" dirty="0" smtClean="0"/>
              <a:t>Model: “isolated” symbols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9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9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9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96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6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6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9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996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96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96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99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99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9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9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356" grpId="0"/>
      <p:bldP spid="996358" grpId="0"/>
      <p:bldP spid="996361" grpId="0"/>
      <p:bldP spid="996363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629" y="958473"/>
            <a:ext cx="1130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Statistical (evaporation) models are known to work poorly for light nuclei. An alternative, better performing, description of light nuclei de-excitation can be obtained with the Fermi break-up mechanism. The probability of splitting a </a:t>
            </a:r>
            <a:r>
              <a:rPr lang="en-GB" b="1" dirty="0" smtClean="0"/>
              <a:t>nucleus A, Z</a:t>
            </a:r>
            <a:r>
              <a:rPr lang="en-GB" dirty="0" smtClean="0"/>
              <a:t>, with </a:t>
            </a:r>
            <a:r>
              <a:rPr lang="en-GB" b="1" dirty="0" smtClean="0"/>
              <a:t>excitation U</a:t>
            </a:r>
            <a:r>
              <a:rPr lang="en-GB" dirty="0" smtClean="0"/>
              <a:t> into </a:t>
            </a:r>
            <a:r>
              <a:rPr lang="en-GB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n</a:t>
            </a:r>
            <a:r>
              <a:rPr lang="en-GB" dirty="0" smtClean="0"/>
              <a:t> fragments of given masses, </a:t>
            </a:r>
            <a:r>
              <a:rPr lang="en-GB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</a:t>
            </a:r>
            <a:r>
              <a:rPr lang="en-GB" b="1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</a:t>
            </a:r>
            <a:r>
              <a:rPr lang="en-GB" dirty="0" smtClean="0"/>
              <a:t>, spins, </a:t>
            </a:r>
            <a:r>
              <a:rPr lang="en-GB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r>
              <a:rPr lang="en-GB" b="1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</a:t>
            </a:r>
            <a:r>
              <a:rPr lang="en-GB" dirty="0"/>
              <a:t>,</a:t>
            </a:r>
            <a:r>
              <a:rPr lang="en-GB" dirty="0" smtClean="0"/>
              <a:t>  … is given by: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/>
              </a:rPr>
              <a:t>Fermi Break-up in FLUKA</a:t>
            </a:r>
            <a:r>
              <a:rPr lang="en-US" b="1" dirty="0" smtClean="0">
                <a:sym typeface="Symbol"/>
              </a:rPr>
              <a:t>:</a:t>
            </a:r>
            <a:endParaRPr lang="en-US" b="1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947427" y="4078096"/>
            <a:ext cx="986509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</a:rPr>
              <a:t>… however it implicitly assumes that the emission takes place in</a:t>
            </a:r>
            <a:r>
              <a:rPr 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L=0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l"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endParaRPr lang="en-US" kern="0" dirty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</a:rPr>
              <a:t>Significant improvement can be obtained when the compound nucleus spin and parity, </a:t>
            </a:r>
            <a:r>
              <a:rPr 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</a:t>
            </a:r>
            <a:r>
              <a:rPr lang="en-US" b="1" kern="0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π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</a:rPr>
              <a:t>, are known: 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q"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</a:rPr>
              <a:t>The minimum orbital momentum, </a:t>
            </a:r>
            <a:r>
              <a:rPr lang="en-US" b="1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</a:t>
            </a:r>
            <a:r>
              <a:rPr lang="en-US" b="1" kern="0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min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</a:rPr>
              <a:t>, required  to match </a:t>
            </a:r>
            <a:r>
              <a:rPr 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</a:t>
            </a:r>
            <a:r>
              <a:rPr lang="en-US" b="1" kern="0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π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</a:rPr>
              <a:t> is computed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q"/>
              <a:defRPr/>
            </a:pPr>
            <a:r>
              <a:rPr lang="en-US" b="1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r>
              <a:rPr lang="en-US" b="1" kern="0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</a:rPr>
              <a:t> is restricted to the subset of spin combinations compatible with </a:t>
            </a:r>
            <a:r>
              <a:rPr lang="en-US" b="1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</a:t>
            </a:r>
            <a:r>
              <a:rPr lang="en-US" b="1" kern="0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min</a:t>
            </a:r>
            <a:endParaRPr lang="en-US" b="1" kern="0" baseline="-250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q"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If </a:t>
            </a:r>
            <a:r>
              <a:rPr lang="en-US" b="1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L</a:t>
            </a:r>
            <a:r>
              <a:rPr lang="en-US" b="1" kern="0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min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 &gt; 0, then </a:t>
            </a:r>
            <a:r>
              <a:rPr lang="en-US" b="1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E</a:t>
            </a:r>
            <a:r>
              <a:rPr lang="en-US" b="1" kern="0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C</a:t>
            </a:r>
            <a:r>
              <a:rPr lang="en-US" b="1" kern="0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oul</a:t>
            </a:r>
            <a:r>
              <a:rPr 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  </a:t>
            </a:r>
            <a:r>
              <a:rPr lang="en-US" b="1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E</a:t>
            </a:r>
            <a:r>
              <a:rPr lang="en-US" b="1" kern="0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Coul</a:t>
            </a:r>
            <a:r>
              <a:rPr lang="en-US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 + </a:t>
            </a:r>
            <a:r>
              <a:rPr lang="en-US" b="1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B</a:t>
            </a:r>
            <a:r>
              <a:rPr lang="en-US" b="1" kern="0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centrifugal</a:t>
            </a:r>
            <a:endParaRPr lang="en-US" b="1" kern="0" baseline="-25000" dirty="0" smtClean="0">
              <a:solidFill>
                <a:schemeClr val="accent2">
                  <a:lumMod val="60000"/>
                  <a:lumOff val="40000"/>
                </a:schemeClr>
              </a:solidFill>
              <a:sym typeface="Symbol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q"/>
              <a:defRPr/>
            </a:pPr>
            <a:endParaRPr lang="en-US" b="1" kern="0" baseline="-25000" dirty="0">
              <a:solidFill>
                <a:schemeClr val="accent2">
                  <a:lumMod val="60000"/>
                  <a:lumOff val="40000"/>
                </a:schemeClr>
              </a:solidFill>
              <a:sym typeface="Symbol"/>
            </a:endParaRPr>
          </a:p>
          <a:p>
            <a:pPr algn="l"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endParaRPr lang="en-US" b="1" kern="0" baseline="-25000" dirty="0">
              <a:solidFill>
                <a:schemeClr val="accent2">
                  <a:lumMod val="60000"/>
                  <a:lumOff val="40000"/>
                </a:schemeClr>
              </a:solidFill>
              <a:sym typeface="Symbo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28E9-5DE0-4B6A-8D68-5B52017263D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Paola Sala LEPLAr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1st 2020</a:t>
            </a:r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215680" y="2158802"/>
          <a:ext cx="6242050" cy="184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Equation" r:id="rId3" imgW="4635360" imgH="1371600" progId="Equation.DSMT4">
                  <p:embed/>
                </p:oleObj>
              </mc:Choice>
              <mc:Fallback>
                <p:oleObj name="Equation" r:id="rId3" imgW="4635360" imgH="13716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5680" y="2158802"/>
                        <a:ext cx="6242050" cy="1846262"/>
                      </a:xfrm>
                      <a:prstGeom prst="rect">
                        <a:avLst/>
                      </a:prstGeom>
                      <a:solidFill>
                        <a:srgbClr val="85A3FF">
                          <a:alpha val="30980"/>
                        </a:srgbClr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 bwMode="auto">
          <a:xfrm>
            <a:off x="4007768" y="2570096"/>
            <a:ext cx="288032" cy="5400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Oval 9"/>
          <p:cNvSpPr/>
          <p:nvPr/>
        </p:nvSpPr>
        <p:spPr bwMode="auto">
          <a:xfrm>
            <a:off x="8472264" y="2562110"/>
            <a:ext cx="396000" cy="5400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check: neutron gun on </a:t>
            </a:r>
            <a:r>
              <a:rPr lang="en-US" dirty="0" err="1" smtClean="0"/>
              <a:t>ProtoDUNE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377" y="922913"/>
            <a:ext cx="9715154" cy="524239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F3C8F6B-C925-4F01-9DBF-672B258AAE28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67408" y="4725144"/>
            <a:ext cx="2104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MC and data analysis in progress, stay tuned!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27643" y="6098386"/>
            <a:ext cx="6465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Pictures from </a:t>
            </a:r>
            <a:r>
              <a:rPr lang="en-US" dirty="0" err="1"/>
              <a:t>Mattia</a:t>
            </a:r>
            <a:r>
              <a:rPr lang="en-US" dirty="0"/>
              <a:t> </a:t>
            </a:r>
            <a:r>
              <a:rPr lang="en-US" dirty="0" err="1" smtClean="0"/>
              <a:t>Fanì</a:t>
            </a:r>
            <a:r>
              <a:rPr lang="en-US" dirty="0" smtClean="0"/>
              <a:t>, LANL, at DUNE </a:t>
            </a:r>
            <a:r>
              <a:rPr lang="en-US" dirty="0" err="1" smtClean="0"/>
              <a:t>collab</a:t>
            </a:r>
            <a:r>
              <a:rPr lang="en-US" dirty="0" smtClean="0"/>
              <a:t>.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2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nucleus cross-sections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F53E051-5CF4-4765-8086-B2DC4EB0245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07368" y="2815717"/>
            <a:ext cx="5730895" cy="3833664"/>
            <a:chOff x="1271465" y="1916832"/>
            <a:chExt cx="7560840" cy="5057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50" r="967"/>
            <a:stretch/>
          </p:blipFill>
          <p:spPr>
            <a:xfrm>
              <a:off x="1271465" y="1916832"/>
              <a:ext cx="7560840" cy="5057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016754" y="2564904"/>
              <a:ext cx="2677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/>
                <a:t>Protons on A=40 Z=18  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99856" y="3140968"/>
              <a:ext cx="257795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/>
                <a:t>Data: symbols</a:t>
              </a:r>
            </a:p>
            <a:p>
              <a:pPr algn="l"/>
              <a:r>
                <a:rPr lang="en-US" dirty="0" smtClean="0"/>
                <a:t>FLUKA: blue long dash</a:t>
              </a:r>
            </a:p>
            <a:p>
              <a:pPr algn="l"/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35693" y="2815717"/>
            <a:ext cx="5654026" cy="3941599"/>
            <a:chOff x="5715309" y="2439866"/>
            <a:chExt cx="5654026" cy="39415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" t="24801" r="4950" b="1788"/>
            <a:stretch/>
          </p:blipFill>
          <p:spPr>
            <a:xfrm>
              <a:off x="5715309" y="2439866"/>
              <a:ext cx="5654026" cy="394159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67058" y="2920492"/>
              <a:ext cx="30374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/>
                <a:t>Neutrons on A=40 Z=18</a:t>
              </a:r>
            </a:p>
            <a:p>
              <a:pPr algn="l"/>
              <a:r>
                <a:rPr lang="en-US" dirty="0" smtClean="0"/>
                <a:t>..no </a:t>
              </a:r>
              <a:r>
                <a:rPr lang="en-US" dirty="0" err="1" smtClean="0"/>
                <a:t>data..no</a:t>
              </a:r>
              <a:r>
                <a:rPr lang="en-US" dirty="0" smtClean="0"/>
                <a:t> reason to be vastly different from </a:t>
              </a:r>
              <a:r>
                <a:rPr lang="en-US" dirty="0" smtClean="0"/>
                <a:t>p-</a:t>
              </a:r>
              <a:r>
                <a:rPr lang="en-US" dirty="0" err="1" smtClean="0"/>
                <a:t>Ar</a:t>
              </a:r>
              <a:r>
                <a:rPr lang="en-US" dirty="0" smtClean="0"/>
                <a:t> above ~100 MeV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09610" y="896297"/>
            <a:ext cx="10060767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Inelastic cross sections: </a:t>
            </a:r>
          </a:p>
          <a:p>
            <a:pPr algn="l"/>
            <a:r>
              <a:rPr lang="en-US" sz="2000" dirty="0" smtClean="0"/>
              <a:t>Several models available in literature.  Compared to/ driven by data when available</a:t>
            </a:r>
          </a:p>
          <a:p>
            <a:r>
              <a:rPr lang="en-US" sz="2000" dirty="0" smtClean="0"/>
              <a:t>in FLUKA:    </a:t>
            </a:r>
            <a:r>
              <a:rPr lang="en-US" dirty="0"/>
              <a:t>Silberberg and </a:t>
            </a:r>
            <a:r>
              <a:rPr lang="en-US" dirty="0" err="1"/>
              <a:t>Tsao</a:t>
            </a:r>
            <a:r>
              <a:rPr lang="en-US" dirty="0"/>
              <a:t> astrophysics journal supplements 51 271 (1983)</a:t>
            </a:r>
          </a:p>
          <a:p>
            <a:r>
              <a:rPr lang="fi-FI" dirty="0"/>
              <a:t>Angeli and Csikai NPA170 577 (1971)</a:t>
            </a:r>
          </a:p>
          <a:p>
            <a:r>
              <a:rPr lang="en-US" dirty="0"/>
              <a:t>Shen INDC(CPR) 020 (1991)</a:t>
            </a:r>
          </a:p>
          <a:p>
            <a:r>
              <a:rPr lang="en-US" dirty="0"/>
              <a:t>See also : Wilson and Townsend NASA 4053 (1988)</a:t>
            </a:r>
          </a:p>
          <a:p>
            <a:pPr algn="l"/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170336" y="1858472"/>
            <a:ext cx="262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specials for low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5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52" y="273053"/>
            <a:ext cx="6256628" cy="914923"/>
          </a:xfrm>
        </p:spPr>
        <p:txBody>
          <a:bodyPr/>
          <a:lstStyle/>
          <a:p>
            <a:r>
              <a:rPr lang="en-US" dirty="0" smtClean="0"/>
              <a:t>Hadron nucleus cross sections: look nearby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Paola Sala </a:t>
            </a:r>
            <a:r>
              <a:rPr lang="en-GB" dirty="0" err="1" smtClean="0"/>
              <a:t>LEPLAr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F53E051-5CF4-4765-8086-B2DC4EB0245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-96688" y="1266225"/>
            <a:ext cx="5126005" cy="3611096"/>
            <a:chOff x="479376" y="2598709"/>
            <a:chExt cx="5126005" cy="3611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88" r="3802"/>
            <a:stretch/>
          </p:blipFill>
          <p:spPr>
            <a:xfrm>
              <a:off x="479376" y="2598709"/>
              <a:ext cx="5126005" cy="3611096"/>
            </a:xfrm>
            <a:prstGeom prst="rect">
              <a:avLst/>
            </a:prstGeom>
          </p:spPr>
        </p:pic>
        <p:sp>
          <p:nvSpPr>
            <p:cNvPr id="7" name="TextBox 6"/>
            <p:cNvSpPr txBox="1">
              <a:spLocks noChangeAspect="1"/>
            </p:cNvSpPr>
            <p:nvPr/>
          </p:nvSpPr>
          <p:spPr>
            <a:xfrm>
              <a:off x="2063552" y="3287476"/>
              <a:ext cx="3177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/>
                <a:t>Neutrons on </a:t>
              </a:r>
              <a:r>
                <a:rPr lang="en-US" dirty="0" err="1" smtClean="0"/>
                <a:t>on</a:t>
              </a:r>
              <a:r>
                <a:rPr lang="en-US" dirty="0" smtClean="0"/>
                <a:t> A=27 Z=13  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28048" y="-99392"/>
            <a:ext cx="5303239" cy="3636434"/>
            <a:chOff x="6121353" y="3132378"/>
            <a:chExt cx="4834812" cy="3429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50" r="2283"/>
            <a:stretch/>
          </p:blipFill>
          <p:spPr>
            <a:xfrm>
              <a:off x="6121353" y="3132378"/>
              <a:ext cx="4834812" cy="3429000"/>
            </a:xfrm>
            <a:prstGeom prst="rect">
              <a:avLst/>
            </a:prstGeom>
          </p:spPr>
        </p:pic>
        <p:sp>
          <p:nvSpPr>
            <p:cNvPr id="10" name="TextBox 9"/>
            <p:cNvSpPr txBox="1">
              <a:spLocks noChangeAspect="1"/>
            </p:cNvSpPr>
            <p:nvPr/>
          </p:nvSpPr>
          <p:spPr>
            <a:xfrm>
              <a:off x="7239007" y="3851756"/>
              <a:ext cx="3214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/>
                <a:t>Neutrons on </a:t>
              </a:r>
              <a:r>
                <a:rPr lang="en-US" dirty="0" err="1" smtClean="0"/>
                <a:t>on</a:t>
              </a:r>
              <a:r>
                <a:rPr lang="en-US" dirty="0" smtClean="0"/>
                <a:t> A=56 Z=26  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43" y="3362433"/>
            <a:ext cx="4642609" cy="31409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27848" y="1374259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Shape is approx. the same for all targets, expect rough scaling with A</a:t>
            </a:r>
            <a:r>
              <a:rPr lang="en-US" sz="2000" baseline="30000" dirty="0" smtClean="0"/>
              <a:t>1/3</a:t>
            </a:r>
            <a:endParaRPr lang="en-US" sz="2000" baseline="30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9404"/>
          <a:stretch/>
        </p:blipFill>
        <p:spPr>
          <a:xfrm>
            <a:off x="2999656" y="3520746"/>
            <a:ext cx="4248471" cy="31568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20112" y="4025568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Elastic</a:t>
            </a:r>
            <a:r>
              <a:rPr lang="en-US" dirty="0" smtClean="0"/>
              <a:t>, neutron </a:t>
            </a:r>
            <a:r>
              <a:rPr lang="en-US" dirty="0" smtClean="0"/>
              <a:t> </a:t>
            </a:r>
            <a:r>
              <a:rPr lang="en-US" dirty="0" smtClean="0"/>
              <a:t>on A=40 Z=18 </a:t>
            </a:r>
            <a:endParaRPr lang="en-US" dirty="0" smtClean="0"/>
          </a:p>
          <a:p>
            <a:pPr algn="l"/>
            <a:r>
              <a:rPr lang="en-US" dirty="0" smtClean="0"/>
              <a:t>Not negligible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31504" y="2189867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Data: symbols</a:t>
            </a:r>
          </a:p>
          <a:p>
            <a:pPr algn="l"/>
            <a:r>
              <a:rPr lang="en-US" dirty="0" smtClean="0"/>
              <a:t>FLUKA: blue long </a:t>
            </a:r>
            <a:r>
              <a:rPr lang="en-US" dirty="0" smtClean="0"/>
              <a:t>dash</a:t>
            </a:r>
          </a:p>
          <a:p>
            <a:pPr algn="l"/>
            <a:r>
              <a:rPr lang="en-US" dirty="0" smtClean="0"/>
              <a:t>Squares: evaluation</a:t>
            </a:r>
            <a:endParaRPr lang="en-US" dirty="0" smtClean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9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8D4125-D64B-49F3-A2F3-2330E9F7AEDF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1185794" name="Picture 2" descr="MCj00994500000[1]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 rot="-5400000">
            <a:off x="2370932" y="-846932"/>
            <a:ext cx="7054850" cy="874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</a:t>
            </a:r>
            <a:r>
              <a:rPr lang="en-US" dirty="0" smtClean="0"/>
              <a:t>adronic interaction Models (here FLUKA)</a:t>
            </a:r>
            <a:endParaRPr lang="en-US" dirty="0"/>
          </a:p>
        </p:txBody>
      </p:sp>
      <p:sp>
        <p:nvSpPr>
          <p:cNvPr id="1185796" name="Rectangle 4"/>
          <p:cNvSpPr>
            <a:spLocks noChangeArrowheads="1"/>
          </p:cNvSpPr>
          <p:nvPr/>
        </p:nvSpPr>
        <p:spPr bwMode="auto">
          <a:xfrm>
            <a:off x="3000376" y="1916114"/>
            <a:ext cx="2232025" cy="9159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Elastic, exchange</a:t>
            </a:r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Phase shifts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data, </a:t>
            </a:r>
            <a:r>
              <a:rPr lang="en-US" dirty="0" err="1">
                <a:solidFill>
                  <a:srgbClr val="000000"/>
                </a:solidFill>
              </a:rPr>
              <a:t>eikonal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5797" name="Rectangle 5"/>
          <p:cNvSpPr>
            <a:spLocks noChangeArrowheads="1"/>
          </p:cNvSpPr>
          <p:nvPr/>
        </p:nvSpPr>
        <p:spPr bwMode="auto">
          <a:xfrm>
            <a:off x="5880100" y="2060575"/>
            <a:ext cx="1925638" cy="9159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P&lt;3-5GeV/c</a:t>
            </a:r>
          </a:p>
          <a:p>
            <a:pPr algn="l"/>
            <a:r>
              <a:rPr lang="en-US">
                <a:solidFill>
                  <a:srgbClr val="000000"/>
                </a:solidFill>
              </a:rPr>
              <a:t>Resonance prod</a:t>
            </a:r>
          </a:p>
          <a:p>
            <a:pPr algn="l"/>
            <a:r>
              <a:rPr lang="en-US">
                <a:solidFill>
                  <a:srgbClr val="000000"/>
                </a:solidFill>
              </a:rPr>
              <a:t>and decay</a:t>
            </a:r>
          </a:p>
        </p:txBody>
      </p:sp>
      <p:sp>
        <p:nvSpPr>
          <p:cNvPr id="1185798" name="Rectangle 6"/>
          <p:cNvSpPr>
            <a:spLocks noChangeArrowheads="1"/>
          </p:cNvSpPr>
          <p:nvPr/>
        </p:nvSpPr>
        <p:spPr bwMode="auto">
          <a:xfrm>
            <a:off x="3863976" y="3860800"/>
            <a:ext cx="1133475" cy="9159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low E </a:t>
            </a:r>
            <a:r>
              <a:rPr lang="el-GR">
                <a:solidFill>
                  <a:srgbClr val="FF0000"/>
                </a:solidFill>
              </a:rPr>
              <a:t>π</a:t>
            </a:r>
            <a:r>
              <a:rPr lang="en-US">
                <a:solidFill>
                  <a:srgbClr val="FF0000"/>
                </a:solidFill>
              </a:rPr>
              <a:t>,</a:t>
            </a:r>
            <a:r>
              <a:rPr lang="en-US" i="1">
                <a:solidFill>
                  <a:srgbClr val="FF0000"/>
                </a:solidFill>
              </a:rPr>
              <a:t>K</a:t>
            </a:r>
          </a:p>
          <a:p>
            <a:pPr algn="l"/>
            <a:r>
              <a:rPr lang="en-US">
                <a:solidFill>
                  <a:srgbClr val="000000"/>
                </a:solidFill>
              </a:rPr>
              <a:t>Special</a:t>
            </a:r>
          </a:p>
        </p:txBody>
      </p:sp>
      <p:sp>
        <p:nvSpPr>
          <p:cNvPr id="1185799" name="Rectangle 7"/>
          <p:cNvSpPr>
            <a:spLocks noChangeArrowheads="1"/>
          </p:cNvSpPr>
          <p:nvPr/>
        </p:nvSpPr>
        <p:spPr bwMode="auto">
          <a:xfrm>
            <a:off x="5807076" y="4221164"/>
            <a:ext cx="1801812" cy="9350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High Energy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Strings (DPM)</a:t>
            </a:r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 err="1">
                <a:solidFill>
                  <a:srgbClr val="000000"/>
                </a:solidFill>
              </a:rPr>
              <a:t>hadronization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70451" y="2852739"/>
            <a:ext cx="1946276" cy="1284287"/>
            <a:chOff x="2108" y="1797"/>
            <a:chExt cx="1226" cy="809"/>
          </a:xfrm>
        </p:grpSpPr>
        <p:grpSp>
          <p:nvGrpSpPr>
            <p:cNvPr id="10254" name="Group 9"/>
            <p:cNvGrpSpPr>
              <a:grpSpLocks/>
            </p:cNvGrpSpPr>
            <p:nvPr/>
          </p:nvGrpSpPr>
          <p:grpSpPr bwMode="auto">
            <a:xfrm>
              <a:off x="2108" y="1797"/>
              <a:ext cx="637" cy="636"/>
              <a:chOff x="1790" y="1706"/>
              <a:chExt cx="637" cy="636"/>
            </a:xfrm>
          </p:grpSpPr>
          <p:pic>
            <p:nvPicPr>
              <p:cNvPr id="10258" name="Picture 10" descr="MCDD01775_0000[1]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91" y="1706"/>
                <a:ext cx="636" cy="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59" name="Text Box 11"/>
              <p:cNvSpPr txBox="1">
                <a:spLocks noChangeArrowheads="1"/>
              </p:cNvSpPr>
              <p:nvPr/>
            </p:nvSpPr>
            <p:spPr bwMode="auto">
              <a:xfrm>
                <a:off x="1790" y="1888"/>
                <a:ext cx="636" cy="250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000" dirty="0">
                    <a:solidFill>
                      <a:srgbClr val="000000"/>
                    </a:solidFill>
                  </a:rPr>
                  <a:t>hadron</a:t>
                </a:r>
              </a:p>
            </p:txBody>
          </p:sp>
        </p:grpSp>
        <p:grpSp>
          <p:nvGrpSpPr>
            <p:cNvPr id="10255" name="Group 12"/>
            <p:cNvGrpSpPr>
              <a:grpSpLocks/>
            </p:cNvGrpSpPr>
            <p:nvPr/>
          </p:nvGrpSpPr>
          <p:grpSpPr bwMode="auto">
            <a:xfrm>
              <a:off x="2698" y="1979"/>
              <a:ext cx="636" cy="627"/>
              <a:chOff x="2925" y="1842"/>
              <a:chExt cx="636" cy="627"/>
            </a:xfrm>
          </p:grpSpPr>
          <p:pic>
            <p:nvPicPr>
              <p:cNvPr id="10256" name="Picture 13" descr="MCED00214_0000[1]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925" y="1842"/>
                <a:ext cx="627" cy="6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57" name="Text Box 14"/>
              <p:cNvSpPr txBox="1">
                <a:spLocks noChangeArrowheads="1"/>
              </p:cNvSpPr>
              <p:nvPr/>
            </p:nvSpPr>
            <p:spPr bwMode="auto">
              <a:xfrm>
                <a:off x="2925" y="2000"/>
                <a:ext cx="636" cy="250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000" dirty="0">
                    <a:solidFill>
                      <a:srgbClr val="000000"/>
                    </a:solidFill>
                  </a:rPr>
                  <a:t>hadron</a:t>
                </a:r>
              </a:p>
            </p:txBody>
          </p:sp>
        </p:grp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224338" y="1268414"/>
            <a:ext cx="6443662" cy="4630737"/>
            <a:chOff x="1701" y="799"/>
            <a:chExt cx="4059" cy="2917"/>
          </a:xfrm>
        </p:grpSpPr>
        <p:sp>
          <p:nvSpPr>
            <p:cNvPr id="10251" name="Text Box 16"/>
            <p:cNvSpPr txBox="1">
              <a:spLocks noChangeArrowheads="1"/>
            </p:cNvSpPr>
            <p:nvPr/>
          </p:nvSpPr>
          <p:spPr bwMode="auto">
            <a:xfrm>
              <a:off x="1701" y="799"/>
              <a:ext cx="2326" cy="25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2000">
                  <a:solidFill>
                    <a:srgbClr val="262954"/>
                  </a:solidFill>
                </a:rPr>
                <a:t>Hadron-nucleus: PEANUT</a:t>
              </a:r>
            </a:p>
          </p:txBody>
        </p:sp>
        <p:sp>
          <p:nvSpPr>
            <p:cNvPr id="10252" name="Text Box 17"/>
            <p:cNvSpPr txBox="1">
              <a:spLocks noChangeArrowheads="1"/>
            </p:cNvSpPr>
            <p:nvPr/>
          </p:nvSpPr>
          <p:spPr bwMode="auto">
            <a:xfrm>
              <a:off x="3967" y="1117"/>
              <a:ext cx="1793" cy="197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262954"/>
                  </a:solidFill>
                </a:rPr>
                <a:t>Sophisticated </a:t>
              </a:r>
            </a:p>
            <a:p>
              <a:pPr algn="l"/>
              <a:r>
                <a:rPr lang="en-US" dirty="0">
                  <a:solidFill>
                    <a:srgbClr val="262954"/>
                  </a:solidFill>
                </a:rPr>
                <a:t>G-</a:t>
              </a:r>
              <a:r>
                <a:rPr lang="en-US" dirty="0" err="1">
                  <a:solidFill>
                    <a:srgbClr val="262954"/>
                  </a:solidFill>
                </a:rPr>
                <a:t>Intranuclear</a:t>
              </a:r>
              <a:r>
                <a:rPr lang="en-US" dirty="0">
                  <a:solidFill>
                    <a:srgbClr val="262954"/>
                  </a:solidFill>
                </a:rPr>
                <a:t> Cascade</a:t>
              </a:r>
            </a:p>
            <a:p>
              <a:pPr algn="l"/>
              <a:endParaRPr lang="en-US" dirty="0">
                <a:solidFill>
                  <a:srgbClr val="262954"/>
                </a:solidFill>
              </a:endParaRPr>
            </a:p>
            <a:p>
              <a:pPr algn="l"/>
              <a:r>
                <a:rPr lang="en-US" dirty="0">
                  <a:solidFill>
                    <a:srgbClr val="262954"/>
                  </a:solidFill>
                </a:rPr>
                <a:t>Gradual onset of </a:t>
              </a:r>
              <a:r>
                <a:rPr lang="en-US" dirty="0" err="1">
                  <a:solidFill>
                    <a:srgbClr val="262954"/>
                  </a:solidFill>
                </a:rPr>
                <a:t>Glauber-Gribov</a:t>
              </a:r>
              <a:r>
                <a:rPr lang="en-US" dirty="0">
                  <a:solidFill>
                    <a:srgbClr val="262954"/>
                  </a:solidFill>
                </a:rPr>
                <a:t> multiple </a:t>
              </a:r>
              <a:r>
                <a:rPr lang="en-US" dirty="0" smtClean="0">
                  <a:solidFill>
                    <a:srgbClr val="262954"/>
                  </a:solidFill>
                </a:rPr>
                <a:t>interactions (High E)</a:t>
              </a:r>
              <a:endParaRPr lang="en-US" dirty="0">
                <a:solidFill>
                  <a:srgbClr val="262954"/>
                </a:solidFill>
              </a:endParaRPr>
            </a:p>
            <a:p>
              <a:pPr algn="l"/>
              <a:endParaRPr lang="en-US" dirty="0">
                <a:solidFill>
                  <a:srgbClr val="262954"/>
                </a:solidFill>
              </a:endParaRPr>
            </a:p>
            <a:p>
              <a:pPr algn="l"/>
              <a:r>
                <a:rPr lang="en-US" dirty="0" err="1">
                  <a:solidFill>
                    <a:srgbClr val="262954"/>
                  </a:solidFill>
                </a:rPr>
                <a:t>Preequilibrium</a:t>
              </a:r>
              <a:endParaRPr lang="en-US" dirty="0">
                <a:solidFill>
                  <a:srgbClr val="262954"/>
                </a:solidFill>
              </a:endParaRPr>
            </a:p>
            <a:p>
              <a:pPr algn="l"/>
              <a:endParaRPr lang="en-US" dirty="0">
                <a:solidFill>
                  <a:srgbClr val="262954"/>
                </a:solidFill>
              </a:endParaRPr>
            </a:p>
            <a:p>
              <a:pPr algn="l"/>
              <a:r>
                <a:rPr lang="en-US" dirty="0">
                  <a:solidFill>
                    <a:srgbClr val="262954"/>
                  </a:solidFill>
                </a:rPr>
                <a:t>Coalescence</a:t>
              </a:r>
            </a:p>
            <a:p>
              <a:pPr algn="l"/>
              <a:endParaRPr lang="en-US" dirty="0">
                <a:solidFill>
                  <a:srgbClr val="262954"/>
                </a:solidFill>
              </a:endParaRPr>
            </a:p>
          </p:txBody>
        </p:sp>
        <p:sp>
          <p:nvSpPr>
            <p:cNvPr id="10253" name="Rectangle 18"/>
            <p:cNvSpPr>
              <a:spLocks noChangeArrowheads="1"/>
            </p:cNvSpPr>
            <p:nvPr/>
          </p:nvSpPr>
          <p:spPr bwMode="auto">
            <a:xfrm>
              <a:off x="1837" y="3294"/>
              <a:ext cx="2676" cy="42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>
                  <a:solidFill>
                    <a:srgbClr val="262954"/>
                  </a:solidFill>
                </a:rPr>
                <a:t>Evaporation/Fission/Fermi break-up</a:t>
              </a:r>
            </a:p>
            <a:p>
              <a:pPr algn="l"/>
              <a:r>
                <a:rPr lang="en-US">
                  <a:solidFill>
                    <a:srgbClr val="262954"/>
                  </a:solidFill>
                </a:rPr>
                <a:t> </a:t>
              </a:r>
              <a:r>
                <a:rPr lang="en-US">
                  <a:solidFill>
                    <a:srgbClr val="262954"/>
                  </a:solidFill>
                  <a:sym typeface="Symbol" pitchFamily="18" charset="2"/>
                </a:rPr>
                <a:t> </a:t>
              </a:r>
              <a:r>
                <a:rPr lang="en-US">
                  <a:solidFill>
                    <a:srgbClr val="262954"/>
                  </a:solidFill>
                </a:rPr>
                <a:t>deexcitation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1st 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Paola Sala LEPLAr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0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18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5796" grpId="0"/>
      <p:bldP spid="1185797" grpId="0"/>
      <p:bldP spid="1185798" grpId="0"/>
      <p:bldP spid="1185799" grpId="0"/>
    </p:bldLst>
  </p:timing>
</p:sld>
</file>

<file path=ppt/theme/theme1.xml><?xml version="1.0" encoding="utf-8"?>
<a:theme xmlns:a="http://schemas.openxmlformats.org/drawingml/2006/main" name="2_Default Design">
  <a:themeElements>
    <a:clrScheme name="alfredotheme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0033CC"/>
      </a:accent2>
      <a:accent3>
        <a:srgbClr val="FFFFFF"/>
      </a:accent3>
      <a:accent4>
        <a:srgbClr val="353A77"/>
      </a:accent4>
      <a:accent5>
        <a:srgbClr val="F4E9C1"/>
      </a:accent5>
      <a:accent6>
        <a:srgbClr val="002DB9"/>
      </a:accent6>
      <a:hlink>
        <a:srgbClr val="6F89F7"/>
      </a:hlink>
      <a:folHlink>
        <a:srgbClr val="CFDBFD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40458C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40458C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66FF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66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66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Designs\Blueprint.pot</Template>
  <TotalTime>0</TotalTime>
  <Words>4154</Words>
  <Application>Microsoft Office PowerPoint</Application>
  <PresentationFormat>Widescreen</PresentationFormat>
  <Paragraphs>642</Paragraphs>
  <Slides>51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Comic Sans MS</vt:lpstr>
      <vt:lpstr>Symbol</vt:lpstr>
      <vt:lpstr>Tahoma</vt:lpstr>
      <vt:lpstr>Times New Roman</vt:lpstr>
      <vt:lpstr>Wingdings</vt:lpstr>
      <vt:lpstr>2_Default Design</vt:lpstr>
      <vt:lpstr>Equation</vt:lpstr>
      <vt:lpstr>Particle transport in LAr (not only)</vt:lpstr>
      <vt:lpstr>Low Energy Neutrons</vt:lpstr>
      <vt:lpstr>Neutron cross sections in Ar (low energy)</vt:lpstr>
      <vt:lpstr>Low Energy Neutrons DataBases -II</vt:lpstr>
      <vt:lpstr>(Un)correlated capture  cascades: 40Ar(n,)41Ar</vt:lpstr>
      <vt:lpstr>Next check: neutron gun on ProtoDUNE</vt:lpstr>
      <vt:lpstr>Hadron nucleus cross-sections</vt:lpstr>
      <vt:lpstr>Hadron nucleus cross sections: look nearby</vt:lpstr>
      <vt:lpstr>Hadronic interaction Models (here FLUKA)</vt:lpstr>
      <vt:lpstr>Hadron-nucleon interaction models</vt:lpstr>
      <vt:lpstr>Pion production in p-p collisions:</vt:lpstr>
      <vt:lpstr>From n-p to n-Ar, 0.1 and 1GeV</vt:lpstr>
      <vt:lpstr>Sketch* of IntraNuclearCascade (INC):</vt:lpstr>
      <vt:lpstr>Fermi motion: Nucleon levels inside the nuclear potential</vt:lpstr>
      <vt:lpstr>Nuclear potential for pions</vt:lpstr>
      <vt:lpstr>Nuclear potential for pions: examples</vt:lpstr>
      <vt:lpstr>Pions: nuclear medium effects</vt:lpstr>
      <vt:lpstr>Pion absorption:</vt:lpstr>
      <vt:lpstr>PowerPoint Presentation</vt:lpstr>
      <vt:lpstr>pCu+X @ 585 MeV and pBe-X @ 730 MeV</vt:lpstr>
      <vt:lpstr>Preequilibrium emission:</vt:lpstr>
      <vt:lpstr>Equilibrium particle emission (evaporation, fission and nuclear break-up)</vt:lpstr>
      <vt:lpstr>PowerPoint Presentation</vt:lpstr>
      <vt:lpstr>PowerPoint Presentation</vt:lpstr>
      <vt:lpstr>PowerPoint Presentation</vt:lpstr>
      <vt:lpstr>Last step</vt:lpstr>
      <vt:lpstr>One more source of  neutrons, and other particles</vt:lpstr>
      <vt:lpstr>Real and Virtual Photonuclear Interactions</vt:lpstr>
      <vt:lpstr>Cosmogenic backgrounds at Gran Sasso</vt:lpstr>
      <vt:lpstr> Induced neutron multiplicity events @ Borexino*</vt:lpstr>
      <vt:lpstr>ICARUS@CNGS data (20 GeV E peak)</vt:lpstr>
      <vt:lpstr>END</vt:lpstr>
      <vt:lpstr>PowerPoint Presentation</vt:lpstr>
      <vt:lpstr>PowerPoint Presentation</vt:lpstr>
      <vt:lpstr>PowerPoint Presentation</vt:lpstr>
      <vt:lpstr>pBe, pAl @ 14.6 GeV/c</vt:lpstr>
      <vt:lpstr>Compound nucleus: evaporation</vt:lpstr>
      <vt:lpstr>Secondary light fragments: coalescence</vt:lpstr>
      <vt:lpstr>PowerPoint Presentation</vt:lpstr>
      <vt:lpstr>pH+X @ 585 MeV and 730 MeV:</vt:lpstr>
      <vt:lpstr>FLUKA short description:</vt:lpstr>
      <vt:lpstr>pHX @ 585 MeV and12.2 GeV/c</vt:lpstr>
      <vt:lpstr>Nonelastic hN interactions: (very) short summary</vt:lpstr>
      <vt:lpstr>Preequilibrium emission:</vt:lpstr>
      <vt:lpstr>PowerPoint Presentation</vt:lpstr>
      <vt:lpstr>Pion-Nucleus scattering:</vt:lpstr>
      <vt:lpstr>Example of fission/evaporation</vt:lpstr>
      <vt:lpstr>From n-p to n-Ar, 5GeV</vt:lpstr>
      <vt:lpstr>Pion absorption on nuclei:</vt:lpstr>
      <vt:lpstr>PowerPoint Presentation</vt:lpstr>
      <vt:lpstr>Fermi Break-up in FLUKA: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Alfredo Ferrari;Paola Sala</dc:creator>
  <cp:lastModifiedBy>paola</cp:lastModifiedBy>
  <cp:revision>2358</cp:revision>
  <cp:lastPrinted>2004-07-08T08:47:15Z</cp:lastPrinted>
  <dcterms:created xsi:type="dcterms:W3CDTF">2003-02-06T18:33:45Z</dcterms:created>
  <dcterms:modified xsi:type="dcterms:W3CDTF">2020-12-01T13:23:35Z</dcterms:modified>
</cp:coreProperties>
</file>