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1"/>
  </p:notesMasterIdLst>
  <p:handoutMasterIdLst>
    <p:handoutMasterId r:id="rId12"/>
  </p:handoutMasterIdLst>
  <p:sldIdLst>
    <p:sldId id="518" r:id="rId2"/>
    <p:sldId id="332" r:id="rId3"/>
    <p:sldId id="483" r:id="rId4"/>
    <p:sldId id="1000" r:id="rId5"/>
    <p:sldId id="999" r:id="rId6"/>
    <p:sldId id="1073" r:id="rId7"/>
    <p:sldId id="1074" r:id="rId8"/>
    <p:sldId id="1081" r:id="rId9"/>
    <p:sldId id="1082" r:id="rId1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1F5"/>
    <a:srgbClr val="7EC234"/>
    <a:srgbClr val="F1960F"/>
    <a:srgbClr val="50504E"/>
    <a:srgbClr val="004C97"/>
    <a:srgbClr val="404040"/>
    <a:srgbClr val="4E4E4E"/>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85284" autoAdjust="0"/>
  </p:normalViewPr>
  <p:slideViewPr>
    <p:cSldViewPr snapToGrid="0" snapToObjects="1" showGuides="1">
      <p:cViewPr varScale="1">
        <p:scale>
          <a:sx n="162" d="100"/>
          <a:sy n="162" d="100"/>
        </p:scale>
        <p:origin x="1662" y="14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33" tIns="45717" rIns="91433" bIns="45717"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2/9/2021</a:t>
            </a:fld>
            <a:endParaRPr lang="en-US"/>
          </a:p>
        </p:txBody>
      </p:sp>
      <p:sp>
        <p:nvSpPr>
          <p:cNvPr id="4" name="Footer Placeholder 3"/>
          <p:cNvSpPr>
            <a:spLocks noGrp="1"/>
          </p:cNvSpPr>
          <p:nvPr>
            <p:ph type="ftr" sz="quarter" idx="2"/>
          </p:nvPr>
        </p:nvSpPr>
        <p:spPr>
          <a:xfrm>
            <a:off x="0" y="8685214"/>
            <a:ext cx="2971800" cy="457200"/>
          </a:xfrm>
          <a:prstGeom prst="rect">
            <a:avLst/>
          </a:prstGeom>
        </p:spPr>
        <p:txBody>
          <a:bodyPr vert="horz" lIns="91433" tIns="45717" rIns="91433" bIns="45717"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wrap="square" lIns="91433" tIns="45717" rIns="91433" bIns="45717"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3" tIns="45717" rIns="91433" bIns="45717"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33" tIns="45717" rIns="91433" bIns="45717"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3" tIns="45717" rIns="91433" bIns="45717" rtlCol="0" anchor="ctr"/>
          <a:lstStyle/>
          <a:p>
            <a:pPr lvl="0"/>
            <a:endParaRPr lang="en-US" noProof="0"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3" tIns="45717" rIns="91433" bIns="4571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1433" tIns="45717" rIns="91433" bIns="45717"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wrap="square" lIns="91433" tIns="45717" rIns="91433" bIns="45717"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F5EEC17C-A4EF-4BC9-AF63-2B7EFB3BFE03}" type="datetime1">
              <a:rPr lang="en-US" smtClean="0"/>
              <a:t>2/9/2021</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1093785-FB0B-4481-93E2-1EF8F101C208}" type="datetime1">
              <a:rPr lang="en-US" smtClean="0"/>
              <a:t>2/9/2021</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C9C99B12-59FB-4D25-82E2-F1F87B88D293}" type="datetime1">
              <a:rPr lang="en-US" smtClean="0"/>
              <a:t>2/9/2021</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V. Roger | SSR1 Cold-mass Final Design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11E4A6F-D7F8-4A01-B4CF-4901331C0154}" type="datetime1">
              <a:rPr lang="en-US" smtClean="0"/>
              <a:t>2/9/2021</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0CD7C2E5-CF4E-4603-91F3-E2A1BF8CB2F0}" type="datetime1">
              <a:rPr lang="en-US" smtClean="0"/>
              <a:t>2/9/2021</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V. Roger | SSR1 Cold-mass Final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41FF714-B731-4AE0-8862-7FDD300CFFD8}" type="datetime1">
              <a:rPr lang="en-US" smtClean="0"/>
              <a:t>2/9/2021</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V. Roger | SSR1 Cold-mass Final Design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0C19CCC-857B-416C-B995-79271CC0B460}" type="datetime1">
              <a:rPr lang="en-US" smtClean="0"/>
              <a:t>2/9/2021</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V. Roger | SSR1 Cold-mass Final Design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9719" y="5170572"/>
            <a:ext cx="8499231" cy="1390219"/>
          </a:xfrm>
        </p:spPr>
        <p:txBody>
          <a:bodyPr/>
          <a:lstStyle/>
          <a:p>
            <a:r>
              <a:rPr lang="en-US" i="1" dirty="0">
                <a:solidFill>
                  <a:schemeClr val="tx1">
                    <a:lumMod val="40000"/>
                    <a:lumOff val="60000"/>
                  </a:schemeClr>
                </a:solidFill>
              </a:rPr>
              <a:t>PIP-II Cryogenic integration workshop </a:t>
            </a:r>
          </a:p>
          <a:p>
            <a:r>
              <a:rPr lang="en-US" dirty="0"/>
              <a:t>11</a:t>
            </a:r>
            <a:r>
              <a:rPr lang="en-US" baseline="30000" dirty="0"/>
              <a:t>th</a:t>
            </a:r>
            <a:r>
              <a:rPr lang="en-US" dirty="0"/>
              <a:t> February 2021</a:t>
            </a:r>
          </a:p>
          <a:p>
            <a:r>
              <a:rPr lang="en-US" dirty="0"/>
              <a:t>Vincent Roger</a:t>
            </a:r>
          </a:p>
          <a:p>
            <a:endParaRPr lang="en-US" dirty="0"/>
          </a:p>
        </p:txBody>
      </p:sp>
      <p:sp>
        <p:nvSpPr>
          <p:cNvPr id="3" name="Text Placeholder 4">
            <a:extLst>
              <a:ext uri="{FF2B5EF4-FFF2-40B4-BE49-F238E27FC236}">
                <a16:creationId xmlns:a16="http://schemas.microsoft.com/office/drawing/2014/main" id="{2A0DC46A-9DEE-4A8E-A8CA-3363AFD48F71}"/>
              </a:ext>
            </a:extLst>
          </p:cNvPr>
          <p:cNvSpPr>
            <a:spLocks noGrp="1"/>
          </p:cNvSpPr>
          <p:nvPr>
            <p:ph type="body" sz="quarter" idx="11"/>
          </p:nvPr>
        </p:nvSpPr>
        <p:spPr>
          <a:xfrm>
            <a:off x="219719" y="4133319"/>
            <a:ext cx="9059748" cy="1003049"/>
          </a:xfrm>
        </p:spPr>
        <p:txBody>
          <a:bodyPr>
            <a:normAutofit/>
          </a:bodyPr>
          <a:lstStyle/>
          <a:p>
            <a:r>
              <a:rPr lang="en-US" sz="2800" dirty="0"/>
              <a:t>Current Understanding of Cavity/Coldmass MAWPs</a:t>
            </a:r>
          </a:p>
        </p:txBody>
      </p:sp>
    </p:spTree>
    <p:extLst>
      <p:ext uri="{BB962C8B-B14F-4D97-AF65-F5344CB8AC3E}">
        <p14:creationId xmlns:p14="http://schemas.microsoft.com/office/powerpoint/2010/main" val="170224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10" name="Title 9"/>
          <p:cNvSpPr>
            <a:spLocks noGrp="1"/>
          </p:cNvSpPr>
          <p:nvPr>
            <p:ph type="title"/>
          </p:nvPr>
        </p:nvSpPr>
        <p:spPr/>
        <p:txBody>
          <a:bodyPr/>
          <a:lstStyle/>
          <a:p>
            <a:r>
              <a:rPr lang="en-US" sz="2600" dirty="0"/>
              <a:t>Description of the cryomodule &amp; MAWP</a:t>
            </a:r>
          </a:p>
        </p:txBody>
      </p:sp>
      <p:sp>
        <p:nvSpPr>
          <p:cNvPr id="11" name="Rectangle 10">
            <a:extLst>
              <a:ext uri="{FF2B5EF4-FFF2-40B4-BE49-F238E27FC236}">
                <a16:creationId xmlns:a16="http://schemas.microsoft.com/office/drawing/2014/main" id="{4DFF9404-AA26-491B-B0CA-DBE33EF654BE}"/>
              </a:ext>
            </a:extLst>
          </p:cNvPr>
          <p:cNvSpPr/>
          <p:nvPr/>
        </p:nvSpPr>
        <p:spPr>
          <a:xfrm>
            <a:off x="5767742" y="3377102"/>
            <a:ext cx="3590315" cy="3693319"/>
          </a:xfrm>
          <a:prstGeom prst="rect">
            <a:avLst/>
          </a:prstGeom>
        </p:spPr>
        <p:txBody>
          <a:bodyPr wrap="square">
            <a:spAutoFit/>
          </a:bodyPr>
          <a:lstStyle/>
          <a:p>
            <a:pPr algn="ctr"/>
            <a:r>
              <a:rPr lang="en-US" sz="1800" dirty="0">
                <a:solidFill>
                  <a:schemeClr val="accent6">
                    <a:lumMod val="50000"/>
                  </a:schemeClr>
                </a:solidFill>
              </a:rPr>
              <a:t>Preliminary P&amp;ID available in Teamcenter F10101087.</a:t>
            </a: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p:txBody>
      </p:sp>
      <p:pic>
        <p:nvPicPr>
          <p:cNvPr id="4" name="Picture 3">
            <a:extLst>
              <a:ext uri="{FF2B5EF4-FFF2-40B4-BE49-F238E27FC236}">
                <a16:creationId xmlns:a16="http://schemas.microsoft.com/office/drawing/2014/main" id="{B8453A74-7247-4DC3-856C-E6A5A338A91C}"/>
              </a:ext>
            </a:extLst>
          </p:cNvPr>
          <p:cNvPicPr>
            <a:picLocks noChangeAspect="1"/>
          </p:cNvPicPr>
          <p:nvPr/>
        </p:nvPicPr>
        <p:blipFill>
          <a:blip r:embed="rId2"/>
          <a:stretch>
            <a:fillRect/>
          </a:stretch>
        </p:blipFill>
        <p:spPr>
          <a:xfrm>
            <a:off x="145947" y="1052981"/>
            <a:ext cx="5728665" cy="4648241"/>
          </a:xfrm>
          <a:prstGeom prst="rect">
            <a:avLst/>
          </a:prstGeom>
        </p:spPr>
      </p:pic>
    </p:spTree>
    <p:extLst>
      <p:ext uri="{BB962C8B-B14F-4D97-AF65-F5344CB8AC3E}">
        <p14:creationId xmlns:p14="http://schemas.microsoft.com/office/powerpoint/2010/main" val="38088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3" name="Title 9">
            <a:extLst>
              <a:ext uri="{FF2B5EF4-FFF2-40B4-BE49-F238E27FC236}">
                <a16:creationId xmlns:a16="http://schemas.microsoft.com/office/drawing/2014/main" id="{5748E1DE-5DE8-4614-BC24-46500C908BAE}"/>
              </a:ext>
            </a:extLst>
          </p:cNvPr>
          <p:cNvSpPr>
            <a:spLocks noGrp="1"/>
          </p:cNvSpPr>
          <p:nvPr>
            <p:ph type="title"/>
          </p:nvPr>
        </p:nvSpPr>
        <p:spPr>
          <a:xfrm>
            <a:off x="228600" y="251752"/>
            <a:ext cx="8686800" cy="427877"/>
          </a:xfrm>
        </p:spPr>
        <p:txBody>
          <a:bodyPr/>
          <a:lstStyle/>
          <a:p>
            <a:r>
              <a:rPr lang="en-US" sz="2600" dirty="0"/>
              <a:t>Description of the cryomodule &amp; MAWP</a:t>
            </a:r>
          </a:p>
        </p:txBody>
      </p:sp>
      <p:pic>
        <p:nvPicPr>
          <p:cNvPr id="3" name="Picture 2">
            <a:extLst>
              <a:ext uri="{FF2B5EF4-FFF2-40B4-BE49-F238E27FC236}">
                <a16:creationId xmlns:a16="http://schemas.microsoft.com/office/drawing/2014/main" id="{E0E90FAE-10A3-45D4-9853-716334995A4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927105"/>
            <a:ext cx="9144000" cy="5003789"/>
          </a:xfrm>
          <a:prstGeom prst="rect">
            <a:avLst/>
          </a:prstGeom>
        </p:spPr>
      </p:pic>
    </p:spTree>
    <p:extLst>
      <p:ext uri="{BB962C8B-B14F-4D97-AF65-F5344CB8AC3E}">
        <p14:creationId xmlns:p14="http://schemas.microsoft.com/office/powerpoint/2010/main" val="398567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itle 9"/>
          <p:cNvSpPr>
            <a:spLocks noGrp="1"/>
          </p:cNvSpPr>
          <p:nvPr>
            <p:ph type="title"/>
          </p:nvPr>
        </p:nvSpPr>
        <p:spPr/>
        <p:txBody>
          <a:bodyPr/>
          <a:lstStyle/>
          <a:p>
            <a:r>
              <a:rPr lang="en-US" sz="2600" dirty="0"/>
              <a:t>Description of the cryomodule &amp; MAWP</a:t>
            </a:r>
          </a:p>
        </p:txBody>
      </p:sp>
      <p:sp>
        <p:nvSpPr>
          <p:cNvPr id="38" name="Text Box 10">
            <a:extLst>
              <a:ext uri="{FF2B5EF4-FFF2-40B4-BE49-F238E27FC236}">
                <a16:creationId xmlns:a16="http://schemas.microsoft.com/office/drawing/2014/main" id="{EA7D4EFA-98A2-4E44-BF53-D635965D8BD8}"/>
              </a:ext>
            </a:extLst>
          </p:cNvPr>
          <p:cNvSpPr txBox="1"/>
          <p:nvPr/>
        </p:nvSpPr>
        <p:spPr>
          <a:xfrm>
            <a:off x="193943" y="5483157"/>
            <a:ext cx="2255997" cy="936549"/>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Cryomodule stands</a:t>
            </a:r>
            <a:endParaRPr lang="en-US" sz="1600" dirty="0">
              <a:solidFill>
                <a:srgbClr val="C00000"/>
              </a:solidFill>
              <a:effectLst/>
              <a:ea typeface="Times New Roman" panose="02020603050405020304" pitchFamily="18" charset="0"/>
            </a:endParaRPr>
          </a:p>
        </p:txBody>
      </p:sp>
      <p:grpSp>
        <p:nvGrpSpPr>
          <p:cNvPr id="2" name="Group 1">
            <a:extLst>
              <a:ext uri="{FF2B5EF4-FFF2-40B4-BE49-F238E27FC236}">
                <a16:creationId xmlns:a16="http://schemas.microsoft.com/office/drawing/2014/main" id="{9A7B4BBE-E85D-BD46-8FA6-362A9C84C6B9}"/>
              </a:ext>
            </a:extLst>
          </p:cNvPr>
          <p:cNvGrpSpPr/>
          <p:nvPr/>
        </p:nvGrpSpPr>
        <p:grpSpPr>
          <a:xfrm>
            <a:off x="-47296" y="977905"/>
            <a:ext cx="9276696" cy="5003789"/>
            <a:chOff x="-47296" y="1301755"/>
            <a:chExt cx="9276696" cy="5003789"/>
          </a:xfrm>
        </p:grpSpPr>
        <p:pic>
          <p:nvPicPr>
            <p:cNvPr id="4" name="Picture 3">
              <a:extLst>
                <a:ext uri="{FF2B5EF4-FFF2-40B4-BE49-F238E27FC236}">
                  <a16:creationId xmlns:a16="http://schemas.microsoft.com/office/drawing/2014/main" id="{DB05EC64-E311-45DF-BEFE-87C8A1AD9C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301755"/>
              <a:ext cx="9144000" cy="5003789"/>
            </a:xfrm>
            <a:prstGeom prst="rect">
              <a:avLst/>
            </a:prstGeom>
          </p:spPr>
        </p:pic>
        <p:sp>
          <p:nvSpPr>
            <p:cNvPr id="12" name="Text Box 11">
              <a:extLst>
                <a:ext uri="{FF2B5EF4-FFF2-40B4-BE49-F238E27FC236}">
                  <a16:creationId xmlns:a16="http://schemas.microsoft.com/office/drawing/2014/main" id="{9E5BEC10-185A-4267-9482-EF7171CD863B}"/>
                </a:ext>
              </a:extLst>
            </p:cNvPr>
            <p:cNvSpPr txBox="1"/>
            <p:nvPr/>
          </p:nvSpPr>
          <p:spPr>
            <a:xfrm>
              <a:off x="5822625" y="2233853"/>
              <a:ext cx="3406775" cy="55790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Thermal shield + MLI</a:t>
              </a:r>
              <a:endParaRPr lang="en-US" sz="1600" dirty="0">
                <a:solidFill>
                  <a:schemeClr val="tx2">
                    <a:lumMod val="60000"/>
                    <a:lumOff val="40000"/>
                  </a:schemeClr>
                </a:solidFill>
                <a:effectLst/>
                <a:ea typeface="Times New Roman" panose="02020603050405020304" pitchFamily="18" charset="0"/>
              </a:endParaRPr>
            </a:p>
          </p:txBody>
        </p:sp>
        <p:sp>
          <p:nvSpPr>
            <p:cNvPr id="14" name="Text Box 7437">
              <a:extLst>
                <a:ext uri="{FF2B5EF4-FFF2-40B4-BE49-F238E27FC236}">
                  <a16:creationId xmlns:a16="http://schemas.microsoft.com/office/drawing/2014/main" id="{B4869065-0E5B-44B6-9587-BD7576C97F1D}"/>
                </a:ext>
              </a:extLst>
            </p:cNvPr>
            <p:cNvSpPr txBox="1"/>
            <p:nvPr/>
          </p:nvSpPr>
          <p:spPr>
            <a:xfrm>
              <a:off x="-24439" y="4429473"/>
              <a:ext cx="2688908" cy="63221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a typeface="Times New Roman" panose="02020603050405020304" pitchFamily="18" charset="0"/>
                </a:rPr>
                <a:t>G11 support post</a:t>
              </a:r>
              <a:endParaRPr lang="en-US" sz="1600" dirty="0">
                <a:solidFill>
                  <a:srgbClr val="C00000"/>
                </a:solidFill>
                <a:effectLst/>
                <a:ea typeface="Times New Roman" panose="02020603050405020304" pitchFamily="18" charset="0"/>
              </a:endParaRPr>
            </a:p>
          </p:txBody>
        </p:sp>
        <p:sp>
          <p:nvSpPr>
            <p:cNvPr id="17" name="Text Box 6">
              <a:extLst>
                <a:ext uri="{FF2B5EF4-FFF2-40B4-BE49-F238E27FC236}">
                  <a16:creationId xmlns:a16="http://schemas.microsoft.com/office/drawing/2014/main" id="{DF22FBE6-634E-440C-AFC3-90A82534C13F}"/>
                </a:ext>
              </a:extLst>
            </p:cNvPr>
            <p:cNvSpPr txBox="1"/>
            <p:nvPr/>
          </p:nvSpPr>
          <p:spPr>
            <a:xfrm>
              <a:off x="6105433" y="4900030"/>
              <a:ext cx="2681170" cy="59694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Vacuum vessel</a:t>
              </a:r>
            </a:p>
          </p:txBody>
        </p:sp>
        <p:sp>
          <p:nvSpPr>
            <p:cNvPr id="18" name="Text Box 8">
              <a:extLst>
                <a:ext uri="{FF2B5EF4-FFF2-40B4-BE49-F238E27FC236}">
                  <a16:creationId xmlns:a16="http://schemas.microsoft.com/office/drawing/2014/main" id="{087C02F4-8538-4B88-9CCB-32A42C0645E0}"/>
                </a:ext>
              </a:extLst>
            </p:cNvPr>
            <p:cNvSpPr txBox="1"/>
            <p:nvPr/>
          </p:nvSpPr>
          <p:spPr>
            <a:xfrm>
              <a:off x="6185427" y="3064246"/>
              <a:ext cx="2532698" cy="63436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C-Clamp</a:t>
              </a:r>
              <a:endParaRPr lang="en-US" sz="1600" dirty="0">
                <a:solidFill>
                  <a:srgbClr val="C00000"/>
                </a:solidFill>
                <a:effectLst/>
                <a:ea typeface="Times New Roman" panose="02020603050405020304" pitchFamily="18" charset="0"/>
              </a:endParaRPr>
            </a:p>
            <a:p>
              <a:pPr marL="0" marR="0" algn="r">
                <a:spcBef>
                  <a:spcPts val="0"/>
                </a:spcBef>
                <a:spcAft>
                  <a:spcPts val="0"/>
                </a:spcAft>
              </a:pPr>
              <a:r>
                <a:rPr lang="en-US" sz="1600" dirty="0">
                  <a:solidFill>
                    <a:schemeClr val="accent6">
                      <a:lumMod val="50000"/>
                    </a:schemeClr>
                  </a:solidFill>
                  <a:effectLst/>
                  <a:ea typeface="Times New Roman" panose="02020603050405020304" pitchFamily="18" charset="0"/>
                </a:rPr>
                <a:t> </a:t>
              </a:r>
            </a:p>
          </p:txBody>
        </p:sp>
        <p:sp>
          <p:nvSpPr>
            <p:cNvPr id="19" name="Text Box 9">
              <a:extLst>
                <a:ext uri="{FF2B5EF4-FFF2-40B4-BE49-F238E27FC236}">
                  <a16:creationId xmlns:a16="http://schemas.microsoft.com/office/drawing/2014/main" id="{7DA98C8D-D3FF-4651-BEAB-E9BF361BDDD9}"/>
                </a:ext>
              </a:extLst>
            </p:cNvPr>
            <p:cNvSpPr txBox="1"/>
            <p:nvPr/>
          </p:nvSpPr>
          <p:spPr>
            <a:xfrm>
              <a:off x="-47296" y="2021807"/>
              <a:ext cx="3404553" cy="54420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Cryogenic side port</a:t>
              </a:r>
            </a:p>
            <a:p>
              <a:pPr marL="0" marR="0" algn="ctr">
                <a:spcBef>
                  <a:spcPts val="0"/>
                </a:spcBef>
                <a:spcAft>
                  <a:spcPts val="0"/>
                </a:spcAft>
              </a:pPr>
              <a:r>
                <a:rPr lang="en-US" sz="1600" dirty="0">
                  <a:solidFill>
                    <a:schemeClr val="accent6">
                      <a:lumMod val="50000"/>
                    </a:schemeClr>
                  </a:solidFill>
                  <a:ea typeface="Times New Roman" panose="02020603050405020304" pitchFamily="18" charset="0"/>
                </a:rPr>
                <a:t>(bayonet and cryogenic valves)</a:t>
              </a:r>
              <a:endParaRPr lang="en-US" sz="1600" dirty="0">
                <a:solidFill>
                  <a:schemeClr val="tx2">
                    <a:lumMod val="60000"/>
                    <a:lumOff val="40000"/>
                  </a:schemeClr>
                </a:solidFill>
                <a:ea typeface="Times New Roman" panose="02020603050405020304" pitchFamily="18" charset="0"/>
              </a:endParaRPr>
            </a:p>
            <a:p>
              <a:pPr marL="0" marR="0" algn="ctr">
                <a:spcBef>
                  <a:spcPts val="0"/>
                </a:spcBef>
                <a:spcAft>
                  <a:spcPts val="0"/>
                </a:spcAft>
              </a:pPr>
              <a:endParaRPr lang="en-US" sz="1600" dirty="0">
                <a:solidFill>
                  <a:schemeClr val="accent6">
                    <a:lumMod val="50000"/>
                  </a:schemeClr>
                </a:solidFill>
                <a:effectLst/>
                <a:ea typeface="Times New Roman" panose="02020603050405020304" pitchFamily="18" charset="0"/>
              </a:endParaRPr>
            </a:p>
          </p:txBody>
        </p:sp>
        <p:sp>
          <p:nvSpPr>
            <p:cNvPr id="20" name="Text Box 10">
              <a:extLst>
                <a:ext uri="{FF2B5EF4-FFF2-40B4-BE49-F238E27FC236}">
                  <a16:creationId xmlns:a16="http://schemas.microsoft.com/office/drawing/2014/main" id="{9E00561D-39A2-485C-9F06-4BF35F814310}"/>
                </a:ext>
              </a:extLst>
            </p:cNvPr>
            <p:cNvSpPr txBox="1"/>
            <p:nvPr/>
          </p:nvSpPr>
          <p:spPr>
            <a:xfrm>
              <a:off x="193943" y="4944249"/>
              <a:ext cx="2255997" cy="936549"/>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Strong-back</a:t>
              </a:r>
              <a:endParaRPr lang="en-US" sz="1600" dirty="0">
                <a:solidFill>
                  <a:srgbClr val="C00000"/>
                </a:solidFill>
                <a:effectLst/>
                <a:ea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D41F7608-4C0C-40B4-A595-59095888434C}"/>
                </a:ext>
              </a:extLst>
            </p:cNvPr>
            <p:cNvCxnSpPr>
              <a:cxnSpLocks/>
            </p:cNvCxnSpPr>
            <p:nvPr/>
          </p:nvCxnSpPr>
          <p:spPr>
            <a:xfrm flipH="1" flipV="1">
              <a:off x="5184125" y="4617059"/>
              <a:ext cx="1440218" cy="462268"/>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75B309E6-65A7-45D1-9AC1-9976E65096E6}"/>
                </a:ext>
              </a:extLst>
            </p:cNvPr>
            <p:cNvCxnSpPr>
              <a:cxnSpLocks/>
            </p:cNvCxnSpPr>
            <p:nvPr/>
          </p:nvCxnSpPr>
          <p:spPr>
            <a:xfrm>
              <a:off x="2221722" y="4624096"/>
              <a:ext cx="2140728" cy="208254"/>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25C2B2AD-F878-4289-917E-8F9CE9852CC2}"/>
                </a:ext>
              </a:extLst>
            </p:cNvPr>
            <p:cNvCxnSpPr>
              <a:cxnSpLocks/>
            </p:cNvCxnSpPr>
            <p:nvPr/>
          </p:nvCxnSpPr>
          <p:spPr>
            <a:xfrm flipH="1">
              <a:off x="4884806" y="2445512"/>
              <a:ext cx="1642994" cy="1005567"/>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89AF6DAB-D461-4F03-B130-74A925ECA407}"/>
                </a:ext>
              </a:extLst>
            </p:cNvPr>
            <p:cNvCxnSpPr>
              <a:cxnSpLocks/>
            </p:cNvCxnSpPr>
            <p:nvPr/>
          </p:nvCxnSpPr>
          <p:spPr>
            <a:xfrm flipV="1">
              <a:off x="2191091" y="4824826"/>
              <a:ext cx="1644309" cy="238847"/>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9F00FE09-4BFA-4A28-9DB7-78742DC7A272}"/>
                </a:ext>
              </a:extLst>
            </p:cNvPr>
            <p:cNvCxnSpPr>
              <a:cxnSpLocks/>
            </p:cNvCxnSpPr>
            <p:nvPr/>
          </p:nvCxnSpPr>
          <p:spPr>
            <a:xfrm>
              <a:off x="1654980" y="2710230"/>
              <a:ext cx="1475053" cy="923088"/>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6" name="Straight Arrow Connector 25">
              <a:extLst>
                <a:ext uri="{FF2B5EF4-FFF2-40B4-BE49-F238E27FC236}">
                  <a16:creationId xmlns:a16="http://schemas.microsoft.com/office/drawing/2014/main" id="{C407599F-3C76-4B32-81F5-BD6AF46D5DFE}"/>
                </a:ext>
              </a:extLst>
            </p:cNvPr>
            <p:cNvCxnSpPr>
              <a:cxnSpLocks/>
            </p:cNvCxnSpPr>
            <p:nvPr/>
          </p:nvCxnSpPr>
          <p:spPr>
            <a:xfrm flipH="1">
              <a:off x="4785844" y="3220404"/>
              <a:ext cx="1900706" cy="904734"/>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9A782CCF-F340-44BB-9CC1-46170C5C6A2A}"/>
                </a:ext>
              </a:extLst>
            </p:cNvPr>
            <p:cNvCxnSpPr>
              <a:cxnSpLocks/>
            </p:cNvCxnSpPr>
            <p:nvPr/>
          </p:nvCxnSpPr>
          <p:spPr>
            <a:xfrm>
              <a:off x="2392506" y="5696085"/>
              <a:ext cx="1969945" cy="0"/>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8" name="Straight Arrow Connector 27">
              <a:extLst>
                <a:ext uri="{FF2B5EF4-FFF2-40B4-BE49-F238E27FC236}">
                  <a16:creationId xmlns:a16="http://schemas.microsoft.com/office/drawing/2014/main" id="{CE4752EE-AB84-424C-BE36-954D33B02E11}"/>
                </a:ext>
              </a:extLst>
            </p:cNvPr>
            <p:cNvCxnSpPr>
              <a:cxnSpLocks/>
            </p:cNvCxnSpPr>
            <p:nvPr/>
          </p:nvCxnSpPr>
          <p:spPr>
            <a:xfrm>
              <a:off x="2293418" y="4125138"/>
              <a:ext cx="1790191" cy="460062"/>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
          <p:nvSpPr>
            <p:cNvPr id="29" name="Text Box 7437">
              <a:extLst>
                <a:ext uri="{FF2B5EF4-FFF2-40B4-BE49-F238E27FC236}">
                  <a16:creationId xmlns:a16="http://schemas.microsoft.com/office/drawing/2014/main" id="{A156C1BD-708C-41EB-9AFC-6597263C29B1}"/>
                </a:ext>
              </a:extLst>
            </p:cNvPr>
            <p:cNvSpPr txBox="1"/>
            <p:nvPr/>
          </p:nvSpPr>
          <p:spPr>
            <a:xfrm>
              <a:off x="19046" y="3921749"/>
              <a:ext cx="2688908" cy="63221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a typeface="Times New Roman" panose="02020603050405020304" pitchFamily="18" charset="0"/>
                </a:rPr>
                <a:t>Cavity support post</a:t>
              </a:r>
              <a:endParaRPr lang="en-US" sz="1600" dirty="0">
                <a:solidFill>
                  <a:srgbClr val="C00000"/>
                </a:solidFill>
                <a:effectLst/>
                <a:ea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82F4866E-D56D-490A-9EB8-3C83E5B643D9}"/>
                </a:ext>
              </a:extLst>
            </p:cNvPr>
            <p:cNvCxnSpPr>
              <a:cxnSpLocks/>
            </p:cNvCxnSpPr>
            <p:nvPr/>
          </p:nvCxnSpPr>
          <p:spPr>
            <a:xfrm flipH="1">
              <a:off x="5759552" y="4159076"/>
              <a:ext cx="926998" cy="4259"/>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
          <p:nvSpPr>
            <p:cNvPr id="32" name="Text Box 8">
              <a:extLst>
                <a:ext uri="{FF2B5EF4-FFF2-40B4-BE49-F238E27FC236}">
                  <a16:creationId xmlns:a16="http://schemas.microsoft.com/office/drawing/2014/main" id="{1C5768BC-B798-45F5-B5A4-A5763517DCF9}"/>
                </a:ext>
              </a:extLst>
            </p:cNvPr>
            <p:cNvSpPr txBox="1"/>
            <p:nvPr/>
          </p:nvSpPr>
          <p:spPr>
            <a:xfrm>
              <a:off x="6223051" y="3959355"/>
              <a:ext cx="2532698" cy="63436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Coupler</a:t>
              </a:r>
            </a:p>
            <a:p>
              <a:pPr marL="0" marR="0" algn="r">
                <a:spcBef>
                  <a:spcPts val="0"/>
                </a:spcBef>
                <a:spcAft>
                  <a:spcPts val="0"/>
                </a:spcAft>
              </a:pPr>
              <a:r>
                <a:rPr lang="en-US" sz="1600" dirty="0">
                  <a:solidFill>
                    <a:schemeClr val="accent6">
                      <a:lumMod val="50000"/>
                    </a:schemeClr>
                  </a:solidFill>
                  <a:effectLst/>
                  <a:ea typeface="Times New Roman" panose="02020603050405020304" pitchFamily="18" charset="0"/>
                </a:rPr>
                <a:t> </a:t>
              </a:r>
            </a:p>
          </p:txBody>
        </p:sp>
        <p:sp>
          <p:nvSpPr>
            <p:cNvPr id="40" name="Text Box 6">
              <a:extLst>
                <a:ext uri="{FF2B5EF4-FFF2-40B4-BE49-F238E27FC236}">
                  <a16:creationId xmlns:a16="http://schemas.microsoft.com/office/drawing/2014/main" id="{405887FB-56E9-4C75-8B43-DEC2DE605C00}"/>
                </a:ext>
              </a:extLst>
            </p:cNvPr>
            <p:cNvSpPr txBox="1"/>
            <p:nvPr/>
          </p:nvSpPr>
          <p:spPr>
            <a:xfrm>
              <a:off x="6098716" y="5458700"/>
              <a:ext cx="2681170" cy="59694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Interface with the cryomodule transport frame</a:t>
              </a:r>
            </a:p>
          </p:txBody>
        </p:sp>
        <p:cxnSp>
          <p:nvCxnSpPr>
            <p:cNvPr id="41" name="Straight Arrow Connector 40">
              <a:extLst>
                <a:ext uri="{FF2B5EF4-FFF2-40B4-BE49-F238E27FC236}">
                  <a16:creationId xmlns:a16="http://schemas.microsoft.com/office/drawing/2014/main" id="{2A16CECA-387B-4C1B-B70C-4E744BB52C89}"/>
                </a:ext>
              </a:extLst>
            </p:cNvPr>
            <p:cNvCxnSpPr>
              <a:cxnSpLocks/>
              <a:stCxn id="40" idx="1"/>
            </p:cNvCxnSpPr>
            <p:nvPr/>
          </p:nvCxnSpPr>
          <p:spPr>
            <a:xfrm flipH="1" flipV="1">
              <a:off x="5184126" y="4982518"/>
              <a:ext cx="914590" cy="774654"/>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385144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05EC64-E311-45DF-BEFE-87C8A1AD9CF4}"/>
              </a:ext>
            </a:extLst>
          </p:cNvPr>
          <p:cNvPicPr>
            <a:picLocks noChangeAspect="1"/>
          </p:cNvPicPr>
          <p:nvPr/>
        </p:nvPicPr>
        <p:blipFill rotWithShape="1">
          <a:blip r:embed="rId2">
            <a:clrChange>
              <a:clrFrom>
                <a:srgbClr val="FFFFFF"/>
              </a:clrFrom>
              <a:clrTo>
                <a:srgbClr val="FFFFFF">
                  <a:alpha val="0"/>
                </a:srgbClr>
              </a:clrTo>
            </a:clrChange>
          </a:blip>
          <a:srcRect l="6962"/>
          <a:stretch/>
        </p:blipFill>
        <p:spPr>
          <a:xfrm>
            <a:off x="636588" y="1422629"/>
            <a:ext cx="8507412" cy="5003789"/>
          </a:xfrm>
          <a:prstGeom prst="rect">
            <a:avLst/>
          </a:prstGeom>
        </p:spPr>
      </p:pic>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0" name="Title 9"/>
          <p:cNvSpPr>
            <a:spLocks noGrp="1"/>
          </p:cNvSpPr>
          <p:nvPr>
            <p:ph type="title"/>
          </p:nvPr>
        </p:nvSpPr>
        <p:spPr/>
        <p:txBody>
          <a:bodyPr/>
          <a:lstStyle/>
          <a:p>
            <a:r>
              <a:rPr lang="en-US" sz="2600" dirty="0"/>
              <a:t>Description of the cryomodule &amp; MAWP</a:t>
            </a:r>
          </a:p>
        </p:txBody>
      </p:sp>
      <p:sp>
        <p:nvSpPr>
          <p:cNvPr id="12" name="Text Box 11">
            <a:extLst>
              <a:ext uri="{FF2B5EF4-FFF2-40B4-BE49-F238E27FC236}">
                <a16:creationId xmlns:a16="http://schemas.microsoft.com/office/drawing/2014/main" id="{9E5BEC10-185A-4267-9482-EF7171CD863B}"/>
              </a:ext>
            </a:extLst>
          </p:cNvPr>
          <p:cNvSpPr txBox="1"/>
          <p:nvPr/>
        </p:nvSpPr>
        <p:spPr>
          <a:xfrm>
            <a:off x="5822625" y="2360626"/>
            <a:ext cx="3406775" cy="55790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Pipe G </a:t>
            </a:r>
            <a:r>
              <a:rPr lang="en-US" sz="1600" dirty="0">
                <a:solidFill>
                  <a:schemeClr val="accent6">
                    <a:lumMod val="50000"/>
                  </a:schemeClr>
                </a:solidFill>
                <a:ea typeface="Times New Roman" panose="02020603050405020304" pitchFamily="18" charset="0"/>
              </a:rPr>
              <a:t>-</a:t>
            </a:r>
            <a:r>
              <a:rPr lang="en-US" sz="1600" dirty="0">
                <a:solidFill>
                  <a:schemeClr val="accent6">
                    <a:lumMod val="50000"/>
                  </a:schemeClr>
                </a:solidFill>
                <a:effectLst/>
                <a:ea typeface="Times New Roman" panose="02020603050405020304" pitchFamily="18" charset="0"/>
              </a:rPr>
              <a:t> 2phase He pipe &amp; Relief line</a:t>
            </a:r>
          </a:p>
          <a:p>
            <a:pPr marL="0" marR="0" algn="ctr">
              <a:spcBef>
                <a:spcPts val="0"/>
              </a:spcBef>
              <a:spcAft>
                <a:spcPts val="0"/>
              </a:spcAft>
            </a:pPr>
            <a:r>
              <a:rPr lang="en-US" sz="1600" dirty="0">
                <a:solidFill>
                  <a:schemeClr val="tx2">
                    <a:lumMod val="60000"/>
                    <a:lumOff val="40000"/>
                  </a:schemeClr>
                </a:solidFill>
                <a:ea typeface="Times New Roman" panose="02020603050405020304" pitchFamily="18" charset="0"/>
              </a:rPr>
              <a:t>MAWP: 2.05 bar warm, 4.1 bar cold</a:t>
            </a:r>
            <a:endParaRPr lang="en-US" sz="1600" dirty="0">
              <a:solidFill>
                <a:schemeClr val="tx2">
                  <a:lumMod val="60000"/>
                  <a:lumOff val="40000"/>
                </a:schemeClr>
              </a:solidFill>
              <a:effectLst/>
              <a:ea typeface="Times New Roman" panose="02020603050405020304" pitchFamily="18" charset="0"/>
            </a:endParaRPr>
          </a:p>
        </p:txBody>
      </p:sp>
      <p:sp>
        <p:nvSpPr>
          <p:cNvPr id="14" name="Text Box 7437">
            <a:extLst>
              <a:ext uri="{FF2B5EF4-FFF2-40B4-BE49-F238E27FC236}">
                <a16:creationId xmlns:a16="http://schemas.microsoft.com/office/drawing/2014/main" id="{B4869065-0E5B-44B6-9587-BD7576C97F1D}"/>
              </a:ext>
            </a:extLst>
          </p:cNvPr>
          <p:cNvSpPr txBox="1"/>
          <p:nvPr/>
        </p:nvSpPr>
        <p:spPr>
          <a:xfrm>
            <a:off x="-50466" y="1935406"/>
            <a:ext cx="2688908" cy="63221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Pipe A - 2 K supply</a:t>
            </a:r>
          </a:p>
          <a:p>
            <a:pPr marL="0" marR="0" algn="ctr">
              <a:spcBef>
                <a:spcPts val="0"/>
              </a:spcBef>
              <a:spcAft>
                <a:spcPts val="0"/>
              </a:spcAft>
            </a:pPr>
            <a:r>
              <a:rPr lang="en-US" sz="1600" dirty="0">
                <a:solidFill>
                  <a:srgbClr val="C00000"/>
                </a:solidFill>
                <a:ea typeface="Times New Roman" panose="02020603050405020304" pitchFamily="18" charset="0"/>
              </a:rPr>
              <a:t>MAWP: 20 bar</a:t>
            </a:r>
            <a:endParaRPr lang="en-US" sz="1600" dirty="0">
              <a:solidFill>
                <a:srgbClr val="C00000"/>
              </a:solidFill>
              <a:effectLst/>
              <a:ea typeface="Times New Roman" panose="02020603050405020304" pitchFamily="18" charset="0"/>
            </a:endParaRPr>
          </a:p>
        </p:txBody>
      </p:sp>
      <p:sp>
        <p:nvSpPr>
          <p:cNvPr id="17" name="Text Box 6">
            <a:extLst>
              <a:ext uri="{FF2B5EF4-FFF2-40B4-BE49-F238E27FC236}">
                <a16:creationId xmlns:a16="http://schemas.microsoft.com/office/drawing/2014/main" id="{DF22FBE6-634E-440C-AFC3-90A82534C13F}"/>
              </a:ext>
            </a:extLst>
          </p:cNvPr>
          <p:cNvSpPr txBox="1"/>
          <p:nvPr/>
        </p:nvSpPr>
        <p:spPr>
          <a:xfrm>
            <a:off x="6185427" y="5122919"/>
            <a:ext cx="2681170" cy="596944"/>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Pipe C &amp; D - 5 K line</a:t>
            </a:r>
          </a:p>
          <a:p>
            <a:pPr marL="0" marR="0" algn="ctr">
              <a:spcBef>
                <a:spcPts val="0"/>
              </a:spcBef>
              <a:spcAft>
                <a:spcPts val="0"/>
              </a:spcAft>
            </a:pPr>
            <a:r>
              <a:rPr lang="en-US" sz="1600" dirty="0">
                <a:solidFill>
                  <a:srgbClr val="C00000"/>
                </a:solidFill>
                <a:ea typeface="Times New Roman" panose="02020603050405020304" pitchFamily="18" charset="0"/>
              </a:rPr>
              <a:t>MAWP: 20 bar</a:t>
            </a:r>
            <a:endParaRPr lang="en-US" sz="1600" dirty="0">
              <a:solidFill>
                <a:srgbClr val="C00000"/>
              </a:solidFill>
              <a:effectLst/>
              <a:ea typeface="Times New Roman" panose="02020603050405020304" pitchFamily="18" charset="0"/>
            </a:endParaRPr>
          </a:p>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 </a:t>
            </a:r>
          </a:p>
        </p:txBody>
      </p:sp>
      <p:sp>
        <p:nvSpPr>
          <p:cNvPr id="18" name="Text Box 8">
            <a:extLst>
              <a:ext uri="{FF2B5EF4-FFF2-40B4-BE49-F238E27FC236}">
                <a16:creationId xmlns:a16="http://schemas.microsoft.com/office/drawing/2014/main" id="{087C02F4-8538-4B88-9CCB-32A42C0645E0}"/>
              </a:ext>
            </a:extLst>
          </p:cNvPr>
          <p:cNvSpPr txBox="1"/>
          <p:nvPr/>
        </p:nvSpPr>
        <p:spPr>
          <a:xfrm>
            <a:off x="6259663" y="3331554"/>
            <a:ext cx="2532698" cy="634366"/>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Pipe E &amp; F - 35-50 K line</a:t>
            </a:r>
          </a:p>
          <a:p>
            <a:pPr marL="0" marR="0" algn="ctr">
              <a:spcBef>
                <a:spcPts val="0"/>
              </a:spcBef>
              <a:spcAft>
                <a:spcPts val="0"/>
              </a:spcAft>
            </a:pPr>
            <a:r>
              <a:rPr lang="en-US" sz="1600" dirty="0">
                <a:solidFill>
                  <a:srgbClr val="C00000"/>
                </a:solidFill>
                <a:ea typeface="Times New Roman" panose="02020603050405020304" pitchFamily="18" charset="0"/>
              </a:rPr>
              <a:t>MAWP: 20 bar</a:t>
            </a:r>
            <a:endParaRPr lang="en-US" sz="1600" dirty="0">
              <a:solidFill>
                <a:srgbClr val="C00000"/>
              </a:solidFill>
              <a:effectLst/>
              <a:ea typeface="Times New Roman" panose="02020603050405020304" pitchFamily="18" charset="0"/>
            </a:endParaRPr>
          </a:p>
          <a:p>
            <a:pPr marL="0" marR="0" algn="r">
              <a:spcBef>
                <a:spcPts val="0"/>
              </a:spcBef>
              <a:spcAft>
                <a:spcPts val="0"/>
              </a:spcAft>
            </a:pPr>
            <a:r>
              <a:rPr lang="en-US" sz="1600" dirty="0">
                <a:solidFill>
                  <a:schemeClr val="accent6">
                    <a:lumMod val="50000"/>
                  </a:schemeClr>
                </a:solidFill>
                <a:effectLst/>
                <a:ea typeface="Times New Roman" panose="02020603050405020304" pitchFamily="18" charset="0"/>
              </a:rPr>
              <a:t> </a:t>
            </a:r>
          </a:p>
        </p:txBody>
      </p:sp>
      <p:sp>
        <p:nvSpPr>
          <p:cNvPr id="19" name="Text Box 9">
            <a:extLst>
              <a:ext uri="{FF2B5EF4-FFF2-40B4-BE49-F238E27FC236}">
                <a16:creationId xmlns:a16="http://schemas.microsoft.com/office/drawing/2014/main" id="{7DA98C8D-D3FF-4651-BEAB-E9BF361BDDD9}"/>
              </a:ext>
            </a:extLst>
          </p:cNvPr>
          <p:cNvSpPr txBox="1"/>
          <p:nvPr/>
        </p:nvSpPr>
        <p:spPr>
          <a:xfrm>
            <a:off x="144970" y="2791706"/>
            <a:ext cx="2255998" cy="544208"/>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Pipe B - Pumping line</a:t>
            </a:r>
          </a:p>
          <a:p>
            <a:pPr algn="ctr">
              <a:spcBef>
                <a:spcPts val="0"/>
              </a:spcBef>
              <a:spcAft>
                <a:spcPts val="0"/>
              </a:spcAft>
            </a:pPr>
            <a:r>
              <a:rPr lang="en-US" sz="1600" dirty="0">
                <a:solidFill>
                  <a:schemeClr val="tx2">
                    <a:lumMod val="60000"/>
                    <a:lumOff val="40000"/>
                  </a:schemeClr>
                </a:solidFill>
                <a:ea typeface="Times New Roman" panose="02020603050405020304" pitchFamily="18" charset="0"/>
              </a:rPr>
              <a:t>MAWP: 2.05 bar warm, 4.1 bar cold</a:t>
            </a:r>
          </a:p>
          <a:p>
            <a:pPr marL="0" marR="0" algn="ctr">
              <a:spcBef>
                <a:spcPts val="0"/>
              </a:spcBef>
              <a:spcAft>
                <a:spcPts val="0"/>
              </a:spcAft>
            </a:pPr>
            <a:endParaRPr lang="en-US" sz="1600" dirty="0">
              <a:solidFill>
                <a:schemeClr val="accent6">
                  <a:lumMod val="50000"/>
                </a:schemeClr>
              </a:solidFill>
              <a:effectLst/>
              <a:ea typeface="Times New Roman" panose="02020603050405020304" pitchFamily="18" charset="0"/>
            </a:endParaRPr>
          </a:p>
        </p:txBody>
      </p:sp>
      <p:sp>
        <p:nvSpPr>
          <p:cNvPr id="20" name="Text Box 10">
            <a:extLst>
              <a:ext uri="{FF2B5EF4-FFF2-40B4-BE49-F238E27FC236}">
                <a16:creationId xmlns:a16="http://schemas.microsoft.com/office/drawing/2014/main" id="{9E00561D-39A2-485C-9F06-4BF35F814310}"/>
              </a:ext>
            </a:extLst>
          </p:cNvPr>
          <p:cNvSpPr txBox="1"/>
          <p:nvPr/>
        </p:nvSpPr>
        <p:spPr>
          <a:xfrm>
            <a:off x="193943" y="3854979"/>
            <a:ext cx="2255997" cy="936549"/>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Pipe H - Cool down /</a:t>
            </a:r>
          </a:p>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warm up line</a:t>
            </a:r>
          </a:p>
          <a:p>
            <a:pPr marL="0" marR="0" algn="ctr">
              <a:spcBef>
                <a:spcPts val="0"/>
              </a:spcBef>
              <a:spcAft>
                <a:spcPts val="0"/>
              </a:spcAft>
            </a:pPr>
            <a:r>
              <a:rPr lang="en-US" sz="1600" dirty="0">
                <a:solidFill>
                  <a:srgbClr val="C00000"/>
                </a:solidFill>
                <a:ea typeface="Times New Roman" panose="02020603050405020304" pitchFamily="18" charset="0"/>
              </a:rPr>
              <a:t>MAWP: 20 bar</a:t>
            </a:r>
            <a:endParaRPr lang="en-US" sz="1600" dirty="0">
              <a:solidFill>
                <a:srgbClr val="C00000"/>
              </a:solidFill>
              <a:effectLst/>
              <a:ea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D41F7608-4C0C-40B4-A595-59095888434C}"/>
              </a:ext>
            </a:extLst>
          </p:cNvPr>
          <p:cNvCxnSpPr>
            <a:cxnSpLocks/>
          </p:cNvCxnSpPr>
          <p:nvPr/>
        </p:nvCxnSpPr>
        <p:spPr>
          <a:xfrm flipH="1" flipV="1">
            <a:off x="4743450" y="4787673"/>
            <a:ext cx="1706917" cy="633718"/>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2" name="Straight Arrow Connector 21">
            <a:extLst>
              <a:ext uri="{FF2B5EF4-FFF2-40B4-BE49-F238E27FC236}">
                <a16:creationId xmlns:a16="http://schemas.microsoft.com/office/drawing/2014/main" id="{75B309E6-65A7-45D1-9AC1-9976E65096E6}"/>
              </a:ext>
            </a:extLst>
          </p:cNvPr>
          <p:cNvCxnSpPr>
            <a:cxnSpLocks/>
          </p:cNvCxnSpPr>
          <p:nvPr/>
        </p:nvCxnSpPr>
        <p:spPr>
          <a:xfrm>
            <a:off x="2191091" y="2313837"/>
            <a:ext cx="1583046" cy="1653843"/>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3" name="Straight Arrow Connector 22">
            <a:extLst>
              <a:ext uri="{FF2B5EF4-FFF2-40B4-BE49-F238E27FC236}">
                <a16:creationId xmlns:a16="http://schemas.microsoft.com/office/drawing/2014/main" id="{25C2B2AD-F878-4289-917E-8F9CE9852CC2}"/>
              </a:ext>
            </a:extLst>
          </p:cNvPr>
          <p:cNvCxnSpPr>
            <a:cxnSpLocks/>
            <a:stCxn id="12" idx="1"/>
          </p:cNvCxnSpPr>
          <p:nvPr/>
        </p:nvCxnSpPr>
        <p:spPr>
          <a:xfrm flipH="1">
            <a:off x="3978181" y="2639578"/>
            <a:ext cx="1844444" cy="1024145"/>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4" name="Straight Arrow Connector 23">
            <a:extLst>
              <a:ext uri="{FF2B5EF4-FFF2-40B4-BE49-F238E27FC236}">
                <a16:creationId xmlns:a16="http://schemas.microsoft.com/office/drawing/2014/main" id="{89AF6DAB-D461-4F03-B130-74A925ECA407}"/>
              </a:ext>
            </a:extLst>
          </p:cNvPr>
          <p:cNvCxnSpPr>
            <a:cxnSpLocks/>
          </p:cNvCxnSpPr>
          <p:nvPr/>
        </p:nvCxnSpPr>
        <p:spPr>
          <a:xfrm>
            <a:off x="2327220" y="4283151"/>
            <a:ext cx="1477548" cy="376126"/>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5" name="Straight Arrow Connector 24">
            <a:extLst>
              <a:ext uri="{FF2B5EF4-FFF2-40B4-BE49-F238E27FC236}">
                <a16:creationId xmlns:a16="http://schemas.microsoft.com/office/drawing/2014/main" id="{9F00FE09-4BFA-4A28-9DB7-78742DC7A272}"/>
              </a:ext>
            </a:extLst>
          </p:cNvPr>
          <p:cNvCxnSpPr>
            <a:cxnSpLocks/>
          </p:cNvCxnSpPr>
          <p:nvPr/>
        </p:nvCxnSpPr>
        <p:spPr>
          <a:xfrm>
            <a:off x="2269367" y="3331554"/>
            <a:ext cx="912294" cy="997920"/>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6" name="Straight Arrow Connector 25">
            <a:extLst>
              <a:ext uri="{FF2B5EF4-FFF2-40B4-BE49-F238E27FC236}">
                <a16:creationId xmlns:a16="http://schemas.microsoft.com/office/drawing/2014/main" id="{C407599F-3C76-4B32-81F5-BD6AF46D5DFE}"/>
              </a:ext>
            </a:extLst>
          </p:cNvPr>
          <p:cNvCxnSpPr>
            <a:cxnSpLocks/>
          </p:cNvCxnSpPr>
          <p:nvPr/>
        </p:nvCxnSpPr>
        <p:spPr>
          <a:xfrm flipH="1">
            <a:off x="5175250" y="3577834"/>
            <a:ext cx="1206500" cy="904734"/>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9A782CCF-F340-44BB-9CC1-46170C5C6A2A}"/>
              </a:ext>
            </a:extLst>
          </p:cNvPr>
          <p:cNvCxnSpPr>
            <a:cxnSpLocks/>
            <a:stCxn id="12" idx="1"/>
          </p:cNvCxnSpPr>
          <p:nvPr/>
        </p:nvCxnSpPr>
        <p:spPr>
          <a:xfrm flipH="1" flipV="1">
            <a:off x="4318000" y="2386820"/>
            <a:ext cx="1504625" cy="252758"/>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
        <p:nvSpPr>
          <p:cNvPr id="29" name="Text Box 11">
            <a:extLst>
              <a:ext uri="{FF2B5EF4-FFF2-40B4-BE49-F238E27FC236}">
                <a16:creationId xmlns:a16="http://schemas.microsoft.com/office/drawing/2014/main" id="{599B22EF-EF59-46DE-9929-B218CC0DB8FB}"/>
              </a:ext>
            </a:extLst>
          </p:cNvPr>
          <p:cNvSpPr txBox="1"/>
          <p:nvPr/>
        </p:nvSpPr>
        <p:spPr>
          <a:xfrm>
            <a:off x="104856" y="5278987"/>
            <a:ext cx="2299056" cy="107668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dirty="0">
                <a:solidFill>
                  <a:schemeClr val="accent6">
                    <a:lumMod val="50000"/>
                  </a:schemeClr>
                </a:solidFill>
                <a:effectLst/>
                <a:ea typeface="Times New Roman" panose="02020603050405020304" pitchFamily="18" charset="0"/>
              </a:rPr>
              <a:t>Cavity</a:t>
            </a:r>
          </a:p>
          <a:p>
            <a:pPr marL="0" marR="0" algn="ctr">
              <a:spcBef>
                <a:spcPts val="0"/>
              </a:spcBef>
              <a:spcAft>
                <a:spcPts val="0"/>
              </a:spcAft>
            </a:pPr>
            <a:r>
              <a:rPr lang="en-US" sz="1600" dirty="0">
                <a:solidFill>
                  <a:schemeClr val="tx2">
                    <a:lumMod val="60000"/>
                    <a:lumOff val="40000"/>
                  </a:schemeClr>
                </a:solidFill>
                <a:ea typeface="Times New Roman" panose="02020603050405020304" pitchFamily="18" charset="0"/>
              </a:rPr>
              <a:t>MAWP: 2.05 bar warm, 4.1 bar cold</a:t>
            </a:r>
            <a:endParaRPr lang="en-US" sz="1600" dirty="0">
              <a:solidFill>
                <a:schemeClr val="tx2">
                  <a:lumMod val="60000"/>
                  <a:lumOff val="40000"/>
                </a:schemeClr>
              </a:solidFill>
              <a:effectLst/>
              <a:ea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730DCC13-E9A1-47B2-93D7-F4BEFC057A64}"/>
              </a:ext>
            </a:extLst>
          </p:cNvPr>
          <p:cNvCxnSpPr>
            <a:cxnSpLocks/>
          </p:cNvCxnSpPr>
          <p:nvPr/>
        </p:nvCxnSpPr>
        <p:spPr>
          <a:xfrm flipV="1">
            <a:off x="2400968" y="4397123"/>
            <a:ext cx="1962539" cy="1322740"/>
          </a:xfrm>
          <a:prstGeom prst="straightConnector1">
            <a:avLst/>
          </a:prstGeom>
          <a:ln w="38100">
            <a:solidFill>
              <a:schemeClr val="accent6">
                <a:lumMod val="50000"/>
              </a:schemeClr>
            </a:solidFill>
            <a:tailEnd type="triangle"/>
          </a:ln>
          <a:effectLst/>
        </p:spPr>
        <p:style>
          <a:lnRef idx="2">
            <a:schemeClr val="accent6"/>
          </a:lnRef>
          <a:fillRef idx="0">
            <a:schemeClr val="accent6"/>
          </a:fillRef>
          <a:effectRef idx="1">
            <a:schemeClr val="accent6"/>
          </a:effectRef>
          <a:fontRef idx="minor">
            <a:schemeClr val="tx1"/>
          </a:fontRef>
        </p:style>
      </p:cxnSp>
      <p:sp>
        <p:nvSpPr>
          <p:cNvPr id="32" name="TextBox 31">
            <a:extLst>
              <a:ext uri="{FF2B5EF4-FFF2-40B4-BE49-F238E27FC236}">
                <a16:creationId xmlns:a16="http://schemas.microsoft.com/office/drawing/2014/main" id="{60DF541A-BA85-4004-8576-7CD72E9BFC59}"/>
              </a:ext>
            </a:extLst>
          </p:cNvPr>
          <p:cNvSpPr txBox="1"/>
          <p:nvPr/>
        </p:nvSpPr>
        <p:spPr>
          <a:xfrm>
            <a:off x="144970" y="843810"/>
            <a:ext cx="8770430" cy="923330"/>
          </a:xfrm>
          <a:prstGeom prst="rect">
            <a:avLst/>
          </a:prstGeom>
          <a:noFill/>
        </p:spPr>
        <p:txBody>
          <a:bodyPr wrap="square" rtlCol="0">
            <a:spAutoFit/>
          </a:bodyPr>
          <a:lstStyle/>
          <a:p>
            <a:pPr algn="just"/>
            <a:r>
              <a:rPr lang="en-US" sz="1800" b="1" dirty="0">
                <a:solidFill>
                  <a:schemeClr val="accent6">
                    <a:lumMod val="50000"/>
                  </a:schemeClr>
                </a:solidFill>
              </a:rPr>
              <a:t>The MAWP of PIP-II cryomodules have been defined based on the experience with LCLS II cryomodules as the following:</a:t>
            </a:r>
            <a:endParaRPr lang="en-US" sz="1800" dirty="0">
              <a:solidFill>
                <a:schemeClr val="accent6">
                  <a:lumMod val="50000"/>
                </a:schemeClr>
              </a:solidFill>
            </a:endParaRPr>
          </a:p>
          <a:p>
            <a:pPr algn="just"/>
            <a:endParaRPr lang="en-US" sz="1800" dirty="0">
              <a:solidFill>
                <a:schemeClr val="accent6">
                  <a:lumMod val="50000"/>
                </a:schemeClr>
              </a:solidFill>
            </a:endParaRPr>
          </a:p>
        </p:txBody>
      </p:sp>
    </p:spTree>
    <p:extLst>
      <p:ext uri="{BB962C8B-B14F-4D97-AF65-F5344CB8AC3E}">
        <p14:creationId xmlns:p14="http://schemas.microsoft.com/office/powerpoint/2010/main" val="225792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0" name="Title 9"/>
          <p:cNvSpPr>
            <a:spLocks noGrp="1"/>
          </p:cNvSpPr>
          <p:nvPr>
            <p:ph type="title"/>
          </p:nvPr>
        </p:nvSpPr>
        <p:spPr/>
        <p:txBody>
          <a:bodyPr/>
          <a:lstStyle/>
          <a:p>
            <a:r>
              <a:rPr lang="en-US" sz="2600" dirty="0"/>
              <a:t>Description of the cryomodule &amp; MAWP</a:t>
            </a:r>
          </a:p>
        </p:txBody>
      </p:sp>
      <p:sp>
        <p:nvSpPr>
          <p:cNvPr id="32" name="TextBox 31">
            <a:extLst>
              <a:ext uri="{FF2B5EF4-FFF2-40B4-BE49-F238E27FC236}">
                <a16:creationId xmlns:a16="http://schemas.microsoft.com/office/drawing/2014/main" id="{60DF541A-BA85-4004-8576-7CD72E9BFC59}"/>
              </a:ext>
            </a:extLst>
          </p:cNvPr>
          <p:cNvSpPr txBox="1"/>
          <p:nvPr/>
        </p:nvSpPr>
        <p:spPr>
          <a:xfrm>
            <a:off x="144970" y="843810"/>
            <a:ext cx="8770430" cy="2308324"/>
          </a:xfrm>
          <a:prstGeom prst="rect">
            <a:avLst/>
          </a:prstGeom>
          <a:noFill/>
        </p:spPr>
        <p:txBody>
          <a:bodyPr wrap="square" rtlCol="0">
            <a:spAutoFit/>
          </a:bodyPr>
          <a:lstStyle/>
          <a:p>
            <a:pPr algn="just"/>
            <a:r>
              <a:rPr lang="en-US" sz="1800" b="1" dirty="0">
                <a:solidFill>
                  <a:schemeClr val="accent6">
                    <a:lumMod val="50000"/>
                  </a:schemeClr>
                </a:solidFill>
              </a:rPr>
              <a:t>Cavities have been designed according to FESHM 5031.6 and the Piping systems according to FESHM 5031.3. A new revision of these chapters is being written to allow the use of these dual MAWP by making reference to the code and to the literature.</a:t>
            </a:r>
            <a:r>
              <a:rPr lang="en-US" sz="1800" b="1" dirty="0">
                <a:solidFill>
                  <a:srgbClr val="FF0000"/>
                </a:solidFill>
              </a:rPr>
              <a:t> Discussion are still on going to define these rules.</a:t>
            </a:r>
          </a:p>
          <a:p>
            <a:pPr marL="285750" indent="-285750" algn="just">
              <a:buFont typeface="Arial" panose="020B0604020202020204" pitchFamily="34" charset="0"/>
              <a:buChar char="•"/>
            </a:pPr>
            <a:endParaRPr lang="en-US" sz="1800" b="1" dirty="0">
              <a:solidFill>
                <a:schemeClr val="accent6">
                  <a:lumMod val="50000"/>
                </a:schemeClr>
              </a:solidFill>
            </a:endParaRPr>
          </a:p>
          <a:p>
            <a:pPr algn="just"/>
            <a:r>
              <a:rPr lang="en-US" sz="1800" b="1" dirty="0">
                <a:solidFill>
                  <a:schemeClr val="accent6">
                    <a:lumMod val="50000"/>
                  </a:schemeClr>
                </a:solidFill>
              </a:rPr>
              <a:t>To summarize, these revisions will be based on the fact that the Niobium and Stainless steel 316L properties are better at cold temperature than at room temperature. Specific welding rods will be used for the weldment.</a:t>
            </a:r>
          </a:p>
        </p:txBody>
      </p:sp>
      <p:sp>
        <p:nvSpPr>
          <p:cNvPr id="7" name="Title 9">
            <a:extLst>
              <a:ext uri="{FF2B5EF4-FFF2-40B4-BE49-F238E27FC236}">
                <a16:creationId xmlns:a16="http://schemas.microsoft.com/office/drawing/2014/main" id="{14D82CB2-B323-42C0-843E-041A48170CF4}"/>
              </a:ext>
            </a:extLst>
          </p:cNvPr>
          <p:cNvSpPr txBox="1">
            <a:spLocks/>
          </p:cNvSpPr>
          <p:nvPr/>
        </p:nvSpPr>
        <p:spPr>
          <a:xfrm>
            <a:off x="457200" y="3240028"/>
            <a:ext cx="8686800" cy="42787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marL="342900" indent="-342900">
              <a:buFont typeface="Arial" panose="020B0604020202020204" pitchFamily="34" charset="0"/>
              <a:buChar char="•"/>
            </a:pPr>
            <a:r>
              <a:rPr lang="en-US" sz="2000" dirty="0">
                <a:solidFill>
                  <a:schemeClr val="tx1">
                    <a:lumMod val="60000"/>
                    <a:lumOff val="40000"/>
                  </a:schemeClr>
                </a:solidFill>
              </a:rPr>
              <a:t>For the cavities,</a:t>
            </a:r>
          </a:p>
        </p:txBody>
      </p:sp>
      <p:sp>
        <p:nvSpPr>
          <p:cNvPr id="9" name="TextBox 8">
            <a:extLst>
              <a:ext uri="{FF2B5EF4-FFF2-40B4-BE49-F238E27FC236}">
                <a16:creationId xmlns:a16="http://schemas.microsoft.com/office/drawing/2014/main" id="{853642BD-B59A-40D0-9FC3-90BC9D280EDE}"/>
              </a:ext>
            </a:extLst>
          </p:cNvPr>
          <p:cNvSpPr txBox="1"/>
          <p:nvPr/>
        </p:nvSpPr>
        <p:spPr>
          <a:xfrm>
            <a:off x="373570" y="3832086"/>
            <a:ext cx="8541830" cy="923330"/>
          </a:xfrm>
          <a:prstGeom prst="rect">
            <a:avLst/>
          </a:prstGeom>
          <a:noFill/>
        </p:spPr>
        <p:txBody>
          <a:bodyPr wrap="square" rtlCol="0">
            <a:spAutoFit/>
          </a:bodyPr>
          <a:lstStyle/>
          <a:p>
            <a:pPr algn="just"/>
            <a:r>
              <a:rPr lang="en-US" sz="1800" b="1" dirty="0">
                <a:solidFill>
                  <a:schemeClr val="accent6">
                    <a:lumMod val="50000"/>
                  </a:schemeClr>
                </a:solidFill>
              </a:rPr>
              <a:t>The pressure test at room temperature at 2.38 </a:t>
            </a:r>
            <a:r>
              <a:rPr lang="en-US" sz="1800" b="1" dirty="0" err="1">
                <a:solidFill>
                  <a:schemeClr val="accent6">
                    <a:lumMod val="50000"/>
                  </a:schemeClr>
                </a:solidFill>
              </a:rPr>
              <a:t>barg</a:t>
            </a:r>
            <a:r>
              <a:rPr lang="en-US" sz="1800" b="1" dirty="0">
                <a:solidFill>
                  <a:schemeClr val="accent6">
                    <a:lumMod val="50000"/>
                  </a:schemeClr>
                </a:solidFill>
              </a:rPr>
              <a:t> (2.05x1.15 </a:t>
            </a:r>
            <a:r>
              <a:rPr lang="en-US" sz="1800" b="1" dirty="0" err="1">
                <a:solidFill>
                  <a:schemeClr val="accent6">
                    <a:lumMod val="50000"/>
                  </a:schemeClr>
                </a:solidFill>
              </a:rPr>
              <a:t>barg</a:t>
            </a:r>
            <a:r>
              <a:rPr lang="en-US" sz="1800" b="1" dirty="0">
                <a:solidFill>
                  <a:schemeClr val="accent6">
                    <a:lumMod val="50000"/>
                  </a:schemeClr>
                </a:solidFill>
              </a:rPr>
              <a:t>) will validate all the welds. No XRAYs will be needed.</a:t>
            </a:r>
            <a:endParaRPr lang="en-US" sz="1800" dirty="0">
              <a:solidFill>
                <a:schemeClr val="accent6">
                  <a:lumMod val="50000"/>
                </a:schemeClr>
              </a:solidFill>
            </a:endParaRPr>
          </a:p>
          <a:p>
            <a:pPr algn="just"/>
            <a:endParaRPr lang="en-US" sz="1800" dirty="0">
              <a:solidFill>
                <a:schemeClr val="accent6">
                  <a:lumMod val="50000"/>
                </a:schemeClr>
              </a:solidFill>
            </a:endParaRPr>
          </a:p>
        </p:txBody>
      </p:sp>
      <p:sp>
        <p:nvSpPr>
          <p:cNvPr id="11" name="Title 9">
            <a:extLst>
              <a:ext uri="{FF2B5EF4-FFF2-40B4-BE49-F238E27FC236}">
                <a16:creationId xmlns:a16="http://schemas.microsoft.com/office/drawing/2014/main" id="{4D9DBA7B-2DE4-4CCC-B473-E458A12C805A}"/>
              </a:ext>
            </a:extLst>
          </p:cNvPr>
          <p:cNvSpPr txBox="1">
            <a:spLocks/>
          </p:cNvSpPr>
          <p:nvPr/>
        </p:nvSpPr>
        <p:spPr>
          <a:xfrm>
            <a:off x="457200" y="4597188"/>
            <a:ext cx="8686800" cy="427877"/>
          </a:xfrm>
          <a:prstGeom prst="rect">
            <a:avLst/>
          </a:prstGeom>
        </p:spPr>
        <p:txBody>
          <a:bodyPr lIns="0" tIns="0" rIns="0" bIns="0" anchor="b" anchorCtr="0"/>
          <a:lstStyle>
            <a:defPPr>
              <a:defRPr lang="en-US"/>
            </a:defPPr>
            <a:lvl1pPr eaLnBrk="1" hangingPunct="1">
              <a:defRPr sz="2000" b="1">
                <a:solidFill>
                  <a:schemeClr val="tx1">
                    <a:lumMod val="60000"/>
                    <a:lumOff val="40000"/>
                  </a:schemeClr>
                </a:solidFill>
                <a:latin typeface="Helvetica"/>
                <a:cs typeface="ＭＳ Ｐゴシック" charset="0"/>
              </a:defRPr>
            </a:lvl1pPr>
            <a:lvl2pPr eaLnBrk="1" hangingPunct="1">
              <a:defRPr sz="1700" b="1">
                <a:solidFill>
                  <a:srgbClr val="2E5286"/>
                </a:solidFill>
                <a:latin typeface="Helvetica" charset="0"/>
                <a:cs typeface="ＭＳ Ｐゴシック" charset="0"/>
              </a:defRPr>
            </a:lvl2pPr>
            <a:lvl3pPr eaLnBrk="1" hangingPunct="1">
              <a:defRPr sz="1700" b="1">
                <a:solidFill>
                  <a:srgbClr val="2E5286"/>
                </a:solidFill>
                <a:latin typeface="Helvetica" charset="0"/>
                <a:cs typeface="ＭＳ Ｐゴシック" charset="0"/>
              </a:defRPr>
            </a:lvl3pPr>
            <a:lvl4pPr eaLnBrk="1" hangingPunct="1">
              <a:defRPr sz="1700" b="1">
                <a:solidFill>
                  <a:srgbClr val="2E5286"/>
                </a:solidFill>
                <a:latin typeface="Helvetica" charset="0"/>
                <a:cs typeface="ＭＳ Ｐゴシック" charset="0"/>
              </a:defRPr>
            </a:lvl4pPr>
            <a:lvl5pPr eaLnBrk="1" hangingPunct="1">
              <a:defRPr sz="1700" b="1">
                <a:solidFill>
                  <a:srgbClr val="2E5286"/>
                </a:solidFill>
                <a:latin typeface="Helvetica" charset="0"/>
                <a:cs typeface="ＭＳ Ｐゴシック" charset="0"/>
              </a:defRPr>
            </a:lvl5pPr>
            <a:lvl6pPr marL="45720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fontAlgn="base">
              <a:spcBef>
                <a:spcPct val="0"/>
              </a:spcBef>
              <a:spcAft>
                <a:spcPct val="0"/>
              </a:spcAft>
              <a:defRPr sz="1700" b="1">
                <a:solidFill>
                  <a:srgbClr val="2E5286"/>
                </a:solidFill>
                <a:latin typeface="Helvetica" charset="0"/>
                <a:ea typeface="ＭＳ Ｐゴシック" charset="0"/>
                <a:cs typeface="ＭＳ Ｐゴシック" charset="0"/>
              </a:defRPr>
            </a:lvl9pPr>
          </a:lstStyle>
          <a:p>
            <a:pPr marL="342900" indent="-342900">
              <a:buFont typeface="Arial" panose="020B0604020202020204" pitchFamily="34" charset="0"/>
              <a:buChar char="•"/>
            </a:pPr>
            <a:r>
              <a:rPr lang="en-US" dirty="0"/>
              <a:t>For the piping,</a:t>
            </a:r>
          </a:p>
        </p:txBody>
      </p:sp>
      <p:sp>
        <p:nvSpPr>
          <p:cNvPr id="12" name="TextBox 11">
            <a:extLst>
              <a:ext uri="{FF2B5EF4-FFF2-40B4-BE49-F238E27FC236}">
                <a16:creationId xmlns:a16="http://schemas.microsoft.com/office/drawing/2014/main" id="{140341B1-787B-4182-9ACB-178F1E6F0D87}"/>
              </a:ext>
            </a:extLst>
          </p:cNvPr>
          <p:cNvSpPr txBox="1"/>
          <p:nvPr/>
        </p:nvSpPr>
        <p:spPr>
          <a:xfrm>
            <a:off x="373570" y="5189246"/>
            <a:ext cx="8541830" cy="1200329"/>
          </a:xfrm>
          <a:prstGeom prst="rect">
            <a:avLst/>
          </a:prstGeom>
          <a:noFill/>
        </p:spPr>
        <p:txBody>
          <a:bodyPr wrap="square" rtlCol="0">
            <a:spAutoFit/>
          </a:bodyPr>
          <a:lstStyle/>
          <a:p>
            <a:pPr algn="just"/>
            <a:r>
              <a:rPr lang="en-US" sz="1800" b="1" dirty="0">
                <a:solidFill>
                  <a:schemeClr val="accent6">
                    <a:lumMod val="50000"/>
                  </a:schemeClr>
                </a:solidFill>
              </a:rPr>
              <a:t>A pressure test at room temperature at 4.55 </a:t>
            </a:r>
            <a:r>
              <a:rPr lang="en-US" sz="1800" b="1" dirty="0" err="1">
                <a:solidFill>
                  <a:schemeClr val="accent6">
                    <a:lumMod val="50000"/>
                  </a:schemeClr>
                </a:solidFill>
              </a:rPr>
              <a:t>barg</a:t>
            </a:r>
            <a:r>
              <a:rPr lang="en-US" sz="1800" b="1" dirty="0">
                <a:solidFill>
                  <a:schemeClr val="accent6">
                    <a:lumMod val="50000"/>
                  </a:schemeClr>
                </a:solidFill>
              </a:rPr>
              <a:t> (4.1x1.1) of the sub-assemblies will be needed when possible. The closure welds will be qualified with a pressure test at 2.27 </a:t>
            </a:r>
            <a:r>
              <a:rPr lang="en-US" sz="1800" b="1" dirty="0" err="1">
                <a:solidFill>
                  <a:schemeClr val="accent6">
                    <a:lumMod val="50000"/>
                  </a:schemeClr>
                </a:solidFill>
              </a:rPr>
              <a:t>barg</a:t>
            </a:r>
            <a:r>
              <a:rPr lang="en-US" sz="1800" b="1" dirty="0">
                <a:solidFill>
                  <a:schemeClr val="accent6">
                    <a:lumMod val="50000"/>
                  </a:schemeClr>
                </a:solidFill>
              </a:rPr>
              <a:t> (2.05x1.1 </a:t>
            </a:r>
            <a:r>
              <a:rPr lang="en-US" sz="1800" b="1" dirty="0" err="1">
                <a:solidFill>
                  <a:schemeClr val="accent6">
                    <a:lumMod val="50000"/>
                  </a:schemeClr>
                </a:solidFill>
              </a:rPr>
              <a:t>barg</a:t>
            </a:r>
            <a:r>
              <a:rPr lang="en-US" sz="1800" b="1" dirty="0">
                <a:solidFill>
                  <a:schemeClr val="accent6">
                    <a:lumMod val="50000"/>
                  </a:schemeClr>
                </a:solidFill>
              </a:rPr>
              <a:t>), XRAYs won’t be needed.</a:t>
            </a:r>
            <a:endParaRPr lang="en-US" sz="1800" dirty="0">
              <a:solidFill>
                <a:schemeClr val="accent6">
                  <a:lumMod val="50000"/>
                </a:schemeClr>
              </a:solidFill>
            </a:endParaRPr>
          </a:p>
          <a:p>
            <a:pPr algn="just"/>
            <a:endParaRPr lang="en-US" sz="1800" dirty="0">
              <a:solidFill>
                <a:schemeClr val="accent6">
                  <a:lumMod val="50000"/>
                </a:schemeClr>
              </a:solidFill>
            </a:endParaRPr>
          </a:p>
        </p:txBody>
      </p:sp>
    </p:spTree>
    <p:extLst>
      <p:ext uri="{BB962C8B-B14F-4D97-AF65-F5344CB8AC3E}">
        <p14:creationId xmlns:p14="http://schemas.microsoft.com/office/powerpoint/2010/main" val="419094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0" name="Title 9"/>
          <p:cNvSpPr>
            <a:spLocks noGrp="1"/>
          </p:cNvSpPr>
          <p:nvPr>
            <p:ph type="title"/>
          </p:nvPr>
        </p:nvSpPr>
        <p:spPr/>
        <p:txBody>
          <a:bodyPr/>
          <a:lstStyle/>
          <a:p>
            <a:r>
              <a:rPr lang="en-US" sz="2600" dirty="0"/>
              <a:t>HB650 cryomodule piping</a:t>
            </a:r>
          </a:p>
        </p:txBody>
      </p:sp>
      <p:sp>
        <p:nvSpPr>
          <p:cNvPr id="32" name="TextBox 31">
            <a:extLst>
              <a:ext uri="{FF2B5EF4-FFF2-40B4-BE49-F238E27FC236}">
                <a16:creationId xmlns:a16="http://schemas.microsoft.com/office/drawing/2014/main" id="{60DF541A-BA85-4004-8576-7CD72E9BFC59}"/>
              </a:ext>
            </a:extLst>
          </p:cNvPr>
          <p:cNvSpPr txBox="1"/>
          <p:nvPr/>
        </p:nvSpPr>
        <p:spPr>
          <a:xfrm>
            <a:off x="144970" y="843810"/>
            <a:ext cx="8770430" cy="646331"/>
          </a:xfrm>
          <a:prstGeom prst="rect">
            <a:avLst/>
          </a:prstGeom>
          <a:noFill/>
        </p:spPr>
        <p:txBody>
          <a:bodyPr wrap="square" rtlCol="0">
            <a:spAutoFit/>
          </a:bodyPr>
          <a:lstStyle/>
          <a:p>
            <a:pPr algn="just"/>
            <a:r>
              <a:rPr lang="en-US" sz="1800" b="1" dirty="0">
                <a:solidFill>
                  <a:schemeClr val="accent6">
                    <a:lumMod val="50000"/>
                  </a:schemeClr>
                </a:solidFill>
              </a:rPr>
              <a:t>Pressure test at 4.55 </a:t>
            </a:r>
            <a:r>
              <a:rPr lang="en-US" sz="1800" b="1" dirty="0" err="1">
                <a:solidFill>
                  <a:schemeClr val="accent6">
                    <a:lumMod val="50000"/>
                  </a:schemeClr>
                </a:solidFill>
              </a:rPr>
              <a:t>barg</a:t>
            </a:r>
            <a:r>
              <a:rPr lang="en-US" sz="1800" b="1" dirty="0">
                <a:solidFill>
                  <a:schemeClr val="accent6">
                    <a:lumMod val="50000"/>
                  </a:schemeClr>
                </a:solidFill>
              </a:rPr>
              <a:t> of the following assemblies:</a:t>
            </a:r>
            <a:endParaRPr lang="en-US" sz="1800" dirty="0">
              <a:solidFill>
                <a:schemeClr val="accent6">
                  <a:lumMod val="50000"/>
                </a:schemeClr>
              </a:solidFill>
            </a:endParaRPr>
          </a:p>
          <a:p>
            <a:pPr algn="just"/>
            <a:endParaRPr lang="en-US" sz="1800" dirty="0">
              <a:solidFill>
                <a:schemeClr val="accent6">
                  <a:lumMod val="50000"/>
                </a:schemeClr>
              </a:solidFill>
            </a:endParaRPr>
          </a:p>
        </p:txBody>
      </p:sp>
      <p:pic>
        <p:nvPicPr>
          <p:cNvPr id="3" name="Picture 2">
            <a:extLst>
              <a:ext uri="{FF2B5EF4-FFF2-40B4-BE49-F238E27FC236}">
                <a16:creationId xmlns:a16="http://schemas.microsoft.com/office/drawing/2014/main" id="{6240E0DF-A258-4A13-92FA-EF7D1ACC87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834486"/>
            <a:ext cx="9144000" cy="5189027"/>
          </a:xfrm>
          <a:prstGeom prst="rect">
            <a:avLst/>
          </a:prstGeom>
        </p:spPr>
      </p:pic>
      <p:pic>
        <p:nvPicPr>
          <p:cNvPr id="6" name="Picture 5" descr="Text, whiteboard&#10;&#10;Description automatically generated">
            <a:extLst>
              <a:ext uri="{FF2B5EF4-FFF2-40B4-BE49-F238E27FC236}">
                <a16:creationId xmlns:a16="http://schemas.microsoft.com/office/drawing/2014/main" id="{2FC31870-D42D-458E-8806-9C4ABBEAC7C0}"/>
              </a:ext>
            </a:extLst>
          </p:cNvPr>
          <p:cNvPicPr>
            <a:picLocks noChangeAspect="1"/>
          </p:cNvPicPr>
          <p:nvPr/>
        </p:nvPicPr>
        <p:blipFill rotWithShape="1">
          <a:blip r:embed="rId3">
            <a:clrChange>
              <a:clrFrom>
                <a:srgbClr val="FFFFFF"/>
              </a:clrFrom>
              <a:clrTo>
                <a:srgbClr val="FFFFFF">
                  <a:alpha val="0"/>
                </a:srgbClr>
              </a:clrTo>
            </a:clrChange>
          </a:blip>
          <a:srcRect l="37484" r="45677"/>
          <a:stretch/>
        </p:blipFill>
        <p:spPr>
          <a:xfrm>
            <a:off x="3132557" y="1314633"/>
            <a:ext cx="621511" cy="2094543"/>
          </a:xfrm>
          <a:prstGeom prst="rect">
            <a:avLst/>
          </a:prstGeom>
        </p:spPr>
      </p:pic>
      <p:pic>
        <p:nvPicPr>
          <p:cNvPr id="13" name="Picture 12">
            <a:extLst>
              <a:ext uri="{FF2B5EF4-FFF2-40B4-BE49-F238E27FC236}">
                <a16:creationId xmlns:a16="http://schemas.microsoft.com/office/drawing/2014/main" id="{A30CB071-C3FC-4A12-B7C7-9A4D5CEEE605}"/>
              </a:ext>
            </a:extLst>
          </p:cNvPr>
          <p:cNvPicPr>
            <a:picLocks noChangeAspect="1"/>
          </p:cNvPicPr>
          <p:nvPr/>
        </p:nvPicPr>
        <p:blipFill rotWithShape="1">
          <a:blip r:embed="rId4">
            <a:clrChange>
              <a:clrFrom>
                <a:srgbClr val="FFFFFF"/>
              </a:clrFrom>
              <a:clrTo>
                <a:srgbClr val="FFFFFF">
                  <a:alpha val="0"/>
                </a:srgbClr>
              </a:clrTo>
            </a:clrChange>
          </a:blip>
          <a:srcRect l="31871" t="14501" r="47678" b="21378"/>
          <a:stretch/>
        </p:blipFill>
        <p:spPr>
          <a:xfrm>
            <a:off x="429419" y="1455763"/>
            <a:ext cx="1109071" cy="1973236"/>
          </a:xfrm>
          <a:prstGeom prst="rect">
            <a:avLst/>
          </a:prstGeom>
        </p:spPr>
      </p:pic>
      <p:pic>
        <p:nvPicPr>
          <p:cNvPr id="16" name="Picture 15">
            <a:extLst>
              <a:ext uri="{FF2B5EF4-FFF2-40B4-BE49-F238E27FC236}">
                <a16:creationId xmlns:a16="http://schemas.microsoft.com/office/drawing/2014/main" id="{92744383-4113-49B1-9D6F-B71A766AD6DF}"/>
              </a:ext>
            </a:extLst>
          </p:cNvPr>
          <p:cNvPicPr>
            <a:picLocks noChangeAspect="1"/>
          </p:cNvPicPr>
          <p:nvPr/>
        </p:nvPicPr>
        <p:blipFill rotWithShape="1">
          <a:blip r:embed="rId5">
            <a:clrChange>
              <a:clrFrom>
                <a:srgbClr val="FFFFFF"/>
              </a:clrFrom>
              <a:clrTo>
                <a:srgbClr val="FFFFFF">
                  <a:alpha val="0"/>
                </a:srgbClr>
              </a:clrTo>
            </a:clrChange>
          </a:blip>
          <a:srcRect l="44553" t="24444" r="38673" b="24383"/>
          <a:stretch/>
        </p:blipFill>
        <p:spPr>
          <a:xfrm>
            <a:off x="1753784" y="1563377"/>
            <a:ext cx="1015489" cy="1758008"/>
          </a:xfrm>
          <a:prstGeom prst="rect">
            <a:avLst/>
          </a:prstGeom>
        </p:spPr>
      </p:pic>
      <p:pic>
        <p:nvPicPr>
          <p:cNvPr id="34" name="Picture 33">
            <a:extLst>
              <a:ext uri="{FF2B5EF4-FFF2-40B4-BE49-F238E27FC236}">
                <a16:creationId xmlns:a16="http://schemas.microsoft.com/office/drawing/2014/main" id="{D6CDDCB0-CC00-4AD0-A8E0-79AD8D64EE18}"/>
              </a:ext>
            </a:extLst>
          </p:cNvPr>
          <p:cNvPicPr>
            <a:picLocks noChangeAspect="1"/>
          </p:cNvPicPr>
          <p:nvPr/>
        </p:nvPicPr>
        <p:blipFill rotWithShape="1">
          <a:blip r:embed="rId6">
            <a:clrChange>
              <a:clrFrom>
                <a:srgbClr val="FFFFFF"/>
              </a:clrFrom>
              <a:clrTo>
                <a:srgbClr val="FFFFFF">
                  <a:alpha val="0"/>
                </a:srgbClr>
              </a:clrTo>
            </a:clrChange>
          </a:blip>
          <a:srcRect l="33235" t="9565" r="41539" b="25228"/>
          <a:stretch/>
        </p:blipFill>
        <p:spPr>
          <a:xfrm>
            <a:off x="5141448" y="4102799"/>
            <a:ext cx="1198447" cy="1758008"/>
          </a:xfrm>
          <a:prstGeom prst="rect">
            <a:avLst/>
          </a:prstGeom>
        </p:spPr>
      </p:pic>
      <p:pic>
        <p:nvPicPr>
          <p:cNvPr id="38" name="Picture 37" descr="A picture containing gambling house, gear&#10;&#10;Description automatically generated">
            <a:extLst>
              <a:ext uri="{FF2B5EF4-FFF2-40B4-BE49-F238E27FC236}">
                <a16:creationId xmlns:a16="http://schemas.microsoft.com/office/drawing/2014/main" id="{5989621B-22DE-401C-98AE-20F815B63E53}"/>
              </a:ext>
            </a:extLst>
          </p:cNvPr>
          <p:cNvPicPr>
            <a:picLocks noChangeAspect="1"/>
          </p:cNvPicPr>
          <p:nvPr/>
        </p:nvPicPr>
        <p:blipFill>
          <a:blip r:embed="rId7"/>
          <a:stretch>
            <a:fillRect/>
          </a:stretch>
        </p:blipFill>
        <p:spPr>
          <a:xfrm>
            <a:off x="6114144" y="1086260"/>
            <a:ext cx="1681530" cy="954233"/>
          </a:xfrm>
          <a:prstGeom prst="rect">
            <a:avLst/>
          </a:prstGeom>
        </p:spPr>
      </p:pic>
      <p:pic>
        <p:nvPicPr>
          <p:cNvPr id="40" name="Picture 39">
            <a:extLst>
              <a:ext uri="{FF2B5EF4-FFF2-40B4-BE49-F238E27FC236}">
                <a16:creationId xmlns:a16="http://schemas.microsoft.com/office/drawing/2014/main" id="{6FDB15FF-461E-4560-AE64-E4D864E04494}"/>
              </a:ext>
            </a:extLst>
          </p:cNvPr>
          <p:cNvPicPr>
            <a:picLocks noChangeAspect="1"/>
          </p:cNvPicPr>
          <p:nvPr/>
        </p:nvPicPr>
        <p:blipFill rotWithShape="1">
          <a:blip r:embed="rId8">
            <a:clrChange>
              <a:clrFrom>
                <a:srgbClr val="FFFFFF"/>
              </a:clrFrom>
              <a:clrTo>
                <a:srgbClr val="FFFFFF">
                  <a:alpha val="0"/>
                </a:srgbClr>
              </a:clrTo>
            </a:clrChange>
          </a:blip>
          <a:srcRect l="44000" t="18352" r="43905" b="6447"/>
          <a:stretch/>
        </p:blipFill>
        <p:spPr>
          <a:xfrm>
            <a:off x="6486083" y="3131905"/>
            <a:ext cx="672643" cy="2451631"/>
          </a:xfrm>
          <a:prstGeom prst="rect">
            <a:avLst/>
          </a:prstGeom>
        </p:spPr>
      </p:pic>
    </p:spTree>
    <p:extLst>
      <p:ext uri="{BB962C8B-B14F-4D97-AF65-F5344CB8AC3E}">
        <p14:creationId xmlns:p14="http://schemas.microsoft.com/office/powerpoint/2010/main" val="1970721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0" name="Title 9"/>
          <p:cNvSpPr>
            <a:spLocks noGrp="1"/>
          </p:cNvSpPr>
          <p:nvPr>
            <p:ph type="title"/>
          </p:nvPr>
        </p:nvSpPr>
        <p:spPr/>
        <p:txBody>
          <a:bodyPr/>
          <a:lstStyle/>
          <a:p>
            <a:r>
              <a:rPr lang="en-US" sz="2600" dirty="0"/>
              <a:t>HB650 cryomodule piping</a:t>
            </a:r>
          </a:p>
        </p:txBody>
      </p:sp>
      <p:pic>
        <p:nvPicPr>
          <p:cNvPr id="3" name="Picture 2">
            <a:extLst>
              <a:ext uri="{FF2B5EF4-FFF2-40B4-BE49-F238E27FC236}">
                <a16:creationId xmlns:a16="http://schemas.microsoft.com/office/drawing/2014/main" id="{7DC1B8FD-FD3A-4C8D-87EF-75536B84775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834486"/>
            <a:ext cx="9144000" cy="5189027"/>
          </a:xfrm>
          <a:prstGeom prst="rect">
            <a:avLst/>
          </a:prstGeom>
        </p:spPr>
      </p:pic>
      <p:sp>
        <p:nvSpPr>
          <p:cNvPr id="4" name="Multiplication Sign 3">
            <a:extLst>
              <a:ext uri="{FF2B5EF4-FFF2-40B4-BE49-F238E27FC236}">
                <a16:creationId xmlns:a16="http://schemas.microsoft.com/office/drawing/2014/main" id="{6DC4ED47-EF78-4803-A2ED-97EEF5A5AEAE}"/>
              </a:ext>
            </a:extLst>
          </p:cNvPr>
          <p:cNvSpPr/>
          <p:nvPr/>
        </p:nvSpPr>
        <p:spPr>
          <a:xfrm>
            <a:off x="3032270" y="3553163"/>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Multiplication Sign 8">
            <a:extLst>
              <a:ext uri="{FF2B5EF4-FFF2-40B4-BE49-F238E27FC236}">
                <a16:creationId xmlns:a16="http://schemas.microsoft.com/office/drawing/2014/main" id="{5617D7A0-2C0E-4E16-A87F-785B91C1079A}"/>
              </a:ext>
            </a:extLst>
          </p:cNvPr>
          <p:cNvSpPr/>
          <p:nvPr/>
        </p:nvSpPr>
        <p:spPr>
          <a:xfrm>
            <a:off x="2842508" y="3608332"/>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8D49565F-56AA-4198-AB60-BBEBAF40614C}"/>
              </a:ext>
            </a:extLst>
          </p:cNvPr>
          <p:cNvSpPr/>
          <p:nvPr/>
        </p:nvSpPr>
        <p:spPr>
          <a:xfrm>
            <a:off x="1816020" y="3917940"/>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AB33E680-7923-45F5-8894-47C03913B0DF}"/>
              </a:ext>
            </a:extLst>
          </p:cNvPr>
          <p:cNvSpPr/>
          <p:nvPr/>
        </p:nvSpPr>
        <p:spPr>
          <a:xfrm>
            <a:off x="1621341" y="3979008"/>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1C3D20FF-196D-4A8B-9556-8A42C7DF06A9}"/>
              </a:ext>
            </a:extLst>
          </p:cNvPr>
          <p:cNvSpPr/>
          <p:nvPr/>
        </p:nvSpPr>
        <p:spPr>
          <a:xfrm>
            <a:off x="4040076" y="3249947"/>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437C7D28-6C74-4B37-A2E6-A48C660721C7}"/>
              </a:ext>
            </a:extLst>
          </p:cNvPr>
          <p:cNvSpPr/>
          <p:nvPr/>
        </p:nvSpPr>
        <p:spPr>
          <a:xfrm>
            <a:off x="4228856" y="3188879"/>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7B7EF387-22E2-4192-A79A-1E5DB9A0BEDC}"/>
              </a:ext>
            </a:extLst>
          </p:cNvPr>
          <p:cNvSpPr/>
          <p:nvPr/>
        </p:nvSpPr>
        <p:spPr>
          <a:xfrm>
            <a:off x="5243545" y="2885247"/>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FF1660F3-CCCD-4342-AFF6-6C43E04A8FE9}"/>
              </a:ext>
            </a:extLst>
          </p:cNvPr>
          <p:cNvSpPr/>
          <p:nvPr/>
        </p:nvSpPr>
        <p:spPr>
          <a:xfrm>
            <a:off x="5432324" y="2824179"/>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Multiplication Sign 16">
            <a:extLst>
              <a:ext uri="{FF2B5EF4-FFF2-40B4-BE49-F238E27FC236}">
                <a16:creationId xmlns:a16="http://schemas.microsoft.com/office/drawing/2014/main" id="{C019539A-4906-443C-8128-3EB9E5F0610E}"/>
              </a:ext>
            </a:extLst>
          </p:cNvPr>
          <p:cNvSpPr/>
          <p:nvPr/>
        </p:nvSpPr>
        <p:spPr>
          <a:xfrm>
            <a:off x="6470610" y="2520836"/>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8" name="Multiplication Sign 17">
            <a:extLst>
              <a:ext uri="{FF2B5EF4-FFF2-40B4-BE49-F238E27FC236}">
                <a16:creationId xmlns:a16="http://schemas.microsoft.com/office/drawing/2014/main" id="{62F79651-E1C3-4087-89E1-DB6D4803F31F}"/>
              </a:ext>
            </a:extLst>
          </p:cNvPr>
          <p:cNvSpPr/>
          <p:nvPr/>
        </p:nvSpPr>
        <p:spPr>
          <a:xfrm>
            <a:off x="6671189" y="2454848"/>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9" name="Multiplication Sign 18">
            <a:extLst>
              <a:ext uri="{FF2B5EF4-FFF2-40B4-BE49-F238E27FC236}">
                <a16:creationId xmlns:a16="http://schemas.microsoft.com/office/drawing/2014/main" id="{45A98972-BF58-46DA-9C97-D8EB3590E11B}"/>
              </a:ext>
            </a:extLst>
          </p:cNvPr>
          <p:cNvSpPr/>
          <p:nvPr/>
        </p:nvSpPr>
        <p:spPr>
          <a:xfrm>
            <a:off x="7703576" y="2126626"/>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0" name="Multiplication Sign 19">
            <a:extLst>
              <a:ext uri="{FF2B5EF4-FFF2-40B4-BE49-F238E27FC236}">
                <a16:creationId xmlns:a16="http://schemas.microsoft.com/office/drawing/2014/main" id="{350BC625-F3C3-416F-9F04-1A4366C18271}"/>
              </a:ext>
            </a:extLst>
          </p:cNvPr>
          <p:cNvSpPr/>
          <p:nvPr/>
        </p:nvSpPr>
        <p:spPr>
          <a:xfrm>
            <a:off x="7886455" y="2065558"/>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78C59C25-9387-4DAB-A47E-9F06DF2F6EE1}"/>
              </a:ext>
            </a:extLst>
          </p:cNvPr>
          <p:cNvSpPr/>
          <p:nvPr/>
        </p:nvSpPr>
        <p:spPr>
          <a:xfrm>
            <a:off x="5001671" y="2723892"/>
            <a:ext cx="141584" cy="122136"/>
          </a:xfrm>
          <a:prstGeom prst="mathMultiply">
            <a:avLst/>
          </a:prstGeom>
          <a:gradFill>
            <a:gsLst>
              <a:gs pos="0">
                <a:schemeClr val="accent2">
                  <a:lumMod val="75000"/>
                </a:schemeClr>
              </a:gs>
              <a:gs pos="100000">
                <a:schemeClr val="accent2">
                  <a:lumMod val="40000"/>
                  <a:lumOff val="60000"/>
                </a:schemeClr>
              </a:gs>
            </a:gsLst>
          </a:gradFill>
          <a:ln w="6350">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2" name="Multiplication Sign 21">
            <a:extLst>
              <a:ext uri="{FF2B5EF4-FFF2-40B4-BE49-F238E27FC236}">
                <a16:creationId xmlns:a16="http://schemas.microsoft.com/office/drawing/2014/main" id="{F67893A8-820F-4BB8-B122-5622F99BCC00}"/>
              </a:ext>
            </a:extLst>
          </p:cNvPr>
          <p:cNvSpPr/>
          <p:nvPr/>
        </p:nvSpPr>
        <p:spPr>
          <a:xfrm>
            <a:off x="5001671" y="2619810"/>
            <a:ext cx="141584" cy="122136"/>
          </a:xfrm>
          <a:prstGeom prst="mathMultiply">
            <a:avLst/>
          </a:prstGeom>
          <a:gradFill>
            <a:gsLst>
              <a:gs pos="0">
                <a:schemeClr val="accent2">
                  <a:lumMod val="75000"/>
                </a:schemeClr>
              </a:gs>
              <a:gs pos="100000">
                <a:schemeClr val="accent2">
                  <a:lumMod val="40000"/>
                  <a:lumOff val="60000"/>
                </a:schemeClr>
              </a:gs>
            </a:gsLst>
          </a:gradFill>
          <a:ln w="6350">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2AD1C7BB-0094-4CD9-8E2B-55420FEC30A0}"/>
              </a:ext>
            </a:extLst>
          </p:cNvPr>
          <p:cNvSpPr/>
          <p:nvPr/>
        </p:nvSpPr>
        <p:spPr>
          <a:xfrm>
            <a:off x="5001671" y="1862994"/>
            <a:ext cx="141584" cy="122136"/>
          </a:xfrm>
          <a:prstGeom prst="mathMultiply">
            <a:avLst/>
          </a:prstGeom>
          <a:gradFill>
            <a:gsLst>
              <a:gs pos="0">
                <a:schemeClr val="accent2">
                  <a:lumMod val="75000"/>
                </a:schemeClr>
              </a:gs>
              <a:gs pos="100000">
                <a:schemeClr val="accent2">
                  <a:lumMod val="40000"/>
                  <a:lumOff val="60000"/>
                </a:schemeClr>
              </a:gs>
            </a:gsLst>
          </a:gradFill>
          <a:ln w="6350">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 name="Multiplication Sign 23">
            <a:extLst>
              <a:ext uri="{FF2B5EF4-FFF2-40B4-BE49-F238E27FC236}">
                <a16:creationId xmlns:a16="http://schemas.microsoft.com/office/drawing/2014/main" id="{E49413DF-6094-4B3B-9E6E-13F126593B3C}"/>
              </a:ext>
            </a:extLst>
          </p:cNvPr>
          <p:cNvSpPr/>
          <p:nvPr/>
        </p:nvSpPr>
        <p:spPr>
          <a:xfrm>
            <a:off x="4582819" y="2802658"/>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Multiplication Sign 24">
            <a:extLst>
              <a:ext uri="{FF2B5EF4-FFF2-40B4-BE49-F238E27FC236}">
                <a16:creationId xmlns:a16="http://schemas.microsoft.com/office/drawing/2014/main" id="{2D20C1EA-3042-4DC2-AB27-3098010084CA}"/>
              </a:ext>
            </a:extLst>
          </p:cNvPr>
          <p:cNvSpPr/>
          <p:nvPr/>
        </p:nvSpPr>
        <p:spPr>
          <a:xfrm>
            <a:off x="4576920" y="2717993"/>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Multiplication Sign 25">
            <a:extLst>
              <a:ext uri="{FF2B5EF4-FFF2-40B4-BE49-F238E27FC236}">
                <a16:creationId xmlns:a16="http://schemas.microsoft.com/office/drawing/2014/main" id="{37062C82-1EFF-49A6-B2DD-9D2A21702F2F}"/>
              </a:ext>
            </a:extLst>
          </p:cNvPr>
          <p:cNvSpPr/>
          <p:nvPr/>
        </p:nvSpPr>
        <p:spPr>
          <a:xfrm>
            <a:off x="4748000" y="2218413"/>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Multiplication Sign 26">
            <a:extLst>
              <a:ext uri="{FF2B5EF4-FFF2-40B4-BE49-F238E27FC236}">
                <a16:creationId xmlns:a16="http://schemas.microsoft.com/office/drawing/2014/main" id="{D2149078-9758-4C17-A32B-7F13827313A5}"/>
              </a:ext>
            </a:extLst>
          </p:cNvPr>
          <p:cNvSpPr/>
          <p:nvPr/>
        </p:nvSpPr>
        <p:spPr>
          <a:xfrm>
            <a:off x="4830592" y="2291016"/>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ultiplication Sign 27">
            <a:extLst>
              <a:ext uri="{FF2B5EF4-FFF2-40B4-BE49-F238E27FC236}">
                <a16:creationId xmlns:a16="http://schemas.microsoft.com/office/drawing/2014/main" id="{1A9F5477-B3C5-4FB2-8415-4C1116DFEDF6}"/>
              </a:ext>
            </a:extLst>
          </p:cNvPr>
          <p:cNvSpPr/>
          <p:nvPr/>
        </p:nvSpPr>
        <p:spPr>
          <a:xfrm>
            <a:off x="4830592" y="2763111"/>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Multiplication Sign 28">
            <a:extLst>
              <a:ext uri="{FF2B5EF4-FFF2-40B4-BE49-F238E27FC236}">
                <a16:creationId xmlns:a16="http://schemas.microsoft.com/office/drawing/2014/main" id="{6E4EE13B-CF61-4419-926E-BAC0CCFA4BEA}"/>
              </a:ext>
            </a:extLst>
          </p:cNvPr>
          <p:cNvSpPr/>
          <p:nvPr/>
        </p:nvSpPr>
        <p:spPr>
          <a:xfrm>
            <a:off x="1426663" y="4555070"/>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Multiplication Sign 29">
            <a:extLst>
              <a:ext uri="{FF2B5EF4-FFF2-40B4-BE49-F238E27FC236}">
                <a16:creationId xmlns:a16="http://schemas.microsoft.com/office/drawing/2014/main" id="{7A8DCD29-68A6-4423-AD85-4E3828C1E4C2}"/>
              </a:ext>
            </a:extLst>
          </p:cNvPr>
          <p:cNvSpPr/>
          <p:nvPr/>
        </p:nvSpPr>
        <p:spPr>
          <a:xfrm>
            <a:off x="1568247" y="4521750"/>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Multiplication Sign 30">
            <a:extLst>
              <a:ext uri="{FF2B5EF4-FFF2-40B4-BE49-F238E27FC236}">
                <a16:creationId xmlns:a16="http://schemas.microsoft.com/office/drawing/2014/main" id="{EA97B6EA-0F05-4EF7-B6A4-266A88278A14}"/>
              </a:ext>
            </a:extLst>
          </p:cNvPr>
          <p:cNvSpPr/>
          <p:nvPr/>
        </p:nvSpPr>
        <p:spPr>
          <a:xfrm>
            <a:off x="2676344" y="4169643"/>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8FC0D05E-5824-4E78-AF82-7F94C831ABA2}"/>
              </a:ext>
            </a:extLst>
          </p:cNvPr>
          <p:cNvSpPr/>
          <p:nvPr/>
        </p:nvSpPr>
        <p:spPr>
          <a:xfrm>
            <a:off x="2817928" y="4136323"/>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4" name="Multiplication Sign 33">
            <a:extLst>
              <a:ext uri="{FF2B5EF4-FFF2-40B4-BE49-F238E27FC236}">
                <a16:creationId xmlns:a16="http://schemas.microsoft.com/office/drawing/2014/main" id="{5FF67DD4-7444-4992-81D5-55574CCCE870}"/>
              </a:ext>
            </a:extLst>
          </p:cNvPr>
          <p:cNvSpPr/>
          <p:nvPr/>
        </p:nvSpPr>
        <p:spPr>
          <a:xfrm>
            <a:off x="3898492" y="3795447"/>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5" name="Multiplication Sign 34">
            <a:extLst>
              <a:ext uri="{FF2B5EF4-FFF2-40B4-BE49-F238E27FC236}">
                <a16:creationId xmlns:a16="http://schemas.microsoft.com/office/drawing/2014/main" id="{E70FFBC6-1D56-4498-9458-B6F9B198E71C}"/>
              </a:ext>
            </a:extLst>
          </p:cNvPr>
          <p:cNvSpPr/>
          <p:nvPr/>
        </p:nvSpPr>
        <p:spPr>
          <a:xfrm>
            <a:off x="4040076" y="3762127"/>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 name="Multiplication Sign 35">
            <a:extLst>
              <a:ext uri="{FF2B5EF4-FFF2-40B4-BE49-F238E27FC236}">
                <a16:creationId xmlns:a16="http://schemas.microsoft.com/office/drawing/2014/main" id="{ACE3269B-B789-420C-B8AA-5FA721CFA7C4}"/>
              </a:ext>
            </a:extLst>
          </p:cNvPr>
          <p:cNvSpPr/>
          <p:nvPr/>
        </p:nvSpPr>
        <p:spPr>
          <a:xfrm>
            <a:off x="5149156" y="3440910"/>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Multiplication Sign 36">
            <a:extLst>
              <a:ext uri="{FF2B5EF4-FFF2-40B4-BE49-F238E27FC236}">
                <a16:creationId xmlns:a16="http://schemas.microsoft.com/office/drawing/2014/main" id="{1564FD9C-2A00-486A-89B6-D4CF97254AC9}"/>
              </a:ext>
            </a:extLst>
          </p:cNvPr>
          <p:cNvSpPr/>
          <p:nvPr/>
        </p:nvSpPr>
        <p:spPr>
          <a:xfrm>
            <a:off x="5290740" y="3407590"/>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Multiplication Sign 37">
            <a:extLst>
              <a:ext uri="{FF2B5EF4-FFF2-40B4-BE49-F238E27FC236}">
                <a16:creationId xmlns:a16="http://schemas.microsoft.com/office/drawing/2014/main" id="{29385AF9-F1C9-49B5-AC50-AA637BA3036D}"/>
              </a:ext>
            </a:extLst>
          </p:cNvPr>
          <p:cNvSpPr/>
          <p:nvPr/>
        </p:nvSpPr>
        <p:spPr>
          <a:xfrm>
            <a:off x="6329026" y="3074935"/>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9" name="Multiplication Sign 38">
            <a:extLst>
              <a:ext uri="{FF2B5EF4-FFF2-40B4-BE49-F238E27FC236}">
                <a16:creationId xmlns:a16="http://schemas.microsoft.com/office/drawing/2014/main" id="{3F600343-08AB-4055-B4FD-64437731DE05}"/>
              </a:ext>
            </a:extLst>
          </p:cNvPr>
          <p:cNvSpPr/>
          <p:nvPr/>
        </p:nvSpPr>
        <p:spPr>
          <a:xfrm>
            <a:off x="6470610" y="3041615"/>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Multiplication Sign 39">
            <a:extLst>
              <a:ext uri="{FF2B5EF4-FFF2-40B4-BE49-F238E27FC236}">
                <a16:creationId xmlns:a16="http://schemas.microsoft.com/office/drawing/2014/main" id="{6E10B3E4-DF74-4DDF-BCA5-99954B25645E}"/>
              </a:ext>
            </a:extLst>
          </p:cNvPr>
          <p:cNvSpPr/>
          <p:nvPr/>
        </p:nvSpPr>
        <p:spPr>
          <a:xfrm>
            <a:off x="7561992" y="2674267"/>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535ADDC1-3374-4A3E-9019-12EF871583D2}"/>
              </a:ext>
            </a:extLst>
          </p:cNvPr>
          <p:cNvSpPr/>
          <p:nvPr/>
        </p:nvSpPr>
        <p:spPr>
          <a:xfrm>
            <a:off x="7703576" y="2640947"/>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Multiplication Sign 41">
            <a:extLst>
              <a:ext uri="{FF2B5EF4-FFF2-40B4-BE49-F238E27FC236}">
                <a16:creationId xmlns:a16="http://schemas.microsoft.com/office/drawing/2014/main" id="{212D47B3-C2FB-475C-AD47-7CC1C03BBC4A}"/>
              </a:ext>
            </a:extLst>
          </p:cNvPr>
          <p:cNvSpPr/>
          <p:nvPr/>
        </p:nvSpPr>
        <p:spPr>
          <a:xfrm>
            <a:off x="4882703" y="3573623"/>
            <a:ext cx="141584" cy="122136"/>
          </a:xfrm>
          <a:prstGeom prst="mathMultiply">
            <a:avLst/>
          </a:prstGeom>
          <a:gradFill>
            <a:gsLst>
              <a:gs pos="0">
                <a:srgbClr val="7030A0"/>
              </a:gs>
              <a:gs pos="100000">
                <a:srgbClr val="F3A1F5"/>
              </a:gs>
            </a:gsLst>
          </a:gradFill>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3" name="Multiplication Sign 42">
            <a:extLst>
              <a:ext uri="{FF2B5EF4-FFF2-40B4-BE49-F238E27FC236}">
                <a16:creationId xmlns:a16="http://schemas.microsoft.com/office/drawing/2014/main" id="{0C582F35-C65A-4ED2-B155-85567B63FB57}"/>
              </a:ext>
            </a:extLst>
          </p:cNvPr>
          <p:cNvSpPr/>
          <p:nvPr/>
        </p:nvSpPr>
        <p:spPr>
          <a:xfrm>
            <a:off x="5007572" y="3583760"/>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Multiplication Sign 43">
            <a:extLst>
              <a:ext uri="{FF2B5EF4-FFF2-40B4-BE49-F238E27FC236}">
                <a16:creationId xmlns:a16="http://schemas.microsoft.com/office/drawing/2014/main" id="{D0FF2242-C187-4626-B8C3-0AF13BFB5364}"/>
              </a:ext>
            </a:extLst>
          </p:cNvPr>
          <p:cNvSpPr/>
          <p:nvPr/>
        </p:nvSpPr>
        <p:spPr>
          <a:xfrm>
            <a:off x="5113759" y="3547264"/>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Multiplication Sign 44">
            <a:extLst>
              <a:ext uri="{FF2B5EF4-FFF2-40B4-BE49-F238E27FC236}">
                <a16:creationId xmlns:a16="http://schemas.microsoft.com/office/drawing/2014/main" id="{DE80DEE6-0C9D-4A76-AFC8-B42BB8156E3B}"/>
              </a:ext>
            </a:extLst>
          </p:cNvPr>
          <p:cNvSpPr/>
          <p:nvPr/>
        </p:nvSpPr>
        <p:spPr>
          <a:xfrm>
            <a:off x="3537648" y="3341279"/>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7" name="Multiplication Sign 46">
            <a:extLst>
              <a:ext uri="{FF2B5EF4-FFF2-40B4-BE49-F238E27FC236}">
                <a16:creationId xmlns:a16="http://schemas.microsoft.com/office/drawing/2014/main" id="{5E03CE97-F7B4-456E-A112-52B2D7637FE3}"/>
              </a:ext>
            </a:extLst>
          </p:cNvPr>
          <p:cNvSpPr/>
          <p:nvPr/>
        </p:nvSpPr>
        <p:spPr>
          <a:xfrm>
            <a:off x="3507169" y="3979008"/>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0DF541A-BA85-4004-8576-7CD72E9BFC59}"/>
              </a:ext>
            </a:extLst>
          </p:cNvPr>
          <p:cNvSpPr txBox="1"/>
          <p:nvPr/>
        </p:nvSpPr>
        <p:spPr>
          <a:xfrm>
            <a:off x="127273" y="843810"/>
            <a:ext cx="8999030" cy="923330"/>
          </a:xfrm>
          <a:prstGeom prst="rect">
            <a:avLst/>
          </a:prstGeom>
          <a:noFill/>
        </p:spPr>
        <p:txBody>
          <a:bodyPr wrap="square" rtlCol="0">
            <a:spAutoFit/>
          </a:bodyPr>
          <a:lstStyle/>
          <a:p>
            <a:pPr algn="just"/>
            <a:r>
              <a:rPr lang="en-US" sz="1800" b="1" dirty="0">
                <a:solidFill>
                  <a:schemeClr val="accent6">
                    <a:lumMod val="50000"/>
                  </a:schemeClr>
                </a:solidFill>
              </a:rPr>
              <a:t>These 36 closure welds will be validated with a room temperature pressure test at 2.27 </a:t>
            </a:r>
            <a:r>
              <a:rPr lang="en-US" sz="1800" b="1" dirty="0" err="1">
                <a:solidFill>
                  <a:schemeClr val="accent6">
                    <a:lumMod val="50000"/>
                  </a:schemeClr>
                </a:solidFill>
              </a:rPr>
              <a:t>barg</a:t>
            </a:r>
            <a:r>
              <a:rPr lang="en-US" sz="1800" b="1" dirty="0">
                <a:solidFill>
                  <a:schemeClr val="accent6">
                    <a:lumMod val="50000"/>
                  </a:schemeClr>
                </a:solidFill>
              </a:rPr>
              <a:t>.</a:t>
            </a:r>
          </a:p>
          <a:p>
            <a:pPr algn="just"/>
            <a:r>
              <a:rPr lang="en-US" sz="1800" b="1" dirty="0">
                <a:solidFill>
                  <a:schemeClr val="accent6">
                    <a:lumMod val="50000"/>
                  </a:schemeClr>
                </a:solidFill>
              </a:rPr>
              <a:t>No </a:t>
            </a:r>
            <a:r>
              <a:rPr lang="en-US" sz="1800" b="1" dirty="0" err="1">
                <a:solidFill>
                  <a:schemeClr val="accent6">
                    <a:lumMod val="50000"/>
                  </a:schemeClr>
                </a:solidFill>
              </a:rPr>
              <a:t>Xrays</a:t>
            </a:r>
            <a:r>
              <a:rPr lang="en-US" sz="1800" b="1" dirty="0">
                <a:solidFill>
                  <a:schemeClr val="accent6">
                    <a:lumMod val="50000"/>
                  </a:schemeClr>
                </a:solidFill>
              </a:rPr>
              <a:t> needed.</a:t>
            </a:r>
            <a:endParaRPr lang="en-US" sz="1800" dirty="0">
              <a:solidFill>
                <a:schemeClr val="accent6">
                  <a:lumMod val="50000"/>
                </a:schemeClr>
              </a:solidFill>
            </a:endParaRPr>
          </a:p>
          <a:p>
            <a:pPr algn="just"/>
            <a:endParaRPr lang="en-US" sz="1800" dirty="0">
              <a:solidFill>
                <a:schemeClr val="accent6">
                  <a:lumMod val="50000"/>
                </a:schemeClr>
              </a:solidFill>
            </a:endParaRPr>
          </a:p>
        </p:txBody>
      </p:sp>
      <p:sp>
        <p:nvSpPr>
          <p:cNvPr id="48" name="Multiplication Sign 47">
            <a:extLst>
              <a:ext uri="{FF2B5EF4-FFF2-40B4-BE49-F238E27FC236}">
                <a16:creationId xmlns:a16="http://schemas.microsoft.com/office/drawing/2014/main" id="{C60CD32A-6262-4285-9E20-2E5574CD3234}"/>
              </a:ext>
            </a:extLst>
          </p:cNvPr>
          <p:cNvSpPr/>
          <p:nvPr/>
        </p:nvSpPr>
        <p:spPr>
          <a:xfrm>
            <a:off x="5503116" y="4903132"/>
            <a:ext cx="141584" cy="122136"/>
          </a:xfrm>
          <a:prstGeom prst="mathMultiply">
            <a:avLst/>
          </a:prstGeom>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F97028C3-B8C5-4850-8F0C-A4456A36461E}"/>
              </a:ext>
            </a:extLst>
          </p:cNvPr>
          <p:cNvSpPr/>
          <p:nvPr/>
        </p:nvSpPr>
        <p:spPr>
          <a:xfrm>
            <a:off x="5503116" y="5079071"/>
            <a:ext cx="141584" cy="122136"/>
          </a:xfrm>
          <a:prstGeom prst="mathMultiply">
            <a:avLst/>
          </a:prstGeom>
          <a:gradFill>
            <a:gsLst>
              <a:gs pos="0">
                <a:schemeClr val="accent5">
                  <a:lumMod val="75000"/>
                </a:schemeClr>
              </a:gs>
              <a:gs pos="100000">
                <a:schemeClr val="accent5">
                  <a:lumMod val="40000"/>
                  <a:lumOff val="60000"/>
                </a:schemeClr>
              </a:gs>
            </a:gsLst>
          </a:gradFill>
          <a:ln w="6350">
            <a:solidFill>
              <a:schemeClr val="accent5">
                <a:lumMod val="7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Multiplication Sign 49">
            <a:extLst>
              <a:ext uri="{FF2B5EF4-FFF2-40B4-BE49-F238E27FC236}">
                <a16:creationId xmlns:a16="http://schemas.microsoft.com/office/drawing/2014/main" id="{6E2667BA-A942-40F3-96B5-9D89EAAA4B65}"/>
              </a:ext>
            </a:extLst>
          </p:cNvPr>
          <p:cNvSpPr/>
          <p:nvPr/>
        </p:nvSpPr>
        <p:spPr>
          <a:xfrm>
            <a:off x="5503116" y="5255010"/>
            <a:ext cx="141584" cy="122136"/>
          </a:xfrm>
          <a:prstGeom prst="mathMultiply">
            <a:avLst/>
          </a:prstGeom>
          <a:gradFill>
            <a:gsLst>
              <a:gs pos="0">
                <a:schemeClr val="accent3">
                  <a:lumMod val="75000"/>
                </a:schemeClr>
              </a:gs>
              <a:gs pos="100000">
                <a:schemeClr val="accent3">
                  <a:lumMod val="40000"/>
                  <a:lumOff val="60000"/>
                </a:schemeClr>
              </a:gs>
            </a:gsLst>
          </a:gradFill>
          <a:ln w="6350">
            <a:solidFill>
              <a:schemeClr val="accent3">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1" name="Multiplication Sign 50">
            <a:extLst>
              <a:ext uri="{FF2B5EF4-FFF2-40B4-BE49-F238E27FC236}">
                <a16:creationId xmlns:a16="http://schemas.microsoft.com/office/drawing/2014/main" id="{DA74DEAE-6C68-4090-92D1-E292E4C40A1F}"/>
              </a:ext>
            </a:extLst>
          </p:cNvPr>
          <p:cNvSpPr/>
          <p:nvPr/>
        </p:nvSpPr>
        <p:spPr>
          <a:xfrm>
            <a:off x="5503116" y="5440276"/>
            <a:ext cx="141584" cy="122136"/>
          </a:xfrm>
          <a:prstGeom prst="mathMultiply">
            <a:avLst/>
          </a:prstGeom>
          <a:gradFill>
            <a:gsLst>
              <a:gs pos="0">
                <a:schemeClr val="accent2">
                  <a:lumMod val="75000"/>
                </a:schemeClr>
              </a:gs>
              <a:gs pos="100000">
                <a:schemeClr val="accent2">
                  <a:lumMod val="40000"/>
                  <a:lumOff val="60000"/>
                </a:schemeClr>
              </a:gs>
            </a:gsLst>
          </a:gradFill>
          <a:ln w="6350">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2" name="Multiplication Sign 51">
            <a:extLst>
              <a:ext uri="{FF2B5EF4-FFF2-40B4-BE49-F238E27FC236}">
                <a16:creationId xmlns:a16="http://schemas.microsoft.com/office/drawing/2014/main" id="{FD649A49-669B-476C-9D25-A750949508F9}"/>
              </a:ext>
            </a:extLst>
          </p:cNvPr>
          <p:cNvSpPr/>
          <p:nvPr/>
        </p:nvSpPr>
        <p:spPr>
          <a:xfrm>
            <a:off x="5508033" y="5624506"/>
            <a:ext cx="141584" cy="122136"/>
          </a:xfrm>
          <a:prstGeom prst="mathMultiply">
            <a:avLst/>
          </a:prstGeom>
          <a:gradFill>
            <a:gsLst>
              <a:gs pos="0">
                <a:srgbClr val="7030A0"/>
              </a:gs>
              <a:gs pos="100000">
                <a:srgbClr val="F3A1F5"/>
              </a:gs>
            </a:gsLst>
          </a:gradFill>
          <a:ln w="6350"/>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EC0CF5A-D970-4295-BAB6-D8AC3CE0E696}"/>
              </a:ext>
            </a:extLst>
          </p:cNvPr>
          <p:cNvSpPr txBox="1"/>
          <p:nvPr/>
        </p:nvSpPr>
        <p:spPr>
          <a:xfrm>
            <a:off x="5636837" y="4832294"/>
            <a:ext cx="2391202" cy="430887"/>
          </a:xfrm>
          <a:prstGeom prst="rect">
            <a:avLst/>
          </a:prstGeom>
          <a:noFill/>
        </p:spPr>
        <p:txBody>
          <a:bodyPr wrap="square" rtlCol="0">
            <a:spAutoFit/>
          </a:bodyPr>
          <a:lstStyle/>
          <a:p>
            <a:pPr algn="just"/>
            <a:r>
              <a:rPr lang="en-US" sz="1050" dirty="0">
                <a:solidFill>
                  <a:schemeClr val="accent6">
                    <a:lumMod val="50000"/>
                  </a:schemeClr>
                </a:solidFill>
              </a:rPr>
              <a:t>Two phase pipe closure welds</a:t>
            </a:r>
          </a:p>
          <a:p>
            <a:pPr algn="just"/>
            <a:endParaRPr lang="en-US" sz="1050" dirty="0">
              <a:solidFill>
                <a:schemeClr val="accent6">
                  <a:lumMod val="50000"/>
                </a:schemeClr>
              </a:solidFill>
            </a:endParaRPr>
          </a:p>
        </p:txBody>
      </p:sp>
      <p:sp>
        <p:nvSpPr>
          <p:cNvPr id="56" name="TextBox 55">
            <a:extLst>
              <a:ext uri="{FF2B5EF4-FFF2-40B4-BE49-F238E27FC236}">
                <a16:creationId xmlns:a16="http://schemas.microsoft.com/office/drawing/2014/main" id="{DACEB40B-7938-4A99-81B9-EB85A9C5FB3F}"/>
              </a:ext>
            </a:extLst>
          </p:cNvPr>
          <p:cNvSpPr txBox="1"/>
          <p:nvPr/>
        </p:nvSpPr>
        <p:spPr>
          <a:xfrm>
            <a:off x="5644700" y="5019108"/>
            <a:ext cx="2391202" cy="430887"/>
          </a:xfrm>
          <a:prstGeom prst="rect">
            <a:avLst/>
          </a:prstGeom>
          <a:noFill/>
        </p:spPr>
        <p:txBody>
          <a:bodyPr wrap="square" rtlCol="0">
            <a:spAutoFit/>
          </a:bodyPr>
          <a:lstStyle/>
          <a:p>
            <a:pPr algn="just"/>
            <a:r>
              <a:rPr lang="en-US" sz="1050" dirty="0">
                <a:solidFill>
                  <a:schemeClr val="accent6">
                    <a:lumMod val="50000"/>
                  </a:schemeClr>
                </a:solidFill>
              </a:rPr>
              <a:t>Pumping line closure welds</a:t>
            </a:r>
          </a:p>
          <a:p>
            <a:pPr algn="just"/>
            <a:endParaRPr lang="en-US" sz="1050" dirty="0">
              <a:solidFill>
                <a:schemeClr val="accent6">
                  <a:lumMod val="50000"/>
                </a:schemeClr>
              </a:solidFill>
            </a:endParaRPr>
          </a:p>
        </p:txBody>
      </p:sp>
      <p:sp>
        <p:nvSpPr>
          <p:cNvPr id="57" name="TextBox 56">
            <a:extLst>
              <a:ext uri="{FF2B5EF4-FFF2-40B4-BE49-F238E27FC236}">
                <a16:creationId xmlns:a16="http://schemas.microsoft.com/office/drawing/2014/main" id="{B3C265E3-A652-451E-B55B-4E7B19F14E88}"/>
              </a:ext>
            </a:extLst>
          </p:cNvPr>
          <p:cNvSpPr txBox="1"/>
          <p:nvPr/>
        </p:nvSpPr>
        <p:spPr>
          <a:xfrm>
            <a:off x="5647655" y="5202594"/>
            <a:ext cx="2391202" cy="430887"/>
          </a:xfrm>
          <a:prstGeom prst="rect">
            <a:avLst/>
          </a:prstGeom>
          <a:noFill/>
        </p:spPr>
        <p:txBody>
          <a:bodyPr wrap="square" rtlCol="0">
            <a:spAutoFit/>
          </a:bodyPr>
          <a:lstStyle/>
          <a:p>
            <a:pPr algn="just"/>
            <a:r>
              <a:rPr lang="en-US" sz="1050" dirty="0">
                <a:solidFill>
                  <a:schemeClr val="accent6">
                    <a:lumMod val="50000"/>
                  </a:schemeClr>
                </a:solidFill>
              </a:rPr>
              <a:t>Cool down line closure welds</a:t>
            </a:r>
          </a:p>
          <a:p>
            <a:pPr algn="just"/>
            <a:endParaRPr lang="en-US" sz="1050" dirty="0">
              <a:solidFill>
                <a:schemeClr val="accent6">
                  <a:lumMod val="50000"/>
                </a:schemeClr>
              </a:solidFill>
            </a:endParaRPr>
          </a:p>
        </p:txBody>
      </p:sp>
      <p:sp>
        <p:nvSpPr>
          <p:cNvPr id="58" name="TextBox 57">
            <a:extLst>
              <a:ext uri="{FF2B5EF4-FFF2-40B4-BE49-F238E27FC236}">
                <a16:creationId xmlns:a16="http://schemas.microsoft.com/office/drawing/2014/main" id="{E7CD57C6-BAD4-4F22-ABB4-F817CF57043A}"/>
              </a:ext>
            </a:extLst>
          </p:cNvPr>
          <p:cNvSpPr txBox="1"/>
          <p:nvPr/>
        </p:nvSpPr>
        <p:spPr>
          <a:xfrm>
            <a:off x="5652563" y="5391365"/>
            <a:ext cx="2391202" cy="430887"/>
          </a:xfrm>
          <a:prstGeom prst="rect">
            <a:avLst/>
          </a:prstGeom>
          <a:noFill/>
        </p:spPr>
        <p:txBody>
          <a:bodyPr wrap="square" rtlCol="0">
            <a:spAutoFit/>
          </a:bodyPr>
          <a:lstStyle/>
          <a:p>
            <a:pPr algn="just"/>
            <a:r>
              <a:rPr lang="en-US" sz="1050" dirty="0">
                <a:solidFill>
                  <a:schemeClr val="accent6">
                    <a:lumMod val="50000"/>
                  </a:schemeClr>
                </a:solidFill>
              </a:rPr>
              <a:t>Relief line closure welds</a:t>
            </a:r>
          </a:p>
          <a:p>
            <a:pPr algn="just"/>
            <a:endParaRPr lang="en-US" sz="1050" dirty="0">
              <a:solidFill>
                <a:schemeClr val="accent6">
                  <a:lumMod val="50000"/>
                </a:schemeClr>
              </a:solidFill>
            </a:endParaRPr>
          </a:p>
        </p:txBody>
      </p:sp>
      <p:sp>
        <p:nvSpPr>
          <p:cNvPr id="59" name="TextBox 58">
            <a:extLst>
              <a:ext uri="{FF2B5EF4-FFF2-40B4-BE49-F238E27FC236}">
                <a16:creationId xmlns:a16="http://schemas.microsoft.com/office/drawing/2014/main" id="{0ABA808D-E854-42A5-9436-5FB425D66B42}"/>
              </a:ext>
            </a:extLst>
          </p:cNvPr>
          <p:cNvSpPr txBox="1"/>
          <p:nvPr/>
        </p:nvSpPr>
        <p:spPr>
          <a:xfrm>
            <a:off x="5652563" y="5572894"/>
            <a:ext cx="2391202" cy="430887"/>
          </a:xfrm>
          <a:prstGeom prst="rect">
            <a:avLst/>
          </a:prstGeom>
          <a:noFill/>
        </p:spPr>
        <p:txBody>
          <a:bodyPr wrap="square" rtlCol="0">
            <a:spAutoFit/>
          </a:bodyPr>
          <a:lstStyle/>
          <a:p>
            <a:pPr algn="just"/>
            <a:r>
              <a:rPr lang="en-US" sz="1050" dirty="0">
                <a:solidFill>
                  <a:schemeClr val="accent6">
                    <a:lumMod val="50000"/>
                  </a:schemeClr>
                </a:solidFill>
              </a:rPr>
              <a:t>JT valve closure welds</a:t>
            </a:r>
          </a:p>
          <a:p>
            <a:pPr algn="just"/>
            <a:endParaRPr lang="en-US" sz="1050" dirty="0">
              <a:solidFill>
                <a:schemeClr val="accent6">
                  <a:lumMod val="50000"/>
                </a:schemeClr>
              </a:solidFill>
            </a:endParaRPr>
          </a:p>
        </p:txBody>
      </p:sp>
    </p:spTree>
    <p:extLst>
      <p:ext uri="{BB962C8B-B14F-4D97-AF65-F5344CB8AC3E}">
        <p14:creationId xmlns:p14="http://schemas.microsoft.com/office/powerpoint/2010/main" val="419345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10" name="Title 9"/>
          <p:cNvSpPr>
            <a:spLocks noGrp="1"/>
          </p:cNvSpPr>
          <p:nvPr>
            <p:ph type="title"/>
          </p:nvPr>
        </p:nvSpPr>
        <p:spPr/>
        <p:txBody>
          <a:bodyPr/>
          <a:lstStyle/>
          <a:p>
            <a:r>
              <a:rPr lang="en-US" sz="2600" dirty="0"/>
              <a:t>Conclusion</a:t>
            </a:r>
          </a:p>
        </p:txBody>
      </p:sp>
      <p:sp>
        <p:nvSpPr>
          <p:cNvPr id="32" name="TextBox 31">
            <a:extLst>
              <a:ext uri="{FF2B5EF4-FFF2-40B4-BE49-F238E27FC236}">
                <a16:creationId xmlns:a16="http://schemas.microsoft.com/office/drawing/2014/main" id="{60DF541A-BA85-4004-8576-7CD72E9BFC59}"/>
              </a:ext>
            </a:extLst>
          </p:cNvPr>
          <p:cNvSpPr txBox="1"/>
          <p:nvPr/>
        </p:nvSpPr>
        <p:spPr>
          <a:xfrm>
            <a:off x="221658" y="1616627"/>
            <a:ext cx="8597874"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b="1" dirty="0">
                <a:solidFill>
                  <a:schemeClr val="accent6">
                    <a:lumMod val="50000"/>
                  </a:schemeClr>
                </a:solidFill>
              </a:rPr>
              <a:t>It seems that we have at Fermilab a path forward in order to qualify the cavities and piping systems with a dual design pressure. Discussion are still on going with the Mechanical Safety Committee.</a:t>
            </a:r>
          </a:p>
          <a:p>
            <a:pPr marL="285750" indent="-285750" algn="just">
              <a:lnSpc>
                <a:spcPct val="150000"/>
              </a:lnSpc>
              <a:buFont typeface="Arial" panose="020B0604020202020204" pitchFamily="34" charset="0"/>
              <a:buChar char="•"/>
            </a:pPr>
            <a:endParaRPr lang="en-US" sz="1800" b="1" dirty="0">
              <a:solidFill>
                <a:schemeClr val="accent6">
                  <a:lumMod val="50000"/>
                </a:schemeClr>
              </a:solidFill>
            </a:endParaRPr>
          </a:p>
          <a:p>
            <a:pPr marL="285750" indent="-285750" algn="just">
              <a:lnSpc>
                <a:spcPct val="150000"/>
              </a:lnSpc>
              <a:buFont typeface="Arial" panose="020B0604020202020204" pitchFamily="34" charset="0"/>
              <a:buChar char="•"/>
            </a:pPr>
            <a:r>
              <a:rPr lang="en-US" sz="1800" b="1" dirty="0">
                <a:solidFill>
                  <a:schemeClr val="accent6">
                    <a:lumMod val="50000"/>
                  </a:schemeClr>
                </a:solidFill>
              </a:rPr>
              <a:t>Discussions are needed with Partners in order to find a way to qualify the Piping systems with a dual MAWP according to PED.</a:t>
            </a:r>
          </a:p>
          <a:p>
            <a:pPr algn="just"/>
            <a:endParaRPr lang="en-US" sz="1800" b="1" dirty="0">
              <a:solidFill>
                <a:schemeClr val="accent6">
                  <a:lumMod val="50000"/>
                </a:schemeClr>
              </a:solidFill>
            </a:endParaRPr>
          </a:p>
          <a:p>
            <a:pPr algn="just"/>
            <a:endParaRPr lang="en-US" sz="1800" dirty="0">
              <a:solidFill>
                <a:schemeClr val="accent6">
                  <a:lumMod val="50000"/>
                </a:schemeClr>
              </a:solidFill>
            </a:endParaRPr>
          </a:p>
          <a:p>
            <a:pPr algn="just"/>
            <a:endParaRPr lang="en-US" sz="1800" dirty="0">
              <a:solidFill>
                <a:schemeClr val="accent6">
                  <a:lumMod val="50000"/>
                </a:schemeClr>
              </a:solidFill>
            </a:endParaRPr>
          </a:p>
        </p:txBody>
      </p:sp>
    </p:spTree>
    <p:extLst>
      <p:ext uri="{BB962C8B-B14F-4D97-AF65-F5344CB8AC3E}">
        <p14:creationId xmlns:p14="http://schemas.microsoft.com/office/powerpoint/2010/main" val="222606287"/>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id="{C56AE792-1073-4367-8F8A-593D7A00575F}" vid="{FCED6878-309D-4AFC-95DB-57DE4ADEE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Review STC - Vincent</Template>
  <TotalTime>93803</TotalTime>
  <Words>498</Words>
  <Application>Microsoft Office PowerPoint</Application>
  <PresentationFormat>On-screen Show (4:3)</PresentationFormat>
  <Paragraphs>80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vt:lpstr>
      <vt:lpstr>Fermilab_PPT_090815</vt:lpstr>
      <vt:lpstr>PowerPoint Presentation</vt:lpstr>
      <vt:lpstr>Description of the cryomodule &amp; MAWP</vt:lpstr>
      <vt:lpstr>Description of the cryomodule &amp; MAWP</vt:lpstr>
      <vt:lpstr>Description of the cryomodule &amp; MAWP</vt:lpstr>
      <vt:lpstr>Description of the cryomodule &amp; MAWP</vt:lpstr>
      <vt:lpstr>Description of the cryomodule &amp; MAWP</vt:lpstr>
      <vt:lpstr>HB650 cryomodule piping</vt:lpstr>
      <vt:lpstr>HB650 cryomodule piping</vt:lpstr>
      <vt:lpstr>Conclusion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Roger</dc:creator>
  <cp:lastModifiedBy>Vincent Roger</cp:lastModifiedBy>
  <cp:revision>750</cp:revision>
  <cp:lastPrinted>2018-01-25T18:05:22Z</cp:lastPrinted>
  <dcterms:created xsi:type="dcterms:W3CDTF">2017-02-07T22:21:20Z</dcterms:created>
  <dcterms:modified xsi:type="dcterms:W3CDTF">2021-02-09T17:43:57Z</dcterms:modified>
</cp:coreProperties>
</file>