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  <p:sldMasterId id="2147484188" r:id="rId5"/>
  </p:sldMasterIdLst>
  <p:notesMasterIdLst>
    <p:notesMasterId r:id="rId11"/>
  </p:notesMasterIdLst>
  <p:handoutMasterIdLst>
    <p:handoutMasterId r:id="rId12"/>
  </p:handoutMasterIdLst>
  <p:sldIdLst>
    <p:sldId id="2470" r:id="rId6"/>
    <p:sldId id="2665" r:id="rId7"/>
    <p:sldId id="2680" r:id="rId8"/>
    <p:sldId id="259" r:id="rId9"/>
    <p:sldId id="2681" r:id="rId10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665"/>
            <p14:sldId id="2680"/>
            <p14:sldId id="259"/>
            <p14:sldId id="2681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4E4E"/>
    <a:srgbClr val="63666A"/>
    <a:srgbClr val="505050"/>
    <a:srgbClr val="50504E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7" autoAdjust="0"/>
    <p:restoredTop sz="96318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080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93" d="100"/>
          <a:sy n="93" d="100"/>
        </p:scale>
        <p:origin x="405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5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0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8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0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56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732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33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032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0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5304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85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</a:p>
        </p:txBody>
      </p:sp>
    </p:spTree>
    <p:extLst>
      <p:ext uri="{BB962C8B-B14F-4D97-AF65-F5344CB8AC3E}">
        <p14:creationId xmlns:p14="http://schemas.microsoft.com/office/powerpoint/2010/main" val="367359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B7341-55ED-4D8C-8C95-6367C5D5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27-Jan-2021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D9B27-3718-4706-8CE8-C058A193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KAzakov I FDR workshop: Cryogenic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0290A-5D20-4C35-8287-EB2D97DE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5F16-5A66-4E4C-9635-8CF697B2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98" r:id="rId8"/>
    <p:sldLayoutId id="2147484199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KAzakov I FDR workshop: Cryogenic Integration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27-Jan-2021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RF Coupler cooling air flow requirements.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S. Kazakov </a:t>
            </a:r>
          </a:p>
          <a:p>
            <a:r>
              <a:rPr lang="en-US" dirty="0"/>
              <a:t>PIP-II Cryogenic Integrated Workshop</a:t>
            </a:r>
          </a:p>
          <a:p>
            <a:r>
              <a:rPr lang="en-US" dirty="0"/>
              <a:t>Feb 11, 2021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50C1CDC0-4733-4D45-973F-A9429880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14" y="759877"/>
            <a:ext cx="5368150" cy="54725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839E4-0F5C-4DCE-9D4F-EDEA4046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6B1E-469D-4BF4-B902-B23B3D5879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27-Jan-2021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5ADBDE-0D2F-4AD9-A57A-AB152BB880FA}"/>
              </a:ext>
            </a:extLst>
          </p:cNvPr>
          <p:cNvSpPr txBox="1"/>
          <p:nvPr/>
        </p:nvSpPr>
        <p:spPr>
          <a:xfrm>
            <a:off x="492352" y="931327"/>
            <a:ext cx="55157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Why we use air in main RF couplers?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70C0"/>
                </a:solidFill>
              </a:rPr>
              <a:t>Two purposes: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7030A0"/>
                </a:solidFill>
              </a:rPr>
              <a:t>To warm and keep antenna and ceramic window above freezing (and/or condensing) temperature without RF power. </a:t>
            </a:r>
            <a:r>
              <a:rPr lang="en-US" sz="1600" dirty="0">
                <a:solidFill>
                  <a:srgbClr val="0070C0"/>
                </a:solidFill>
              </a:rPr>
              <a:t>Low temperature can cause condensation and ice forming.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7030A0"/>
                </a:solidFill>
              </a:rPr>
              <a:t>To cool antenna and ceramic window during operation and keep ceramic temperature at acceptable level</a:t>
            </a:r>
            <a:r>
              <a:rPr lang="en-US" sz="1600" dirty="0">
                <a:solidFill>
                  <a:srgbClr val="7030A0"/>
                </a:solidFill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High temperature of ceramic causes of thermal stresses at ceramic-metal brazed joints. Stresses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produces a fatigue and destroys a window after some number of On/Off cycles. We think coupler should withstand  ~1E+5 cycles (~30 years x 10 trips per day).  </a:t>
            </a:r>
            <a:r>
              <a:rPr lang="en-US" sz="1600" b="1" dirty="0">
                <a:solidFill>
                  <a:srgbClr val="7030A0"/>
                </a:solidFill>
              </a:rPr>
              <a:t>Stresses should not exceed 80 MPa. It degerms an air rate flow.      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64F64B-D48E-4171-843B-B8F12825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</a:p>
        </p:txBody>
      </p:sp>
    </p:spTree>
    <p:extLst>
      <p:ext uri="{BB962C8B-B14F-4D97-AF65-F5344CB8AC3E}">
        <p14:creationId xmlns:p14="http://schemas.microsoft.com/office/powerpoint/2010/main" val="69471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839E4-0F5C-4DCE-9D4F-EDEA4046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6B1E-469D-4BF4-B902-B23B3D5879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27-Jan-2021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95608-A8A1-444C-BAAE-47F3476FC7A6}"/>
              </a:ext>
            </a:extLst>
          </p:cNvPr>
          <p:cNvSpPr txBox="1"/>
          <p:nvPr/>
        </p:nvSpPr>
        <p:spPr>
          <a:xfrm>
            <a:off x="186983" y="95932"/>
            <a:ext cx="1017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We use two types of coupler, 325 MHz and 650 MHz, for 4 types SC cavities: SSR1, SSR2, LB650, HB650.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Couplers have very similar  air-cooling configurations: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961E5-596C-4B1B-96AB-72A4DE6319CB}"/>
              </a:ext>
            </a:extLst>
          </p:cNvPr>
          <p:cNvGrpSpPr/>
          <p:nvPr/>
        </p:nvGrpSpPr>
        <p:grpSpPr>
          <a:xfrm>
            <a:off x="349982" y="1149585"/>
            <a:ext cx="6188977" cy="2947834"/>
            <a:chOff x="289683" y="968518"/>
            <a:chExt cx="7110861" cy="33765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743050-2EA9-4BE8-9BC3-F77B00003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" t="17689" r="4540" b="19378"/>
            <a:stretch/>
          </p:blipFill>
          <p:spPr>
            <a:xfrm>
              <a:off x="289683" y="968518"/>
              <a:ext cx="7110861" cy="3376585"/>
            </a:xfrm>
            <a:prstGeom prst="rect">
              <a:avLst/>
            </a:prstGeom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0F48067F-175D-4C55-AADF-F4270B5A05B6}"/>
                </a:ext>
              </a:extLst>
            </p:cNvPr>
            <p:cNvSpPr/>
            <p:nvPr/>
          </p:nvSpPr>
          <p:spPr>
            <a:xfrm rot="10800000">
              <a:off x="1079808" y="3681165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9BF17AA5-50ED-4E9C-8728-5A070C9F484D}"/>
                </a:ext>
              </a:extLst>
            </p:cNvPr>
            <p:cNvSpPr/>
            <p:nvPr/>
          </p:nvSpPr>
          <p:spPr>
            <a:xfrm rot="15723416" flipH="1">
              <a:off x="1399054" y="3378781"/>
              <a:ext cx="388644" cy="572763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FDEC4376-0DE0-4522-9886-61B078213F8F}"/>
                </a:ext>
              </a:extLst>
            </p:cNvPr>
            <p:cNvSpPr/>
            <p:nvPr/>
          </p:nvSpPr>
          <p:spPr>
            <a:xfrm rot="15178396">
              <a:off x="2128222" y="2874279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9AA0A9E9-8379-41A0-90A8-A9FFD8BACAFC}"/>
                </a:ext>
              </a:extLst>
            </p:cNvPr>
            <p:cNvSpPr/>
            <p:nvPr/>
          </p:nvSpPr>
          <p:spPr>
            <a:xfrm rot="15178396">
              <a:off x="3529364" y="2463875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7BC97168-034C-4E28-A38A-36B175BB169A}"/>
                </a:ext>
              </a:extLst>
            </p:cNvPr>
            <p:cNvSpPr/>
            <p:nvPr/>
          </p:nvSpPr>
          <p:spPr>
            <a:xfrm rot="15178396">
              <a:off x="5699386" y="1870938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52B96EB3-65DA-4388-AC8D-2AF4AB2F1CCA}"/>
                </a:ext>
              </a:extLst>
            </p:cNvPr>
            <p:cNvSpPr/>
            <p:nvPr/>
          </p:nvSpPr>
          <p:spPr>
            <a:xfrm rot="4406830">
              <a:off x="4623367" y="2359707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54D2A875-4920-4F4D-B796-4B23E7438748}"/>
                </a:ext>
              </a:extLst>
            </p:cNvPr>
            <p:cNvSpPr/>
            <p:nvPr/>
          </p:nvSpPr>
          <p:spPr>
            <a:xfrm rot="4406830">
              <a:off x="2367691" y="3065980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F5397A-1D9B-4FDF-9A32-80C4C66BF806}"/>
              </a:ext>
            </a:extLst>
          </p:cNvPr>
          <p:cNvGrpSpPr/>
          <p:nvPr/>
        </p:nvGrpSpPr>
        <p:grpSpPr>
          <a:xfrm>
            <a:off x="5387840" y="3240094"/>
            <a:ext cx="6009369" cy="2427737"/>
            <a:chOff x="4511040" y="3317896"/>
            <a:chExt cx="7310387" cy="33765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8FAA5C-B8D7-403F-BFFB-F999B53AE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1040" y="3317896"/>
              <a:ext cx="7310387" cy="3376585"/>
            </a:xfrm>
            <a:prstGeom prst="rect">
              <a:avLst/>
            </a:prstGeom>
          </p:spPr>
        </p:pic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C01BFEA0-DDC1-4ED6-B08F-D703EB2BE885}"/>
                </a:ext>
              </a:extLst>
            </p:cNvPr>
            <p:cNvSpPr/>
            <p:nvPr/>
          </p:nvSpPr>
          <p:spPr>
            <a:xfrm rot="21238331">
              <a:off x="5112352" y="4958059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A46C54CE-543C-4EF5-BCD5-D0547D170449}"/>
                </a:ext>
              </a:extLst>
            </p:cNvPr>
            <p:cNvSpPr/>
            <p:nvPr/>
          </p:nvSpPr>
          <p:spPr>
            <a:xfrm rot="15723416">
              <a:off x="5067464" y="5297547"/>
              <a:ext cx="359576" cy="572763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DD37706-8B65-4CF2-8703-D8DECF857E12}"/>
                </a:ext>
              </a:extLst>
            </p:cNvPr>
            <p:cNvSpPr/>
            <p:nvPr/>
          </p:nvSpPr>
          <p:spPr>
            <a:xfrm rot="15486091">
              <a:off x="6094694" y="5160590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643397C-57F5-43A1-A530-AA5642F15098}"/>
                </a:ext>
              </a:extLst>
            </p:cNvPr>
            <p:cNvSpPr/>
            <p:nvPr/>
          </p:nvSpPr>
          <p:spPr>
            <a:xfrm rot="15486091">
              <a:off x="7407154" y="4847633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013B75CA-DB56-4787-8EB9-201EB1411C51}"/>
                </a:ext>
              </a:extLst>
            </p:cNvPr>
            <p:cNvSpPr/>
            <p:nvPr/>
          </p:nvSpPr>
          <p:spPr>
            <a:xfrm rot="15486091">
              <a:off x="9722087" y="4249800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E6807329-F859-43FA-8958-57AF202586D7}"/>
                </a:ext>
              </a:extLst>
            </p:cNvPr>
            <p:cNvSpPr/>
            <p:nvPr/>
          </p:nvSpPr>
          <p:spPr>
            <a:xfrm rot="4406830">
              <a:off x="8461743" y="4708496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1D4A14C3-1786-4771-80D3-E1D689D64119}"/>
                </a:ext>
              </a:extLst>
            </p:cNvPr>
            <p:cNvSpPr/>
            <p:nvPr/>
          </p:nvSpPr>
          <p:spPr>
            <a:xfrm rot="4406830">
              <a:off x="6597743" y="5238696"/>
              <a:ext cx="203079" cy="38586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BF56EB8-F204-4E3C-82BD-EDCCBEAF8A01}"/>
              </a:ext>
            </a:extLst>
          </p:cNvPr>
          <p:cNvSpPr txBox="1"/>
          <p:nvPr/>
        </p:nvSpPr>
        <p:spPr>
          <a:xfrm>
            <a:off x="255436" y="854584"/>
            <a:ext cx="346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325 </a:t>
            </a:r>
            <a:r>
              <a:rPr lang="en-US" sz="1800" b="1" dirty="0">
                <a:solidFill>
                  <a:srgbClr val="0070C0"/>
                </a:solidFill>
              </a:rPr>
              <a:t>MHz coupler, air flow scheme: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30DC49-FFAB-4F2F-9BC3-7CFBD250DF1B}"/>
              </a:ext>
            </a:extLst>
          </p:cNvPr>
          <p:cNvSpPr txBox="1"/>
          <p:nvPr/>
        </p:nvSpPr>
        <p:spPr>
          <a:xfrm>
            <a:off x="7298969" y="2317875"/>
            <a:ext cx="346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650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MHz coupler, air flow scheme: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A3278F-56E6-43DF-A871-AFC2230E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</a:p>
        </p:txBody>
      </p:sp>
    </p:spTree>
    <p:extLst>
      <p:ext uri="{BB962C8B-B14F-4D97-AF65-F5344CB8AC3E}">
        <p14:creationId xmlns:p14="http://schemas.microsoft.com/office/powerpoint/2010/main" val="412542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A57C9-6474-4568-9AB8-857EAFA58118}"/>
              </a:ext>
            </a:extLst>
          </p:cNvPr>
          <p:cNvSpPr txBox="1"/>
          <p:nvPr/>
        </p:nvSpPr>
        <p:spPr>
          <a:xfrm>
            <a:off x="170533" y="849785"/>
            <a:ext cx="1024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We are proposing operating air flows rates with RF power: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b="1" dirty="0">
                <a:solidFill>
                  <a:srgbClr val="7030A0"/>
                </a:solidFill>
              </a:rPr>
              <a:t>SSR1 –   1g/s ( 1.8 SCFM),             SSR2 –    2g/s ( 3.5 SCFM)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LB650 – 3g/s (5.3 SCFM),              HB650 – 4g/s (7.1 SCFM)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It is good to have safety margin and have possibility to increase air flow rate by ~25% at least at first prototype cryomodules.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6D2A9-7377-47B4-BF09-A996782C581F}"/>
              </a:ext>
            </a:extLst>
          </p:cNvPr>
          <p:cNvSpPr txBox="1"/>
          <p:nvPr/>
        </p:nvSpPr>
        <p:spPr>
          <a:xfrm>
            <a:off x="199270" y="2973857"/>
            <a:ext cx="4791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Pressure drop.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New 325MHz and 650 MHz couplers have similar air configuration. Pressure drop was measured recently.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B77D8-6BEC-4775-AF51-E40BE150EB87}"/>
              </a:ext>
            </a:extLst>
          </p:cNvPr>
          <p:cNvSpPr txBox="1"/>
          <p:nvPr/>
        </p:nvSpPr>
        <p:spPr>
          <a:xfrm>
            <a:off x="199270" y="4556429"/>
            <a:ext cx="301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Pressure drops for maximum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flows (with 25% margin)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452EA-69BF-46C7-A2A7-8D413CB095D9}"/>
              </a:ext>
            </a:extLst>
          </p:cNvPr>
          <p:cNvSpPr txBox="1"/>
          <p:nvPr/>
        </p:nvSpPr>
        <p:spPr>
          <a:xfrm>
            <a:off x="248060" y="5361884"/>
            <a:ext cx="334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SSR1 ~0.3 bar       SSR2 ~ 0. 4 bar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LB650 ~ 0.8 bar    HB650 ~ 1.5 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FBDE8-D2BC-438B-AE0B-067DA1A9742F}"/>
              </a:ext>
            </a:extLst>
          </p:cNvPr>
          <p:cNvSpPr txBox="1"/>
          <p:nvPr/>
        </p:nvSpPr>
        <p:spPr>
          <a:xfrm>
            <a:off x="170533" y="106415"/>
            <a:ext cx="1007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All cavities operate at different level of RF power, coupler requires different air flow rate for operation.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3C4A1-126B-4E5D-B18E-F72566B333B0}"/>
              </a:ext>
            </a:extLst>
          </p:cNvPr>
          <p:cNvSpPr txBox="1"/>
          <p:nvPr/>
        </p:nvSpPr>
        <p:spPr>
          <a:xfrm>
            <a:off x="170533" y="488434"/>
            <a:ext cx="963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Max power level of cavity operation: </a:t>
            </a:r>
            <a:r>
              <a:rPr lang="en-US" sz="1800" b="1" dirty="0">
                <a:solidFill>
                  <a:srgbClr val="0070C0"/>
                </a:solidFill>
              </a:rPr>
              <a:t>SSR1 ~ 5 kW,   SSR2 ~ 15 kW,   LB650 ~ 30 kW,    HB650 ~ 50 kW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8B7A1C-1228-424B-B68C-942D6622C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90269"/>
              </p:ext>
            </p:extLst>
          </p:nvPr>
        </p:nvGraphicFramePr>
        <p:xfrm>
          <a:off x="5933648" y="2597741"/>
          <a:ext cx="4853985" cy="37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PW 14.0 Graph" r:id="rId3" imgW="5632762" imgH="4376937" progId="SigmaPlotGraphicObject.13">
                  <p:embed/>
                </p:oleObj>
              </mc:Choice>
              <mc:Fallback>
                <p:oleObj name="SPW 14.0 Graph" r:id="rId3" imgW="5632762" imgH="4376937" progId="SigmaPlotGraphicObject.1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F8B7A1C-1228-424B-B68C-942D6622CA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3648" y="2597741"/>
                        <a:ext cx="4853985" cy="37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3377-88C7-47A9-867E-FFDFABC3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27-Jan-2021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084D1-01FB-42D5-90D1-76A1B596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KAzakov I FDR workshop: Cryogenic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D77D4-01C7-4D2C-9E4B-7703E41F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5F16-5A66-4E4C-9635-8CF697B23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839E4-0F5C-4DCE-9D4F-EDEA4046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36B1E-469D-4BF4-B902-B23B3D5879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27-Jan-2021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BDCC9-E9D7-433A-8988-27D7F30E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KAzakov I FDR workshop: Cryogenic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0412A-A7B3-4577-BD2C-B90E12EA55AA}"/>
              </a:ext>
            </a:extLst>
          </p:cNvPr>
          <p:cNvSpPr txBox="1"/>
          <p:nvPr/>
        </p:nvSpPr>
        <p:spPr>
          <a:xfrm>
            <a:off x="480383" y="136387"/>
            <a:ext cx="1047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We recommend to have about 0.5g/s per couplers  (~ 1 SCFM) to keep antenna above freezing temperature.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ED759-B450-48F6-8092-72C5B662767E}"/>
              </a:ext>
            </a:extLst>
          </p:cNvPr>
          <p:cNvSpPr txBox="1"/>
          <p:nvPr/>
        </p:nvSpPr>
        <p:spPr>
          <a:xfrm>
            <a:off x="480383" y="505719"/>
            <a:ext cx="91734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Total air consumption (without RFQ and HWR):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Total number of cavities (SSR1…. HB650): 111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SSR1 – 16, SSR2 – 35, LB – 36, HB – 24.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Air flow rate without RF power (keeping antenna warm):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~ 56 g/s ( ~ 98 SCFM)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Air flow rate with RF power: 16 x 1.g/s + 35 x 2g/s + 36 x 3g/s + 24 x 4g/s =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290 g/s (512 SCFM)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Air flow rate with RF power with margin: 290 g/s*1.25 =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363g/s (640 SCFM)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BB2BA-0B49-49E6-B1B3-ACE96C5D930F}"/>
              </a:ext>
            </a:extLst>
          </p:cNvPr>
          <p:cNvSpPr txBox="1"/>
          <p:nvPr/>
        </p:nvSpPr>
        <p:spPr>
          <a:xfrm>
            <a:off x="382847" y="3619125"/>
            <a:ext cx="10066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“Power”  to push air trough couplers  ( P x V/s).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1bar x 1g/s corresponds to ~83.3 W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Power, P =  83.3 x (16 x 1g/s X 0.3 bar + 35 x 2g/s x 0.4bar + 36 x 3g/s x 0.8bar + 24 x 4g/s x 1.5)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~ 22 kW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9485F-8259-46D9-9151-BBB126E4F355}"/>
              </a:ext>
            </a:extLst>
          </p:cNvPr>
          <p:cNvSpPr txBox="1"/>
          <p:nvPr/>
        </p:nvSpPr>
        <p:spPr>
          <a:xfrm>
            <a:off x="382847" y="5065776"/>
            <a:ext cx="463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“Efficiency” of coupler ~ 99.5% (0.5%  -  losses)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E36FF-6A58-4AE2-B632-C4E8CD085616}"/>
              </a:ext>
            </a:extLst>
          </p:cNvPr>
          <p:cNvSpPr txBox="1"/>
          <p:nvPr/>
        </p:nvSpPr>
        <p:spPr>
          <a:xfrm>
            <a:off x="382847" y="5541264"/>
            <a:ext cx="984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Total RF power ~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2.3 MW, CW.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  Total power of loss in couplers </a:t>
            </a:r>
            <a:r>
              <a:rPr lang="en-US" sz="1800" b="1" dirty="0">
                <a:solidFill>
                  <a:srgbClr val="7030A0"/>
                </a:solidFill>
                <a:latin typeface="Calibri" panose="020F0502020204030204"/>
                <a:ea typeface="+mn-ea"/>
                <a:cs typeface="+mn-cs"/>
              </a:rPr>
              <a:t>~ 11.5 kW </a:t>
            </a:r>
            <a:r>
              <a:rPr lang="en-US" sz="1800" b="1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(tunnel heating by couplers).</a:t>
            </a:r>
          </a:p>
        </p:txBody>
      </p:sp>
    </p:spTree>
    <p:extLst>
      <p:ext uri="{BB962C8B-B14F-4D97-AF65-F5344CB8AC3E}">
        <p14:creationId xmlns:p14="http://schemas.microsoft.com/office/powerpoint/2010/main" val="1872272585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7" ma:contentTypeDescription="Create a new document." ma:contentTypeScope="" ma:versionID="08b07e7386eab8924f56c26e7a0ee4dd">
  <xsd:schema xmlns:xsd="http://www.w3.org/2001/XMLSchema" xmlns:xs="http://www.w3.org/2001/XMLSchema" xmlns:p="http://schemas.microsoft.com/office/2006/metadata/properties" xmlns:ns3="bb137302-f76b-4ed9-a081-76f546f328cd" xmlns:ns4="ee7e25fd-3d00-4a17-8d06-95b415c0ffa6" targetNamespace="http://schemas.microsoft.com/office/2006/metadata/properties" ma:root="true" ma:fieldsID="850b8fce59337341b9ee48848a2393a9" ns3:_="" ns4:_=""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362ECA-4E93-49B2-9ADD-D88863E68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documentManagement/types"/>
    <ds:schemaRef ds:uri="http://purl.org/dc/elements/1.1/"/>
    <ds:schemaRef ds:uri="ee7e25fd-3d00-4a17-8d06-95b415c0ffa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bb137302-f76b-4ed9-a081-76f546f328c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32578</TotalTime>
  <Words>651</Words>
  <Application>Microsoft Office PowerPoint</Application>
  <PresentationFormat>Widescreen</PresentationFormat>
  <Paragraphs>62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</vt:lpstr>
      <vt:lpstr>Lucida Grande</vt:lpstr>
      <vt:lpstr>Wingdings</vt:lpstr>
      <vt:lpstr>1_Fermilab_PPT_090915</vt:lpstr>
      <vt:lpstr>2_Fermilab_PPT_090915</vt:lpstr>
      <vt:lpstr>SPW 14.0 Graph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Sergey Kazakov</cp:lastModifiedBy>
  <cp:revision>1420</cp:revision>
  <cp:lastPrinted>2020-01-24T20:57:46Z</cp:lastPrinted>
  <dcterms:created xsi:type="dcterms:W3CDTF">2019-12-16T19:54:36Z</dcterms:created>
  <dcterms:modified xsi:type="dcterms:W3CDTF">2021-02-11T16:15:54Z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