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66" r:id="rId3"/>
    <p:sldId id="267" r:id="rId4"/>
    <p:sldId id="261" r:id="rId5"/>
    <p:sldId id="272" r:id="rId6"/>
    <p:sldId id="257" r:id="rId7"/>
    <p:sldId id="273" r:id="rId8"/>
    <p:sldId id="274" r:id="rId9"/>
    <p:sldId id="276" r:id="rId10"/>
    <p:sldId id="275" r:id="rId11"/>
    <p:sldId id="258" r:id="rId12"/>
    <p:sldId id="268" r:id="rId13"/>
    <p:sldId id="259" r:id="rId14"/>
    <p:sldId id="271" r:id="rId15"/>
    <p:sldId id="265" r:id="rId16"/>
    <p:sldId id="269" r:id="rId17"/>
    <p:sldId id="262"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838" autoAdjust="0"/>
    <p:restoredTop sz="94660"/>
  </p:normalViewPr>
  <p:slideViewPr>
    <p:cSldViewPr>
      <p:cViewPr varScale="1">
        <p:scale>
          <a:sx n="103" d="100"/>
          <a:sy n="103" d="100"/>
        </p:scale>
        <p:origin x="-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85BE6-03C0-4B5F-894D-61973FA6BEC5}" type="datetimeFigureOut">
              <a:rPr lang="en-US" smtClean="0"/>
              <a:t>8/1/2011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08636-5356-4112-999E-C2914098630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C7B45F-0CF5-4DD6-9C94-2FC9A62E4A99}" type="datetime1">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DD1BD-C62E-4361-8EDC-1EAB21E08485}" type="datetime1">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33B58-DB4F-402A-94C6-ACF8529387E4}" type="datetime1">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3F47E-4229-4DC5-9DB1-C6A8624B92CD}" type="datetime1">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8BC78-222C-4CBA-B902-9DA8B20D3AD6}" type="datetime1">
              <a:rPr lang="en-US" smtClean="0"/>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EB6243-C2D3-4D89-872E-EA5B1F7CDA58}" type="datetime1">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E39219-DDC2-41A6-80E1-42FA71C7506C}" type="datetime1">
              <a:rPr lang="en-US" smtClean="0"/>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BBF42D-E9A0-4188-A3DC-EA602ECB97B1}" type="datetime1">
              <a:rPr lang="en-US" smtClean="0"/>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4D851-7905-41AE-BA71-F0A357B87AD6}" type="datetime1">
              <a:rPr lang="en-US" smtClean="0"/>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F1A35-8230-4027-9FEE-7BB011B1953E}" type="datetime1">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83284-8FA0-4581-9C9B-2C88D6FDEEBA}" type="datetime1">
              <a:rPr lang="en-US" smtClean="0"/>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0029C-1A1A-4726-B51A-4B52C47AEC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8259E-FEF0-4F6A-9108-E5320BC7D042}" type="datetime1">
              <a:rPr lang="en-US" smtClean="0"/>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0029C-1A1A-4726-B51A-4B52C47AEC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76800" y="1828801"/>
            <a:ext cx="4038600" cy="4800599"/>
            <a:chOff x="4314825" y="582614"/>
            <a:chExt cx="4644060" cy="5584824"/>
          </a:xfrm>
        </p:grpSpPr>
        <p:pic>
          <p:nvPicPr>
            <p:cNvPr id="6" name="Picture 9" descr="test string 2"/>
            <p:cNvPicPr>
              <a:picLocks noChangeAspect="1" noChangeArrowheads="1"/>
            </p:cNvPicPr>
            <p:nvPr/>
          </p:nvPicPr>
          <p:blipFill>
            <a:blip r:embed="rId2">
              <a:lum/>
            </a:blip>
            <a:srcRect l="4582" r="2965"/>
            <a:stretch>
              <a:fillRect/>
            </a:stretch>
          </p:blipFill>
          <p:spPr bwMode="auto">
            <a:xfrm>
              <a:off x="4314825" y="3055938"/>
              <a:ext cx="4356100" cy="3111500"/>
            </a:xfrm>
            <a:prstGeom prst="rect">
              <a:avLst/>
            </a:prstGeom>
            <a:noFill/>
            <a:ln w="9525">
              <a:noFill/>
              <a:miter lim="800000"/>
              <a:headEnd/>
              <a:tailEnd/>
            </a:ln>
          </p:spPr>
        </p:pic>
        <p:grpSp>
          <p:nvGrpSpPr>
            <p:cNvPr id="7" name="Group 10"/>
            <p:cNvGrpSpPr/>
            <p:nvPr/>
          </p:nvGrpSpPr>
          <p:grpSpPr>
            <a:xfrm>
              <a:off x="5037138" y="582614"/>
              <a:ext cx="3921747" cy="3097211"/>
              <a:chOff x="5037138" y="582614"/>
              <a:chExt cx="3921747" cy="3097211"/>
            </a:xfrm>
          </p:grpSpPr>
          <p:grpSp>
            <p:nvGrpSpPr>
              <p:cNvPr id="8" name="Group 11"/>
              <p:cNvGrpSpPr>
                <a:grpSpLocks/>
              </p:cNvGrpSpPr>
              <p:nvPr/>
            </p:nvGrpSpPr>
            <p:grpSpPr bwMode="auto">
              <a:xfrm>
                <a:off x="5037138" y="1046163"/>
                <a:ext cx="1606550" cy="2354263"/>
                <a:chOff x="3173" y="659"/>
                <a:chExt cx="1012" cy="1483"/>
              </a:xfrm>
            </p:grpSpPr>
            <p:pic>
              <p:nvPicPr>
                <p:cNvPr id="13" name="Picture 7" descr="smoke"/>
                <p:cNvPicPr>
                  <a:picLocks noChangeAspect="1" noChangeArrowheads="1"/>
                </p:cNvPicPr>
                <p:nvPr/>
              </p:nvPicPr>
              <p:blipFill>
                <a:blip r:embed="rId3"/>
                <a:srcRect t="3076"/>
                <a:stretch>
                  <a:fillRect/>
                </a:stretch>
              </p:blipFill>
              <p:spPr bwMode="auto">
                <a:xfrm>
                  <a:off x="3173" y="659"/>
                  <a:ext cx="1012" cy="1258"/>
                </a:xfrm>
                <a:prstGeom prst="rect">
                  <a:avLst/>
                </a:prstGeom>
                <a:noFill/>
                <a:ln w="9525">
                  <a:noFill/>
                  <a:miter lim="800000"/>
                  <a:headEnd/>
                  <a:tailEnd/>
                </a:ln>
              </p:spPr>
            </p:pic>
            <p:sp>
              <p:nvSpPr>
                <p:cNvPr id="14" name="Freeform 10"/>
                <p:cNvSpPr>
                  <a:spLocks/>
                </p:cNvSpPr>
                <p:nvPr/>
              </p:nvSpPr>
              <p:spPr bwMode="auto">
                <a:xfrm>
                  <a:off x="3646" y="1898"/>
                  <a:ext cx="217" cy="244"/>
                </a:xfrm>
                <a:custGeom>
                  <a:avLst/>
                  <a:gdLst>
                    <a:gd name="T0" fmla="*/ 5 w 247"/>
                    <a:gd name="T1" fmla="*/ 4 h 277"/>
                    <a:gd name="T2" fmla="*/ 50 w 247"/>
                    <a:gd name="T3" fmla="*/ 43 h 277"/>
                    <a:gd name="T4" fmla="*/ 89 w 247"/>
                    <a:gd name="T5" fmla="*/ 85 h 277"/>
                    <a:gd name="T6" fmla="*/ 134 w 247"/>
                    <a:gd name="T7" fmla="*/ 145 h 277"/>
                    <a:gd name="T8" fmla="*/ 143 w 247"/>
                    <a:gd name="T9" fmla="*/ 169 h 277"/>
                    <a:gd name="T10" fmla="*/ 164 w 247"/>
                    <a:gd name="T11" fmla="*/ 235 h 277"/>
                    <a:gd name="T12" fmla="*/ 170 w 247"/>
                    <a:gd name="T13" fmla="*/ 271 h 277"/>
                    <a:gd name="T14" fmla="*/ 194 w 247"/>
                    <a:gd name="T15" fmla="*/ 274 h 277"/>
                    <a:gd name="T16" fmla="*/ 212 w 247"/>
                    <a:gd name="T17" fmla="*/ 274 h 277"/>
                    <a:gd name="T18" fmla="*/ 218 w 247"/>
                    <a:gd name="T19" fmla="*/ 256 h 277"/>
                    <a:gd name="T20" fmla="*/ 221 w 247"/>
                    <a:gd name="T21" fmla="*/ 214 h 277"/>
                    <a:gd name="T22" fmla="*/ 221 w 247"/>
                    <a:gd name="T23" fmla="*/ 181 h 277"/>
                    <a:gd name="T24" fmla="*/ 233 w 247"/>
                    <a:gd name="T25" fmla="*/ 139 h 277"/>
                    <a:gd name="T26" fmla="*/ 233 w 247"/>
                    <a:gd name="T27" fmla="*/ 115 h 277"/>
                    <a:gd name="T28" fmla="*/ 230 w 247"/>
                    <a:gd name="T29" fmla="*/ 94 h 277"/>
                    <a:gd name="T30" fmla="*/ 239 w 247"/>
                    <a:gd name="T31" fmla="*/ 22 h 277"/>
                    <a:gd name="T32" fmla="*/ 182 w 247"/>
                    <a:gd name="T33" fmla="*/ 19 h 277"/>
                    <a:gd name="T34" fmla="*/ 95 w 247"/>
                    <a:gd name="T35" fmla="*/ 10 h 277"/>
                    <a:gd name="T36" fmla="*/ 23 w 247"/>
                    <a:gd name="T37" fmla="*/ 19 h 277"/>
                    <a:gd name="T38" fmla="*/ 5 w 247"/>
                    <a:gd name="T39" fmla="*/ 4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277"/>
                    <a:gd name="T62" fmla="*/ 247 w 247"/>
                    <a:gd name="T63" fmla="*/ 277 h 2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277">
                      <a:moveTo>
                        <a:pt x="5" y="4"/>
                      </a:moveTo>
                      <a:cubicBezTo>
                        <a:pt x="10" y="8"/>
                        <a:pt x="36" y="30"/>
                        <a:pt x="50" y="43"/>
                      </a:cubicBezTo>
                      <a:cubicBezTo>
                        <a:pt x="64" y="56"/>
                        <a:pt x="75" y="68"/>
                        <a:pt x="89" y="85"/>
                      </a:cubicBezTo>
                      <a:cubicBezTo>
                        <a:pt x="103" y="102"/>
                        <a:pt x="125" y="131"/>
                        <a:pt x="134" y="145"/>
                      </a:cubicBezTo>
                      <a:cubicBezTo>
                        <a:pt x="143" y="159"/>
                        <a:pt x="138" y="154"/>
                        <a:pt x="143" y="169"/>
                      </a:cubicBezTo>
                      <a:cubicBezTo>
                        <a:pt x="148" y="184"/>
                        <a:pt x="160" y="218"/>
                        <a:pt x="164" y="235"/>
                      </a:cubicBezTo>
                      <a:cubicBezTo>
                        <a:pt x="168" y="252"/>
                        <a:pt x="165" y="265"/>
                        <a:pt x="170" y="271"/>
                      </a:cubicBezTo>
                      <a:cubicBezTo>
                        <a:pt x="175" y="277"/>
                        <a:pt x="187" y="273"/>
                        <a:pt x="194" y="274"/>
                      </a:cubicBezTo>
                      <a:cubicBezTo>
                        <a:pt x="201" y="275"/>
                        <a:pt x="208" y="277"/>
                        <a:pt x="212" y="274"/>
                      </a:cubicBezTo>
                      <a:cubicBezTo>
                        <a:pt x="216" y="271"/>
                        <a:pt x="216" y="266"/>
                        <a:pt x="218" y="256"/>
                      </a:cubicBezTo>
                      <a:cubicBezTo>
                        <a:pt x="220" y="246"/>
                        <a:pt x="221" y="226"/>
                        <a:pt x="221" y="214"/>
                      </a:cubicBezTo>
                      <a:cubicBezTo>
                        <a:pt x="221" y="202"/>
                        <a:pt x="219" y="193"/>
                        <a:pt x="221" y="181"/>
                      </a:cubicBezTo>
                      <a:cubicBezTo>
                        <a:pt x="223" y="169"/>
                        <a:pt x="231" y="150"/>
                        <a:pt x="233" y="139"/>
                      </a:cubicBezTo>
                      <a:cubicBezTo>
                        <a:pt x="235" y="128"/>
                        <a:pt x="233" y="122"/>
                        <a:pt x="233" y="115"/>
                      </a:cubicBezTo>
                      <a:cubicBezTo>
                        <a:pt x="233" y="108"/>
                        <a:pt x="229" y="109"/>
                        <a:pt x="230" y="94"/>
                      </a:cubicBezTo>
                      <a:cubicBezTo>
                        <a:pt x="231" y="79"/>
                        <a:pt x="247" y="34"/>
                        <a:pt x="239" y="22"/>
                      </a:cubicBezTo>
                      <a:cubicBezTo>
                        <a:pt x="231" y="10"/>
                        <a:pt x="206" y="21"/>
                        <a:pt x="182" y="19"/>
                      </a:cubicBezTo>
                      <a:cubicBezTo>
                        <a:pt x="158" y="17"/>
                        <a:pt x="121" y="10"/>
                        <a:pt x="95" y="10"/>
                      </a:cubicBezTo>
                      <a:cubicBezTo>
                        <a:pt x="69" y="10"/>
                        <a:pt x="37" y="20"/>
                        <a:pt x="23" y="19"/>
                      </a:cubicBezTo>
                      <a:cubicBezTo>
                        <a:pt x="9" y="18"/>
                        <a:pt x="0" y="0"/>
                        <a:pt x="5" y="4"/>
                      </a:cubicBezTo>
                      <a:close/>
                    </a:path>
                  </a:pathLst>
                </a:custGeom>
                <a:solidFill>
                  <a:srgbClr val="8FEDEB"/>
                </a:solidFill>
                <a:ln w="9525">
                  <a:noFill/>
                  <a:round/>
                  <a:headEnd/>
                  <a:tailEnd/>
                </a:ln>
              </p:spPr>
              <p:txBody>
                <a:bodyPr/>
                <a:lstStyle/>
                <a:p>
                  <a:endParaRPr lang="en-US"/>
                </a:p>
              </p:txBody>
            </p:sp>
          </p:grpSp>
          <p:grpSp>
            <p:nvGrpSpPr>
              <p:cNvPr id="9" name="Group 15"/>
              <p:cNvGrpSpPr>
                <a:grpSpLocks/>
              </p:cNvGrpSpPr>
              <p:nvPr/>
            </p:nvGrpSpPr>
            <p:grpSpPr bwMode="auto">
              <a:xfrm>
                <a:off x="6307138" y="1047750"/>
                <a:ext cx="1606550" cy="2632075"/>
                <a:chOff x="3973" y="660"/>
                <a:chExt cx="1012" cy="1658"/>
              </a:xfrm>
            </p:grpSpPr>
            <p:pic>
              <p:nvPicPr>
                <p:cNvPr id="11" name="Picture 13" descr="smoke"/>
                <p:cNvPicPr>
                  <a:picLocks noChangeAspect="1" noChangeArrowheads="1"/>
                </p:cNvPicPr>
                <p:nvPr/>
              </p:nvPicPr>
              <p:blipFill>
                <a:blip r:embed="rId3"/>
                <a:srcRect t="3076"/>
                <a:stretch>
                  <a:fillRect/>
                </a:stretch>
              </p:blipFill>
              <p:spPr bwMode="auto">
                <a:xfrm>
                  <a:off x="3973" y="660"/>
                  <a:ext cx="1012" cy="1258"/>
                </a:xfrm>
                <a:prstGeom prst="rect">
                  <a:avLst/>
                </a:prstGeom>
                <a:noFill/>
                <a:ln w="9525">
                  <a:noFill/>
                  <a:miter lim="800000"/>
                  <a:headEnd/>
                  <a:tailEnd/>
                </a:ln>
              </p:spPr>
            </p:pic>
            <p:sp>
              <p:nvSpPr>
                <p:cNvPr id="12" name="Freeform 14"/>
                <p:cNvSpPr>
                  <a:spLocks/>
                </p:cNvSpPr>
                <p:nvPr/>
              </p:nvSpPr>
              <p:spPr bwMode="auto">
                <a:xfrm>
                  <a:off x="4439" y="1885"/>
                  <a:ext cx="217" cy="433"/>
                </a:xfrm>
                <a:custGeom>
                  <a:avLst/>
                  <a:gdLst>
                    <a:gd name="T0" fmla="*/ 5 w 247"/>
                    <a:gd name="T1" fmla="*/ 4 h 277"/>
                    <a:gd name="T2" fmla="*/ 50 w 247"/>
                    <a:gd name="T3" fmla="*/ 43 h 277"/>
                    <a:gd name="T4" fmla="*/ 89 w 247"/>
                    <a:gd name="T5" fmla="*/ 85 h 277"/>
                    <a:gd name="T6" fmla="*/ 134 w 247"/>
                    <a:gd name="T7" fmla="*/ 145 h 277"/>
                    <a:gd name="T8" fmla="*/ 143 w 247"/>
                    <a:gd name="T9" fmla="*/ 169 h 277"/>
                    <a:gd name="T10" fmla="*/ 164 w 247"/>
                    <a:gd name="T11" fmla="*/ 235 h 277"/>
                    <a:gd name="T12" fmla="*/ 170 w 247"/>
                    <a:gd name="T13" fmla="*/ 271 h 277"/>
                    <a:gd name="T14" fmla="*/ 194 w 247"/>
                    <a:gd name="T15" fmla="*/ 274 h 277"/>
                    <a:gd name="T16" fmla="*/ 212 w 247"/>
                    <a:gd name="T17" fmla="*/ 274 h 277"/>
                    <a:gd name="T18" fmla="*/ 218 w 247"/>
                    <a:gd name="T19" fmla="*/ 256 h 277"/>
                    <a:gd name="T20" fmla="*/ 221 w 247"/>
                    <a:gd name="T21" fmla="*/ 214 h 277"/>
                    <a:gd name="T22" fmla="*/ 221 w 247"/>
                    <a:gd name="T23" fmla="*/ 181 h 277"/>
                    <a:gd name="T24" fmla="*/ 233 w 247"/>
                    <a:gd name="T25" fmla="*/ 139 h 277"/>
                    <a:gd name="T26" fmla="*/ 233 w 247"/>
                    <a:gd name="T27" fmla="*/ 115 h 277"/>
                    <a:gd name="T28" fmla="*/ 230 w 247"/>
                    <a:gd name="T29" fmla="*/ 94 h 277"/>
                    <a:gd name="T30" fmla="*/ 239 w 247"/>
                    <a:gd name="T31" fmla="*/ 22 h 277"/>
                    <a:gd name="T32" fmla="*/ 182 w 247"/>
                    <a:gd name="T33" fmla="*/ 19 h 277"/>
                    <a:gd name="T34" fmla="*/ 95 w 247"/>
                    <a:gd name="T35" fmla="*/ 10 h 277"/>
                    <a:gd name="T36" fmla="*/ 23 w 247"/>
                    <a:gd name="T37" fmla="*/ 19 h 277"/>
                    <a:gd name="T38" fmla="*/ 5 w 247"/>
                    <a:gd name="T39" fmla="*/ 4 h 2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277"/>
                    <a:gd name="T62" fmla="*/ 247 w 247"/>
                    <a:gd name="T63" fmla="*/ 277 h 2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277">
                      <a:moveTo>
                        <a:pt x="5" y="4"/>
                      </a:moveTo>
                      <a:cubicBezTo>
                        <a:pt x="10" y="8"/>
                        <a:pt x="36" y="30"/>
                        <a:pt x="50" y="43"/>
                      </a:cubicBezTo>
                      <a:cubicBezTo>
                        <a:pt x="64" y="56"/>
                        <a:pt x="75" y="68"/>
                        <a:pt x="89" y="85"/>
                      </a:cubicBezTo>
                      <a:cubicBezTo>
                        <a:pt x="103" y="102"/>
                        <a:pt x="125" y="131"/>
                        <a:pt x="134" y="145"/>
                      </a:cubicBezTo>
                      <a:cubicBezTo>
                        <a:pt x="143" y="159"/>
                        <a:pt x="138" y="154"/>
                        <a:pt x="143" y="169"/>
                      </a:cubicBezTo>
                      <a:cubicBezTo>
                        <a:pt x="148" y="184"/>
                        <a:pt x="160" y="218"/>
                        <a:pt x="164" y="235"/>
                      </a:cubicBezTo>
                      <a:cubicBezTo>
                        <a:pt x="168" y="252"/>
                        <a:pt x="165" y="265"/>
                        <a:pt x="170" y="271"/>
                      </a:cubicBezTo>
                      <a:cubicBezTo>
                        <a:pt x="175" y="277"/>
                        <a:pt x="187" y="273"/>
                        <a:pt x="194" y="274"/>
                      </a:cubicBezTo>
                      <a:cubicBezTo>
                        <a:pt x="201" y="275"/>
                        <a:pt x="208" y="277"/>
                        <a:pt x="212" y="274"/>
                      </a:cubicBezTo>
                      <a:cubicBezTo>
                        <a:pt x="216" y="271"/>
                        <a:pt x="216" y="266"/>
                        <a:pt x="218" y="256"/>
                      </a:cubicBezTo>
                      <a:cubicBezTo>
                        <a:pt x="220" y="246"/>
                        <a:pt x="221" y="226"/>
                        <a:pt x="221" y="214"/>
                      </a:cubicBezTo>
                      <a:cubicBezTo>
                        <a:pt x="221" y="202"/>
                        <a:pt x="219" y="193"/>
                        <a:pt x="221" y="181"/>
                      </a:cubicBezTo>
                      <a:cubicBezTo>
                        <a:pt x="223" y="169"/>
                        <a:pt x="231" y="150"/>
                        <a:pt x="233" y="139"/>
                      </a:cubicBezTo>
                      <a:cubicBezTo>
                        <a:pt x="235" y="128"/>
                        <a:pt x="233" y="122"/>
                        <a:pt x="233" y="115"/>
                      </a:cubicBezTo>
                      <a:cubicBezTo>
                        <a:pt x="233" y="108"/>
                        <a:pt x="229" y="109"/>
                        <a:pt x="230" y="94"/>
                      </a:cubicBezTo>
                      <a:cubicBezTo>
                        <a:pt x="231" y="79"/>
                        <a:pt x="247" y="34"/>
                        <a:pt x="239" y="22"/>
                      </a:cubicBezTo>
                      <a:cubicBezTo>
                        <a:pt x="231" y="10"/>
                        <a:pt x="206" y="21"/>
                        <a:pt x="182" y="19"/>
                      </a:cubicBezTo>
                      <a:cubicBezTo>
                        <a:pt x="158" y="17"/>
                        <a:pt x="121" y="10"/>
                        <a:pt x="95" y="10"/>
                      </a:cubicBezTo>
                      <a:cubicBezTo>
                        <a:pt x="69" y="10"/>
                        <a:pt x="37" y="20"/>
                        <a:pt x="23" y="19"/>
                      </a:cubicBezTo>
                      <a:cubicBezTo>
                        <a:pt x="9" y="18"/>
                        <a:pt x="0" y="0"/>
                        <a:pt x="5" y="4"/>
                      </a:cubicBezTo>
                      <a:close/>
                    </a:path>
                  </a:pathLst>
                </a:custGeom>
                <a:solidFill>
                  <a:srgbClr val="8FEDEB"/>
                </a:solidFill>
                <a:ln w="9525">
                  <a:noFill/>
                  <a:round/>
                  <a:headEnd/>
                  <a:tailEnd/>
                </a:ln>
              </p:spPr>
              <p:txBody>
                <a:bodyPr/>
                <a:lstStyle/>
                <a:p>
                  <a:endParaRPr lang="en-US"/>
                </a:p>
              </p:txBody>
            </p:sp>
          </p:grpSp>
          <p:sp>
            <p:nvSpPr>
              <p:cNvPr id="10" name="Text Box 8"/>
              <p:cNvSpPr txBox="1">
                <a:spLocks noChangeArrowheads="1"/>
              </p:cNvSpPr>
              <p:nvPr/>
            </p:nvSpPr>
            <p:spPr bwMode="auto">
              <a:xfrm>
                <a:off x="6330172" y="582614"/>
                <a:ext cx="2628713" cy="1432219"/>
              </a:xfrm>
              <a:prstGeom prst="rect">
                <a:avLst/>
              </a:prstGeom>
              <a:noFill/>
              <a:ln w="9525">
                <a:noFill/>
                <a:miter lim="800000"/>
                <a:headEnd/>
                <a:tailEnd/>
              </a:ln>
            </p:spPr>
            <p:txBody>
              <a:bodyPr wrap="square">
                <a:spAutoFit/>
              </a:bodyPr>
              <a:lstStyle/>
              <a:p>
                <a:r>
                  <a:rPr lang="en-GB" sz="1800" b="1" i="1" dirty="0">
                    <a:solidFill>
                      <a:schemeClr val="accent2"/>
                    </a:solidFill>
                  </a:rPr>
                  <a:t>the most likely cause of </a:t>
                </a:r>
                <a:r>
                  <a:rPr lang="en-GB" sz="2000" b="1" i="1" dirty="0">
                    <a:solidFill>
                      <a:srgbClr val="FF33CC"/>
                    </a:solidFill>
                  </a:rPr>
                  <a:t>death </a:t>
                </a:r>
                <a:r>
                  <a:rPr lang="en-GB" sz="1800" b="1" i="1" dirty="0">
                    <a:solidFill>
                      <a:schemeClr val="accent2"/>
                    </a:solidFill>
                  </a:rPr>
                  <a:t>for a </a:t>
                </a:r>
                <a:r>
                  <a:rPr lang="en-GB" sz="1800" b="1" i="1" dirty="0" smtClean="0">
                    <a:solidFill>
                      <a:schemeClr val="accent2"/>
                    </a:solidFill>
                  </a:rPr>
                  <a:t>superconducting </a:t>
                </a:r>
                <a:r>
                  <a:rPr lang="en-GB" sz="1800" b="1" i="1" dirty="0">
                    <a:solidFill>
                      <a:schemeClr val="accent2"/>
                    </a:solidFill>
                  </a:rPr>
                  <a:t>magnet </a:t>
                </a:r>
                <a:endParaRPr lang="en-GB" dirty="0">
                  <a:solidFill>
                    <a:schemeClr val="tx1"/>
                  </a:solidFill>
                </a:endParaRPr>
              </a:p>
            </p:txBody>
          </p:sp>
        </p:grpSp>
      </p:grpSp>
      <p:sp>
        <p:nvSpPr>
          <p:cNvPr id="2" name="Title 1"/>
          <p:cNvSpPr>
            <a:spLocks noGrp="1"/>
          </p:cNvSpPr>
          <p:nvPr>
            <p:ph type="title"/>
          </p:nvPr>
        </p:nvSpPr>
        <p:spPr>
          <a:xfrm>
            <a:off x="457200" y="381000"/>
            <a:ext cx="8229600" cy="1143000"/>
          </a:xfrm>
        </p:spPr>
        <p:txBody>
          <a:bodyPr>
            <a:noAutofit/>
          </a:bodyPr>
          <a:lstStyle/>
          <a:p>
            <a:r>
              <a:rPr lang="en-US" sz="3500" dirty="0" smtClean="0">
                <a:solidFill>
                  <a:schemeClr val="accent3">
                    <a:lumMod val="50000"/>
                  </a:schemeClr>
                </a:solidFill>
              </a:rPr>
              <a:t>Input data for thermal </a:t>
            </a:r>
            <a:r>
              <a:rPr lang="en-US" sz="3500" dirty="0" smtClean="0">
                <a:solidFill>
                  <a:schemeClr val="accent3">
                    <a:lumMod val="50000"/>
                  </a:schemeClr>
                </a:solidFill>
              </a:rPr>
              <a:t>modeling of Nb</a:t>
            </a:r>
            <a:r>
              <a:rPr lang="en-US" sz="3500" baseline="-25000" dirty="0" smtClean="0">
                <a:solidFill>
                  <a:schemeClr val="accent3">
                    <a:lumMod val="50000"/>
                  </a:schemeClr>
                </a:solidFill>
              </a:rPr>
              <a:t>3</a:t>
            </a:r>
            <a:r>
              <a:rPr lang="en-US" sz="3500" dirty="0" smtClean="0">
                <a:solidFill>
                  <a:schemeClr val="accent3">
                    <a:lumMod val="50000"/>
                  </a:schemeClr>
                </a:solidFill>
              </a:rPr>
              <a:t>Sn Superconducting Magnets </a:t>
            </a:r>
            <a:br>
              <a:rPr lang="en-US" sz="3500" dirty="0" smtClean="0">
                <a:solidFill>
                  <a:schemeClr val="accent3">
                    <a:lumMod val="50000"/>
                  </a:schemeClr>
                </a:solidFill>
              </a:rPr>
            </a:br>
            <a:r>
              <a:rPr lang="en-US" sz="3500" dirty="0" smtClean="0">
                <a:solidFill>
                  <a:schemeClr val="accent3">
                    <a:lumMod val="50000"/>
                  </a:schemeClr>
                </a:solidFill>
              </a:rPr>
              <a:t>by Andrew Davies</a:t>
            </a:r>
            <a:endParaRPr lang="en-US" sz="3500" dirty="0">
              <a:solidFill>
                <a:schemeClr val="accent3">
                  <a:lumMod val="50000"/>
                </a:schemeClr>
              </a:solidFill>
            </a:endParaRPr>
          </a:p>
        </p:txBody>
      </p:sp>
      <p:sp>
        <p:nvSpPr>
          <p:cNvPr id="3" name="Content Placeholder 2"/>
          <p:cNvSpPr>
            <a:spLocks noGrp="1"/>
          </p:cNvSpPr>
          <p:nvPr>
            <p:ph idx="1"/>
          </p:nvPr>
        </p:nvSpPr>
        <p:spPr>
          <a:xfrm>
            <a:off x="152400" y="1981200"/>
            <a:ext cx="4953000" cy="4267200"/>
          </a:xfrm>
        </p:spPr>
        <p:txBody>
          <a:bodyPr/>
          <a:lstStyle/>
          <a:p>
            <a:r>
              <a:rPr lang="en-US" dirty="0" smtClean="0"/>
              <a:t>Find the temperature margin before the magnet quenches.</a:t>
            </a:r>
          </a:p>
          <a:p>
            <a:r>
              <a:rPr lang="en-US" dirty="0" smtClean="0"/>
              <a:t>Provide a compiled data set </a:t>
            </a:r>
            <a:r>
              <a:rPr lang="en-US" dirty="0" smtClean="0"/>
              <a:t>for future </a:t>
            </a:r>
            <a:r>
              <a:rPr lang="en-US" dirty="0" smtClean="0"/>
              <a:t>modeling</a:t>
            </a:r>
          </a:p>
          <a:p>
            <a:r>
              <a:rPr lang="en-US" dirty="0" smtClean="0"/>
              <a:t>Transient heat flow remains un-modeled.</a:t>
            </a:r>
          </a:p>
          <a:p>
            <a:endParaRPr lang="en-US"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5410200"/>
            <a:ext cx="8229600" cy="1143000"/>
          </a:xfrm>
        </p:spPr>
        <p:txBody>
          <a:bodyPr>
            <a:normAutofit/>
          </a:bodyPr>
          <a:lstStyle/>
          <a:p>
            <a:r>
              <a:rPr lang="en-US" sz="2400" dirty="0" smtClean="0"/>
              <a:t>Second order transition in magnetic field</a:t>
            </a:r>
            <a:endParaRPr lang="en-US" sz="2400"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10</a:t>
            </a:fld>
            <a:endParaRPr lang="en-US" dirty="0"/>
          </a:p>
        </p:txBody>
      </p:sp>
      <p:pic>
        <p:nvPicPr>
          <p:cNvPr id="13315" name="Picture 3"/>
          <p:cNvPicPr>
            <a:picLocks noChangeAspect="1" noChangeArrowheads="1"/>
          </p:cNvPicPr>
          <p:nvPr/>
        </p:nvPicPr>
        <p:blipFill>
          <a:blip r:embed="rId2"/>
          <a:srcRect/>
          <a:stretch>
            <a:fillRect/>
          </a:stretch>
        </p:blipFill>
        <p:spPr bwMode="auto">
          <a:xfrm>
            <a:off x="152400" y="304800"/>
            <a:ext cx="8763000" cy="49878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chemeClr val="accent3">
                    <a:lumMod val="50000"/>
                  </a:schemeClr>
                </a:solidFill>
              </a:rPr>
              <a:t>Future Work</a:t>
            </a:r>
            <a:r>
              <a:rPr lang="en-US" dirty="0"/>
              <a:t/>
            </a:r>
            <a:br>
              <a:rPr lang="en-US" dirty="0"/>
            </a:br>
            <a:endParaRPr lang="en-US" dirty="0"/>
          </a:p>
        </p:txBody>
      </p:sp>
      <p:sp>
        <p:nvSpPr>
          <p:cNvPr id="3" name="Content Placeholder 2"/>
          <p:cNvSpPr>
            <a:spLocks noGrp="1"/>
          </p:cNvSpPr>
          <p:nvPr>
            <p:ph idx="1"/>
          </p:nvPr>
        </p:nvSpPr>
        <p:spPr>
          <a:xfrm>
            <a:off x="381000" y="1143000"/>
            <a:ext cx="8229600" cy="4525963"/>
          </a:xfrm>
        </p:spPr>
        <p:txBody>
          <a:bodyPr>
            <a:normAutofit fontScale="92500" lnSpcReduction="10000"/>
          </a:bodyPr>
          <a:lstStyle/>
          <a:p>
            <a:r>
              <a:rPr lang="en-US" dirty="0" smtClean="0"/>
              <a:t>Write report on the impact of magnetic fields on the thermal properties.</a:t>
            </a:r>
          </a:p>
          <a:p>
            <a:r>
              <a:rPr lang="en-US" dirty="0" smtClean="0"/>
              <a:t>Build </a:t>
            </a:r>
            <a:r>
              <a:rPr lang="en-US" dirty="0" smtClean="0"/>
              <a:t>the magnet in </a:t>
            </a:r>
            <a:r>
              <a:rPr lang="en-US" dirty="0" err="1" smtClean="0"/>
              <a:t>Pspice</a:t>
            </a:r>
            <a:endParaRPr lang="en-US" dirty="0" smtClean="0"/>
          </a:p>
          <a:p>
            <a:pPr lvl="1"/>
            <a:r>
              <a:rPr lang="en-US" dirty="0" smtClean="0"/>
              <a:t>Steady state</a:t>
            </a:r>
          </a:p>
          <a:p>
            <a:pPr lvl="1"/>
            <a:r>
              <a:rPr lang="en-US" dirty="0" smtClean="0"/>
              <a:t>Transient</a:t>
            </a:r>
          </a:p>
          <a:p>
            <a:pPr lvl="0"/>
            <a:r>
              <a:rPr lang="en-US" dirty="0" smtClean="0"/>
              <a:t>Program heat capacity into </a:t>
            </a:r>
            <a:r>
              <a:rPr lang="en-US" dirty="0" smtClean="0"/>
              <a:t>VBA</a:t>
            </a:r>
          </a:p>
          <a:p>
            <a:r>
              <a:rPr lang="en-US" dirty="0" smtClean="0"/>
              <a:t>Numerical simulations with parametric study</a:t>
            </a:r>
          </a:p>
          <a:p>
            <a:r>
              <a:rPr lang="en-US" dirty="0" smtClean="0"/>
              <a:t>Simplify model for </a:t>
            </a:r>
            <a:r>
              <a:rPr lang="en-US" dirty="0"/>
              <a:t>coil construction and testing</a:t>
            </a:r>
            <a:r>
              <a:rPr lang="en-US" dirty="0" smtClean="0"/>
              <a:t>.</a:t>
            </a:r>
          </a:p>
          <a:p>
            <a:r>
              <a:rPr lang="en-US" dirty="0" smtClean="0"/>
              <a:t>Compare to existing measurements</a:t>
            </a:r>
            <a:endParaRPr lang="en-US" dirty="0"/>
          </a:p>
          <a:p>
            <a:endParaRPr lang="en-US" dirty="0" smtClean="0"/>
          </a:p>
          <a:p>
            <a:pPr lvl="0"/>
            <a:endParaRPr lang="en-US" dirty="0" smtClean="0"/>
          </a:p>
          <a:p>
            <a:pPr lvl="0"/>
            <a:endParaRPr lang="en-US"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Autofit/>
          </a:bodyPr>
          <a:lstStyle/>
          <a:p>
            <a:r>
              <a:rPr lang="en-US" sz="9600" dirty="0" smtClean="0"/>
              <a:t>End</a:t>
            </a:r>
            <a:endParaRPr lang="en-US" sz="9600"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Evaluate final results</a:t>
            </a:r>
          </a:p>
          <a:p>
            <a:r>
              <a:rPr lang="en-US" dirty="0" smtClean="0"/>
              <a:t>Propose </a:t>
            </a:r>
            <a:r>
              <a:rPr lang="en-US" dirty="0"/>
              <a:t>possible future steps of </a:t>
            </a:r>
            <a:r>
              <a:rPr lang="en-US" dirty="0" smtClean="0"/>
              <a:t>analysis</a:t>
            </a:r>
          </a:p>
          <a:p>
            <a:r>
              <a:rPr lang="en-US" dirty="0" smtClean="0"/>
              <a:t>Present </a:t>
            </a:r>
            <a:r>
              <a:rPr lang="en-US" dirty="0"/>
              <a:t> </a:t>
            </a:r>
            <a:r>
              <a:rPr lang="en-US" dirty="0" smtClean="0"/>
              <a:t>effects </a:t>
            </a:r>
            <a:r>
              <a:rPr lang="en-US" dirty="0"/>
              <a:t>of the input parameters </a:t>
            </a:r>
          </a:p>
        </p:txBody>
      </p:sp>
      <p:sp>
        <p:nvSpPr>
          <p:cNvPr id="4" name="Slide Number Placeholder 3"/>
          <p:cNvSpPr>
            <a:spLocks noGrp="1"/>
          </p:cNvSpPr>
          <p:nvPr>
            <p:ph type="sldNum" sz="quarter" idx="12"/>
          </p:nvPr>
        </p:nvSpPr>
        <p:spPr/>
        <p:txBody>
          <a:bodyPr/>
          <a:lstStyle/>
          <a:p>
            <a:fld id="{A9D0029C-1A1A-4726-B51A-4B52C47AECE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0029C-1A1A-4726-B51A-4B52C47AECE0}" type="slidenum">
              <a:rPr lang="en-US" smtClean="0"/>
              <a:pPr/>
              <a:t>14</a:t>
            </a:fld>
            <a:endParaRPr lang="en-US"/>
          </a:p>
        </p:txBody>
      </p:sp>
      <p:pic>
        <p:nvPicPr>
          <p:cNvPr id="9218" name="Picture 2"/>
          <p:cNvPicPr>
            <a:picLocks noChangeAspect="1" noChangeArrowheads="1"/>
          </p:cNvPicPr>
          <p:nvPr/>
        </p:nvPicPr>
        <p:blipFill>
          <a:blip r:embed="rId2"/>
          <a:srcRect/>
          <a:stretch>
            <a:fillRect/>
          </a:stretch>
        </p:blipFill>
        <p:spPr bwMode="auto">
          <a:xfrm>
            <a:off x="0" y="0"/>
            <a:ext cx="10058400"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10058400" cy="77724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A9D0029C-1A1A-4726-B51A-4B52C47AECE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0029C-1A1A-4726-B51A-4B52C47AECE0}" type="slidenum">
              <a:rPr lang="en-US" smtClean="0"/>
              <a:pPr/>
              <a:t>16</a:t>
            </a:fld>
            <a:endParaRPr lang="en-US"/>
          </a:p>
        </p:txBody>
      </p:sp>
      <p:pic>
        <p:nvPicPr>
          <p:cNvPr id="7170" name="Picture 2"/>
          <p:cNvPicPr>
            <a:picLocks noChangeAspect="1" noChangeArrowheads="1"/>
          </p:cNvPicPr>
          <p:nvPr/>
        </p:nvPicPr>
        <p:blipFill>
          <a:blip r:embed="rId2"/>
          <a:srcRect/>
          <a:stretch>
            <a:fillRect/>
          </a:stretch>
        </p:blipFill>
        <p:spPr bwMode="auto">
          <a:xfrm>
            <a:off x="0" y="0"/>
            <a:ext cx="10058400"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524000"/>
            <a:ext cx="5846618" cy="1905000"/>
          </a:xfrm>
          <a:prstGeom prst="rect">
            <a:avLst/>
          </a:prstGeom>
          <a:noFill/>
          <a:ln w="9525">
            <a:noFill/>
            <a:miter lim="800000"/>
            <a:headEnd/>
            <a:tailEnd/>
          </a:ln>
          <a:effectLst/>
        </p:spPr>
      </p:pic>
      <p:grpSp>
        <p:nvGrpSpPr>
          <p:cNvPr id="3" name="Group 7"/>
          <p:cNvGrpSpPr>
            <a:grpSpLocks/>
          </p:cNvGrpSpPr>
          <p:nvPr/>
        </p:nvGrpSpPr>
        <p:grpSpPr bwMode="auto">
          <a:xfrm>
            <a:off x="304800" y="0"/>
            <a:ext cx="8534400" cy="1447800"/>
            <a:chOff x="240" y="720"/>
            <a:chExt cx="5376" cy="912"/>
          </a:xfrm>
        </p:grpSpPr>
        <p:pic>
          <p:nvPicPr>
            <p:cNvPr id="4" name="Picture 8" descr="cable sect3"/>
            <p:cNvPicPr>
              <a:picLocks noChangeAspect="1" noChangeArrowheads="1"/>
            </p:cNvPicPr>
            <p:nvPr/>
          </p:nvPicPr>
          <p:blipFill>
            <a:blip r:embed="rId3"/>
            <a:srcRect/>
            <a:stretch>
              <a:fillRect/>
            </a:stretch>
          </p:blipFill>
          <p:spPr bwMode="auto">
            <a:xfrm>
              <a:off x="240" y="720"/>
              <a:ext cx="5376" cy="867"/>
            </a:xfrm>
            <a:prstGeom prst="rect">
              <a:avLst/>
            </a:prstGeom>
            <a:noFill/>
            <a:ln w="9525">
              <a:noFill/>
              <a:miter lim="800000"/>
              <a:headEnd/>
              <a:tailEnd/>
            </a:ln>
          </p:spPr>
        </p:pic>
        <p:sp>
          <p:nvSpPr>
            <p:cNvPr id="5" name="Line 9"/>
            <p:cNvSpPr>
              <a:spLocks noChangeShapeType="1"/>
            </p:cNvSpPr>
            <p:nvPr/>
          </p:nvSpPr>
          <p:spPr bwMode="auto">
            <a:xfrm flipV="1">
              <a:off x="240" y="720"/>
              <a:ext cx="5280" cy="96"/>
            </a:xfrm>
            <a:prstGeom prst="line">
              <a:avLst/>
            </a:prstGeom>
            <a:noFill/>
            <a:ln w="19050">
              <a:solidFill>
                <a:schemeClr val="tx1"/>
              </a:solidFill>
              <a:prstDash val="dash"/>
              <a:round/>
              <a:headEnd/>
              <a:tailEnd/>
            </a:ln>
          </p:spPr>
          <p:txBody>
            <a:bodyPr wrap="none" anchor="ctr"/>
            <a:lstStyle/>
            <a:p>
              <a:endParaRPr lang="en-US"/>
            </a:p>
          </p:txBody>
        </p:sp>
        <p:sp>
          <p:nvSpPr>
            <p:cNvPr id="6" name="Line 10"/>
            <p:cNvSpPr>
              <a:spLocks noChangeShapeType="1"/>
            </p:cNvSpPr>
            <p:nvPr/>
          </p:nvSpPr>
          <p:spPr bwMode="auto">
            <a:xfrm>
              <a:off x="240" y="1536"/>
              <a:ext cx="5280" cy="96"/>
            </a:xfrm>
            <a:prstGeom prst="line">
              <a:avLst/>
            </a:prstGeom>
            <a:noFill/>
            <a:ln w="19050">
              <a:solidFill>
                <a:schemeClr val="tx1"/>
              </a:solidFill>
              <a:prstDash val="dash"/>
              <a:round/>
              <a:headEnd/>
              <a:tailEnd/>
            </a:ln>
          </p:spPr>
          <p:txBody>
            <a:bodyPr wrap="none" anchor="ctr"/>
            <a:lstStyle/>
            <a:p>
              <a:endParaRPr lang="en-US"/>
            </a:p>
          </p:txBody>
        </p:sp>
      </p:grpSp>
      <p:pic>
        <p:nvPicPr>
          <p:cNvPr id="2052" name="Picture 4"/>
          <p:cNvPicPr>
            <a:picLocks noChangeAspect="1" noChangeArrowheads="1"/>
          </p:cNvPicPr>
          <p:nvPr/>
        </p:nvPicPr>
        <p:blipFill>
          <a:blip r:embed="rId4"/>
          <a:srcRect/>
          <a:stretch>
            <a:fillRect/>
          </a:stretch>
        </p:blipFill>
        <p:spPr bwMode="auto">
          <a:xfrm>
            <a:off x="6248400" y="1447800"/>
            <a:ext cx="2705100" cy="2667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5"/>
          <a:srcRect/>
          <a:stretch>
            <a:fillRect/>
          </a:stretch>
        </p:blipFill>
        <p:spPr bwMode="auto">
          <a:xfrm>
            <a:off x="3657600" y="4267200"/>
            <a:ext cx="4924425" cy="847725"/>
          </a:xfrm>
          <a:prstGeom prst="rect">
            <a:avLst/>
          </a:prstGeom>
          <a:noFill/>
          <a:ln w="9525">
            <a:noFill/>
            <a:miter lim="800000"/>
            <a:headEnd/>
            <a:tailEnd/>
          </a:ln>
          <a:effectLst/>
        </p:spPr>
      </p:pic>
      <p:pic>
        <p:nvPicPr>
          <p:cNvPr id="2056" name="Picture 8"/>
          <p:cNvPicPr>
            <a:picLocks noChangeAspect="1" noChangeArrowheads="1"/>
          </p:cNvPicPr>
          <p:nvPr/>
        </p:nvPicPr>
        <p:blipFill>
          <a:blip r:embed="rId6"/>
          <a:srcRect/>
          <a:stretch>
            <a:fillRect/>
          </a:stretch>
        </p:blipFill>
        <p:spPr bwMode="auto">
          <a:xfrm>
            <a:off x="228600" y="3505200"/>
            <a:ext cx="3324225" cy="3257550"/>
          </a:xfrm>
          <a:prstGeom prst="rect">
            <a:avLst/>
          </a:prstGeom>
          <a:noFill/>
          <a:ln w="9525">
            <a:noFill/>
            <a:miter lim="800000"/>
            <a:headEnd/>
            <a:tailEnd/>
          </a:ln>
          <a:effectLst/>
        </p:spPr>
      </p:pic>
      <p:sp>
        <p:nvSpPr>
          <p:cNvPr id="13" name="Slide Number Placeholder 12"/>
          <p:cNvSpPr>
            <a:spLocks noGrp="1"/>
          </p:cNvSpPr>
          <p:nvPr>
            <p:ph type="sldNum" sz="quarter" idx="12"/>
          </p:nvPr>
        </p:nvSpPr>
        <p:spPr/>
        <p:txBody>
          <a:bodyPr/>
          <a:lstStyle/>
          <a:p>
            <a:fld id="{A9D0029C-1A1A-4726-B51A-4B52C47AECE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ChangeArrowheads="1"/>
          </p:cNvSpPr>
          <p:nvPr/>
        </p:nvSpPr>
        <p:spPr bwMode="auto">
          <a:xfrm>
            <a:off x="685800" y="0"/>
            <a:ext cx="7772400" cy="762000"/>
          </a:xfrm>
          <a:prstGeom prst="rect">
            <a:avLst/>
          </a:prstGeom>
          <a:noFill/>
          <a:ln w="9525">
            <a:noFill/>
            <a:miter lim="800000"/>
            <a:headEnd/>
            <a:tailEnd/>
          </a:ln>
        </p:spPr>
        <p:txBody>
          <a:bodyPr anchor="ctr"/>
          <a:lstStyle/>
          <a:p>
            <a:pPr algn="ctr"/>
            <a:r>
              <a:rPr lang="en-GB" sz="2800" i="1">
                <a:solidFill>
                  <a:schemeClr val="accent2"/>
                </a:solidFill>
                <a:latin typeface="Lucida Bright" pitchFamily="18" charset="0"/>
              </a:rPr>
              <a:t>Case study: LHC dipole protection</a:t>
            </a:r>
          </a:p>
        </p:txBody>
      </p:sp>
      <p:sp>
        <p:nvSpPr>
          <p:cNvPr id="49157" name="Rectangle 3"/>
          <p:cNvSpPr>
            <a:spLocks noChangeArrowheads="1"/>
          </p:cNvSpPr>
          <p:nvPr/>
        </p:nvSpPr>
        <p:spPr bwMode="auto">
          <a:xfrm>
            <a:off x="228600" y="609600"/>
            <a:ext cx="8458200" cy="2286000"/>
          </a:xfrm>
          <a:prstGeom prst="rect">
            <a:avLst/>
          </a:prstGeom>
          <a:noFill/>
          <a:ln w="9525">
            <a:noFill/>
            <a:miter lim="800000"/>
            <a:headEnd/>
            <a:tailEnd/>
          </a:ln>
        </p:spPr>
        <p:txBody>
          <a:bodyPr/>
          <a:lstStyle/>
          <a:p>
            <a:pPr marL="190500" indent="-190500">
              <a:spcAft>
                <a:spcPct val="60000"/>
              </a:spcAft>
            </a:pPr>
            <a:r>
              <a:rPr lang="en-GB" sz="1700" b="1" dirty="0">
                <a:solidFill>
                  <a:srgbClr val="CC0066"/>
                </a:solidFill>
              </a:rPr>
              <a:t>It's difficult! - the main challenges are:</a:t>
            </a:r>
          </a:p>
          <a:p>
            <a:pPr marL="190500" indent="-190500">
              <a:spcAft>
                <a:spcPct val="25000"/>
              </a:spcAft>
            </a:pPr>
            <a:r>
              <a:rPr lang="en-GB" sz="1700" b="1" dirty="0">
                <a:solidFill>
                  <a:srgbClr val="CC0066"/>
                </a:solidFill>
              </a:rPr>
              <a:t>1) Series connection of many magnets</a:t>
            </a:r>
            <a:endParaRPr lang="en-GB" sz="1700" dirty="0">
              <a:solidFill>
                <a:srgbClr val="CC0066"/>
              </a:solidFill>
            </a:endParaRPr>
          </a:p>
          <a:p>
            <a:pPr marL="190500" indent="-190500">
              <a:buFontTx/>
              <a:buChar char="•"/>
            </a:pPr>
            <a:r>
              <a:rPr lang="en-GB" sz="1700" dirty="0">
                <a:solidFill>
                  <a:schemeClr val="tx1"/>
                </a:solidFill>
              </a:rPr>
              <a:t>In each octant, 154 dipoles are connected in series.  If one magnet quenches, the combined inductance of the others will try to maintain the current.  Result is that the stored energy of all 154 magnets will be fed into the magnet which has quenched </a:t>
            </a:r>
            <a:r>
              <a:rPr lang="en-GB" sz="1700" dirty="0">
                <a:solidFill>
                  <a:schemeClr val="tx1"/>
                </a:solidFill>
                <a:sym typeface="Symbol" pitchFamily="18" charset="2"/>
              </a:rPr>
              <a:t></a:t>
            </a:r>
            <a:r>
              <a:rPr lang="en-GB" sz="1700" dirty="0">
                <a:solidFill>
                  <a:schemeClr val="tx1"/>
                </a:solidFill>
              </a:rPr>
              <a:t> vaporization of that magnet!.</a:t>
            </a:r>
          </a:p>
          <a:p>
            <a:pPr marL="190500" indent="-190500">
              <a:spcBef>
                <a:spcPct val="20000"/>
              </a:spcBef>
              <a:buFontTx/>
              <a:buChar char="•"/>
            </a:pPr>
            <a:r>
              <a:rPr lang="en-GB" sz="1700" b="1" dirty="0">
                <a:solidFill>
                  <a:schemeClr val="accent1"/>
                </a:solidFill>
              </a:rPr>
              <a:t>Solution 1</a:t>
            </a:r>
            <a:r>
              <a:rPr lang="en-GB" sz="1700" dirty="0">
                <a:solidFill>
                  <a:schemeClr val="tx1"/>
                </a:solidFill>
              </a:rPr>
              <a:t>: put cold diodes across the terminals of each magnet.  In normal operation, the diodes do not conduct - so that the magnets all track accurately.  At quench, the diodes of the quenched magnet conduct so that the octant current by-passes that magnet.</a:t>
            </a:r>
            <a:endParaRPr lang="en-GB" sz="1700" b="1" dirty="0">
              <a:solidFill>
                <a:srgbClr val="CC0066"/>
              </a:solidFill>
            </a:endParaRPr>
          </a:p>
        </p:txBody>
      </p:sp>
      <p:pic>
        <p:nvPicPr>
          <p:cNvPr id="49158" name="Picture 4" descr="dip end"/>
          <p:cNvPicPr>
            <a:picLocks noChangeAspect="1" noChangeArrowheads="1"/>
          </p:cNvPicPr>
          <p:nvPr/>
        </p:nvPicPr>
        <p:blipFill>
          <a:blip r:embed="rId2"/>
          <a:srcRect t="8063" r="16280"/>
          <a:stretch>
            <a:fillRect/>
          </a:stretch>
        </p:blipFill>
        <p:spPr bwMode="auto">
          <a:xfrm>
            <a:off x="5715000" y="3505200"/>
            <a:ext cx="3145659" cy="2590800"/>
          </a:xfrm>
          <a:prstGeom prst="rect">
            <a:avLst/>
          </a:prstGeom>
          <a:noFill/>
          <a:ln w="9525">
            <a:noFill/>
            <a:miter lim="800000"/>
            <a:headEnd/>
            <a:tailEnd/>
          </a:ln>
        </p:spPr>
      </p:pic>
      <p:sp>
        <p:nvSpPr>
          <p:cNvPr id="49159" name="Text Box 5"/>
          <p:cNvSpPr txBox="1">
            <a:spLocks noChangeArrowheads="1"/>
          </p:cNvSpPr>
          <p:nvPr/>
        </p:nvSpPr>
        <p:spPr bwMode="auto">
          <a:xfrm>
            <a:off x="228600" y="3505200"/>
            <a:ext cx="5105400" cy="2904641"/>
          </a:xfrm>
          <a:prstGeom prst="rect">
            <a:avLst/>
          </a:prstGeom>
          <a:noFill/>
          <a:ln w="9525">
            <a:noFill/>
            <a:miter lim="800000"/>
            <a:headEnd/>
            <a:tailEnd/>
          </a:ln>
        </p:spPr>
        <p:txBody>
          <a:bodyPr wrap="square">
            <a:spAutoFit/>
          </a:bodyPr>
          <a:lstStyle/>
          <a:p>
            <a:pPr marL="190500" indent="-190500">
              <a:spcAft>
                <a:spcPct val="75000"/>
              </a:spcAft>
              <a:buFontTx/>
              <a:buChar char="•"/>
            </a:pPr>
            <a:r>
              <a:rPr lang="en-GB" sz="1700" b="1" dirty="0">
                <a:solidFill>
                  <a:schemeClr val="accent1"/>
                </a:solidFill>
              </a:rPr>
              <a:t>Solution 2:</a:t>
            </a:r>
            <a:r>
              <a:rPr lang="en-GB" sz="1700" dirty="0">
                <a:solidFill>
                  <a:schemeClr val="tx1"/>
                </a:solidFill>
              </a:rPr>
              <a:t> open a circuit breaker onto a dump resistor (several tonnes) so that the current in the octant is reduced to zero in ~ 100 </a:t>
            </a:r>
            <a:r>
              <a:rPr lang="en-GB" sz="1700" dirty="0" err="1">
                <a:solidFill>
                  <a:schemeClr val="tx1"/>
                </a:solidFill>
              </a:rPr>
              <a:t>secs</a:t>
            </a:r>
            <a:r>
              <a:rPr lang="en-GB" sz="1700" dirty="0">
                <a:solidFill>
                  <a:schemeClr val="tx1"/>
                </a:solidFill>
              </a:rPr>
              <a:t>.</a:t>
            </a:r>
          </a:p>
          <a:p>
            <a:pPr marL="190500" indent="-190500"/>
            <a:r>
              <a:rPr lang="en-GB" sz="1700" b="1" dirty="0">
                <a:solidFill>
                  <a:srgbClr val="CC0066"/>
                </a:solidFill>
              </a:rPr>
              <a:t>2) High current density, high stored energy and long length</a:t>
            </a:r>
            <a:endParaRPr lang="en-GB" sz="1700" dirty="0">
              <a:solidFill>
                <a:schemeClr val="tx1"/>
              </a:solidFill>
            </a:endParaRPr>
          </a:p>
          <a:p>
            <a:pPr marL="190500" indent="-190500">
              <a:buFontTx/>
              <a:buChar char="•"/>
            </a:pPr>
            <a:r>
              <a:rPr lang="en-GB" sz="1700" dirty="0">
                <a:solidFill>
                  <a:schemeClr val="tx1"/>
                </a:solidFill>
              </a:rPr>
              <a:t>As a result of these factors, the individual magnets are not self protecting.  If they were to quench alone or with the by-pass diode, they would still burn out.</a:t>
            </a:r>
          </a:p>
          <a:p>
            <a:pPr marL="190500" indent="-190500">
              <a:buFontTx/>
              <a:buChar char="•"/>
            </a:pPr>
            <a:r>
              <a:rPr lang="en-GB" sz="1700" b="1" dirty="0">
                <a:solidFill>
                  <a:schemeClr val="accent1"/>
                </a:solidFill>
              </a:rPr>
              <a:t>Solution 3:</a:t>
            </a:r>
            <a:r>
              <a:rPr lang="en-GB" sz="1700" dirty="0">
                <a:solidFill>
                  <a:schemeClr val="tx1"/>
                </a:solidFill>
              </a:rPr>
              <a:t>  Quench heaters on top and bottom halves of every magnet. </a:t>
            </a:r>
          </a:p>
        </p:txBody>
      </p:sp>
      <p:sp>
        <p:nvSpPr>
          <p:cNvPr id="8" name="Slide Number Placeholder 7"/>
          <p:cNvSpPr>
            <a:spLocks noGrp="1"/>
          </p:cNvSpPr>
          <p:nvPr>
            <p:ph type="sldNum" sz="quarter" idx="12"/>
          </p:nvPr>
        </p:nvSpPr>
        <p:spPr/>
        <p:txBody>
          <a:bodyPr/>
          <a:lstStyle/>
          <a:p>
            <a:fld id="{A9D0029C-1A1A-4726-B51A-4B52C47AECE0}"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800" b="1" dirty="0" smtClean="0">
                <a:solidFill>
                  <a:schemeClr val="accent3">
                    <a:lumMod val="50000"/>
                  </a:schemeClr>
                </a:solidFill>
              </a:rPr>
              <a:t>Electrical description of thermal systems</a:t>
            </a:r>
            <a:endParaRPr lang="en-US" sz="2800" dirty="0">
              <a:solidFill>
                <a:schemeClr val="accent3">
                  <a:lumMod val="50000"/>
                </a:schemeClr>
              </a:solidFill>
            </a:endParaRPr>
          </a:p>
        </p:txBody>
      </p:sp>
      <p:sp>
        <p:nvSpPr>
          <p:cNvPr id="3" name="Content Placeholder 2"/>
          <p:cNvSpPr>
            <a:spLocks noGrp="1"/>
          </p:cNvSpPr>
          <p:nvPr>
            <p:ph idx="1"/>
          </p:nvPr>
        </p:nvSpPr>
        <p:spPr>
          <a:xfrm>
            <a:off x="457200" y="1066800"/>
            <a:ext cx="8229600" cy="5638800"/>
          </a:xfrm>
        </p:spPr>
        <p:txBody>
          <a:bodyPr>
            <a:normAutofit/>
          </a:bodyPr>
          <a:lstStyle/>
          <a:p>
            <a:r>
              <a:rPr lang="en-US" sz="2300" dirty="0" smtClean="0"/>
              <a:t>For </a:t>
            </a:r>
            <a:r>
              <a:rPr lang="en-US" sz="2300" dirty="0" smtClean="0"/>
              <a:t>one-dimensional heat </a:t>
            </a:r>
            <a:r>
              <a:rPr lang="en-US" sz="2300" dirty="0" smtClean="0"/>
              <a:t>flow</a:t>
            </a:r>
          </a:p>
          <a:p>
            <a:endParaRPr lang="en-US" sz="2300" dirty="0" smtClean="0"/>
          </a:p>
          <a:p>
            <a:endParaRPr lang="en-US" sz="2300" dirty="0" smtClean="0"/>
          </a:p>
          <a:p>
            <a:r>
              <a:rPr lang="en-US" sz="2300" dirty="0" smtClean="0"/>
              <a:t>Transmission </a:t>
            </a:r>
            <a:r>
              <a:rPr lang="en-US" sz="2300" dirty="0" smtClean="0"/>
              <a:t>line </a:t>
            </a:r>
            <a:r>
              <a:rPr lang="en-US" sz="2300" dirty="0" smtClean="0"/>
              <a:t>equation</a:t>
            </a:r>
          </a:p>
          <a:p>
            <a:endParaRPr lang="en-US" sz="2300" dirty="0" smtClean="0"/>
          </a:p>
          <a:p>
            <a:endParaRPr lang="en-US" sz="2300" dirty="0" smtClean="0"/>
          </a:p>
          <a:p>
            <a:r>
              <a:rPr lang="en-US" sz="2300" dirty="0" smtClean="0"/>
              <a:t>No direct </a:t>
            </a:r>
            <a:r>
              <a:rPr lang="en-US" sz="2300" dirty="0" smtClean="0"/>
              <a:t>comparison for </a:t>
            </a:r>
            <a:r>
              <a:rPr lang="en-US" sz="2300" dirty="0" smtClean="0"/>
              <a:t>inductance </a:t>
            </a:r>
            <a:r>
              <a:rPr lang="en-US" sz="2300" dirty="0" smtClean="0"/>
              <a:t>and </a:t>
            </a:r>
            <a:r>
              <a:rPr lang="en-US" sz="2300" dirty="0" smtClean="0"/>
              <a:t>the volume element cannot </a:t>
            </a:r>
            <a:r>
              <a:rPr lang="en-US" sz="2300" dirty="0" smtClean="0"/>
              <a:t>cool itself, </a:t>
            </a:r>
            <a:r>
              <a:rPr lang="en-US" sz="2300" dirty="0" smtClean="0"/>
              <a:t>L</a:t>
            </a:r>
            <a:r>
              <a:rPr lang="en-US" sz="2300" dirty="0" smtClean="0"/>
              <a:t>′=0 and G′=</a:t>
            </a:r>
            <a:r>
              <a:rPr lang="en-US" sz="2300" dirty="0" smtClean="0"/>
              <a:t>0</a:t>
            </a:r>
          </a:p>
          <a:p>
            <a:endParaRPr lang="en-US" sz="2300" dirty="0" smtClean="0"/>
          </a:p>
          <a:p>
            <a:endParaRPr lang="en-US" sz="2300" dirty="0" smtClean="0"/>
          </a:p>
          <a:p>
            <a:r>
              <a:rPr lang="en-US" sz="2300" dirty="0" smtClean="0"/>
              <a:t>Kirchhoff </a:t>
            </a:r>
            <a:r>
              <a:rPr lang="en-US" sz="2300" dirty="0" smtClean="0"/>
              <a:t>“</a:t>
            </a:r>
            <a:r>
              <a:rPr lang="en-US" sz="2300" i="1" dirty="0" smtClean="0"/>
              <a:t>Two different forms of energy behave identically when the </a:t>
            </a:r>
            <a:r>
              <a:rPr lang="en-US" sz="2300" i="1" dirty="0" smtClean="0"/>
              <a:t>differential </a:t>
            </a:r>
            <a:r>
              <a:rPr lang="en-US" sz="2300" i="1" dirty="0" smtClean="0"/>
              <a:t>equations which describe them have the same form and the initial </a:t>
            </a:r>
            <a:r>
              <a:rPr lang="en-US" sz="2300" i="1" dirty="0" smtClean="0"/>
              <a:t>and boundary </a:t>
            </a:r>
            <a:r>
              <a:rPr lang="en-US" sz="2300" i="1" dirty="0" smtClean="0"/>
              <a:t>conditions are identical</a:t>
            </a:r>
            <a:r>
              <a:rPr lang="en-US" sz="3000" i="1" dirty="0" smtClean="0"/>
              <a:t>”</a:t>
            </a:r>
            <a:endParaRPr lang="en-US" sz="3000" dirty="0" smtClean="0"/>
          </a:p>
          <a:p>
            <a:endParaRPr lang="en-US" dirty="0" smtClean="0"/>
          </a:p>
          <a:p>
            <a:pPr>
              <a:buNone/>
            </a:pPr>
            <a:endParaRPr lang="en-US" dirty="0"/>
          </a:p>
        </p:txBody>
      </p:sp>
      <p:pic>
        <p:nvPicPr>
          <p:cNvPr id="10" name="Picture 5"/>
          <p:cNvPicPr>
            <a:picLocks noChangeAspect="1" noChangeArrowheads="1"/>
          </p:cNvPicPr>
          <p:nvPr/>
        </p:nvPicPr>
        <p:blipFill>
          <a:blip r:embed="rId2"/>
          <a:srcRect/>
          <a:stretch>
            <a:fillRect/>
          </a:stretch>
        </p:blipFill>
        <p:spPr bwMode="auto">
          <a:xfrm>
            <a:off x="1752600" y="1600200"/>
            <a:ext cx="4343400" cy="633413"/>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1066800" y="2895600"/>
            <a:ext cx="4322618" cy="609600"/>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a:srcRect/>
          <a:stretch>
            <a:fillRect/>
          </a:stretch>
        </p:blipFill>
        <p:spPr bwMode="auto">
          <a:xfrm>
            <a:off x="2209800" y="4495800"/>
            <a:ext cx="1900003" cy="685800"/>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a:srcRect/>
          <a:stretch>
            <a:fillRect/>
          </a:stretch>
        </p:blipFill>
        <p:spPr bwMode="auto">
          <a:xfrm>
            <a:off x="5715000" y="2895600"/>
            <a:ext cx="2619375" cy="5715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A9D0029C-1A1A-4726-B51A-4B52C47AECE0}"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0" y="0"/>
            <a:ext cx="9144000" cy="6910431"/>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A9D0029C-1A1A-4726-B51A-4B52C47AECE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533400" y="914400"/>
            <a:ext cx="8212311" cy="5715000"/>
          </a:xfrm>
          <a:prstGeom prst="rect">
            <a:avLst/>
          </a:prstGeom>
          <a:noFill/>
          <a:ln w="9525">
            <a:noFill/>
            <a:miter lim="800000"/>
            <a:headEnd/>
            <a:tailEnd/>
          </a:ln>
          <a:effectLst/>
        </p:spPr>
      </p:pic>
      <p:sp>
        <p:nvSpPr>
          <p:cNvPr id="5" name="Title 4"/>
          <p:cNvSpPr>
            <a:spLocks noGrp="1"/>
          </p:cNvSpPr>
          <p:nvPr>
            <p:ph type="title"/>
          </p:nvPr>
        </p:nvSpPr>
        <p:spPr>
          <a:xfrm>
            <a:off x="381000" y="0"/>
            <a:ext cx="8229600" cy="1143000"/>
          </a:xfrm>
        </p:spPr>
        <p:txBody>
          <a:bodyPr/>
          <a:lstStyle/>
          <a:p>
            <a:r>
              <a:rPr lang="en-US" dirty="0" smtClean="0">
                <a:solidFill>
                  <a:schemeClr val="accent3">
                    <a:lumMod val="50000"/>
                  </a:schemeClr>
                </a:solidFill>
              </a:rPr>
              <a:t>Network Model</a:t>
            </a:r>
            <a:endParaRPr lang="en-US" dirty="0">
              <a:solidFill>
                <a:schemeClr val="accent3">
                  <a:lumMod val="50000"/>
                </a:schemeClr>
              </a:solidFill>
            </a:endParaRPr>
          </a:p>
        </p:txBody>
      </p:sp>
      <p:sp>
        <p:nvSpPr>
          <p:cNvPr id="3" name="Slide Number Placeholder 2"/>
          <p:cNvSpPr>
            <a:spLocks noGrp="1"/>
          </p:cNvSpPr>
          <p:nvPr>
            <p:ph type="sldNum" sz="quarter" idx="12"/>
          </p:nvPr>
        </p:nvSpPr>
        <p:spPr/>
        <p:txBody>
          <a:bodyPr/>
          <a:lstStyle/>
          <a:p>
            <a:fld id="{A9D0029C-1A1A-4726-B51A-4B52C47AECE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D0029C-1A1A-4726-B51A-4B52C47AECE0}" type="slidenum">
              <a:rPr lang="en-US" smtClean="0"/>
              <a:pPr/>
              <a:t>5</a:t>
            </a:fld>
            <a:endParaRPr lang="en-US"/>
          </a:p>
        </p:txBody>
      </p:sp>
      <p:pic>
        <p:nvPicPr>
          <p:cNvPr id="10242" name="Picture 2"/>
          <p:cNvPicPr>
            <a:picLocks noChangeAspect="1" noChangeArrowheads="1"/>
          </p:cNvPicPr>
          <p:nvPr/>
        </p:nvPicPr>
        <p:blipFill>
          <a:blip r:embed="rId2"/>
          <a:srcRect/>
          <a:stretch>
            <a:fillRect/>
          </a:stretch>
        </p:blipFill>
        <p:spPr bwMode="auto">
          <a:xfrm>
            <a:off x="328462" y="304800"/>
            <a:ext cx="8282138" cy="60975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rmAutofit fontScale="90000"/>
          </a:bodyPr>
          <a:lstStyle/>
          <a:p>
            <a:pPr lvl="0"/>
            <a:r>
              <a:rPr lang="en-US" dirty="0">
                <a:solidFill>
                  <a:schemeClr val="accent3">
                    <a:lumMod val="50000"/>
                  </a:schemeClr>
                </a:solidFill>
              </a:rPr>
              <a:t>Material data collection and compilation</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Temperature </a:t>
            </a:r>
            <a:r>
              <a:rPr lang="en-US" dirty="0"/>
              <a:t>range of 1.0K to </a:t>
            </a:r>
            <a:r>
              <a:rPr lang="en-US" dirty="0" smtClean="0"/>
              <a:t>300.0K</a:t>
            </a:r>
          </a:p>
          <a:p>
            <a:r>
              <a:rPr lang="en-US" dirty="0"/>
              <a:t>The compiled dataset will be used as input to the </a:t>
            </a:r>
            <a:r>
              <a:rPr lang="en-US" dirty="0" smtClean="0"/>
              <a:t>Network model for </a:t>
            </a:r>
            <a:r>
              <a:rPr lang="en-US" dirty="0"/>
              <a:t>Nb</a:t>
            </a:r>
            <a:r>
              <a:rPr lang="en-US" baseline="-25000" dirty="0"/>
              <a:t>3</a:t>
            </a:r>
            <a:r>
              <a:rPr lang="en-US" dirty="0"/>
              <a:t>Sn Superconducting Magnets.</a:t>
            </a:r>
          </a:p>
          <a:p>
            <a:r>
              <a:rPr lang="en-US" dirty="0" smtClean="0"/>
              <a:t>Assess </a:t>
            </a:r>
            <a:r>
              <a:rPr lang="en-US" dirty="0" smtClean="0"/>
              <a:t>the impact of material properties on thermal </a:t>
            </a:r>
            <a:r>
              <a:rPr lang="en-US" dirty="0" smtClean="0"/>
              <a:t>properties of magnets. </a:t>
            </a:r>
            <a:r>
              <a:rPr lang="en-US" dirty="0" smtClean="0"/>
              <a:t>(</a:t>
            </a:r>
            <a:r>
              <a:rPr lang="en-US" dirty="0" smtClean="0"/>
              <a:t>CTD-1002X), </a:t>
            </a:r>
            <a:r>
              <a:rPr lang="en-US" dirty="0" smtClean="0"/>
              <a:t>(G10)</a:t>
            </a:r>
          </a:p>
          <a:p>
            <a:r>
              <a:rPr lang="en-US" dirty="0" smtClean="0"/>
              <a:t>Heat conductivity and Heat capacity. </a:t>
            </a:r>
          </a:p>
          <a:p>
            <a:r>
              <a:rPr lang="en-US" dirty="0" smtClean="0"/>
              <a:t>Assess </a:t>
            </a:r>
            <a:r>
              <a:rPr lang="en-US" dirty="0" smtClean="0"/>
              <a:t>the impact </a:t>
            </a:r>
            <a:r>
              <a:rPr lang="en-US" dirty="0" smtClean="0"/>
              <a:t>of</a:t>
            </a:r>
            <a:r>
              <a:rPr lang="en-US" dirty="0" smtClean="0"/>
              <a:t> </a:t>
            </a:r>
            <a:r>
              <a:rPr lang="en-US" dirty="0" smtClean="0"/>
              <a:t>magnetic </a:t>
            </a:r>
            <a:r>
              <a:rPr lang="en-US" dirty="0" smtClean="0"/>
              <a:t>fields on </a:t>
            </a:r>
            <a:r>
              <a:rPr lang="en-US" dirty="0" smtClean="0"/>
              <a:t>thermal properties. (copper, </a:t>
            </a:r>
            <a:r>
              <a:rPr lang="en-US" dirty="0" err="1" smtClean="0"/>
              <a:t>NbTi</a:t>
            </a:r>
            <a:r>
              <a:rPr lang="en-US" dirty="0" smtClean="0"/>
              <a:t>, Nb3Sn)</a:t>
            </a:r>
          </a:p>
          <a:p>
            <a:endParaRPr lang="en-US" dirty="0"/>
          </a:p>
        </p:txBody>
      </p:sp>
      <p:sp>
        <p:nvSpPr>
          <p:cNvPr id="4" name="Slide Number Placeholder 3"/>
          <p:cNvSpPr>
            <a:spLocks noGrp="1"/>
          </p:cNvSpPr>
          <p:nvPr>
            <p:ph type="sldNum" sz="quarter" idx="12"/>
          </p:nvPr>
        </p:nvSpPr>
        <p:spPr/>
        <p:txBody>
          <a:bodyPr/>
          <a:lstStyle/>
          <a:p>
            <a:fld id="{A9D0029C-1A1A-4726-B51A-4B52C47AECE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D0029C-1A1A-4726-B51A-4B52C47AECE0}" type="slidenum">
              <a:rPr lang="en-US" smtClean="0"/>
              <a:pPr/>
              <a:t>7</a:t>
            </a:fld>
            <a:endParaRPr lang="en-US"/>
          </a:p>
        </p:txBody>
      </p:sp>
      <p:pic>
        <p:nvPicPr>
          <p:cNvPr id="11268" name="Picture 4"/>
          <p:cNvPicPr>
            <a:picLocks noChangeAspect="1" noChangeArrowheads="1"/>
          </p:cNvPicPr>
          <p:nvPr/>
        </p:nvPicPr>
        <p:blipFill>
          <a:blip r:embed="rId2"/>
          <a:srcRect/>
          <a:stretch>
            <a:fillRect/>
          </a:stretch>
        </p:blipFill>
        <p:spPr bwMode="auto">
          <a:xfrm>
            <a:off x="609600" y="82762"/>
            <a:ext cx="7413542" cy="6775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D0029C-1A1A-4726-B51A-4B52C47AECE0}" type="slidenum">
              <a:rPr lang="en-US" smtClean="0"/>
              <a:pPr/>
              <a:t>8</a:t>
            </a:fld>
            <a:endParaRPr lang="en-US"/>
          </a:p>
        </p:txBody>
      </p:sp>
      <p:pic>
        <p:nvPicPr>
          <p:cNvPr id="12291" name="Picture 3"/>
          <p:cNvPicPr>
            <a:picLocks noChangeAspect="1" noChangeArrowheads="1"/>
          </p:cNvPicPr>
          <p:nvPr/>
        </p:nvPicPr>
        <p:blipFill>
          <a:blip r:embed="rId2"/>
          <a:srcRect/>
          <a:stretch>
            <a:fillRect/>
          </a:stretch>
        </p:blipFill>
        <p:spPr bwMode="auto">
          <a:xfrm>
            <a:off x="776358" y="102998"/>
            <a:ext cx="7224642" cy="6602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D0029C-1A1A-4726-B51A-4B52C47AECE0}" type="slidenum">
              <a:rPr lang="en-US" smtClean="0"/>
              <a:pPr/>
              <a:t>9</a:t>
            </a:fld>
            <a:endParaRPr lang="en-US"/>
          </a:p>
        </p:txBody>
      </p:sp>
      <p:pic>
        <p:nvPicPr>
          <p:cNvPr id="14338" name="Picture 2"/>
          <p:cNvPicPr>
            <a:picLocks noChangeAspect="1" noChangeArrowheads="1"/>
          </p:cNvPicPr>
          <p:nvPr/>
        </p:nvPicPr>
        <p:blipFill>
          <a:blip r:embed="rId2"/>
          <a:srcRect/>
          <a:stretch>
            <a:fillRect/>
          </a:stretch>
        </p:blipFill>
        <p:spPr bwMode="auto">
          <a:xfrm>
            <a:off x="762000" y="61570"/>
            <a:ext cx="7162800" cy="67964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476</Words>
  <Application>Microsoft Office PowerPoint</Application>
  <PresentationFormat>On-screen Show (4:3)</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Input data for thermal modeling of Nb3Sn Superconducting Magnets  by Andrew Davies</vt:lpstr>
      <vt:lpstr>Electrical description of thermal systems</vt:lpstr>
      <vt:lpstr>Slide 3</vt:lpstr>
      <vt:lpstr>Network Model</vt:lpstr>
      <vt:lpstr>Slide 5</vt:lpstr>
      <vt:lpstr>Material data collection and compilation </vt:lpstr>
      <vt:lpstr>Slide 7</vt:lpstr>
      <vt:lpstr>Slide 8</vt:lpstr>
      <vt:lpstr>Slide 9</vt:lpstr>
      <vt:lpstr>Second order transition in magnetic field</vt:lpstr>
      <vt:lpstr>Future Work </vt:lpstr>
      <vt:lpstr>End</vt:lpstr>
      <vt:lpstr>Results</vt:lpstr>
      <vt:lpstr>Slide 14</vt:lpstr>
      <vt:lpstr>Slide 15</vt:lpstr>
      <vt:lpstr>Slide 16</vt:lpstr>
      <vt:lpstr>Slide 17</vt:lpstr>
      <vt:lpstr>Slide 18</vt:lpstr>
    </vt:vector>
  </TitlesOfParts>
  <Company>Fermi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modeling of Nb3Sn Superconducting Magnets </dc:title>
  <dc:creator>adavies</dc:creator>
  <cp:lastModifiedBy>adavies</cp:lastModifiedBy>
  <cp:revision>56</cp:revision>
  <dcterms:created xsi:type="dcterms:W3CDTF">2011-07-14T20:21:17Z</dcterms:created>
  <dcterms:modified xsi:type="dcterms:W3CDTF">2011-08-01T20:57:16Z</dcterms:modified>
</cp:coreProperties>
</file>