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 id="2147483667" r:id="rId5"/>
    <p:sldMasterId id="2147483692" r:id="rId6"/>
    <p:sldMasterId id="2147483697" r:id="rId7"/>
  </p:sldMasterIdLst>
  <p:notesMasterIdLst>
    <p:notesMasterId r:id="rId22"/>
  </p:notesMasterIdLst>
  <p:sldIdLst>
    <p:sldId id="256" r:id="rId8"/>
    <p:sldId id="303" r:id="rId9"/>
    <p:sldId id="300" r:id="rId10"/>
    <p:sldId id="301" r:id="rId11"/>
    <p:sldId id="305" r:id="rId12"/>
    <p:sldId id="306" r:id="rId13"/>
    <p:sldId id="285" r:id="rId14"/>
    <p:sldId id="302" r:id="rId15"/>
    <p:sldId id="264" r:id="rId16"/>
    <p:sldId id="298" r:id="rId17"/>
    <p:sldId id="299" r:id="rId18"/>
    <p:sldId id="294" r:id="rId19"/>
    <p:sldId id="297" r:id="rId20"/>
    <p:sldId id="304"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C3E"/>
    <a:srgbClr val="FD6D08"/>
    <a:srgbClr val="FF8200"/>
    <a:srgbClr val="77797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34AE42-7DCB-4F15-AD18-4AF94F818B26}" v="70" dt="2020-12-01T22:39:27.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5" autoAdjust="0"/>
    <p:restoredTop sz="84719" autoAdjust="0"/>
  </p:normalViewPr>
  <p:slideViewPr>
    <p:cSldViewPr snapToGrid="0" snapToObjects="1">
      <p:cViewPr varScale="1">
        <p:scale>
          <a:sx n="135" d="100"/>
          <a:sy n="135" d="100"/>
        </p:scale>
        <p:origin x="63" y="9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Barrow" userId="cee76c35-ae93-44d9-86f0-888a0a7effc5" providerId="ADAL" clId="{7834AE42-7DCB-4F15-AD18-4AF94F818B26}"/>
    <pc:docChg chg="custSel modSld">
      <pc:chgData name="Josh Barrow" userId="cee76c35-ae93-44d9-86f0-888a0a7effc5" providerId="ADAL" clId="{7834AE42-7DCB-4F15-AD18-4AF94F818B26}" dt="2020-12-01T22:40:13.927" v="257" actId="20577"/>
      <pc:docMkLst>
        <pc:docMk/>
      </pc:docMkLst>
      <pc:sldChg chg="modSp mod">
        <pc:chgData name="Josh Barrow" userId="cee76c35-ae93-44d9-86f0-888a0a7effc5" providerId="ADAL" clId="{7834AE42-7DCB-4F15-AD18-4AF94F818B26}" dt="2020-12-01T22:40:13.927" v="257" actId="20577"/>
        <pc:sldMkLst>
          <pc:docMk/>
          <pc:sldMk cId="2244223294" sldId="256"/>
        </pc:sldMkLst>
        <pc:spChg chg="mod">
          <ac:chgData name="Josh Barrow" userId="cee76c35-ae93-44d9-86f0-888a0a7effc5" providerId="ADAL" clId="{7834AE42-7DCB-4F15-AD18-4AF94F818B26}" dt="2020-12-01T22:40:13.927" v="257" actId="20577"/>
          <ac:spMkLst>
            <pc:docMk/>
            <pc:sldMk cId="2244223294" sldId="256"/>
            <ac:spMk id="5" creationId="{5FCCD399-D371-4112-A8DA-5D4E4FFD2615}"/>
          </ac:spMkLst>
        </pc:spChg>
      </pc:sldChg>
      <pc:sldChg chg="addSp modSp mod">
        <pc:chgData name="Josh Barrow" userId="cee76c35-ae93-44d9-86f0-888a0a7effc5" providerId="ADAL" clId="{7834AE42-7DCB-4F15-AD18-4AF94F818B26}" dt="2020-12-01T22:29:59.512" v="43" actId="14100"/>
        <pc:sldMkLst>
          <pc:docMk/>
          <pc:sldMk cId="237527559" sldId="264"/>
        </pc:sldMkLst>
        <pc:spChg chg="add mod">
          <ac:chgData name="Josh Barrow" userId="cee76c35-ae93-44d9-86f0-888a0a7effc5" providerId="ADAL" clId="{7834AE42-7DCB-4F15-AD18-4AF94F818B26}" dt="2020-12-01T22:28:53.757" v="29"/>
          <ac:spMkLst>
            <pc:docMk/>
            <pc:sldMk cId="237527559" sldId="264"/>
            <ac:spMk id="7" creationId="{8C9D76D8-4613-403F-ADB3-5E42E3F2E99B}"/>
          </ac:spMkLst>
        </pc:spChg>
        <pc:spChg chg="add mod">
          <ac:chgData name="Josh Barrow" userId="cee76c35-ae93-44d9-86f0-888a0a7effc5" providerId="ADAL" clId="{7834AE42-7DCB-4F15-AD18-4AF94F818B26}" dt="2020-12-01T22:29:59.512" v="43" actId="14100"/>
          <ac:spMkLst>
            <pc:docMk/>
            <pc:sldMk cId="237527559" sldId="264"/>
            <ac:spMk id="8" creationId="{1B9F16B7-3FBD-463A-9F1D-FD19CF95BD07}"/>
          </ac:spMkLst>
        </pc:spChg>
        <pc:spChg chg="add mod">
          <ac:chgData name="Josh Barrow" userId="cee76c35-ae93-44d9-86f0-888a0a7effc5" providerId="ADAL" clId="{7834AE42-7DCB-4F15-AD18-4AF94F818B26}" dt="2020-12-01T22:28:53.757" v="29"/>
          <ac:spMkLst>
            <pc:docMk/>
            <pc:sldMk cId="237527559" sldId="264"/>
            <ac:spMk id="9" creationId="{6E795666-0E64-457B-AD28-BC3923C5F4F8}"/>
          </ac:spMkLst>
        </pc:spChg>
      </pc:sldChg>
      <pc:sldChg chg="addSp delSp modSp mod">
        <pc:chgData name="Josh Barrow" userId="cee76c35-ae93-44d9-86f0-888a0a7effc5" providerId="ADAL" clId="{7834AE42-7DCB-4F15-AD18-4AF94F818B26}" dt="2020-12-01T22:30:51.930" v="58" actId="1035"/>
        <pc:sldMkLst>
          <pc:docMk/>
          <pc:sldMk cId="2951383319" sldId="285"/>
        </pc:sldMkLst>
        <pc:spChg chg="add del mod">
          <ac:chgData name="Josh Barrow" userId="cee76c35-ae93-44d9-86f0-888a0a7effc5" providerId="ADAL" clId="{7834AE42-7DCB-4F15-AD18-4AF94F818B26}" dt="2020-12-01T22:29:19.107" v="33"/>
          <ac:spMkLst>
            <pc:docMk/>
            <pc:sldMk cId="2951383319" sldId="285"/>
            <ac:spMk id="8" creationId="{7556056D-02F2-409D-A965-74B5CE65778B}"/>
          </ac:spMkLst>
        </pc:spChg>
        <pc:spChg chg="add del mod">
          <ac:chgData name="Josh Barrow" userId="cee76c35-ae93-44d9-86f0-888a0a7effc5" providerId="ADAL" clId="{7834AE42-7DCB-4F15-AD18-4AF94F818B26}" dt="2020-12-01T22:29:19.107" v="33"/>
          <ac:spMkLst>
            <pc:docMk/>
            <pc:sldMk cId="2951383319" sldId="285"/>
            <ac:spMk id="9" creationId="{537FEA8F-B553-4BF6-B0DA-3373CAFCE86C}"/>
          </ac:spMkLst>
        </pc:spChg>
        <pc:spChg chg="add del mod">
          <ac:chgData name="Josh Barrow" userId="cee76c35-ae93-44d9-86f0-888a0a7effc5" providerId="ADAL" clId="{7834AE42-7DCB-4F15-AD18-4AF94F818B26}" dt="2020-12-01T22:29:19.107" v="33"/>
          <ac:spMkLst>
            <pc:docMk/>
            <pc:sldMk cId="2951383319" sldId="285"/>
            <ac:spMk id="10" creationId="{00C8C16D-D1EF-49D1-A14D-4BBBDACF820E}"/>
          </ac:spMkLst>
        </pc:spChg>
        <pc:spChg chg="del">
          <ac:chgData name="Josh Barrow" userId="cee76c35-ae93-44d9-86f0-888a0a7effc5" providerId="ADAL" clId="{7834AE42-7DCB-4F15-AD18-4AF94F818B26}" dt="2020-12-01T22:29:14.915" v="31" actId="478"/>
          <ac:spMkLst>
            <pc:docMk/>
            <pc:sldMk cId="2951383319" sldId="285"/>
            <ac:spMk id="11" creationId="{55D114FC-A8FC-496E-9A09-BA6A99724E08}"/>
          </ac:spMkLst>
        </pc:spChg>
        <pc:spChg chg="del">
          <ac:chgData name="Josh Barrow" userId="cee76c35-ae93-44d9-86f0-888a0a7effc5" providerId="ADAL" clId="{7834AE42-7DCB-4F15-AD18-4AF94F818B26}" dt="2020-12-01T22:29:14.915" v="31" actId="478"/>
          <ac:spMkLst>
            <pc:docMk/>
            <pc:sldMk cId="2951383319" sldId="285"/>
            <ac:spMk id="12" creationId="{B7B0CD41-A291-47EA-84E4-5FE9AAB68E42}"/>
          </ac:spMkLst>
        </pc:spChg>
        <pc:spChg chg="del">
          <ac:chgData name="Josh Barrow" userId="cee76c35-ae93-44d9-86f0-888a0a7effc5" providerId="ADAL" clId="{7834AE42-7DCB-4F15-AD18-4AF94F818B26}" dt="2020-12-01T22:29:14.915" v="31" actId="478"/>
          <ac:spMkLst>
            <pc:docMk/>
            <pc:sldMk cId="2951383319" sldId="285"/>
            <ac:spMk id="13" creationId="{A9470876-226D-44E7-81EC-067433780E4A}"/>
          </ac:spMkLst>
        </pc:spChg>
        <pc:spChg chg="add mod">
          <ac:chgData name="Josh Barrow" userId="cee76c35-ae93-44d9-86f0-888a0a7effc5" providerId="ADAL" clId="{7834AE42-7DCB-4F15-AD18-4AF94F818B26}" dt="2020-12-01T22:30:51.930" v="58" actId="1035"/>
          <ac:spMkLst>
            <pc:docMk/>
            <pc:sldMk cId="2951383319" sldId="285"/>
            <ac:spMk id="14" creationId="{7C34C96C-86B2-4999-965B-1925AF35BE21}"/>
          </ac:spMkLst>
        </pc:spChg>
        <pc:spChg chg="add mod">
          <ac:chgData name="Josh Barrow" userId="cee76c35-ae93-44d9-86f0-888a0a7effc5" providerId="ADAL" clId="{7834AE42-7DCB-4F15-AD18-4AF94F818B26}" dt="2020-12-01T22:30:40.579" v="50" actId="404"/>
          <ac:spMkLst>
            <pc:docMk/>
            <pc:sldMk cId="2951383319" sldId="285"/>
            <ac:spMk id="15" creationId="{E03DD414-5A5C-4FE8-B414-3708485C34A3}"/>
          </ac:spMkLst>
        </pc:spChg>
        <pc:spChg chg="add mod">
          <ac:chgData name="Josh Barrow" userId="cee76c35-ae93-44d9-86f0-888a0a7effc5" providerId="ADAL" clId="{7834AE42-7DCB-4F15-AD18-4AF94F818B26}" dt="2020-12-01T22:30:40.579" v="50" actId="404"/>
          <ac:spMkLst>
            <pc:docMk/>
            <pc:sldMk cId="2951383319" sldId="285"/>
            <ac:spMk id="16" creationId="{398EC7B6-C9A6-40D1-AE1E-B2ECE8C7F80F}"/>
          </ac:spMkLst>
        </pc:spChg>
      </pc:sldChg>
      <pc:sldChg chg="addSp modSp mod">
        <pc:chgData name="Josh Barrow" userId="cee76c35-ae93-44d9-86f0-888a0a7effc5" providerId="ADAL" clId="{7834AE42-7DCB-4F15-AD18-4AF94F818B26}" dt="2020-12-01T22:29:44.156" v="41" actId="14100"/>
        <pc:sldMkLst>
          <pc:docMk/>
          <pc:sldMk cId="2711221974" sldId="297"/>
        </pc:sldMkLst>
        <pc:spChg chg="add mod">
          <ac:chgData name="Josh Barrow" userId="cee76c35-ae93-44d9-86f0-888a0a7effc5" providerId="ADAL" clId="{7834AE42-7DCB-4F15-AD18-4AF94F818B26}" dt="2020-12-01T22:28:59.970" v="30"/>
          <ac:spMkLst>
            <pc:docMk/>
            <pc:sldMk cId="2711221974" sldId="297"/>
            <ac:spMk id="10" creationId="{DF539F41-7AE8-435E-AD3F-4FC694EA9760}"/>
          </ac:spMkLst>
        </pc:spChg>
        <pc:spChg chg="add mod">
          <ac:chgData name="Josh Barrow" userId="cee76c35-ae93-44d9-86f0-888a0a7effc5" providerId="ADAL" clId="{7834AE42-7DCB-4F15-AD18-4AF94F818B26}" dt="2020-12-01T22:29:44.156" v="41" actId="14100"/>
          <ac:spMkLst>
            <pc:docMk/>
            <pc:sldMk cId="2711221974" sldId="297"/>
            <ac:spMk id="11" creationId="{64CC4C7C-902D-4B57-BA3E-CF2A2DA9438D}"/>
          </ac:spMkLst>
        </pc:spChg>
        <pc:spChg chg="add mod">
          <ac:chgData name="Josh Barrow" userId="cee76c35-ae93-44d9-86f0-888a0a7effc5" providerId="ADAL" clId="{7834AE42-7DCB-4F15-AD18-4AF94F818B26}" dt="2020-12-01T22:28:59.970" v="30"/>
          <ac:spMkLst>
            <pc:docMk/>
            <pc:sldMk cId="2711221974" sldId="297"/>
            <ac:spMk id="12" creationId="{B03B1852-833F-4D7D-A8A3-ECBB7CD34BA6}"/>
          </ac:spMkLst>
        </pc:spChg>
      </pc:sldChg>
      <pc:sldChg chg="modSp mod">
        <pc:chgData name="Josh Barrow" userId="cee76c35-ae93-44d9-86f0-888a0a7effc5" providerId="ADAL" clId="{7834AE42-7DCB-4F15-AD18-4AF94F818B26}" dt="2020-12-01T22:31:15.629" v="62" actId="14100"/>
        <pc:sldMkLst>
          <pc:docMk/>
          <pc:sldMk cId="136149468" sldId="300"/>
        </pc:sldMkLst>
        <pc:spChg chg="mod">
          <ac:chgData name="Josh Barrow" userId="cee76c35-ae93-44d9-86f0-888a0a7effc5" providerId="ADAL" clId="{7834AE42-7DCB-4F15-AD18-4AF94F818B26}" dt="2020-12-01T22:31:15.629" v="62" actId="14100"/>
          <ac:spMkLst>
            <pc:docMk/>
            <pc:sldMk cId="136149468" sldId="300"/>
            <ac:spMk id="3" creationId="{152A9928-659A-4C41-85CD-01CF090C526F}"/>
          </ac:spMkLst>
        </pc:spChg>
      </pc:sldChg>
      <pc:sldChg chg="modSp mod">
        <pc:chgData name="Josh Barrow" userId="cee76c35-ae93-44d9-86f0-888a0a7effc5" providerId="ADAL" clId="{7834AE42-7DCB-4F15-AD18-4AF94F818B26}" dt="2020-12-01T22:31:10.958" v="61" actId="14100"/>
        <pc:sldMkLst>
          <pc:docMk/>
          <pc:sldMk cId="1360041817" sldId="301"/>
        </pc:sldMkLst>
        <pc:spChg chg="mod">
          <ac:chgData name="Josh Barrow" userId="cee76c35-ae93-44d9-86f0-888a0a7effc5" providerId="ADAL" clId="{7834AE42-7DCB-4F15-AD18-4AF94F818B26}" dt="2020-12-01T22:31:10.958" v="61" actId="14100"/>
          <ac:spMkLst>
            <pc:docMk/>
            <pc:sldMk cId="1360041817" sldId="301"/>
            <ac:spMk id="3" creationId="{19B40747-AA83-4567-806F-695474F5E6BE}"/>
          </ac:spMkLst>
        </pc:spChg>
      </pc:sldChg>
      <pc:sldChg chg="modSp mod">
        <pc:chgData name="Josh Barrow" userId="cee76c35-ae93-44d9-86f0-888a0a7effc5" providerId="ADAL" clId="{7834AE42-7DCB-4F15-AD18-4AF94F818B26}" dt="2020-12-01T22:30:07.950" v="44" actId="14100"/>
        <pc:sldMkLst>
          <pc:docMk/>
          <pc:sldMk cId="3567115931" sldId="302"/>
        </pc:sldMkLst>
        <pc:spChg chg="mod">
          <ac:chgData name="Josh Barrow" userId="cee76c35-ae93-44d9-86f0-888a0a7effc5" providerId="ADAL" clId="{7834AE42-7DCB-4F15-AD18-4AF94F818B26}" dt="2020-12-01T22:30:07.950" v="44" actId="14100"/>
          <ac:spMkLst>
            <pc:docMk/>
            <pc:sldMk cId="3567115931" sldId="302"/>
            <ac:spMk id="3" creationId="{601AB080-1626-4049-B39B-A7AF778804C9}"/>
          </ac:spMkLst>
        </pc:spChg>
      </pc:sldChg>
      <pc:sldChg chg="addSp delSp modSp mod">
        <pc:chgData name="Josh Barrow" userId="cee76c35-ae93-44d9-86f0-888a0a7effc5" providerId="ADAL" clId="{7834AE42-7DCB-4F15-AD18-4AF94F818B26}" dt="2020-12-01T22:39:42.911" v="256" actId="1036"/>
        <pc:sldMkLst>
          <pc:docMk/>
          <pc:sldMk cId="958055963" sldId="304"/>
        </pc:sldMkLst>
        <pc:spChg chg="mod">
          <ac:chgData name="Josh Barrow" userId="cee76c35-ae93-44d9-86f0-888a0a7effc5" providerId="ADAL" clId="{7834AE42-7DCB-4F15-AD18-4AF94F818B26}" dt="2020-12-01T22:39:42.911" v="256" actId="1036"/>
          <ac:spMkLst>
            <pc:docMk/>
            <pc:sldMk cId="958055963" sldId="304"/>
            <ac:spMk id="2" creationId="{CDB3B4F9-8117-4DAE-BED3-2F795FC5ED87}"/>
          </ac:spMkLst>
        </pc:spChg>
        <pc:spChg chg="mod">
          <ac:chgData name="Josh Barrow" userId="cee76c35-ae93-44d9-86f0-888a0a7effc5" providerId="ADAL" clId="{7834AE42-7DCB-4F15-AD18-4AF94F818B26}" dt="2020-12-01T22:34:14.078" v="95" actId="1035"/>
          <ac:spMkLst>
            <pc:docMk/>
            <pc:sldMk cId="958055963" sldId="304"/>
            <ac:spMk id="3" creationId="{153801C9-AD43-4B52-ABF5-8B545EC09685}"/>
          </ac:spMkLst>
        </pc:spChg>
        <pc:spChg chg="mod">
          <ac:chgData name="Josh Barrow" userId="cee76c35-ae93-44d9-86f0-888a0a7effc5" providerId="ADAL" clId="{7834AE42-7DCB-4F15-AD18-4AF94F818B26}" dt="2020-12-01T22:29:51.407" v="42" actId="14100"/>
          <ac:spMkLst>
            <pc:docMk/>
            <pc:sldMk cId="958055963" sldId="304"/>
            <ac:spMk id="5" creationId="{49500FD8-B535-4844-BF55-BBD1AB2E38FA}"/>
          </ac:spMkLst>
        </pc:spChg>
        <pc:spChg chg="add del">
          <ac:chgData name="Josh Barrow" userId="cee76c35-ae93-44d9-86f0-888a0a7effc5" providerId="ADAL" clId="{7834AE42-7DCB-4F15-AD18-4AF94F818B26}" dt="2020-12-01T22:36:19.960" v="200"/>
          <ac:spMkLst>
            <pc:docMk/>
            <pc:sldMk cId="958055963" sldId="304"/>
            <ac:spMk id="7" creationId="{82D82EDF-1A65-4DE6-96F0-8E6D74A1BEF9}"/>
          </ac:spMkLst>
        </pc:spChg>
        <pc:spChg chg="mod">
          <ac:chgData name="Josh Barrow" userId="cee76c35-ae93-44d9-86f0-888a0a7effc5" providerId="ADAL" clId="{7834AE42-7DCB-4F15-AD18-4AF94F818B26}" dt="2020-12-01T22:34:39.908" v="99" actId="404"/>
          <ac:spMkLst>
            <pc:docMk/>
            <pc:sldMk cId="958055963" sldId="304"/>
            <ac:spMk id="10" creationId="{0D92EAEA-D34E-4C92-95D0-64D464C235C6}"/>
          </ac:spMkLst>
        </pc:spChg>
        <pc:spChg chg="mod">
          <ac:chgData name="Josh Barrow" userId="cee76c35-ae93-44d9-86f0-888a0a7effc5" providerId="ADAL" clId="{7834AE42-7DCB-4F15-AD18-4AF94F818B26}" dt="2020-12-01T22:34:39.908" v="99" actId="404"/>
          <ac:spMkLst>
            <pc:docMk/>
            <pc:sldMk cId="958055963" sldId="304"/>
            <ac:spMk id="11" creationId="{D113AF2A-D13D-4312-A640-0908EBC1E605}"/>
          </ac:spMkLst>
        </pc:spChg>
        <pc:spChg chg="add mod">
          <ac:chgData name="Josh Barrow" userId="cee76c35-ae93-44d9-86f0-888a0a7effc5" providerId="ADAL" clId="{7834AE42-7DCB-4F15-AD18-4AF94F818B26}" dt="2020-12-01T22:39:15.430" v="244" actId="1035"/>
          <ac:spMkLst>
            <pc:docMk/>
            <pc:sldMk cId="958055963" sldId="304"/>
            <ac:spMk id="12" creationId="{27554294-BB49-4915-B0B3-E5CF12E09415}"/>
          </ac:spMkLst>
        </pc:spChg>
        <pc:spChg chg="add mod">
          <ac:chgData name="Josh Barrow" userId="cee76c35-ae93-44d9-86f0-888a0a7effc5" providerId="ADAL" clId="{7834AE42-7DCB-4F15-AD18-4AF94F818B26}" dt="2020-12-01T22:34:59.116" v="156" actId="20577"/>
          <ac:spMkLst>
            <pc:docMk/>
            <pc:sldMk cId="958055963" sldId="304"/>
            <ac:spMk id="13" creationId="{52AA2BC4-C58E-4B27-AED9-565BC1C372B9}"/>
          </ac:spMkLst>
        </pc:spChg>
      </pc:sldChg>
      <pc:sldChg chg="modSp mod">
        <pc:chgData name="Josh Barrow" userId="cee76c35-ae93-44d9-86f0-888a0a7effc5" providerId="ADAL" clId="{7834AE42-7DCB-4F15-AD18-4AF94F818B26}" dt="2020-12-01T22:31:06.577" v="60" actId="14100"/>
        <pc:sldMkLst>
          <pc:docMk/>
          <pc:sldMk cId="4287970336" sldId="305"/>
        </pc:sldMkLst>
        <pc:spChg chg="mod">
          <ac:chgData name="Josh Barrow" userId="cee76c35-ae93-44d9-86f0-888a0a7effc5" providerId="ADAL" clId="{7834AE42-7DCB-4F15-AD18-4AF94F818B26}" dt="2020-12-01T22:31:06.577" v="60" actId="14100"/>
          <ac:spMkLst>
            <pc:docMk/>
            <pc:sldMk cId="4287970336" sldId="305"/>
            <ac:spMk id="3" creationId="{C3349937-64BB-4811-92D0-87F490B2D8F7}"/>
          </ac:spMkLst>
        </pc:spChg>
      </pc:sldChg>
      <pc:sldChg chg="modSp mod">
        <pc:chgData name="Josh Barrow" userId="cee76c35-ae93-44d9-86f0-888a0a7effc5" providerId="ADAL" clId="{7834AE42-7DCB-4F15-AD18-4AF94F818B26}" dt="2020-12-01T22:30:57.132" v="59" actId="14100"/>
        <pc:sldMkLst>
          <pc:docMk/>
          <pc:sldMk cId="1922973142" sldId="306"/>
        </pc:sldMkLst>
        <pc:spChg chg="mod">
          <ac:chgData name="Josh Barrow" userId="cee76c35-ae93-44d9-86f0-888a0a7effc5" providerId="ADAL" clId="{7834AE42-7DCB-4F15-AD18-4AF94F818B26}" dt="2020-12-01T22:30:57.132" v="59" actId="14100"/>
          <ac:spMkLst>
            <pc:docMk/>
            <pc:sldMk cId="1922973142" sldId="306"/>
            <ac:spMk id="3" creationId="{AAA5A9A2-31A6-412F-B6F8-2AE309C353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FAF25-A29F-4797-9E21-59FBBABB37B9}"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DE263-02CE-4BCB-82A5-A9C782C15041}" type="slidenum">
              <a:rPr lang="en-US" smtClean="0"/>
              <a:t>‹#›</a:t>
            </a:fld>
            <a:endParaRPr lang="en-US"/>
          </a:p>
        </p:txBody>
      </p:sp>
    </p:spTree>
    <p:extLst>
      <p:ext uri="{BB962C8B-B14F-4D97-AF65-F5344CB8AC3E}">
        <p14:creationId xmlns:p14="http://schemas.microsoft.com/office/powerpoint/2010/main" val="245733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DE263-02CE-4BCB-82A5-A9C782C15041}" type="slidenum">
              <a:rPr lang="en-US" smtClean="0"/>
              <a:t>7</a:t>
            </a:fld>
            <a:endParaRPr lang="en-US"/>
          </a:p>
        </p:txBody>
      </p:sp>
    </p:spTree>
    <p:extLst>
      <p:ext uri="{BB962C8B-B14F-4D97-AF65-F5344CB8AC3E}">
        <p14:creationId xmlns:p14="http://schemas.microsoft.com/office/powerpoint/2010/main" val="34328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DE263-02CE-4BCB-82A5-A9C782C15041}" type="slidenum">
              <a:rPr lang="en-US" smtClean="0"/>
              <a:t>9</a:t>
            </a:fld>
            <a:endParaRPr lang="en-US"/>
          </a:p>
        </p:txBody>
      </p:sp>
    </p:spTree>
    <p:extLst>
      <p:ext uri="{BB962C8B-B14F-4D97-AF65-F5344CB8AC3E}">
        <p14:creationId xmlns:p14="http://schemas.microsoft.com/office/powerpoint/2010/main" val="272337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DE263-02CE-4BCB-82A5-A9C782C15041}" type="slidenum">
              <a:rPr lang="en-US" smtClean="0"/>
              <a:t>10</a:t>
            </a:fld>
            <a:endParaRPr lang="en-US"/>
          </a:p>
        </p:txBody>
      </p:sp>
    </p:spTree>
    <p:extLst>
      <p:ext uri="{BB962C8B-B14F-4D97-AF65-F5344CB8AC3E}">
        <p14:creationId xmlns:p14="http://schemas.microsoft.com/office/powerpoint/2010/main" val="424079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DE263-02CE-4BCB-82A5-A9C782C15041}" type="slidenum">
              <a:rPr lang="en-US" smtClean="0"/>
              <a:t>12</a:t>
            </a:fld>
            <a:endParaRPr lang="en-US"/>
          </a:p>
        </p:txBody>
      </p:sp>
    </p:spTree>
    <p:extLst>
      <p:ext uri="{BB962C8B-B14F-4D97-AF65-F5344CB8AC3E}">
        <p14:creationId xmlns:p14="http://schemas.microsoft.com/office/powerpoint/2010/main" val="266735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DE263-02CE-4BCB-82A5-A9C782C15041}" type="slidenum">
              <a:rPr lang="en-US" smtClean="0"/>
              <a:t>13</a:t>
            </a:fld>
            <a:endParaRPr lang="en-US"/>
          </a:p>
        </p:txBody>
      </p:sp>
    </p:spTree>
    <p:extLst>
      <p:ext uri="{BB962C8B-B14F-4D97-AF65-F5344CB8AC3E}">
        <p14:creationId xmlns:p14="http://schemas.microsoft.com/office/powerpoint/2010/main" val="867164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DE263-02CE-4BCB-82A5-A9C782C15041}" type="slidenum">
              <a:rPr lang="en-US" smtClean="0"/>
              <a:t>14</a:t>
            </a:fld>
            <a:endParaRPr lang="en-US"/>
          </a:p>
        </p:txBody>
      </p:sp>
    </p:spTree>
    <p:extLst>
      <p:ext uri="{BB962C8B-B14F-4D97-AF65-F5344CB8AC3E}">
        <p14:creationId xmlns:p14="http://schemas.microsoft.com/office/powerpoint/2010/main" val="977549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A1B575-8850-F04D-8ECB-5D94867E6071}"/>
              </a:ext>
            </a:extLst>
          </p:cNvPr>
          <p:cNvGrpSpPr/>
          <p:nvPr userDrawn="1"/>
        </p:nvGrpSpPr>
        <p:grpSpPr>
          <a:xfrm>
            <a:off x="3615775" y="2834640"/>
            <a:ext cx="2039112" cy="1417320"/>
            <a:chOff x="3615775" y="2834640"/>
            <a:chExt cx="2039112" cy="1417320"/>
          </a:xfrm>
        </p:grpSpPr>
        <p:sp>
          <p:nvSpPr>
            <p:cNvPr id="6" name="Rectangle 5"/>
            <p:cNvSpPr/>
            <p:nvPr userDrawn="1"/>
          </p:nvSpPr>
          <p:spPr>
            <a:xfrm>
              <a:off x="4302329" y="2860001"/>
              <a:ext cx="576292" cy="57972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UT_logo_RGB.eps"/>
            <p:cNvPicPr>
              <a:picLocks noChangeAspect="1"/>
            </p:cNvPicPr>
            <p:nvPr userDrawn="1"/>
          </p:nvPicPr>
          <p:blipFill rotWithShape="1">
            <a:blip r:embed="rId2" cstate="screen">
              <a:extLst>
                <a:ext uri="{28A0092B-C50C-407E-A947-70E740481C1C}">
                  <a14:useLocalDpi xmlns:a14="http://schemas.microsoft.com/office/drawing/2010/main"/>
                </a:ext>
              </a:extLst>
            </a:blip>
            <a:srcRect l="-1" t="-7063" r="-4562" b="-7766"/>
            <a:stretch/>
          </p:blipFill>
          <p:spPr>
            <a:xfrm>
              <a:off x="3615775" y="2834640"/>
              <a:ext cx="2039112" cy="1417320"/>
            </a:xfrm>
            <a:prstGeom prst="rect">
              <a:avLst/>
            </a:prstGeom>
          </p:spPr>
        </p:pic>
      </p:grpSp>
      <p:sp>
        <p:nvSpPr>
          <p:cNvPr id="3" name="Title 1"/>
          <p:cNvSpPr>
            <a:spLocks noGrp="1"/>
          </p:cNvSpPr>
          <p:nvPr>
            <p:ph type="title"/>
          </p:nvPr>
        </p:nvSpPr>
        <p:spPr>
          <a:xfrm>
            <a:off x="457200" y="790436"/>
            <a:ext cx="8229600" cy="857250"/>
          </a:xfrm>
        </p:spPr>
        <p:txBody>
          <a:bodyPr>
            <a:normAutofit/>
          </a:bodyPr>
          <a:lstStyle>
            <a:lvl1pPr algn="ctr">
              <a:defRPr sz="4000" b="1">
                <a:solidFill>
                  <a:srgbClr val="3B3C3E"/>
                </a:solidFill>
              </a:defRPr>
            </a:lvl1pPr>
          </a:lstStyle>
          <a:p>
            <a:r>
              <a:rPr lang="en-US" dirty="0"/>
              <a:t>Click to edit Master title style</a:t>
            </a:r>
          </a:p>
        </p:txBody>
      </p:sp>
      <p:sp>
        <p:nvSpPr>
          <p:cNvPr id="5" name="Subtitle 2"/>
          <p:cNvSpPr>
            <a:spLocks noGrp="1"/>
          </p:cNvSpPr>
          <p:nvPr>
            <p:ph type="subTitle" idx="1"/>
          </p:nvPr>
        </p:nvSpPr>
        <p:spPr>
          <a:xfrm>
            <a:off x="1371600" y="1723725"/>
            <a:ext cx="6400800" cy="917756"/>
          </a:xfrm>
        </p:spPr>
        <p:txBody>
          <a:bodyPr/>
          <a:lstStyle>
            <a:lvl1pPr marL="0" indent="0" algn="ctr">
              <a:buNone/>
              <a:defRPr>
                <a:solidFill>
                  <a:srgbClr val="3B3C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4747654"/>
            <a:ext cx="9144000" cy="395846"/>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19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December 2nd, 2020</a:t>
            </a:r>
          </a:p>
        </p:txBody>
      </p:sp>
      <p:sp>
        <p:nvSpPr>
          <p:cNvPr id="3" name="Footer Placeholder 2"/>
          <p:cNvSpPr>
            <a:spLocks noGrp="1"/>
          </p:cNvSpPr>
          <p:nvPr>
            <p:ph type="ftr" sz="quarter" idx="11"/>
          </p:nvPr>
        </p:nvSpPr>
        <p:spPr/>
        <p:txBody>
          <a:bodyPr/>
          <a:lstStyle/>
          <a:p>
            <a:r>
              <a:rPr lang="en-US"/>
              <a:t>Snowmass Early Career Neutrino Frontier Meeting</a:t>
            </a:r>
          </a:p>
        </p:txBody>
      </p:sp>
      <p:sp>
        <p:nvSpPr>
          <p:cNvPr id="4" name="Slide Number Placeholder 3"/>
          <p:cNvSpPr>
            <a:spLocks noGrp="1"/>
          </p:cNvSpPr>
          <p:nvPr>
            <p:ph type="sldNum" sz="quarter" idx="12"/>
          </p:nvPr>
        </p:nvSpPr>
        <p:spPr/>
        <p:txBody>
          <a:bodyPr/>
          <a:lstStyle/>
          <a:p>
            <a:fld id="{051C7006-7120-F341-A188-F97DDD913081}" type="slidenum">
              <a:rPr lang="en-US" smtClean="0"/>
              <a:t>‹#›</a:t>
            </a:fld>
            <a:endParaRPr lang="en-US"/>
          </a:p>
        </p:txBody>
      </p:sp>
    </p:spTree>
    <p:extLst>
      <p:ext uri="{BB962C8B-B14F-4D97-AF65-F5344CB8AC3E}">
        <p14:creationId xmlns:p14="http://schemas.microsoft.com/office/powerpoint/2010/main" val="360465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ctr">
              <a:defRPr sz="2000" b="1">
                <a:solidFill>
                  <a:srgbClr val="3B3C3E"/>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lgn="ctr">
              <a:buNone/>
              <a:defRPr sz="1400">
                <a:solidFill>
                  <a:srgbClr val="3B3C3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4767264"/>
            <a:ext cx="1009650" cy="273844"/>
          </a:xfrm>
          <a:prstGeom prst="rect">
            <a:avLst/>
          </a:prstGeom>
        </p:spPr>
        <p:txBody>
          <a:bodyPr/>
          <a:lstStyle/>
          <a:p>
            <a:r>
              <a:rPr lang="en-US"/>
              <a:t>December 2nd, 2020</a:t>
            </a:r>
            <a:endParaRPr lang="en-US" dirty="0"/>
          </a:p>
        </p:txBody>
      </p:sp>
      <p:sp>
        <p:nvSpPr>
          <p:cNvPr id="6" name="Footer Placeholder 5"/>
          <p:cNvSpPr>
            <a:spLocks noGrp="1"/>
          </p:cNvSpPr>
          <p:nvPr>
            <p:ph type="ftr" sz="quarter" idx="11"/>
          </p:nvPr>
        </p:nvSpPr>
        <p:spPr>
          <a:xfrm>
            <a:off x="1466850" y="4767264"/>
            <a:ext cx="2895600" cy="273844"/>
          </a:xfrm>
          <a:prstGeom prst="rect">
            <a:avLst/>
          </a:prstGeom>
        </p:spPr>
        <p:txBody>
          <a:bodyPr/>
          <a:lstStyle/>
          <a:p>
            <a:r>
              <a:rPr lang="en-US"/>
              <a:t>Snowmass Early Career Neutrino Frontier Meeting</a:t>
            </a:r>
            <a:endParaRPr lang="en-US" dirty="0"/>
          </a:p>
        </p:txBody>
      </p:sp>
      <p:sp>
        <p:nvSpPr>
          <p:cNvPr id="7" name="Slide Number Placeholder 6"/>
          <p:cNvSpPr>
            <a:spLocks noGrp="1"/>
          </p:cNvSpPr>
          <p:nvPr>
            <p:ph type="sldNum" sz="quarter" idx="12"/>
          </p:nvPr>
        </p:nvSpPr>
        <p:spPr>
          <a:xfrm>
            <a:off x="4362450" y="4767264"/>
            <a:ext cx="2133600" cy="273844"/>
          </a:xfrm>
          <a:prstGeom prst="rect">
            <a:avLst/>
          </a:prstGeom>
        </p:spPr>
        <p:txBody>
          <a:bodyPr/>
          <a:lstStyle/>
          <a:p>
            <a:fld id="{051C7006-7120-F341-A188-F97DDD913081}" type="slidenum">
              <a:rPr lang="en-US" smtClean="0"/>
              <a:t>‹#›</a:t>
            </a:fld>
            <a:endParaRPr lang="en-US"/>
          </a:p>
        </p:txBody>
      </p:sp>
    </p:spTree>
    <p:extLst>
      <p:ext uri="{BB962C8B-B14F-4D97-AF65-F5344CB8AC3E}">
        <p14:creationId xmlns:p14="http://schemas.microsoft.com/office/powerpoint/2010/main" val="160397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Large Phot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4"/>
            <a:ext cx="1009650" cy="273844"/>
          </a:xfrm>
          <a:prstGeom prst="rect">
            <a:avLst/>
          </a:prstGeom>
        </p:spPr>
        <p:txBody>
          <a:bodyPr/>
          <a:lstStyle/>
          <a:p>
            <a:r>
              <a:rPr lang="en-US"/>
              <a:t>December 2nd, 2020</a:t>
            </a:r>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r>
              <a:rPr lang="en-US"/>
              <a:t>Snowmass Early Career Neutrino Frontier Meeting</a:t>
            </a:r>
            <a:endParaRPr lang="en-US" dirty="0"/>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995FC0D8-608D-084B-A5CE-4343663DF3B8}" type="slidenum">
              <a:rPr lang="en-US" smtClean="0"/>
              <a:pPr/>
              <a:t>‹#›</a:t>
            </a:fld>
            <a:endParaRPr lang="en-US" dirty="0"/>
          </a:p>
        </p:txBody>
      </p:sp>
      <p:sp>
        <p:nvSpPr>
          <p:cNvPr id="6" name="Picture Placeholder 2"/>
          <p:cNvSpPr>
            <a:spLocks noGrp="1"/>
          </p:cNvSpPr>
          <p:nvPr>
            <p:ph type="pic" idx="1"/>
          </p:nvPr>
        </p:nvSpPr>
        <p:spPr>
          <a:xfrm>
            <a:off x="0" y="0"/>
            <a:ext cx="9144000"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88411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 with Overlaid Titl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9144000"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457200" y="1934766"/>
            <a:ext cx="8229600" cy="857250"/>
          </a:xfrm>
        </p:spPr>
        <p:txBody>
          <a:bodyPr>
            <a:normAutofit/>
          </a:bodyPr>
          <a:lstStyle>
            <a:lvl1pPr algn="ctr">
              <a:defRPr sz="4000" b="1" spc="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December 2nd, 2020</a:t>
            </a:r>
            <a:endParaRPr lang="en-US" dirty="0"/>
          </a:p>
        </p:txBody>
      </p:sp>
      <p:sp>
        <p:nvSpPr>
          <p:cNvPr id="4" name="Footer Placeholder 3"/>
          <p:cNvSpPr>
            <a:spLocks noGrp="1"/>
          </p:cNvSpPr>
          <p:nvPr>
            <p:ph type="ftr" sz="quarter" idx="11"/>
          </p:nvPr>
        </p:nvSpPr>
        <p:spPr/>
        <p:txBody>
          <a:bodyPr/>
          <a:lstStyle/>
          <a:p>
            <a:r>
              <a:rPr lang="en-US"/>
              <a:t>Snowmass Early Career Neutrino Frontier Meeting</a:t>
            </a:r>
            <a:endParaRPr lang="en-US" dirty="0"/>
          </a:p>
        </p:txBody>
      </p:sp>
      <p:sp>
        <p:nvSpPr>
          <p:cNvPr id="5" name="Slide Number Placeholder 4"/>
          <p:cNvSpPr>
            <a:spLocks noGrp="1"/>
          </p:cNvSpPr>
          <p:nvPr>
            <p:ph type="sldNum" sz="quarter" idx="12"/>
          </p:nvPr>
        </p:nvSpPr>
        <p:spPr/>
        <p:txBody>
          <a:bodyPr/>
          <a:lstStyle/>
          <a:p>
            <a:fld id="{051C7006-7120-F341-A188-F97DDD913081}" type="slidenum">
              <a:rPr lang="en-US" smtClean="0"/>
              <a:pPr/>
              <a:t>‹#›</a:t>
            </a:fld>
            <a:endParaRPr lang="en-US" dirty="0"/>
          </a:p>
        </p:txBody>
      </p:sp>
    </p:spTree>
    <p:extLst>
      <p:ext uri="{BB962C8B-B14F-4D97-AF65-F5344CB8AC3E}">
        <p14:creationId xmlns:p14="http://schemas.microsoft.com/office/powerpoint/2010/main" val="3205172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hoto Coll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4"/>
            <a:ext cx="1009650" cy="273844"/>
          </a:xfrm>
          <a:prstGeom prst="rect">
            <a:avLst/>
          </a:prstGeom>
        </p:spPr>
        <p:txBody>
          <a:bodyPr/>
          <a:lstStyle/>
          <a:p>
            <a:r>
              <a:rPr lang="en-US"/>
              <a:t>December 2nd, 2020</a:t>
            </a:r>
            <a:endParaRPr lang="en-US" dirty="0"/>
          </a:p>
        </p:txBody>
      </p:sp>
      <p:sp>
        <p:nvSpPr>
          <p:cNvPr id="4" name="Footer Placeholder 3"/>
          <p:cNvSpPr>
            <a:spLocks noGrp="1"/>
          </p:cNvSpPr>
          <p:nvPr>
            <p:ph type="ftr" sz="quarter" idx="11"/>
          </p:nvPr>
        </p:nvSpPr>
        <p:spPr>
          <a:xfrm>
            <a:off x="1466850" y="4767264"/>
            <a:ext cx="2895600" cy="273844"/>
          </a:xfrm>
          <a:prstGeom prst="rect">
            <a:avLst/>
          </a:prstGeom>
        </p:spPr>
        <p:txBody>
          <a:bodyPr/>
          <a:lstStyle/>
          <a:p>
            <a:r>
              <a:rPr lang="en-US"/>
              <a:t>Snowmass Early Career Neutrino Frontier Meeting</a:t>
            </a:r>
            <a:endParaRPr lang="en-US" dirty="0"/>
          </a:p>
        </p:txBody>
      </p:sp>
      <p:sp>
        <p:nvSpPr>
          <p:cNvPr id="5" name="Slide Number Placeholder 4"/>
          <p:cNvSpPr>
            <a:spLocks noGrp="1"/>
          </p:cNvSpPr>
          <p:nvPr>
            <p:ph type="sldNum" sz="quarter" idx="12"/>
          </p:nvPr>
        </p:nvSpPr>
        <p:spPr>
          <a:xfrm>
            <a:off x="4362450" y="4767264"/>
            <a:ext cx="2133600" cy="273844"/>
          </a:xfrm>
          <a:prstGeom prst="rect">
            <a:avLst/>
          </a:prstGeom>
        </p:spPr>
        <p:txBody>
          <a:bodyPr/>
          <a:lstStyle/>
          <a:p>
            <a:fld id="{995FC0D8-608D-084B-A5CE-4343663DF3B8}" type="slidenum">
              <a:rPr lang="en-US" smtClean="0"/>
              <a:pPr/>
              <a:t>‹#›</a:t>
            </a:fld>
            <a:endParaRPr lang="en-US" dirty="0"/>
          </a:p>
        </p:txBody>
      </p:sp>
      <p:sp>
        <p:nvSpPr>
          <p:cNvPr id="6" name="Picture Placeholder 4"/>
          <p:cNvSpPr>
            <a:spLocks noGrp="1"/>
          </p:cNvSpPr>
          <p:nvPr>
            <p:ph type="pic" idx="1"/>
          </p:nvPr>
        </p:nvSpPr>
        <p:spPr>
          <a:xfrm>
            <a:off x="277908" y="1773936"/>
            <a:ext cx="4240119" cy="2883952"/>
          </a:xfrm>
        </p:spPr>
      </p:sp>
      <p:sp>
        <p:nvSpPr>
          <p:cNvPr id="7" name="Picture Placeholder 6"/>
          <p:cNvSpPr>
            <a:spLocks noGrp="1"/>
          </p:cNvSpPr>
          <p:nvPr>
            <p:ph type="pic" sz="quarter" idx="13"/>
          </p:nvPr>
        </p:nvSpPr>
        <p:spPr>
          <a:xfrm>
            <a:off x="277905" y="171450"/>
            <a:ext cx="2057400" cy="1529334"/>
          </a:xfrm>
        </p:spPr>
      </p:sp>
      <p:sp>
        <p:nvSpPr>
          <p:cNvPr id="8" name="Picture Placeholder 7"/>
          <p:cNvSpPr>
            <a:spLocks noGrp="1"/>
          </p:cNvSpPr>
          <p:nvPr>
            <p:ph type="pic" sz="quarter" idx="14"/>
          </p:nvPr>
        </p:nvSpPr>
        <p:spPr>
          <a:xfrm>
            <a:off x="2460625" y="171450"/>
            <a:ext cx="2057400" cy="1529334"/>
          </a:xfrm>
        </p:spPr>
      </p:sp>
      <p:sp>
        <p:nvSpPr>
          <p:cNvPr id="10" name="Title 1"/>
          <p:cNvSpPr>
            <a:spLocks noGrp="1"/>
          </p:cNvSpPr>
          <p:nvPr>
            <p:ph type="title"/>
          </p:nvPr>
        </p:nvSpPr>
        <p:spPr>
          <a:xfrm>
            <a:off x="4990444" y="563945"/>
            <a:ext cx="3799498" cy="1191695"/>
          </a:xfrm>
        </p:spPr>
        <p:txBody>
          <a:bodyPr anchor="b"/>
          <a:lstStyle>
            <a:lvl1pPr algn="ctr">
              <a:defRPr sz="2000" b="1">
                <a:solidFill>
                  <a:schemeClr val="tx1"/>
                </a:solidFill>
              </a:defRPr>
            </a:lvl1pPr>
          </a:lstStyle>
          <a:p>
            <a:r>
              <a:rPr lang="en-US" dirty="0"/>
              <a:t>Click to edit Master title style</a:t>
            </a:r>
          </a:p>
        </p:txBody>
      </p:sp>
      <p:sp>
        <p:nvSpPr>
          <p:cNvPr id="11" name="Text Placeholder 3"/>
          <p:cNvSpPr>
            <a:spLocks noGrp="1"/>
          </p:cNvSpPr>
          <p:nvPr>
            <p:ph type="body" sz="half" idx="2"/>
          </p:nvPr>
        </p:nvSpPr>
        <p:spPr>
          <a:xfrm>
            <a:off x="4990444" y="1755639"/>
            <a:ext cx="3799498" cy="2902250"/>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8075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x Photo Coll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4"/>
            <a:ext cx="1009650" cy="273844"/>
          </a:xfrm>
          <a:prstGeom prst="rect">
            <a:avLst/>
          </a:prstGeom>
        </p:spPr>
        <p:txBody>
          <a:bodyPr/>
          <a:lstStyle/>
          <a:p>
            <a:r>
              <a:rPr lang="en-US"/>
              <a:t>December 2nd, 2020</a:t>
            </a:r>
            <a:endParaRPr lang="en-US" dirty="0"/>
          </a:p>
        </p:txBody>
      </p:sp>
      <p:sp>
        <p:nvSpPr>
          <p:cNvPr id="4" name="Footer Placeholder 3"/>
          <p:cNvSpPr>
            <a:spLocks noGrp="1"/>
          </p:cNvSpPr>
          <p:nvPr>
            <p:ph type="ftr" sz="quarter" idx="11"/>
          </p:nvPr>
        </p:nvSpPr>
        <p:spPr>
          <a:xfrm>
            <a:off x="1466850" y="4767264"/>
            <a:ext cx="2895600" cy="273844"/>
          </a:xfrm>
          <a:prstGeom prst="rect">
            <a:avLst/>
          </a:prstGeom>
        </p:spPr>
        <p:txBody>
          <a:bodyPr/>
          <a:lstStyle/>
          <a:p>
            <a:r>
              <a:rPr lang="en-US"/>
              <a:t>Snowmass Early Career Neutrino Frontier Meeting</a:t>
            </a:r>
            <a:endParaRPr lang="en-US" dirty="0"/>
          </a:p>
        </p:txBody>
      </p:sp>
      <p:sp>
        <p:nvSpPr>
          <p:cNvPr id="5" name="Slide Number Placeholder 4"/>
          <p:cNvSpPr>
            <a:spLocks noGrp="1"/>
          </p:cNvSpPr>
          <p:nvPr>
            <p:ph type="sldNum" sz="quarter" idx="12"/>
          </p:nvPr>
        </p:nvSpPr>
        <p:spPr>
          <a:xfrm>
            <a:off x="4362450" y="4767264"/>
            <a:ext cx="2133600" cy="273844"/>
          </a:xfrm>
          <a:prstGeom prst="rect">
            <a:avLst/>
          </a:prstGeom>
        </p:spPr>
        <p:txBody>
          <a:bodyPr/>
          <a:lstStyle/>
          <a:p>
            <a:fld id="{995FC0D8-608D-084B-A5CE-4343663DF3B8}" type="slidenum">
              <a:rPr lang="en-US" smtClean="0"/>
              <a:pPr/>
              <a:t>‹#›</a:t>
            </a:fld>
            <a:endParaRPr lang="en-US" dirty="0"/>
          </a:p>
        </p:txBody>
      </p:sp>
      <p:sp>
        <p:nvSpPr>
          <p:cNvPr id="6" name="Picture Placeholder 4"/>
          <p:cNvSpPr>
            <a:spLocks noGrp="1"/>
          </p:cNvSpPr>
          <p:nvPr>
            <p:ph type="pic" idx="1"/>
          </p:nvPr>
        </p:nvSpPr>
        <p:spPr>
          <a:xfrm>
            <a:off x="277908" y="1773936"/>
            <a:ext cx="4240119" cy="2883952"/>
          </a:xfrm>
        </p:spPr>
      </p:sp>
      <p:sp>
        <p:nvSpPr>
          <p:cNvPr id="7" name="Picture Placeholder 6"/>
          <p:cNvSpPr>
            <a:spLocks noGrp="1"/>
          </p:cNvSpPr>
          <p:nvPr>
            <p:ph type="pic" sz="quarter" idx="13"/>
          </p:nvPr>
        </p:nvSpPr>
        <p:spPr>
          <a:xfrm>
            <a:off x="277905" y="171450"/>
            <a:ext cx="2057400" cy="1529334"/>
          </a:xfrm>
        </p:spPr>
      </p:sp>
      <p:sp>
        <p:nvSpPr>
          <p:cNvPr id="8" name="Picture Placeholder 7"/>
          <p:cNvSpPr>
            <a:spLocks noGrp="1"/>
          </p:cNvSpPr>
          <p:nvPr>
            <p:ph type="pic" sz="quarter" idx="14"/>
          </p:nvPr>
        </p:nvSpPr>
        <p:spPr>
          <a:xfrm>
            <a:off x="2460625" y="171450"/>
            <a:ext cx="2057400" cy="1529334"/>
          </a:xfrm>
        </p:spPr>
      </p:sp>
      <p:sp>
        <p:nvSpPr>
          <p:cNvPr id="9" name="Picture Placeholder 4"/>
          <p:cNvSpPr>
            <a:spLocks noGrp="1"/>
          </p:cNvSpPr>
          <p:nvPr>
            <p:ph type="pic" idx="15"/>
          </p:nvPr>
        </p:nvSpPr>
        <p:spPr>
          <a:xfrm>
            <a:off x="4670427" y="171450"/>
            <a:ext cx="4240119" cy="2883952"/>
          </a:xfrm>
        </p:spPr>
      </p:sp>
      <p:sp>
        <p:nvSpPr>
          <p:cNvPr id="10" name="Picture Placeholder 6"/>
          <p:cNvSpPr>
            <a:spLocks noGrp="1"/>
          </p:cNvSpPr>
          <p:nvPr>
            <p:ph type="pic" sz="quarter" idx="16"/>
          </p:nvPr>
        </p:nvSpPr>
        <p:spPr>
          <a:xfrm>
            <a:off x="4670424" y="3131933"/>
            <a:ext cx="2057400" cy="1529334"/>
          </a:xfrm>
        </p:spPr>
      </p:sp>
      <p:sp>
        <p:nvSpPr>
          <p:cNvPr id="11" name="Picture Placeholder 7"/>
          <p:cNvSpPr>
            <a:spLocks noGrp="1"/>
          </p:cNvSpPr>
          <p:nvPr>
            <p:ph type="pic" sz="quarter" idx="17"/>
          </p:nvPr>
        </p:nvSpPr>
        <p:spPr>
          <a:xfrm>
            <a:off x="6853144" y="3131933"/>
            <a:ext cx="2057400" cy="1529334"/>
          </a:xfrm>
        </p:spPr>
      </p:sp>
    </p:spTree>
    <p:extLst>
      <p:ext uri="{BB962C8B-B14F-4D97-AF65-F5344CB8AC3E}">
        <p14:creationId xmlns:p14="http://schemas.microsoft.com/office/powerpoint/2010/main" val="15894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
            <a:ext cx="7772400" cy="671513"/>
          </a:xfrm>
        </p:spPr>
        <p:txBody>
          <a:bodyPr>
            <a:normAutofit/>
          </a:bodyPr>
          <a:lstStyle>
            <a:lvl1pPr>
              <a:defRPr sz="2400"/>
            </a:lvl1pPr>
          </a:lstStyle>
          <a:p>
            <a:r>
              <a:rPr lang="en-US" dirty="0"/>
              <a:t>Click to edit Master title style</a:t>
            </a:r>
          </a:p>
        </p:txBody>
      </p:sp>
      <p:sp>
        <p:nvSpPr>
          <p:cNvPr id="4" name="Date Placeholder 3"/>
          <p:cNvSpPr>
            <a:spLocks noGrp="1"/>
          </p:cNvSpPr>
          <p:nvPr>
            <p:ph type="dt" sz="half" idx="10"/>
          </p:nvPr>
        </p:nvSpPr>
        <p:spPr>
          <a:xfrm>
            <a:off x="457200" y="4767264"/>
            <a:ext cx="1280302" cy="273844"/>
          </a:xfrm>
          <a:prstGeom prst="rect">
            <a:avLst/>
          </a:prstGeom>
        </p:spPr>
        <p:txBody>
          <a:bodyPr/>
          <a:lstStyle/>
          <a:p>
            <a:r>
              <a:rPr lang="en-US"/>
              <a:t>December 2nd, 2020</a:t>
            </a:r>
          </a:p>
        </p:txBody>
      </p:sp>
      <p:sp>
        <p:nvSpPr>
          <p:cNvPr id="5" name="Footer Placeholder 4"/>
          <p:cNvSpPr>
            <a:spLocks noGrp="1"/>
          </p:cNvSpPr>
          <p:nvPr>
            <p:ph type="ftr" sz="quarter" idx="11"/>
          </p:nvPr>
        </p:nvSpPr>
        <p:spPr>
          <a:xfrm>
            <a:off x="1737502" y="4767264"/>
            <a:ext cx="2895600" cy="273844"/>
          </a:xfrm>
          <a:prstGeom prst="rect">
            <a:avLst/>
          </a:prstGeom>
        </p:spPr>
        <p:txBody>
          <a:bodyPr/>
          <a:lstStyle/>
          <a:p>
            <a:r>
              <a:rPr lang="en-US"/>
              <a:t>Snowmass Early Career Neutrino Frontier Meeting</a:t>
            </a:r>
            <a:endParaRPr lang="en-US" dirty="0"/>
          </a:p>
        </p:txBody>
      </p:sp>
      <p:sp>
        <p:nvSpPr>
          <p:cNvPr id="6" name="Slide Number Placeholder 5"/>
          <p:cNvSpPr>
            <a:spLocks noGrp="1"/>
          </p:cNvSpPr>
          <p:nvPr>
            <p:ph type="sldNum" sz="quarter" idx="12"/>
          </p:nvPr>
        </p:nvSpPr>
        <p:spPr>
          <a:xfrm>
            <a:off x="4633102" y="4767264"/>
            <a:ext cx="2133600" cy="273844"/>
          </a:xfrm>
          <a:prstGeom prst="rect">
            <a:avLst/>
          </a:prstGeom>
        </p:spPr>
        <p:txBody>
          <a:bodyPr/>
          <a:lstStyle/>
          <a:p>
            <a:fld id="{1246A90C-EDD6-534A-836B-F35EA6B6A503}" type="slidenum">
              <a:rPr lang="en-US" smtClean="0"/>
              <a:t>‹#›</a:t>
            </a:fld>
            <a:endParaRPr lang="en-US"/>
          </a:p>
        </p:txBody>
      </p:sp>
      <p:sp>
        <p:nvSpPr>
          <p:cNvPr id="10" name="Chart Placeholder 9"/>
          <p:cNvSpPr>
            <a:spLocks noGrp="1"/>
          </p:cNvSpPr>
          <p:nvPr>
            <p:ph type="chart" sz="quarter" idx="13"/>
          </p:nvPr>
        </p:nvSpPr>
        <p:spPr>
          <a:xfrm>
            <a:off x="457200" y="847726"/>
            <a:ext cx="7772400" cy="3776663"/>
          </a:xfrm>
        </p:spPr>
        <p:txBody>
          <a:bodyPr/>
          <a:lstStyle>
            <a:lvl1pPr>
              <a:defRPr>
                <a:solidFill>
                  <a:schemeClr val="tx1"/>
                </a:solidFill>
              </a:defRPr>
            </a:lvl1pPr>
          </a:lstStyle>
          <a:p>
            <a:endParaRPr lang="en-US" dirty="0"/>
          </a:p>
        </p:txBody>
      </p:sp>
      <p:cxnSp>
        <p:nvCxnSpPr>
          <p:cNvPr id="8" name="Straight Connector 7">
            <a:extLst>
              <a:ext uri="{FF2B5EF4-FFF2-40B4-BE49-F238E27FC236}">
                <a16:creationId xmlns:a16="http://schemas.microsoft.com/office/drawing/2014/main" id="{A56AF4CE-BADB-1F43-B2D3-4E4B8D76C7AC}"/>
              </a:ext>
            </a:extLst>
          </p:cNvPr>
          <p:cNvCxnSpPr/>
          <p:nvPr userDrawn="1"/>
        </p:nvCxnSpPr>
        <p:spPr>
          <a:xfrm>
            <a:off x="457200" y="755221"/>
            <a:ext cx="8229600" cy="0"/>
          </a:xfrm>
          <a:prstGeom prst="line">
            <a:avLst/>
          </a:prstGeom>
          <a:ln w="41275">
            <a:solidFill>
              <a:srgbClr val="FD6D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19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ig Logo">
    <p:spTree>
      <p:nvGrpSpPr>
        <p:cNvPr id="1" name=""/>
        <p:cNvGrpSpPr/>
        <p:nvPr/>
      </p:nvGrpSpPr>
      <p:grpSpPr>
        <a:xfrm>
          <a:off x="0" y="0"/>
          <a:ext cx="0" cy="0"/>
          <a:chOff x="0" y="0"/>
          <a:chExt cx="0" cy="0"/>
        </a:xfrm>
      </p:grpSpPr>
      <p:sp>
        <p:nvSpPr>
          <p:cNvPr id="6" name="Rectangle 5"/>
          <p:cNvSpPr/>
          <p:nvPr userDrawn="1"/>
        </p:nvSpPr>
        <p:spPr>
          <a:xfrm>
            <a:off x="0" y="3495910"/>
            <a:ext cx="9144000" cy="1647591"/>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btitle 2"/>
          <p:cNvSpPr>
            <a:spLocks noGrp="1"/>
          </p:cNvSpPr>
          <p:nvPr>
            <p:ph type="subTitle" idx="1"/>
          </p:nvPr>
        </p:nvSpPr>
        <p:spPr>
          <a:xfrm>
            <a:off x="1371600" y="161802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685800" y="297534"/>
            <a:ext cx="7772400" cy="1102519"/>
          </a:xfrm>
        </p:spPr>
        <p:txBody>
          <a:bodyPr>
            <a:normAutofit/>
          </a:bodyPr>
          <a:lstStyle>
            <a:lvl1pPr algn="ctr">
              <a:defRPr sz="4000" b="1"/>
            </a:lvl1pPr>
          </a:lstStyle>
          <a:p>
            <a:r>
              <a:rPr lang="en-US" dirty="0"/>
              <a:t>Click to edit Master title style</a:t>
            </a:r>
          </a:p>
        </p:txBody>
      </p:sp>
      <p:pic>
        <p:nvPicPr>
          <p:cNvPr id="8" name="Picture 7" descr="UT_logo_KNOCKOU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724" y="3742520"/>
            <a:ext cx="1598055" cy="1072113"/>
          </a:xfrm>
          <a:prstGeom prst="rect">
            <a:avLst/>
          </a:prstGeom>
        </p:spPr>
      </p:pic>
    </p:spTree>
    <p:extLst>
      <p:ext uri="{BB962C8B-B14F-4D97-AF65-F5344CB8AC3E}">
        <p14:creationId xmlns:p14="http://schemas.microsoft.com/office/powerpoint/2010/main" val="418779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Minimal Identit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4389"/>
            <a:ext cx="7772400" cy="1102519"/>
          </a:xfrm>
        </p:spPr>
        <p:txBody>
          <a:bodyPr>
            <a:normAutofit/>
          </a:bodyPr>
          <a:lstStyle>
            <a:lvl1pPr>
              <a:defRPr sz="4000" b="1"/>
            </a:lvl1pPr>
          </a:lstStyle>
          <a:p>
            <a:r>
              <a:rPr lang="en-US" dirty="0"/>
              <a:t>Click to edit Master title style</a:t>
            </a:r>
          </a:p>
        </p:txBody>
      </p:sp>
      <p:sp>
        <p:nvSpPr>
          <p:cNvPr id="3" name="Subtitle 2"/>
          <p:cNvSpPr>
            <a:spLocks noGrp="1"/>
          </p:cNvSpPr>
          <p:nvPr>
            <p:ph type="subTitle" idx="1"/>
          </p:nvPr>
        </p:nvSpPr>
        <p:spPr>
          <a:xfrm>
            <a:off x="1371600" y="2311219"/>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4637997"/>
            <a:ext cx="9144000" cy="505504"/>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UT_logo_RIGHT_KNOCKOU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8146" y="4728769"/>
            <a:ext cx="1461427" cy="326103"/>
          </a:xfrm>
          <a:prstGeom prst="rect">
            <a:avLst/>
          </a:prstGeom>
        </p:spPr>
      </p:pic>
    </p:spTree>
    <p:extLst>
      <p:ext uri="{BB962C8B-B14F-4D97-AF65-F5344CB8AC3E}">
        <p14:creationId xmlns:p14="http://schemas.microsoft.com/office/powerpoint/2010/main" val="135044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hoto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2366" t="21034" r="6964" b="2460"/>
          <a:stretch/>
        </p:blipFill>
        <p:spPr>
          <a:xfrm>
            <a:off x="1" y="1"/>
            <a:ext cx="9144000" cy="5143499"/>
          </a:xfrm>
          <a:prstGeom prst="rect">
            <a:avLst/>
          </a:prstGeom>
        </p:spPr>
      </p:pic>
      <p:sp>
        <p:nvSpPr>
          <p:cNvPr id="16" name="Rectangle 15">
            <a:extLst>
              <a:ext uri="{FF2B5EF4-FFF2-40B4-BE49-F238E27FC236}">
                <a16:creationId xmlns:a16="http://schemas.microsoft.com/office/drawing/2014/main" id="{E1CEA944-8C83-0749-803E-9F2D1889E187}"/>
              </a:ext>
            </a:extLst>
          </p:cNvPr>
          <p:cNvSpPr/>
          <p:nvPr userDrawn="1"/>
        </p:nvSpPr>
        <p:spPr>
          <a:xfrm>
            <a:off x="390008" y="0"/>
            <a:ext cx="4193654" cy="5143500"/>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F462442-48EB-6146-89C2-7AA4854FA4DE}"/>
              </a:ext>
            </a:extLst>
          </p:cNvPr>
          <p:cNvGrpSpPr/>
          <p:nvPr userDrawn="1"/>
        </p:nvGrpSpPr>
        <p:grpSpPr>
          <a:xfrm>
            <a:off x="1596519" y="3211881"/>
            <a:ext cx="1873729" cy="1302368"/>
            <a:chOff x="3615775" y="2834640"/>
            <a:chExt cx="2039112" cy="1417320"/>
          </a:xfrm>
        </p:grpSpPr>
        <p:sp>
          <p:nvSpPr>
            <p:cNvPr id="19" name="Rectangle 18">
              <a:extLst>
                <a:ext uri="{FF2B5EF4-FFF2-40B4-BE49-F238E27FC236}">
                  <a16:creationId xmlns:a16="http://schemas.microsoft.com/office/drawing/2014/main" id="{1ADA2F4F-8855-7744-8D34-381A6FB10D78}"/>
                </a:ext>
              </a:extLst>
            </p:cNvPr>
            <p:cNvSpPr/>
            <p:nvPr userDrawn="1"/>
          </p:nvSpPr>
          <p:spPr>
            <a:xfrm>
              <a:off x="4302329" y="2860001"/>
              <a:ext cx="576292" cy="57972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UT_logo_RGB.eps">
              <a:extLst>
                <a:ext uri="{FF2B5EF4-FFF2-40B4-BE49-F238E27FC236}">
                  <a16:creationId xmlns:a16="http://schemas.microsoft.com/office/drawing/2014/main" id="{7FDB297C-692A-FB4C-B5AC-ED255C9385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7063" r="-4562" b="-7766"/>
            <a:stretch/>
          </p:blipFill>
          <p:spPr>
            <a:xfrm>
              <a:off x="3615775" y="2834640"/>
              <a:ext cx="2039112" cy="1417320"/>
            </a:xfrm>
            <a:prstGeom prst="rect">
              <a:avLst/>
            </a:prstGeom>
          </p:spPr>
        </p:pic>
      </p:grpSp>
      <p:sp>
        <p:nvSpPr>
          <p:cNvPr id="8" name="Rectangle 7">
            <a:extLst>
              <a:ext uri="{FF2B5EF4-FFF2-40B4-BE49-F238E27FC236}">
                <a16:creationId xmlns:a16="http://schemas.microsoft.com/office/drawing/2014/main" id="{AB7046C7-3E9E-7B46-A08A-E8A1B1E54377}"/>
              </a:ext>
            </a:extLst>
          </p:cNvPr>
          <p:cNvSpPr/>
          <p:nvPr userDrawn="1"/>
        </p:nvSpPr>
        <p:spPr>
          <a:xfrm>
            <a:off x="390008" y="5044698"/>
            <a:ext cx="4193654" cy="98802"/>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DBC353D7-084D-4243-A74A-E3989B8101FC}"/>
              </a:ext>
            </a:extLst>
          </p:cNvPr>
          <p:cNvSpPr>
            <a:spLocks noGrp="1"/>
          </p:cNvSpPr>
          <p:nvPr>
            <p:ph type="body" sz="quarter" idx="10" hasCustomPrompt="1"/>
          </p:nvPr>
        </p:nvSpPr>
        <p:spPr>
          <a:xfrm>
            <a:off x="378347" y="433953"/>
            <a:ext cx="4193654" cy="2332494"/>
          </a:xfrm>
        </p:spPr>
        <p:txBody>
          <a:bodyPr anchor="ctr">
            <a:normAutofit/>
          </a:bodyPr>
          <a:lstStyle>
            <a:lvl1pPr>
              <a:defRPr sz="4000" b="1" i="0">
                <a:solidFill>
                  <a:srgbClr val="3B3C3E"/>
                </a:solidFill>
                <a:latin typeface="Arial" panose="020B0604020202020204" pitchFamily="34" charset="0"/>
                <a:cs typeface="Arial" panose="020B0604020202020204" pitchFamily="34" charset="0"/>
              </a:defRPr>
            </a:lvl1pPr>
          </a:lstStyle>
          <a:p>
            <a:pPr lvl="0"/>
            <a:r>
              <a:rPr lang="en-US" dirty="0"/>
              <a:t>Edit Master </a:t>
            </a:r>
            <a:br>
              <a:rPr lang="en-US" dirty="0"/>
            </a:br>
            <a:r>
              <a:rPr lang="en-US" dirty="0"/>
              <a:t>text styles</a:t>
            </a:r>
          </a:p>
        </p:txBody>
      </p:sp>
    </p:spTree>
    <p:extLst>
      <p:ext uri="{BB962C8B-B14F-4D97-AF65-F5344CB8AC3E}">
        <p14:creationId xmlns:p14="http://schemas.microsoft.com/office/powerpoint/2010/main" val="471498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1334" t="15157" r="6588" b="15372"/>
          <a:stretch/>
        </p:blipFill>
        <p:spPr>
          <a:xfrm>
            <a:off x="0" y="-16031"/>
            <a:ext cx="9144000" cy="5159531"/>
          </a:xfrm>
          <a:prstGeom prst="rect">
            <a:avLst/>
          </a:prstGeom>
        </p:spPr>
      </p:pic>
      <p:sp>
        <p:nvSpPr>
          <p:cNvPr id="6" name="Rectangle 5">
            <a:extLst>
              <a:ext uri="{FF2B5EF4-FFF2-40B4-BE49-F238E27FC236}">
                <a16:creationId xmlns:a16="http://schemas.microsoft.com/office/drawing/2014/main" id="{5226330B-B6DD-CC48-93CA-7BAD5316A5EE}"/>
              </a:ext>
            </a:extLst>
          </p:cNvPr>
          <p:cNvSpPr/>
          <p:nvPr userDrawn="1"/>
        </p:nvSpPr>
        <p:spPr>
          <a:xfrm>
            <a:off x="4564442" y="0"/>
            <a:ext cx="4193654" cy="5143500"/>
          </a:xfrm>
          <a:prstGeom prst="rect">
            <a:avLst/>
          </a:prstGeom>
          <a:solidFill>
            <a:schemeClr val="bg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0F7205-B212-904B-8146-2F4DEBDCC8C3}"/>
              </a:ext>
            </a:extLst>
          </p:cNvPr>
          <p:cNvSpPr>
            <a:spLocks noGrp="1"/>
          </p:cNvSpPr>
          <p:nvPr>
            <p:ph type="title"/>
          </p:nvPr>
        </p:nvSpPr>
        <p:spPr>
          <a:xfrm>
            <a:off x="4564442" y="205979"/>
            <a:ext cx="4193654" cy="2659847"/>
          </a:xfrm>
        </p:spPr>
        <p:txBody>
          <a:bodyPr>
            <a:normAutofit/>
          </a:bodyPr>
          <a:lstStyle>
            <a:lvl1pPr algn="ctr">
              <a:defRPr sz="4000" b="1">
                <a:solidFill>
                  <a:srgbClr val="3B3C3E"/>
                </a:solidFill>
              </a:defRPr>
            </a:lvl1pPr>
          </a:lstStyle>
          <a:p>
            <a:r>
              <a:rPr lang="en-US" dirty="0"/>
              <a:t>Click to edit Master title style</a:t>
            </a:r>
          </a:p>
        </p:txBody>
      </p:sp>
      <p:grpSp>
        <p:nvGrpSpPr>
          <p:cNvPr id="11" name="Group 10">
            <a:extLst>
              <a:ext uri="{FF2B5EF4-FFF2-40B4-BE49-F238E27FC236}">
                <a16:creationId xmlns:a16="http://schemas.microsoft.com/office/drawing/2014/main" id="{ACBD1775-7EB3-3142-9681-2EE798E0CE79}"/>
              </a:ext>
            </a:extLst>
          </p:cNvPr>
          <p:cNvGrpSpPr/>
          <p:nvPr userDrawn="1"/>
        </p:nvGrpSpPr>
        <p:grpSpPr>
          <a:xfrm>
            <a:off x="5770953" y="3211881"/>
            <a:ext cx="1873729" cy="1302368"/>
            <a:chOff x="3615775" y="2834640"/>
            <a:chExt cx="2039112" cy="1417320"/>
          </a:xfrm>
        </p:grpSpPr>
        <p:sp>
          <p:nvSpPr>
            <p:cNvPr id="12" name="Rectangle 11">
              <a:extLst>
                <a:ext uri="{FF2B5EF4-FFF2-40B4-BE49-F238E27FC236}">
                  <a16:creationId xmlns:a16="http://schemas.microsoft.com/office/drawing/2014/main" id="{F30AB858-100E-7F4C-B77B-5E587A56A0C4}"/>
                </a:ext>
              </a:extLst>
            </p:cNvPr>
            <p:cNvSpPr/>
            <p:nvPr userDrawn="1"/>
          </p:nvSpPr>
          <p:spPr>
            <a:xfrm>
              <a:off x="4302329" y="2860001"/>
              <a:ext cx="576292" cy="57972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UT_logo_RGB.eps">
              <a:extLst>
                <a:ext uri="{FF2B5EF4-FFF2-40B4-BE49-F238E27FC236}">
                  <a16:creationId xmlns:a16="http://schemas.microsoft.com/office/drawing/2014/main" id="{539D5D5C-DE35-3442-8B67-1FF05B0C23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7063" r="-4562" b="-7766"/>
            <a:stretch/>
          </p:blipFill>
          <p:spPr>
            <a:xfrm>
              <a:off x="3615775" y="2834640"/>
              <a:ext cx="2039112" cy="1417320"/>
            </a:xfrm>
            <a:prstGeom prst="rect">
              <a:avLst/>
            </a:prstGeom>
          </p:spPr>
        </p:pic>
      </p:grpSp>
      <p:sp>
        <p:nvSpPr>
          <p:cNvPr id="8" name="Rectangle 7">
            <a:extLst>
              <a:ext uri="{FF2B5EF4-FFF2-40B4-BE49-F238E27FC236}">
                <a16:creationId xmlns:a16="http://schemas.microsoft.com/office/drawing/2014/main" id="{6C022A84-7D89-8840-989D-E781012D66E7}"/>
              </a:ext>
            </a:extLst>
          </p:cNvPr>
          <p:cNvSpPr/>
          <p:nvPr userDrawn="1"/>
        </p:nvSpPr>
        <p:spPr>
          <a:xfrm>
            <a:off x="4564442" y="5044698"/>
            <a:ext cx="4193654" cy="98802"/>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89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3B3C3E"/>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3B3C3E"/>
                </a:solidFill>
              </a:defRPr>
            </a:lvl1pPr>
            <a:lvl2pPr>
              <a:defRPr>
                <a:solidFill>
                  <a:srgbClr val="3B3C3E"/>
                </a:solidFill>
              </a:defRPr>
            </a:lvl2pPr>
            <a:lvl3pPr>
              <a:defRPr>
                <a:solidFill>
                  <a:srgbClr val="3B3C3E"/>
                </a:solidFill>
              </a:defRPr>
            </a:lvl3pPr>
            <a:lvl4pPr>
              <a:defRPr>
                <a:solidFill>
                  <a:srgbClr val="3B3C3E"/>
                </a:solidFill>
              </a:defRPr>
            </a:lvl4pPr>
            <a:lvl5pPr>
              <a:defRPr>
                <a:solidFill>
                  <a:srgbClr val="3B3C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3" y="4767264"/>
            <a:ext cx="1397863" cy="273844"/>
          </a:xfrm>
        </p:spPr>
        <p:txBody>
          <a:bodyPr/>
          <a:lstStyle>
            <a:lvl1pPr>
              <a:defRPr sz="1000">
                <a:solidFill>
                  <a:schemeClr val="bg1"/>
                </a:solidFill>
                <a:latin typeface="Arial"/>
                <a:cs typeface="Arial"/>
              </a:defRPr>
            </a:lvl1pPr>
          </a:lstStyle>
          <a:p>
            <a:r>
              <a:rPr lang="en-US"/>
              <a:t>December 2nd, 2020</a:t>
            </a:r>
            <a:endParaRPr lang="en-US" dirty="0"/>
          </a:p>
        </p:txBody>
      </p:sp>
      <p:sp>
        <p:nvSpPr>
          <p:cNvPr id="5" name="Footer Placeholder 4"/>
          <p:cNvSpPr>
            <a:spLocks noGrp="1"/>
          </p:cNvSpPr>
          <p:nvPr>
            <p:ph type="ftr" sz="quarter" idx="11"/>
          </p:nvPr>
        </p:nvSpPr>
        <p:spPr>
          <a:xfrm>
            <a:off x="1855063" y="4767264"/>
            <a:ext cx="2895600" cy="273844"/>
          </a:xfrm>
        </p:spPr>
        <p:txBody>
          <a:bodyPr/>
          <a:lstStyle>
            <a:lvl1pPr>
              <a:defRPr sz="1000">
                <a:solidFill>
                  <a:schemeClr val="bg1"/>
                </a:solidFill>
                <a:latin typeface="Arial"/>
                <a:cs typeface="Arial"/>
              </a:defRPr>
            </a:lvl1pPr>
          </a:lstStyle>
          <a:p>
            <a:r>
              <a:rPr lang="en-US"/>
              <a:t>Snowmass Early Career Neutrino Frontier Meeting</a:t>
            </a:r>
            <a:endParaRPr lang="en-US" dirty="0"/>
          </a:p>
        </p:txBody>
      </p:sp>
      <p:sp>
        <p:nvSpPr>
          <p:cNvPr id="6" name="Slide Number Placeholder 5"/>
          <p:cNvSpPr>
            <a:spLocks noGrp="1"/>
          </p:cNvSpPr>
          <p:nvPr>
            <p:ph type="sldNum" sz="quarter" idx="12"/>
          </p:nvPr>
        </p:nvSpPr>
        <p:spPr>
          <a:xfrm>
            <a:off x="4750663" y="4767264"/>
            <a:ext cx="2133600" cy="273844"/>
          </a:xfrm>
        </p:spPr>
        <p:txBody>
          <a:bodyPr/>
          <a:lstStyle>
            <a:lvl1pPr>
              <a:defRPr sz="1000">
                <a:solidFill>
                  <a:schemeClr val="bg1"/>
                </a:solidFill>
                <a:latin typeface="Arial"/>
                <a:cs typeface="Arial"/>
              </a:defRPr>
            </a:lvl1pPr>
          </a:lstStyle>
          <a:p>
            <a:fld id="{051C7006-7120-F341-A188-F97DDD913081}" type="slidenum">
              <a:rPr lang="en-US" smtClean="0"/>
              <a:pPr/>
              <a:t>‹#›</a:t>
            </a:fld>
            <a:endParaRPr lang="en-US" dirty="0"/>
          </a:p>
        </p:txBody>
      </p:sp>
      <p:cxnSp>
        <p:nvCxnSpPr>
          <p:cNvPr id="7" name="Straight Connector 6">
            <a:extLst>
              <a:ext uri="{FF2B5EF4-FFF2-40B4-BE49-F238E27FC236}">
                <a16:creationId xmlns:a16="http://schemas.microsoft.com/office/drawing/2014/main" id="{7B7FCDEB-8DD1-9A42-BFDE-635B27756DE7}"/>
              </a:ext>
            </a:extLst>
          </p:cNvPr>
          <p:cNvCxnSpPr/>
          <p:nvPr userDrawn="1"/>
        </p:nvCxnSpPr>
        <p:spPr>
          <a:xfrm>
            <a:off x="457200" y="1063229"/>
            <a:ext cx="8229600" cy="0"/>
          </a:xfrm>
          <a:prstGeom prst="line">
            <a:avLst/>
          </a:prstGeom>
          <a:ln w="41275">
            <a:solidFill>
              <a:srgbClr val="FD6D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77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a:t>December 2nd, 2020</a:t>
            </a:r>
          </a:p>
        </p:txBody>
      </p:sp>
      <p:sp>
        <p:nvSpPr>
          <p:cNvPr id="5" name="Footer Placeholder 4"/>
          <p:cNvSpPr>
            <a:spLocks noGrp="1"/>
          </p:cNvSpPr>
          <p:nvPr>
            <p:ph type="ftr" sz="quarter" idx="11"/>
          </p:nvPr>
        </p:nvSpPr>
        <p:spPr/>
        <p:txBody>
          <a:bodyPr/>
          <a:lstStyle/>
          <a:p>
            <a:r>
              <a:rPr lang="en-US"/>
              <a:t>Snowmass Early Career Neutrino Frontier Meeting</a:t>
            </a:r>
          </a:p>
        </p:txBody>
      </p:sp>
      <p:sp>
        <p:nvSpPr>
          <p:cNvPr id="6" name="Slide Number Placeholder 5"/>
          <p:cNvSpPr>
            <a:spLocks noGrp="1"/>
          </p:cNvSpPr>
          <p:nvPr>
            <p:ph type="sldNum" sz="quarter" idx="12"/>
          </p:nvPr>
        </p:nvSpPr>
        <p:spPr/>
        <p:txBody>
          <a:bodyPr/>
          <a:lstStyle/>
          <a:p>
            <a:fld id="{051C7006-7120-F341-A188-F97DDD913081}" type="slidenum">
              <a:rPr lang="en-US" smtClean="0"/>
              <a:t>‹#›</a:t>
            </a:fld>
            <a:endParaRPr lang="en-US"/>
          </a:p>
        </p:txBody>
      </p:sp>
    </p:spTree>
    <p:extLst>
      <p:ext uri="{BB962C8B-B14F-4D97-AF65-F5344CB8AC3E}">
        <p14:creationId xmlns:p14="http://schemas.microsoft.com/office/powerpoint/2010/main" val="233236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December 2nd, 2020</a:t>
            </a:r>
          </a:p>
        </p:txBody>
      </p:sp>
      <p:sp>
        <p:nvSpPr>
          <p:cNvPr id="6" name="Footer Placeholder 5"/>
          <p:cNvSpPr>
            <a:spLocks noGrp="1"/>
          </p:cNvSpPr>
          <p:nvPr>
            <p:ph type="ftr" sz="quarter" idx="11"/>
          </p:nvPr>
        </p:nvSpPr>
        <p:spPr/>
        <p:txBody>
          <a:bodyPr/>
          <a:lstStyle/>
          <a:p>
            <a:r>
              <a:rPr lang="en-US"/>
              <a:t>Snowmass Early Career Neutrino Frontier Meeting</a:t>
            </a:r>
          </a:p>
        </p:txBody>
      </p:sp>
      <p:sp>
        <p:nvSpPr>
          <p:cNvPr id="7" name="Slide Number Placeholder 6"/>
          <p:cNvSpPr>
            <a:spLocks noGrp="1"/>
          </p:cNvSpPr>
          <p:nvPr>
            <p:ph type="sldNum" sz="quarter" idx="12"/>
          </p:nvPr>
        </p:nvSpPr>
        <p:spPr/>
        <p:txBody>
          <a:bodyPr/>
          <a:lstStyle/>
          <a:p>
            <a:fld id="{051C7006-7120-F341-A188-F97DDD913081}" type="slidenum">
              <a:rPr lang="en-US" smtClean="0"/>
              <a:t>‹#›</a:t>
            </a:fld>
            <a:endParaRPr lang="en-US"/>
          </a:p>
        </p:txBody>
      </p:sp>
      <p:cxnSp>
        <p:nvCxnSpPr>
          <p:cNvPr id="8" name="Straight Connector 7">
            <a:extLst>
              <a:ext uri="{FF2B5EF4-FFF2-40B4-BE49-F238E27FC236}">
                <a16:creationId xmlns:a16="http://schemas.microsoft.com/office/drawing/2014/main" id="{1FCCF5D2-1E8C-C947-AADC-F0306D77DE52}"/>
              </a:ext>
            </a:extLst>
          </p:cNvPr>
          <p:cNvCxnSpPr/>
          <p:nvPr userDrawn="1"/>
        </p:nvCxnSpPr>
        <p:spPr>
          <a:xfrm>
            <a:off x="457200" y="1063229"/>
            <a:ext cx="8229600" cy="0"/>
          </a:xfrm>
          <a:prstGeom prst="line">
            <a:avLst/>
          </a:prstGeom>
          <a:ln w="41275">
            <a:solidFill>
              <a:srgbClr val="FD6D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3555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47915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75574" y="1958979"/>
            <a:ext cx="4021814" cy="24493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47915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409" y="1958979"/>
            <a:ext cx="4023394" cy="24493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December 2nd, 2020</a:t>
            </a:r>
            <a:endParaRPr lang="en-US" dirty="0"/>
          </a:p>
        </p:txBody>
      </p:sp>
      <p:sp>
        <p:nvSpPr>
          <p:cNvPr id="8" name="Footer Placeholder 7"/>
          <p:cNvSpPr>
            <a:spLocks noGrp="1"/>
          </p:cNvSpPr>
          <p:nvPr>
            <p:ph type="ftr" sz="quarter" idx="11"/>
          </p:nvPr>
        </p:nvSpPr>
        <p:spPr/>
        <p:txBody>
          <a:bodyPr/>
          <a:lstStyle/>
          <a:p>
            <a:r>
              <a:rPr lang="en-US"/>
              <a:t>Snowmass Early Career Neutrino Frontier Meeting</a:t>
            </a:r>
          </a:p>
        </p:txBody>
      </p:sp>
      <p:sp>
        <p:nvSpPr>
          <p:cNvPr id="9" name="Slide Number Placeholder 8"/>
          <p:cNvSpPr>
            <a:spLocks noGrp="1"/>
          </p:cNvSpPr>
          <p:nvPr>
            <p:ph type="sldNum" sz="quarter" idx="12"/>
          </p:nvPr>
        </p:nvSpPr>
        <p:spPr/>
        <p:txBody>
          <a:bodyPr/>
          <a:lstStyle/>
          <a:p>
            <a:fld id="{051C7006-7120-F341-A188-F97DDD913081}" type="slidenum">
              <a:rPr lang="en-US" smtClean="0"/>
              <a:t>‹#›</a:t>
            </a:fld>
            <a:endParaRPr lang="en-US"/>
          </a:p>
        </p:txBody>
      </p:sp>
      <p:cxnSp>
        <p:nvCxnSpPr>
          <p:cNvPr id="10" name="Straight Connector 9">
            <a:extLst>
              <a:ext uri="{FF2B5EF4-FFF2-40B4-BE49-F238E27FC236}">
                <a16:creationId xmlns:a16="http://schemas.microsoft.com/office/drawing/2014/main" id="{AA33C33B-9FC0-F647-BB21-D8D49323307B}"/>
              </a:ext>
            </a:extLst>
          </p:cNvPr>
          <p:cNvCxnSpPr/>
          <p:nvPr userDrawn="1"/>
        </p:nvCxnSpPr>
        <p:spPr>
          <a:xfrm>
            <a:off x="457200" y="1063229"/>
            <a:ext cx="8229600" cy="0"/>
          </a:xfrm>
          <a:prstGeom prst="line">
            <a:avLst/>
          </a:prstGeom>
          <a:ln w="41275">
            <a:solidFill>
              <a:srgbClr val="FD6D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1545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subtitle style</a:t>
            </a:r>
          </a:p>
        </p:txBody>
      </p:sp>
    </p:spTree>
    <p:extLst>
      <p:ext uri="{BB962C8B-B14F-4D97-AF65-F5344CB8AC3E}">
        <p14:creationId xmlns:p14="http://schemas.microsoft.com/office/powerpoint/2010/main" val="1758142741"/>
      </p:ext>
    </p:extLst>
  </p:cSld>
  <p:clrMap bg1="lt1" tx1="dk1" bg2="lt2" tx2="dk2" accent1="accent1" accent2="accent2" accent3="accent3" accent4="accent4" accent5="accent5" accent6="accent6" hlink="hlink" folHlink="folHlink"/>
  <p:sldLayoutIdLst>
    <p:sldLayoutId id="2147483702" r:id="rId1"/>
    <p:sldLayoutId id="2147483661" r:id="rId2"/>
    <p:sldLayoutId id="2147483649" r:id="rId3"/>
    <p:sldLayoutId id="2147483663" r:id="rId4"/>
    <p:sldLayoutId id="2147483696" r:id="rId5"/>
  </p:sldLayoutIdLst>
  <p:hf hdr="0"/>
  <p:txStyles>
    <p:titleStyle>
      <a:lvl1pPr algn="ctr" defTabSz="457200" rtl="0" eaLnBrk="1" latinLnBrk="0" hangingPunct="1">
        <a:spcBef>
          <a:spcPct val="0"/>
        </a:spcBef>
        <a:buNone/>
        <a:defRPr sz="4000" b="1" kern="1200">
          <a:solidFill>
            <a:srgbClr val="3B3C3E"/>
          </a:solidFill>
          <a:latin typeface="Arial"/>
          <a:ea typeface="+mj-ea"/>
          <a:cs typeface="Arial"/>
        </a:defRPr>
      </a:lvl1pPr>
    </p:titleStyle>
    <p:bodyStyle>
      <a:lvl1pPr marL="0" indent="0" algn="ctr" defTabSz="457200" rtl="0" eaLnBrk="1" latinLnBrk="0" hangingPunct="1">
        <a:spcBef>
          <a:spcPct val="20000"/>
        </a:spcBef>
        <a:buFont typeface="Arial"/>
        <a:buNone/>
        <a:defRPr sz="3200" kern="1200">
          <a:solidFill>
            <a:srgbClr val="77797C"/>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637997"/>
            <a:ext cx="9144000" cy="505504"/>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T_logo_RIGHT_KNOCKOUT.eps"/>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88146" y="4728769"/>
            <a:ext cx="1461427" cy="326103"/>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3" y="4767264"/>
            <a:ext cx="1310609" cy="273844"/>
          </a:xfrm>
          <a:prstGeom prst="rect">
            <a:avLst/>
          </a:prstGeom>
        </p:spPr>
        <p:txBody>
          <a:bodyPr vert="horz" lIns="91440" tIns="45720" rIns="91440" bIns="45720" rtlCol="0" anchor="ctr"/>
          <a:lstStyle>
            <a:lvl1pPr algn="l">
              <a:defRPr sz="1000">
                <a:solidFill>
                  <a:schemeClr val="bg1"/>
                </a:solidFill>
                <a:latin typeface="Arial"/>
                <a:cs typeface="Arial"/>
              </a:defRPr>
            </a:lvl1pPr>
          </a:lstStyle>
          <a:p>
            <a:r>
              <a:rPr lang="en-US"/>
              <a:t>December 2nd, 2020</a:t>
            </a:r>
            <a:endParaRPr lang="en-US" dirty="0"/>
          </a:p>
        </p:txBody>
      </p:sp>
      <p:sp>
        <p:nvSpPr>
          <p:cNvPr id="5" name="Footer Placeholder 4"/>
          <p:cNvSpPr>
            <a:spLocks noGrp="1"/>
          </p:cNvSpPr>
          <p:nvPr>
            <p:ph type="ftr" sz="quarter" idx="3"/>
          </p:nvPr>
        </p:nvSpPr>
        <p:spPr>
          <a:xfrm>
            <a:off x="1767809" y="4767264"/>
            <a:ext cx="2895600" cy="273844"/>
          </a:xfrm>
          <a:prstGeom prst="rect">
            <a:avLst/>
          </a:prstGeom>
        </p:spPr>
        <p:txBody>
          <a:bodyPr vert="horz" lIns="91440" tIns="45720" rIns="91440" bIns="45720" rtlCol="0" anchor="ctr"/>
          <a:lstStyle>
            <a:lvl1pPr algn="ctr">
              <a:defRPr sz="1000">
                <a:solidFill>
                  <a:schemeClr val="bg1"/>
                </a:solidFill>
                <a:latin typeface="Arial"/>
                <a:cs typeface="Arial"/>
              </a:defRPr>
            </a:lvl1pPr>
          </a:lstStyle>
          <a:p>
            <a:r>
              <a:rPr lang="en-US"/>
              <a:t>Snowmass Early Career Neutrino Frontier Meeting</a:t>
            </a:r>
            <a:endParaRPr lang="en-US" dirty="0"/>
          </a:p>
        </p:txBody>
      </p:sp>
      <p:sp>
        <p:nvSpPr>
          <p:cNvPr id="6" name="Slide Number Placeholder 5"/>
          <p:cNvSpPr>
            <a:spLocks noGrp="1"/>
          </p:cNvSpPr>
          <p:nvPr>
            <p:ph type="sldNum" sz="quarter" idx="4"/>
          </p:nvPr>
        </p:nvSpPr>
        <p:spPr>
          <a:xfrm>
            <a:off x="4667371" y="4767264"/>
            <a:ext cx="2133600" cy="273844"/>
          </a:xfrm>
          <a:prstGeom prst="rect">
            <a:avLst/>
          </a:prstGeom>
        </p:spPr>
        <p:txBody>
          <a:bodyPr vert="horz" lIns="91440" tIns="45720" rIns="91440" bIns="45720" rtlCol="0" anchor="ctr"/>
          <a:lstStyle>
            <a:lvl1pPr algn="r">
              <a:defRPr sz="1000">
                <a:solidFill>
                  <a:schemeClr val="bg1"/>
                </a:solidFill>
                <a:latin typeface="Arial"/>
                <a:cs typeface="Arial"/>
              </a:defRPr>
            </a:lvl1pPr>
          </a:lstStyle>
          <a:p>
            <a:fld id="{051C7006-7120-F341-A188-F97DDD913081}" type="slidenum">
              <a:rPr lang="en-US" smtClean="0"/>
              <a:pPr/>
              <a:t>‹#›</a:t>
            </a:fld>
            <a:endParaRPr lang="en-US" dirty="0"/>
          </a:p>
        </p:txBody>
      </p:sp>
    </p:spTree>
    <p:extLst>
      <p:ext uri="{BB962C8B-B14F-4D97-AF65-F5344CB8AC3E}">
        <p14:creationId xmlns:p14="http://schemas.microsoft.com/office/powerpoint/2010/main" val="21013191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Lst>
  <p:hf hdr="0"/>
  <p:txStyles>
    <p:titleStyle>
      <a:lvl1pPr algn="l" defTabSz="457200" rtl="0" eaLnBrk="1" latinLnBrk="0" hangingPunct="1">
        <a:spcBef>
          <a:spcPct val="0"/>
        </a:spcBef>
        <a:buNone/>
        <a:defRPr sz="4000" b="1" kern="1200">
          <a:solidFill>
            <a:srgbClr val="3B3C3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4637997"/>
            <a:ext cx="9144000" cy="505504"/>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UT_logo_RIGHT_KNOCKOUT.eps"/>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88146" y="4728769"/>
            <a:ext cx="1461427" cy="326103"/>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3" y="4767264"/>
            <a:ext cx="1310609" cy="273844"/>
          </a:xfrm>
          <a:prstGeom prst="rect">
            <a:avLst/>
          </a:prstGeom>
        </p:spPr>
        <p:txBody>
          <a:bodyPr vert="horz" lIns="91440" tIns="45720" rIns="91440" bIns="45720" rtlCol="0" anchor="ctr"/>
          <a:lstStyle>
            <a:lvl1pPr algn="l">
              <a:defRPr sz="1000">
                <a:solidFill>
                  <a:schemeClr val="bg1"/>
                </a:solidFill>
                <a:latin typeface="Arial"/>
                <a:cs typeface="Arial"/>
              </a:defRPr>
            </a:lvl1pPr>
          </a:lstStyle>
          <a:p>
            <a:r>
              <a:rPr lang="en-US"/>
              <a:t>December 2nd, 2020</a:t>
            </a:r>
            <a:endParaRPr lang="en-US" dirty="0"/>
          </a:p>
        </p:txBody>
      </p:sp>
      <p:sp>
        <p:nvSpPr>
          <p:cNvPr id="11" name="Footer Placeholder 4"/>
          <p:cNvSpPr>
            <a:spLocks noGrp="1"/>
          </p:cNvSpPr>
          <p:nvPr>
            <p:ph type="ftr" sz="quarter" idx="3"/>
          </p:nvPr>
        </p:nvSpPr>
        <p:spPr>
          <a:xfrm>
            <a:off x="1767809" y="4767264"/>
            <a:ext cx="2895600" cy="273844"/>
          </a:xfrm>
          <a:prstGeom prst="rect">
            <a:avLst/>
          </a:prstGeom>
        </p:spPr>
        <p:txBody>
          <a:bodyPr vert="horz" lIns="91440" tIns="45720" rIns="91440" bIns="45720" rtlCol="0" anchor="ctr"/>
          <a:lstStyle>
            <a:lvl1pPr algn="ctr">
              <a:defRPr sz="1000">
                <a:solidFill>
                  <a:schemeClr val="bg1"/>
                </a:solidFill>
                <a:latin typeface="Arial"/>
                <a:cs typeface="Arial"/>
              </a:defRPr>
            </a:lvl1pPr>
          </a:lstStyle>
          <a:p>
            <a:r>
              <a:rPr lang="en-US"/>
              <a:t>Snowmass Early Career Neutrino Frontier Meeting</a:t>
            </a:r>
            <a:endParaRPr lang="en-US" dirty="0"/>
          </a:p>
        </p:txBody>
      </p:sp>
      <p:sp>
        <p:nvSpPr>
          <p:cNvPr id="12" name="Slide Number Placeholder 5"/>
          <p:cNvSpPr>
            <a:spLocks noGrp="1"/>
          </p:cNvSpPr>
          <p:nvPr>
            <p:ph type="sldNum" sz="quarter" idx="4"/>
          </p:nvPr>
        </p:nvSpPr>
        <p:spPr>
          <a:xfrm>
            <a:off x="4667371" y="4767264"/>
            <a:ext cx="2133600" cy="273844"/>
          </a:xfrm>
          <a:prstGeom prst="rect">
            <a:avLst/>
          </a:prstGeom>
        </p:spPr>
        <p:txBody>
          <a:bodyPr vert="horz" lIns="91440" tIns="45720" rIns="91440" bIns="45720" rtlCol="0" anchor="ctr"/>
          <a:lstStyle>
            <a:lvl1pPr algn="r">
              <a:defRPr sz="1000">
                <a:solidFill>
                  <a:schemeClr val="bg1"/>
                </a:solidFill>
                <a:latin typeface="Arial"/>
                <a:cs typeface="Arial"/>
              </a:defRPr>
            </a:lvl1pPr>
          </a:lstStyle>
          <a:p>
            <a:fld id="{051C7006-7120-F341-A188-F97DDD913081}" type="slidenum">
              <a:rPr lang="en-US" smtClean="0"/>
              <a:pPr/>
              <a:t>‹#›</a:t>
            </a:fld>
            <a:endParaRPr lang="en-US" dirty="0"/>
          </a:p>
        </p:txBody>
      </p:sp>
    </p:spTree>
    <p:extLst>
      <p:ext uri="{BB962C8B-B14F-4D97-AF65-F5344CB8AC3E}">
        <p14:creationId xmlns:p14="http://schemas.microsoft.com/office/powerpoint/2010/main" val="2856070284"/>
      </p:ext>
    </p:extLst>
  </p:cSld>
  <p:clrMap bg1="lt1" tx1="dk1" bg2="lt2" tx2="dk2" accent1="accent1" accent2="accent2" accent3="accent3" accent4="accent4" accent5="accent5" accent6="accent6" hlink="hlink" folHlink="folHlink"/>
  <p:sldLayoutIdLst>
    <p:sldLayoutId id="2147483676" r:id="rId1"/>
    <p:sldLayoutId id="2147483693" r:id="rId2"/>
    <p:sldLayoutId id="2147483699" r:id="rId3"/>
    <p:sldLayoutId id="2147483694" r:id="rId4"/>
    <p:sldLayoutId id="2147483695" r:id="rId5"/>
  </p:sldLayoutIdLst>
  <p:hf hdr="0"/>
  <p:txStyles>
    <p:titleStyle>
      <a:lvl1pPr algn="l" defTabSz="457200" rtl="0" eaLnBrk="1" latinLnBrk="0" hangingPunct="1">
        <a:spcBef>
          <a:spcPct val="0"/>
        </a:spcBef>
        <a:buNone/>
        <a:defRPr sz="4000" b="1" kern="1200">
          <a:solidFill>
            <a:srgbClr val="3B3C3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4637997"/>
            <a:ext cx="9144000" cy="505504"/>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UT_logo_RIGHT_KNOCKOUT.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146" y="4728769"/>
            <a:ext cx="1461427" cy="326103"/>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457203" y="4767264"/>
            <a:ext cx="1310609" cy="273844"/>
          </a:xfrm>
          <a:prstGeom prst="rect">
            <a:avLst/>
          </a:prstGeom>
        </p:spPr>
        <p:txBody>
          <a:bodyPr vert="horz" lIns="91440" tIns="45720" rIns="91440" bIns="45720" rtlCol="0" anchor="ctr"/>
          <a:lstStyle>
            <a:lvl1pPr algn="l">
              <a:defRPr sz="1000">
                <a:solidFill>
                  <a:schemeClr val="bg1"/>
                </a:solidFill>
                <a:latin typeface="Arial"/>
                <a:cs typeface="Arial"/>
              </a:defRPr>
            </a:lvl1pPr>
          </a:lstStyle>
          <a:p>
            <a:r>
              <a:rPr lang="en-US"/>
              <a:t>December 2nd, 2020</a:t>
            </a:r>
            <a:endParaRPr lang="en-US" dirty="0"/>
          </a:p>
        </p:txBody>
      </p:sp>
      <p:sp>
        <p:nvSpPr>
          <p:cNvPr id="9" name="Footer Placeholder 4"/>
          <p:cNvSpPr>
            <a:spLocks noGrp="1"/>
          </p:cNvSpPr>
          <p:nvPr>
            <p:ph type="ftr" sz="quarter" idx="3"/>
          </p:nvPr>
        </p:nvSpPr>
        <p:spPr>
          <a:xfrm>
            <a:off x="1767809" y="4767264"/>
            <a:ext cx="2895600" cy="273844"/>
          </a:xfrm>
          <a:prstGeom prst="rect">
            <a:avLst/>
          </a:prstGeom>
        </p:spPr>
        <p:txBody>
          <a:bodyPr vert="horz" lIns="91440" tIns="45720" rIns="91440" bIns="45720" rtlCol="0" anchor="ctr"/>
          <a:lstStyle>
            <a:lvl1pPr algn="ctr">
              <a:defRPr sz="1000">
                <a:solidFill>
                  <a:schemeClr val="bg1"/>
                </a:solidFill>
                <a:latin typeface="Arial"/>
                <a:cs typeface="Arial"/>
              </a:defRPr>
            </a:lvl1pPr>
          </a:lstStyle>
          <a:p>
            <a:r>
              <a:rPr lang="en-US"/>
              <a:t>Snowmass Early Career Neutrino Frontier Meeting</a:t>
            </a:r>
            <a:endParaRPr lang="en-US" dirty="0"/>
          </a:p>
        </p:txBody>
      </p:sp>
      <p:sp>
        <p:nvSpPr>
          <p:cNvPr id="10" name="Slide Number Placeholder 5"/>
          <p:cNvSpPr>
            <a:spLocks noGrp="1"/>
          </p:cNvSpPr>
          <p:nvPr>
            <p:ph type="sldNum" sz="quarter" idx="4"/>
          </p:nvPr>
        </p:nvSpPr>
        <p:spPr>
          <a:xfrm>
            <a:off x="4667371" y="4767264"/>
            <a:ext cx="2133600" cy="273844"/>
          </a:xfrm>
          <a:prstGeom prst="rect">
            <a:avLst/>
          </a:prstGeom>
        </p:spPr>
        <p:txBody>
          <a:bodyPr vert="horz" lIns="91440" tIns="45720" rIns="91440" bIns="45720" rtlCol="0" anchor="ctr"/>
          <a:lstStyle>
            <a:lvl1pPr algn="r">
              <a:defRPr sz="1000">
                <a:solidFill>
                  <a:schemeClr val="bg1"/>
                </a:solidFill>
                <a:latin typeface="Arial"/>
                <a:cs typeface="Arial"/>
              </a:defRPr>
            </a:lvl1pPr>
          </a:lstStyle>
          <a:p>
            <a:fld id="{051C7006-7120-F341-A188-F97DDD913081}" type="slidenum">
              <a:rPr lang="en-US" smtClean="0"/>
              <a:pPr/>
              <a:t>‹#›</a:t>
            </a:fld>
            <a:endParaRPr lang="en-US" dirty="0"/>
          </a:p>
        </p:txBody>
      </p:sp>
    </p:spTree>
    <p:extLst>
      <p:ext uri="{BB962C8B-B14F-4D97-AF65-F5344CB8AC3E}">
        <p14:creationId xmlns:p14="http://schemas.microsoft.com/office/powerpoint/2010/main" val="1886285337"/>
      </p:ext>
    </p:extLst>
  </p:cSld>
  <p:clrMap bg1="lt1" tx1="dk1" bg2="lt2" tx2="dk2" accent1="accent1" accent2="accent2" accent3="accent3" accent4="accent4" accent5="accent5" accent6="accent6" hlink="hlink" folHlink="folHlink"/>
  <p:sldLayoutIdLst>
    <p:sldLayoutId id="2147483698" r:id="rId1"/>
  </p:sldLayoutIdLst>
  <p:hf hdr="0"/>
  <p:txStyles>
    <p:titleStyle>
      <a:lvl1pPr algn="l" defTabSz="457200" rtl="0" eaLnBrk="1" latinLnBrk="0" hangingPunct="1">
        <a:spcBef>
          <a:spcPct val="0"/>
        </a:spcBef>
        <a:buNone/>
        <a:defRPr sz="4000" b="1" kern="1200">
          <a:solidFill>
            <a:srgbClr val="3B3C3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barrow@fnal.gov" TargetMode="Externa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snowmass21.org/docs/files/summaries/RF/SNOWMASS21-RF4_RF0-NF3_NF10_Joshua_Barrow-107.pdf"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hyperlink" Target="https://journals.aps.org/prd/abstract/10.1103/PhysRevD.101.036008" TargetMode="Externa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hyperlink" Target="https://journals.aps.org/prd/abstract/10.1103/PhysRevD.101.03600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2008.12769"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hyperlink" Target="https://arxiv.org/abs/2010.02299"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snowmass21.org/docs/files/summaries/RF/SNOWMASS21-RF4_RF6-NF3_NF10-TF2_TF5_Joshua_Barrow-105.pdf" TargetMode="External"/><Relationship Id="rId5" Type="http://schemas.openxmlformats.org/officeDocument/2006/relationships/image" Target="../media/image24.png"/><Relationship Id="rId4" Type="http://schemas.openxmlformats.org/officeDocument/2006/relationships/hyperlink" Target="https://indico.fnal.gov/event/44472/" TargetMode="Externa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journals.aps.org/prl/abstract/10.1103/PhysRevLett.37.8" TargetMode="External"/><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hyperlink" Target="https://aip.scitation.org/doi/pdf/10.1063/1.54699" TargetMode="External"/><Relationship Id="rId5" Type="http://schemas.openxmlformats.org/officeDocument/2006/relationships/image" Target="../media/image13.png"/><Relationship Id="rId10" Type="http://schemas.openxmlformats.org/officeDocument/2006/relationships/hyperlink" Target="https://journals.aps.org/prl/abstract/10.1103/PhysRevLett.70.2833" TargetMode="External"/><Relationship Id="rId4" Type="http://schemas.openxmlformats.org/officeDocument/2006/relationships/image" Target="../media/image12.png"/><Relationship Id="rId9" Type="http://schemas.openxmlformats.org/officeDocument/2006/relationships/hyperlink" Target="https://arxiv.org/pdf/hep-ph/9707419v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Julian%20Heeck%20ACFI%20Presentation"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Julian%20Heeck%20ACFI%20Presentation" TargetMode="External"/><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journals.aps.org/prc/abstract/10.1103/PhysRevC.31.1423" TargetMode="External"/><Relationship Id="rId18" Type="http://schemas.openxmlformats.org/officeDocument/2006/relationships/hyperlink" Target="https://journals.aps.org/prd/abstract/10.1103/PhysRevD.101.036008" TargetMode="External"/><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hyperlink" Target="https://journals.aps.org/prd/abstract/10.1103/PhysRevD.27.1090" TargetMode="External"/><Relationship Id="rId17" Type="http://schemas.openxmlformats.org/officeDocument/2006/relationships/hyperlink" Target="https://journals.aps.org/prd/abstract/10.1103/PhysRevD.99.035002" TargetMode="External"/><Relationship Id="rId2" Type="http://schemas.openxmlformats.org/officeDocument/2006/relationships/image" Target="../media/image27.png"/><Relationship Id="rId16" Type="http://schemas.openxmlformats.org/officeDocument/2006/relationships/hyperlink" Target="https://arxiv.org/pdf/1112.3549.pdf" TargetMode="Externa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hyperlink" Target="https://www.sciencedirect.com/science/article/pii/S0920563297002600" TargetMode="External"/><Relationship Id="rId10" Type="http://schemas.openxmlformats.org/officeDocument/2006/relationships/image" Target="../media/image35.pn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hyperlink" Target="https://arxiv.org/pdf/nucl-th/9606007.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aps.org/prd/abstract/10.1103/PhysRevD.101.036008"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C48185E1-8B33-4B75-8DAB-AC803E2B25A8}"/>
                  </a:ext>
                </a:extLst>
              </p:cNvPr>
              <p:cNvSpPr>
                <a:spLocks noGrp="1"/>
              </p:cNvSpPr>
              <p:nvPr>
                <p:ph type="body" sz="quarter" idx="10"/>
              </p:nvPr>
            </p:nvSpPr>
            <p:spPr>
              <a:xfrm>
                <a:off x="378347" y="-49428"/>
                <a:ext cx="4193654" cy="2354443"/>
              </a:xfrm>
            </p:spPr>
            <p:txBody>
              <a:bodyPr>
                <a:noAutofit/>
              </a:bodyPr>
              <a:lstStyle/>
              <a:p>
                <a:r>
                  <a:rPr lang="en-US" sz="2400" dirty="0"/>
                  <a:t>The Necessity of DUNE Intranuclear </a:t>
                </a:r>
                <a14:m>
                  <m:oMath xmlns:m="http://schemas.openxmlformats.org/officeDocument/2006/math">
                    <m:r>
                      <a:rPr lang="en-US" sz="2400" b="1" i="1" smtClean="0">
                        <a:latin typeface="Cambria Math" panose="02040503050406030204" pitchFamily="18" charset="0"/>
                      </a:rPr>
                      <m:t>ℬ</m:t>
                    </m:r>
                    <m:r>
                      <a:rPr lang="en-US" sz="2400" b="1" i="1" smtClean="0">
                        <a:latin typeface="Cambria Math" panose="02040503050406030204" pitchFamily="18" charset="0"/>
                      </a:rPr>
                      <m:t>−</m:t>
                    </m:r>
                    <m:r>
                      <a:rPr lang="en-US" sz="2400" b="1" i="1" smtClean="0">
                        <a:latin typeface="Cambria Math" panose="02040503050406030204" pitchFamily="18" charset="0"/>
                      </a:rPr>
                      <m:t>ℒ</m:t>
                    </m:r>
                  </m:oMath>
                </a14:m>
                <a:r>
                  <a:rPr lang="en-US" sz="2400" dirty="0"/>
                  <a:t>-Violating Searches for a World-Leading, Complementary Physics Program</a:t>
                </a:r>
              </a:p>
            </p:txBody>
          </p:sp>
        </mc:Choice>
        <mc:Fallback xmlns="">
          <p:sp>
            <p:nvSpPr>
              <p:cNvPr id="2" name="Text Placeholder 1">
                <a:extLst>
                  <a:ext uri="{FF2B5EF4-FFF2-40B4-BE49-F238E27FC236}">
                    <a16:creationId xmlns:a16="http://schemas.microsoft.com/office/drawing/2014/main" id="{C48185E1-8B33-4B75-8DAB-AC803E2B25A8}"/>
                  </a:ext>
                </a:extLst>
              </p:cNvPr>
              <p:cNvSpPr>
                <a:spLocks noGrp="1" noRot="1" noChangeAspect="1" noMove="1" noResize="1" noEditPoints="1" noAdjustHandles="1" noChangeArrowheads="1" noChangeShapeType="1" noTextEdit="1"/>
              </p:cNvSpPr>
              <p:nvPr>
                <p:ph type="body" sz="quarter" idx="10"/>
              </p:nvPr>
            </p:nvSpPr>
            <p:spPr>
              <a:xfrm>
                <a:off x="378347" y="-49428"/>
                <a:ext cx="4193654" cy="2354443"/>
              </a:xfrm>
              <a:blipFill>
                <a:blip r:embed="rId2"/>
                <a:stretch>
                  <a:fillRect l="-1890" r="-377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FCCD399-D371-4112-A8DA-5D4E4FFD2615}"/>
              </a:ext>
            </a:extLst>
          </p:cNvPr>
          <p:cNvSpPr txBox="1"/>
          <p:nvPr/>
        </p:nvSpPr>
        <p:spPr>
          <a:xfrm>
            <a:off x="345879" y="2063668"/>
            <a:ext cx="4258590" cy="923330"/>
          </a:xfrm>
          <a:prstGeom prst="rect">
            <a:avLst/>
          </a:prstGeom>
          <a:noFill/>
        </p:spPr>
        <p:txBody>
          <a:bodyPr wrap="square" rtlCol="0">
            <a:spAutoFit/>
          </a:bodyPr>
          <a:lstStyle/>
          <a:p>
            <a:pPr algn="ctr"/>
            <a:r>
              <a:rPr lang="en-US" dirty="0"/>
              <a:t>by </a:t>
            </a:r>
            <a:r>
              <a:rPr lang="en-US" dirty="0">
                <a:hlinkClick r:id="rId3"/>
              </a:rPr>
              <a:t>J. L. Barrow</a:t>
            </a:r>
            <a:endParaRPr lang="en-US" dirty="0"/>
          </a:p>
          <a:p>
            <a:pPr algn="ctr"/>
            <a:r>
              <a:rPr lang="en-US" sz="1200" i="1" dirty="0">
                <a:latin typeface="Roboto"/>
              </a:rPr>
              <a:t>Snowmass Early Career Neutrino Frontier</a:t>
            </a:r>
          </a:p>
          <a:p>
            <a:pPr algn="ctr"/>
            <a:r>
              <a:rPr lang="en-US" sz="1200" dirty="0"/>
              <a:t>December 2</a:t>
            </a:r>
            <a:r>
              <a:rPr lang="en-US" sz="1200" baseline="30000" dirty="0"/>
              <a:t>nd</a:t>
            </a:r>
            <a:r>
              <a:rPr lang="en-US" sz="1200" dirty="0"/>
              <a:t>, 2020</a:t>
            </a:r>
          </a:p>
          <a:p>
            <a:pPr algn="ctr"/>
            <a:r>
              <a:rPr lang="en-US" sz="1200" i="1" u="sng" dirty="0"/>
              <a:t>Please see the associated </a:t>
            </a:r>
            <a:r>
              <a:rPr lang="en-US" sz="1200" i="1" u="sng" dirty="0">
                <a:hlinkClick r:id="rId4"/>
              </a:rPr>
              <a:t>Letter of Interest</a:t>
            </a:r>
            <a:r>
              <a:rPr lang="en-US" sz="1200" i="1" u="sng" dirty="0"/>
              <a:t>, and references therein</a:t>
            </a:r>
          </a:p>
        </p:txBody>
      </p:sp>
      <p:pic>
        <p:nvPicPr>
          <p:cNvPr id="6" name="Picture 5" descr="A close up of a sign&#10;&#10;Description automatically generated">
            <a:extLst>
              <a:ext uri="{FF2B5EF4-FFF2-40B4-BE49-F238E27FC236}">
                <a16:creationId xmlns:a16="http://schemas.microsoft.com/office/drawing/2014/main" id="{CF4F798A-A486-4F18-847E-3B068128D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268" y="643939"/>
            <a:ext cx="1822494" cy="377313"/>
          </a:xfrm>
          <a:prstGeom prst="rect">
            <a:avLst/>
          </a:prstGeom>
        </p:spPr>
      </p:pic>
      <p:sp>
        <p:nvSpPr>
          <p:cNvPr id="7" name="TextBox 6">
            <a:extLst>
              <a:ext uri="{FF2B5EF4-FFF2-40B4-BE49-F238E27FC236}">
                <a16:creationId xmlns:a16="http://schemas.microsoft.com/office/drawing/2014/main" id="{5C86E10D-7BBD-4D8B-8ED2-57F11A232A2F}"/>
              </a:ext>
            </a:extLst>
          </p:cNvPr>
          <p:cNvSpPr txBox="1"/>
          <p:nvPr/>
        </p:nvSpPr>
        <p:spPr>
          <a:xfrm>
            <a:off x="7322268" y="1021252"/>
            <a:ext cx="1822494" cy="738664"/>
          </a:xfrm>
          <a:prstGeom prst="rect">
            <a:avLst/>
          </a:prstGeom>
          <a:noFill/>
        </p:spPr>
        <p:txBody>
          <a:bodyPr wrap="square" rtlCol="0">
            <a:spAutoFit/>
          </a:bodyPr>
          <a:lstStyle/>
          <a:p>
            <a:pPr algn="r"/>
            <a:r>
              <a:rPr lang="en-US" sz="600" dirty="0"/>
              <a:t>This presentation is based upon work that is supported by the Visiting Scholars Award Program of the Universities Research Association. Any opinions, findings, and conclusions or recommendations expressed in this material are those of the author(s) and do not necessarily reflect the views of the Universities Research Association, Inc.</a:t>
            </a:r>
          </a:p>
        </p:txBody>
      </p:sp>
      <p:pic>
        <p:nvPicPr>
          <p:cNvPr id="8" name="Picture 7" descr="A close up of a sign&#10;&#10;Description automatically generated">
            <a:extLst>
              <a:ext uri="{FF2B5EF4-FFF2-40B4-BE49-F238E27FC236}">
                <a16:creationId xmlns:a16="http://schemas.microsoft.com/office/drawing/2014/main" id="{B3DE7831-9568-42B4-910B-6801C86A7C8D}"/>
              </a:ext>
            </a:extLst>
          </p:cNvPr>
          <p:cNvPicPr>
            <a:picLocks noChangeAspect="1"/>
          </p:cNvPicPr>
          <p:nvPr/>
        </p:nvPicPr>
        <p:blipFill>
          <a:blip r:embed="rId6"/>
          <a:stretch>
            <a:fillRect/>
          </a:stretch>
        </p:blipFill>
        <p:spPr>
          <a:xfrm>
            <a:off x="5646275" y="0"/>
            <a:ext cx="3502429" cy="700486"/>
          </a:xfrm>
          <a:prstGeom prst="rect">
            <a:avLst/>
          </a:prstGeom>
        </p:spPr>
      </p:pic>
    </p:spTree>
    <p:extLst>
      <p:ext uri="{BB962C8B-B14F-4D97-AF65-F5344CB8AC3E}">
        <p14:creationId xmlns:p14="http://schemas.microsoft.com/office/powerpoint/2010/main" val="2244223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D264EF6-A8B2-4BFC-BA97-5D8C7E12410F}"/>
              </a:ext>
            </a:extLst>
          </p:cNvPr>
          <p:cNvPicPr>
            <a:picLocks noChangeAspect="1"/>
          </p:cNvPicPr>
          <p:nvPr/>
        </p:nvPicPr>
        <p:blipFill>
          <a:blip r:embed="rId3"/>
          <a:stretch>
            <a:fillRect/>
          </a:stretch>
        </p:blipFill>
        <p:spPr>
          <a:xfrm>
            <a:off x="3636077" y="732659"/>
            <a:ext cx="5386503" cy="3605074"/>
          </a:xfrm>
          <a:prstGeom prst="rect">
            <a:avLst/>
          </a:prstGeom>
        </p:spPr>
      </p:pic>
      <p:sp>
        <p:nvSpPr>
          <p:cNvPr id="2" name="Date Placeholder 1">
            <a:extLst>
              <a:ext uri="{FF2B5EF4-FFF2-40B4-BE49-F238E27FC236}">
                <a16:creationId xmlns:a16="http://schemas.microsoft.com/office/drawing/2014/main" id="{047B35D2-E19B-43A8-951A-A81751C9292D}"/>
              </a:ext>
            </a:extLst>
          </p:cNvPr>
          <p:cNvSpPr>
            <a:spLocks noGrp="1"/>
          </p:cNvSpPr>
          <p:nvPr>
            <p:ph type="dt" sz="half" idx="10"/>
          </p:nvPr>
        </p:nvSpPr>
        <p:spPr/>
        <p:txBody>
          <a:bodyPr/>
          <a:lstStyle/>
          <a:p>
            <a:r>
              <a:rPr lang="en-US"/>
              <a:t>December 2nd, 2020</a:t>
            </a:r>
          </a:p>
        </p:txBody>
      </p:sp>
      <p:sp>
        <p:nvSpPr>
          <p:cNvPr id="3" name="Footer Placeholder 2">
            <a:extLst>
              <a:ext uri="{FF2B5EF4-FFF2-40B4-BE49-F238E27FC236}">
                <a16:creationId xmlns:a16="http://schemas.microsoft.com/office/drawing/2014/main" id="{3E25777B-82AB-4D61-B81D-676B093C302D}"/>
              </a:ext>
            </a:extLst>
          </p:cNvPr>
          <p:cNvSpPr>
            <a:spLocks noGrp="1"/>
          </p:cNvSpPr>
          <p:nvPr>
            <p:ph type="ftr" sz="quarter" idx="11"/>
          </p:nvPr>
        </p:nvSpPr>
        <p:spPr>
          <a:xfrm>
            <a:off x="1767809" y="4767264"/>
            <a:ext cx="3168433" cy="273844"/>
          </a:xfrm>
        </p:spPr>
        <p:txBody>
          <a:bodyPr/>
          <a:lstStyle/>
          <a:p>
            <a:r>
              <a:rPr lang="en-US"/>
              <a:t>Snowmass Early Career Neutrino Frontier Meeting</a:t>
            </a:r>
            <a:endParaRPr lang="en-US" dirty="0"/>
          </a:p>
        </p:txBody>
      </p:sp>
      <p:sp>
        <p:nvSpPr>
          <p:cNvPr id="4" name="Slide Number Placeholder 3">
            <a:extLst>
              <a:ext uri="{FF2B5EF4-FFF2-40B4-BE49-F238E27FC236}">
                <a16:creationId xmlns:a16="http://schemas.microsoft.com/office/drawing/2014/main" id="{C1238135-EC7B-4B7C-BA38-DADFC85E45AC}"/>
              </a:ext>
            </a:extLst>
          </p:cNvPr>
          <p:cNvSpPr>
            <a:spLocks noGrp="1"/>
          </p:cNvSpPr>
          <p:nvPr>
            <p:ph type="sldNum" sz="quarter" idx="12"/>
          </p:nvPr>
        </p:nvSpPr>
        <p:spPr/>
        <p:txBody>
          <a:bodyPr/>
          <a:lstStyle/>
          <a:p>
            <a:fld id="{051C7006-7120-F341-A188-F97DDD913081}" type="slidenum">
              <a:rPr lang="en-US" smtClean="0"/>
              <a:t>10</a:t>
            </a:fld>
            <a:endParaRPr lang="en-US"/>
          </a:p>
        </p:txBody>
      </p:sp>
      <p:sp>
        <p:nvSpPr>
          <p:cNvPr id="7" name="Title 6">
            <a:extLst>
              <a:ext uri="{FF2B5EF4-FFF2-40B4-BE49-F238E27FC236}">
                <a16:creationId xmlns:a16="http://schemas.microsoft.com/office/drawing/2014/main" id="{6FC3B6C4-54B3-44D4-9572-A3776381EFCD}"/>
              </a:ext>
            </a:extLst>
          </p:cNvPr>
          <p:cNvSpPr txBox="1">
            <a:spLocks/>
          </p:cNvSpPr>
          <p:nvPr/>
        </p:nvSpPr>
        <p:spPr>
          <a:xfrm>
            <a:off x="228600" y="-32783"/>
            <a:ext cx="8686800" cy="320908"/>
          </a:xfrm>
          <a:prstGeom prst="rect">
            <a:avLst/>
          </a:prstGeom>
        </p:spPr>
        <p:txBody>
          <a:bodyPr/>
          <a:lstStyle>
            <a:lvl1pPr algn="l" defTabSz="457200" rtl="0" eaLnBrk="1" latinLnBrk="0" hangingPunct="1">
              <a:spcBef>
                <a:spcPct val="0"/>
              </a:spcBef>
              <a:buNone/>
              <a:defRPr sz="4000" b="1" kern="1200">
                <a:solidFill>
                  <a:srgbClr val="3B3C3E"/>
                </a:solidFill>
                <a:latin typeface="Arial"/>
                <a:ea typeface="+mj-ea"/>
                <a:cs typeface="Arial"/>
              </a:defRPr>
            </a:lvl1pPr>
          </a:lstStyle>
          <a:p>
            <a:r>
              <a:rPr lang="en-US" sz="2000" dirty="0"/>
              <a:t>The Importance of </a:t>
            </a:r>
            <a:r>
              <a:rPr lang="en-US" sz="2000" i="1" dirty="0"/>
              <a:t>Some</a:t>
            </a:r>
            <a:r>
              <a:rPr lang="en-US" sz="2000" dirty="0"/>
              <a:t> Initial Physical Correlations</a:t>
            </a:r>
            <a:endParaRPr lang="en-US" sz="1600" dirty="0">
              <a:solidFill>
                <a:srgbClr val="00B0F0"/>
              </a:solidFill>
            </a:endParaRPr>
          </a:p>
          <a:p>
            <a:r>
              <a:rPr lang="en-US" sz="1600" dirty="0">
                <a:solidFill>
                  <a:srgbClr val="00B0F0"/>
                </a:solidFill>
              </a:rPr>
              <a:t>Consider a local Fermi gas nuclear model of Fermi momentum (initial state)</a:t>
            </a:r>
            <a:endParaRPr lang="en-US" sz="2000" dirty="0">
              <a:solidFill>
                <a:srgbClr val="00B0F0"/>
              </a:solidFill>
            </a:endParaRPr>
          </a:p>
        </p:txBody>
      </p:sp>
      <p:sp>
        <p:nvSpPr>
          <p:cNvPr id="8" name="TextBox 7">
            <a:extLst>
              <a:ext uri="{FF2B5EF4-FFF2-40B4-BE49-F238E27FC236}">
                <a16:creationId xmlns:a16="http://schemas.microsoft.com/office/drawing/2014/main" id="{8020CE8C-B2CB-49E0-A3AB-3A3E67F08163}"/>
              </a:ext>
            </a:extLst>
          </p:cNvPr>
          <p:cNvSpPr txBox="1"/>
          <p:nvPr/>
        </p:nvSpPr>
        <p:spPr>
          <a:xfrm>
            <a:off x="6747030" y="4294637"/>
            <a:ext cx="2312323" cy="369332"/>
          </a:xfrm>
          <a:prstGeom prst="rect">
            <a:avLst/>
          </a:prstGeom>
          <a:noFill/>
        </p:spPr>
        <p:txBody>
          <a:bodyPr wrap="square" rtlCol="0">
            <a:spAutoFit/>
          </a:bodyPr>
          <a:lstStyle/>
          <a:p>
            <a:pPr algn="ctr"/>
            <a:r>
              <a:rPr lang="en-US" dirty="0" err="1"/>
              <a:t>Paryev</a:t>
            </a:r>
            <a:r>
              <a:rPr lang="en-US" sz="1800" dirty="0" err="1"/>
              <a:t>’s</a:t>
            </a:r>
            <a:r>
              <a:rPr lang="en-US" sz="1800" dirty="0"/>
              <a:t> </a:t>
            </a:r>
            <a:r>
              <a:rPr lang="en-US" sz="1800" dirty="0">
                <a:hlinkClick r:id="rId4"/>
              </a:rPr>
              <a:t>distribution</a:t>
            </a:r>
            <a:endParaRPr lang="en-US" sz="1800" dirty="0"/>
          </a:p>
        </p:txBody>
      </p:sp>
      <p:sp>
        <p:nvSpPr>
          <p:cNvPr id="9" name="Oval 8">
            <a:extLst>
              <a:ext uri="{FF2B5EF4-FFF2-40B4-BE49-F238E27FC236}">
                <a16:creationId xmlns:a16="http://schemas.microsoft.com/office/drawing/2014/main" id="{F83752EC-C553-4A26-9AD2-42153B618415}"/>
              </a:ext>
            </a:extLst>
          </p:cNvPr>
          <p:cNvSpPr/>
          <p:nvPr/>
        </p:nvSpPr>
        <p:spPr>
          <a:xfrm>
            <a:off x="413971" y="566278"/>
            <a:ext cx="2710898" cy="2613026"/>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CE2609-31AE-40D0-9760-663169016AD4}"/>
              </a:ext>
            </a:extLst>
          </p:cNvPr>
          <p:cNvSpPr/>
          <p:nvPr/>
        </p:nvSpPr>
        <p:spPr>
          <a:xfrm>
            <a:off x="1886226" y="696885"/>
            <a:ext cx="251791" cy="24608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943B51-3D80-4528-AC9C-DB462FC87C9A}"/>
              </a:ext>
            </a:extLst>
          </p:cNvPr>
          <p:cNvSpPr/>
          <p:nvPr/>
        </p:nvSpPr>
        <p:spPr>
          <a:xfrm>
            <a:off x="2012121" y="1657313"/>
            <a:ext cx="251791" cy="24608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EA6DC9-5C0C-4152-8C0E-9FA68739D80B}"/>
              </a:ext>
            </a:extLst>
          </p:cNvPr>
          <p:cNvSpPr/>
          <p:nvPr/>
        </p:nvSpPr>
        <p:spPr>
          <a:xfrm rot="20997452">
            <a:off x="1164462" y="1376442"/>
            <a:ext cx="251791" cy="246089"/>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10245F-EB1E-4921-8B40-F5DA9BB20375}"/>
              </a:ext>
            </a:extLst>
          </p:cNvPr>
          <p:cNvSpPr/>
          <p:nvPr/>
        </p:nvSpPr>
        <p:spPr>
          <a:xfrm rot="20997452">
            <a:off x="1032609" y="2738990"/>
            <a:ext cx="251791" cy="246089"/>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50980E30-04F2-48BD-BBFF-F8DF17369786}"/>
              </a:ext>
            </a:extLst>
          </p:cNvPr>
          <p:cNvCxnSpPr>
            <a:cxnSpLocks/>
          </p:cNvCxnSpPr>
          <p:nvPr/>
        </p:nvCxnSpPr>
        <p:spPr>
          <a:xfrm flipV="1">
            <a:off x="1210689" y="2602847"/>
            <a:ext cx="79668" cy="15792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DB90B79-8A64-4A3B-815E-E30878B81751}"/>
              </a:ext>
            </a:extLst>
          </p:cNvPr>
          <p:cNvCxnSpPr>
            <a:cxnSpLocks/>
          </p:cNvCxnSpPr>
          <p:nvPr/>
        </p:nvCxnSpPr>
        <p:spPr>
          <a:xfrm>
            <a:off x="1323381" y="1617280"/>
            <a:ext cx="276899" cy="74062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EC67D91-2283-4AE6-903F-C2F8BDCBA668}"/>
              </a:ext>
            </a:extLst>
          </p:cNvPr>
          <p:cNvCxnSpPr>
            <a:cxnSpLocks/>
          </p:cNvCxnSpPr>
          <p:nvPr/>
        </p:nvCxnSpPr>
        <p:spPr>
          <a:xfrm flipV="1">
            <a:off x="2117138" y="706416"/>
            <a:ext cx="206321" cy="7160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84B71FB-FD42-4433-AF4A-A5B040A2BDD3}"/>
              </a:ext>
            </a:extLst>
          </p:cNvPr>
          <p:cNvCxnSpPr>
            <a:cxnSpLocks/>
          </p:cNvCxnSpPr>
          <p:nvPr/>
        </p:nvCxnSpPr>
        <p:spPr>
          <a:xfrm flipV="1">
            <a:off x="2250662" y="1409146"/>
            <a:ext cx="1137478" cy="32703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FE6F5251-03DB-444B-9EF1-F655EA363779}"/>
              </a:ext>
            </a:extLst>
          </p:cNvPr>
          <p:cNvSpPr/>
          <p:nvPr/>
        </p:nvSpPr>
        <p:spPr>
          <a:xfrm rot="5400000">
            <a:off x="2038626" y="913329"/>
            <a:ext cx="251791" cy="246089"/>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1CD6DC8-97F7-42F8-9309-559791CDFD46}"/>
              </a:ext>
            </a:extLst>
          </p:cNvPr>
          <p:cNvCxnSpPr>
            <a:cxnSpLocks/>
          </p:cNvCxnSpPr>
          <p:nvPr/>
        </p:nvCxnSpPr>
        <p:spPr>
          <a:xfrm flipH="1" flipV="1">
            <a:off x="1412195" y="844835"/>
            <a:ext cx="634887" cy="1524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B5757D7-4C02-4E0E-93B2-05382ADD5800}"/>
                  </a:ext>
                </a:extLst>
              </p:cNvPr>
              <p:cNvSpPr txBox="1"/>
              <p:nvPr/>
            </p:nvSpPr>
            <p:spPr>
              <a:xfrm>
                <a:off x="1797052" y="679801"/>
                <a:ext cx="455944"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𝑝</m:t>
                      </m:r>
                    </m:oMath>
                  </m:oMathPara>
                </a14:m>
                <a:endParaRPr lang="en-US" sz="1000" dirty="0">
                  <a:solidFill>
                    <a:schemeClr val="tx1"/>
                  </a:solidFill>
                </a:endParaRPr>
              </a:p>
            </p:txBody>
          </p:sp>
        </mc:Choice>
        <mc:Fallback xmlns="">
          <p:sp>
            <p:nvSpPr>
              <p:cNvPr id="21" name="TextBox 20">
                <a:extLst>
                  <a:ext uri="{FF2B5EF4-FFF2-40B4-BE49-F238E27FC236}">
                    <a16:creationId xmlns:a16="http://schemas.microsoft.com/office/drawing/2014/main" id="{6B5757D7-4C02-4E0E-93B2-05382ADD5800}"/>
                  </a:ext>
                </a:extLst>
              </p:cNvPr>
              <p:cNvSpPr txBox="1">
                <a:spLocks noRot="1" noChangeAspect="1" noMove="1" noResize="1" noEditPoints="1" noAdjustHandles="1" noChangeArrowheads="1" noChangeShapeType="1" noTextEdit="1"/>
              </p:cNvSpPr>
              <p:nvPr/>
            </p:nvSpPr>
            <p:spPr>
              <a:xfrm>
                <a:off x="1797052" y="679801"/>
                <a:ext cx="455944" cy="2462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DCB69E4-BDC6-40F0-946D-0697467BBCF7}"/>
                  </a:ext>
                </a:extLst>
              </p:cNvPr>
              <p:cNvSpPr txBox="1"/>
              <p:nvPr/>
            </p:nvSpPr>
            <p:spPr>
              <a:xfrm>
                <a:off x="1920988" y="1636309"/>
                <a:ext cx="455944"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𝑝</m:t>
                      </m:r>
                    </m:oMath>
                  </m:oMathPara>
                </a14:m>
                <a:endParaRPr lang="en-US" sz="1000" dirty="0">
                  <a:solidFill>
                    <a:schemeClr val="tx1"/>
                  </a:solidFill>
                </a:endParaRPr>
              </a:p>
            </p:txBody>
          </p:sp>
        </mc:Choice>
        <mc:Fallback xmlns="">
          <p:sp>
            <p:nvSpPr>
              <p:cNvPr id="22" name="TextBox 21">
                <a:extLst>
                  <a:ext uri="{FF2B5EF4-FFF2-40B4-BE49-F238E27FC236}">
                    <a16:creationId xmlns:a16="http://schemas.microsoft.com/office/drawing/2014/main" id="{ADCB69E4-BDC6-40F0-946D-0697467BBCF7}"/>
                  </a:ext>
                </a:extLst>
              </p:cNvPr>
              <p:cNvSpPr txBox="1">
                <a:spLocks noRot="1" noChangeAspect="1" noMove="1" noResize="1" noEditPoints="1" noAdjustHandles="1" noChangeArrowheads="1" noChangeShapeType="1" noTextEdit="1"/>
              </p:cNvSpPr>
              <p:nvPr/>
            </p:nvSpPr>
            <p:spPr>
              <a:xfrm>
                <a:off x="1920988" y="1636309"/>
                <a:ext cx="455944" cy="2462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5F44C7-8596-4741-9C95-F578B1C1A772}"/>
                  </a:ext>
                </a:extLst>
              </p:cNvPr>
              <p:cNvSpPr txBox="1"/>
              <p:nvPr/>
            </p:nvSpPr>
            <p:spPr>
              <a:xfrm>
                <a:off x="1073590" y="1358191"/>
                <a:ext cx="455944"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𝑛</m:t>
                      </m:r>
                    </m:oMath>
                  </m:oMathPara>
                </a14:m>
                <a:endParaRPr lang="en-US" sz="1000" dirty="0">
                  <a:solidFill>
                    <a:schemeClr val="tx1"/>
                  </a:solidFill>
                </a:endParaRPr>
              </a:p>
            </p:txBody>
          </p:sp>
        </mc:Choice>
        <mc:Fallback xmlns="">
          <p:sp>
            <p:nvSpPr>
              <p:cNvPr id="23" name="TextBox 22">
                <a:extLst>
                  <a:ext uri="{FF2B5EF4-FFF2-40B4-BE49-F238E27FC236}">
                    <a16:creationId xmlns:a16="http://schemas.microsoft.com/office/drawing/2014/main" id="{985F44C7-8596-4741-9C95-F578B1C1A772}"/>
                  </a:ext>
                </a:extLst>
              </p:cNvPr>
              <p:cNvSpPr txBox="1">
                <a:spLocks noRot="1" noChangeAspect="1" noMove="1" noResize="1" noEditPoints="1" noAdjustHandles="1" noChangeArrowheads="1" noChangeShapeType="1" noTextEdit="1"/>
              </p:cNvSpPr>
              <p:nvPr/>
            </p:nvSpPr>
            <p:spPr>
              <a:xfrm>
                <a:off x="1073590" y="1358191"/>
                <a:ext cx="455944"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86CBD09-B7E1-4D19-8AD6-4050F3138D79}"/>
                  </a:ext>
                </a:extLst>
              </p:cNvPr>
              <p:cNvSpPr txBox="1"/>
              <p:nvPr/>
            </p:nvSpPr>
            <p:spPr>
              <a:xfrm>
                <a:off x="934234" y="2723869"/>
                <a:ext cx="455944"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𝑛</m:t>
                      </m:r>
                    </m:oMath>
                  </m:oMathPara>
                </a14:m>
                <a:endParaRPr lang="en-US" sz="1000" dirty="0">
                  <a:solidFill>
                    <a:schemeClr val="tx1"/>
                  </a:solidFill>
                </a:endParaRPr>
              </a:p>
            </p:txBody>
          </p:sp>
        </mc:Choice>
        <mc:Fallback xmlns="">
          <p:sp>
            <p:nvSpPr>
              <p:cNvPr id="24" name="TextBox 23">
                <a:extLst>
                  <a:ext uri="{FF2B5EF4-FFF2-40B4-BE49-F238E27FC236}">
                    <a16:creationId xmlns:a16="http://schemas.microsoft.com/office/drawing/2014/main" id="{786CBD09-B7E1-4D19-8AD6-4050F3138D79}"/>
                  </a:ext>
                </a:extLst>
              </p:cNvPr>
              <p:cNvSpPr txBox="1">
                <a:spLocks noRot="1" noChangeAspect="1" noMove="1" noResize="1" noEditPoints="1" noAdjustHandles="1" noChangeArrowheads="1" noChangeShapeType="1" noTextEdit="1"/>
              </p:cNvSpPr>
              <p:nvPr/>
            </p:nvSpPr>
            <p:spPr>
              <a:xfrm>
                <a:off x="934234" y="2723869"/>
                <a:ext cx="455944"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4DDCACB-7EF9-4EBA-AEC7-4D6A1D43A48D}"/>
                  </a:ext>
                </a:extLst>
              </p:cNvPr>
              <p:cNvSpPr txBox="1"/>
              <p:nvPr/>
            </p:nvSpPr>
            <p:spPr>
              <a:xfrm>
                <a:off x="1936996" y="898021"/>
                <a:ext cx="455944"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000" b="0" i="1" smtClean="0">
                              <a:solidFill>
                                <a:schemeClr val="bg1"/>
                              </a:solidFill>
                              <a:latin typeface="Cambria Math" panose="02040503050406030204" pitchFamily="18" charset="0"/>
                            </a:rPr>
                          </m:ctrlPr>
                        </m:accPr>
                        <m:e>
                          <m:r>
                            <a:rPr lang="en-US" sz="1000" b="0" i="1" smtClean="0">
                              <a:solidFill>
                                <a:schemeClr val="bg1"/>
                              </a:solidFill>
                              <a:latin typeface="Cambria Math" panose="02040503050406030204" pitchFamily="18" charset="0"/>
                            </a:rPr>
                            <m:t>𝑛</m:t>
                          </m:r>
                        </m:e>
                      </m:acc>
                    </m:oMath>
                  </m:oMathPara>
                </a14:m>
                <a:endParaRPr lang="en-US" sz="1000" dirty="0">
                  <a:solidFill>
                    <a:schemeClr val="bg1"/>
                  </a:solidFill>
                </a:endParaRPr>
              </a:p>
            </p:txBody>
          </p:sp>
        </mc:Choice>
        <mc:Fallback xmlns="">
          <p:sp>
            <p:nvSpPr>
              <p:cNvPr id="25" name="TextBox 24">
                <a:extLst>
                  <a:ext uri="{FF2B5EF4-FFF2-40B4-BE49-F238E27FC236}">
                    <a16:creationId xmlns:a16="http://schemas.microsoft.com/office/drawing/2014/main" id="{C4DDCACB-7EF9-4EBA-AEC7-4D6A1D43A48D}"/>
                  </a:ext>
                </a:extLst>
              </p:cNvPr>
              <p:cNvSpPr txBox="1">
                <a:spLocks noRot="1" noChangeAspect="1" noMove="1" noResize="1" noEditPoints="1" noAdjustHandles="1" noChangeArrowheads="1" noChangeShapeType="1" noTextEdit="1"/>
              </p:cNvSpPr>
              <p:nvPr/>
            </p:nvSpPr>
            <p:spPr>
              <a:xfrm>
                <a:off x="1936996" y="898021"/>
                <a:ext cx="455944" cy="246221"/>
              </a:xfrm>
              <a:prstGeom prst="rect">
                <a:avLst/>
              </a:prstGeom>
              <a:blipFill>
                <a:blip r:embed="rId8"/>
                <a:stretch>
                  <a:fillRect/>
                </a:stretch>
              </a:blipFill>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043E2A3B-4698-4AEF-B222-9D5FEB39828F}"/>
              </a:ext>
            </a:extLst>
          </p:cNvPr>
          <p:cNvCxnSpPr>
            <a:cxnSpLocks/>
          </p:cNvCxnSpPr>
          <p:nvPr/>
        </p:nvCxnSpPr>
        <p:spPr>
          <a:xfrm flipV="1">
            <a:off x="7903192" y="1572663"/>
            <a:ext cx="0" cy="2453053"/>
          </a:xfrm>
          <a:prstGeom prst="line">
            <a:avLst/>
          </a:prstGeom>
          <a:ln w="76200">
            <a:solidFill>
              <a:srgbClr val="0070C0"/>
            </a:solidFill>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37ED54CB-9DD9-48AD-A5EF-02FEFE3DF0BF}"/>
              </a:ext>
            </a:extLst>
          </p:cNvPr>
          <p:cNvCxnSpPr>
            <a:cxnSpLocks/>
          </p:cNvCxnSpPr>
          <p:nvPr/>
        </p:nvCxnSpPr>
        <p:spPr>
          <a:xfrm flipH="1" flipV="1">
            <a:off x="2263912" y="1103085"/>
            <a:ext cx="5633880" cy="1344915"/>
          </a:xfrm>
          <a:prstGeom prst="straightConnector1">
            <a:avLst/>
          </a:prstGeom>
          <a:ln>
            <a:solidFill>
              <a:srgbClr val="0070C0"/>
            </a:solidFill>
            <a:tailEnd type="triangle"/>
          </a:ln>
        </p:spPr>
        <p:style>
          <a:lnRef idx="2">
            <a:schemeClr val="dk1"/>
          </a:lnRef>
          <a:fillRef idx="0">
            <a:schemeClr val="dk1"/>
          </a:fillRef>
          <a:effectRef idx="1">
            <a:schemeClr val="dk1"/>
          </a:effectRef>
          <a:fontRef idx="minor">
            <a:schemeClr val="tx1"/>
          </a:fontRef>
        </p:style>
      </p:cxnSp>
      <p:pic>
        <p:nvPicPr>
          <p:cNvPr id="31" name="Picture 30">
            <a:extLst>
              <a:ext uri="{FF2B5EF4-FFF2-40B4-BE49-F238E27FC236}">
                <a16:creationId xmlns:a16="http://schemas.microsoft.com/office/drawing/2014/main" id="{EDA2D1EC-CDAE-4FC6-AB80-0A630175150D}"/>
              </a:ext>
            </a:extLst>
          </p:cNvPr>
          <p:cNvPicPr>
            <a:picLocks noChangeAspect="1"/>
          </p:cNvPicPr>
          <p:nvPr/>
        </p:nvPicPr>
        <p:blipFill>
          <a:blip r:embed="rId9"/>
          <a:stretch>
            <a:fillRect/>
          </a:stretch>
        </p:blipFill>
        <p:spPr>
          <a:xfrm>
            <a:off x="3584885" y="836462"/>
            <a:ext cx="5492075" cy="3419385"/>
          </a:xfrm>
          <a:prstGeom prst="rect">
            <a:avLst/>
          </a:prstGeom>
        </p:spPr>
      </p:pic>
      <p:pic>
        <p:nvPicPr>
          <p:cNvPr id="33" name="Picture 32">
            <a:extLst>
              <a:ext uri="{FF2B5EF4-FFF2-40B4-BE49-F238E27FC236}">
                <a16:creationId xmlns:a16="http://schemas.microsoft.com/office/drawing/2014/main" id="{E3A9EE6B-D147-4898-B01B-F1BE74B3F20F}"/>
              </a:ext>
            </a:extLst>
          </p:cNvPr>
          <p:cNvPicPr>
            <a:picLocks noChangeAspect="1"/>
          </p:cNvPicPr>
          <p:nvPr/>
        </p:nvPicPr>
        <p:blipFill>
          <a:blip r:embed="rId10"/>
          <a:stretch>
            <a:fillRect/>
          </a:stretch>
        </p:blipFill>
        <p:spPr>
          <a:xfrm>
            <a:off x="3621705" y="679802"/>
            <a:ext cx="5514258" cy="3447524"/>
          </a:xfrm>
          <a:prstGeom prst="rect">
            <a:avLst/>
          </a:prstGeom>
        </p:spPr>
      </p:pic>
      <mc:AlternateContent xmlns:mc="http://schemas.openxmlformats.org/markup-compatibility/2006" xmlns:a14="http://schemas.microsoft.com/office/drawing/2010/main">
        <mc:Choice Requires="a14">
          <p:sp>
            <p:nvSpPr>
              <p:cNvPr id="6" name="Text Placeholder 1">
                <a:extLst>
                  <a:ext uri="{FF2B5EF4-FFF2-40B4-BE49-F238E27FC236}">
                    <a16:creationId xmlns:a16="http://schemas.microsoft.com/office/drawing/2014/main" id="{5453839F-F684-4F03-8BFF-F8D5406DC86E}"/>
                  </a:ext>
                </a:extLst>
              </p:cNvPr>
              <p:cNvSpPr txBox="1">
                <a:spLocks/>
              </p:cNvSpPr>
              <p:nvPr/>
            </p:nvSpPr>
            <p:spPr>
              <a:xfrm>
                <a:off x="-1" y="3113299"/>
                <a:ext cx="3746809" cy="1240696"/>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The correlation of radius and momentum has been previously ignored for </a:t>
                </a:r>
                <a:r>
                  <a:rPr lang="en-US" sz="1400" i="1" dirty="0"/>
                  <a:t>all</a:t>
                </a:r>
                <a:r>
                  <a:rPr lang="en-US" sz="1400" dirty="0"/>
                  <a:t> </a:t>
                </a:r>
                <a14:m>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acc>
                      <m:accPr>
                        <m:chr m:val="̅"/>
                        <m:ctrlPr>
                          <a:rPr lang="en-US" sz="1400" i="1" smtClean="0">
                            <a:latin typeface="Cambria Math" panose="02040503050406030204" pitchFamily="18" charset="0"/>
                          </a:rPr>
                        </m:ctrlPr>
                      </m:accPr>
                      <m:e>
                        <m:r>
                          <a:rPr lang="en-US" sz="1400" b="0" i="1" smtClean="0">
                            <a:latin typeface="Cambria Math" panose="02040503050406030204" pitchFamily="18" charset="0"/>
                          </a:rPr>
                          <m:t>𝑛</m:t>
                        </m:r>
                      </m:e>
                    </m:acc>
                  </m:oMath>
                </a14:m>
                <a:r>
                  <a:rPr lang="en-US" sz="1400" dirty="0"/>
                  <a:t> simulations in </a:t>
                </a:r>
                <a:r>
                  <a:rPr lang="en-US" sz="1400" i="1" dirty="0"/>
                  <a:t>all</a:t>
                </a:r>
                <a:r>
                  <a:rPr lang="en-US" sz="1400" dirty="0"/>
                  <a:t> experiments</a:t>
                </a:r>
              </a:p>
              <a:p>
                <a:pPr marL="0" indent="0">
                  <a:buNone/>
                </a:pPr>
                <a:r>
                  <a:rPr lang="en-US" sz="1400" dirty="0"/>
                  <a:t>High radii lead to…</a:t>
                </a:r>
              </a:p>
              <a:p>
                <a:pPr>
                  <a:buFont typeface="Arial" panose="020B0604020202020204" pitchFamily="34" charset="0"/>
                  <a:buChar char="•"/>
                </a:pPr>
                <a:r>
                  <a:rPr lang="en-US" sz="1400" dirty="0"/>
                  <a:t>Fewer FSIs, more meson emission</a:t>
                </a:r>
              </a:p>
              <a:p>
                <a:pPr>
                  <a:buFont typeface="Arial" panose="020B0604020202020204" pitchFamily="34" charset="0"/>
                  <a:buChar char="•"/>
                </a:pPr>
                <a:r>
                  <a:rPr lang="en-US" sz="1400" dirty="0"/>
                  <a:t>Lower total momentum (near </a:t>
                </a:r>
                <a:r>
                  <a:rPr lang="en-US" sz="1400" i="1" dirty="0"/>
                  <a:t>ideal case</a:t>
                </a:r>
                <a:r>
                  <a:rPr lang="en-US" sz="1400" dirty="0"/>
                  <a:t>)</a:t>
                </a:r>
              </a:p>
            </p:txBody>
          </p:sp>
        </mc:Choice>
        <mc:Fallback xmlns="">
          <p:sp>
            <p:nvSpPr>
              <p:cNvPr id="6" name="Text Placeholder 1">
                <a:extLst>
                  <a:ext uri="{FF2B5EF4-FFF2-40B4-BE49-F238E27FC236}">
                    <a16:creationId xmlns:a16="http://schemas.microsoft.com/office/drawing/2014/main" id="{5453839F-F684-4F03-8BFF-F8D5406DC86E}"/>
                  </a:ext>
                </a:extLst>
              </p:cNvPr>
              <p:cNvSpPr txBox="1">
                <a:spLocks noRot="1" noChangeAspect="1" noMove="1" noResize="1" noEditPoints="1" noAdjustHandles="1" noChangeArrowheads="1" noChangeShapeType="1" noTextEdit="1"/>
              </p:cNvSpPr>
              <p:nvPr/>
            </p:nvSpPr>
            <p:spPr>
              <a:xfrm>
                <a:off x="-1" y="3113299"/>
                <a:ext cx="3746809" cy="1240696"/>
              </a:xfrm>
              <a:prstGeom prst="rect">
                <a:avLst/>
              </a:prstGeom>
              <a:blipFill>
                <a:blip r:embed="rId11"/>
                <a:stretch>
                  <a:fillRect l="-488" t="-985" r="-650" b="-26108"/>
                </a:stretch>
              </a:blipFill>
            </p:spPr>
            <p:txBody>
              <a:bodyPr/>
              <a:lstStyle/>
              <a:p>
                <a:r>
                  <a:rPr lang="en-US">
                    <a:noFill/>
                  </a:rPr>
                  <a:t> </a:t>
                </a:r>
              </a:p>
            </p:txBody>
          </p:sp>
        </mc:Fallback>
      </mc:AlternateContent>
      <p:pic>
        <p:nvPicPr>
          <p:cNvPr id="46" name="Picture 45">
            <a:extLst>
              <a:ext uri="{FF2B5EF4-FFF2-40B4-BE49-F238E27FC236}">
                <a16:creationId xmlns:a16="http://schemas.microsoft.com/office/drawing/2014/main" id="{A9363546-6C6B-41F3-B04D-AB75D7123FBC}"/>
              </a:ext>
            </a:extLst>
          </p:cNvPr>
          <p:cNvPicPr>
            <a:picLocks noChangeAspect="1"/>
          </p:cNvPicPr>
          <p:nvPr/>
        </p:nvPicPr>
        <p:blipFill>
          <a:blip r:embed="rId12"/>
          <a:stretch>
            <a:fillRect/>
          </a:stretch>
        </p:blipFill>
        <p:spPr>
          <a:xfrm>
            <a:off x="1485000" y="2207132"/>
            <a:ext cx="1658256" cy="457240"/>
          </a:xfrm>
          <a:prstGeom prst="rect">
            <a:avLst/>
          </a:prstGeom>
        </p:spPr>
      </p:pic>
    </p:spTree>
    <p:extLst>
      <p:ext uri="{BB962C8B-B14F-4D97-AF65-F5344CB8AC3E}">
        <p14:creationId xmlns:p14="http://schemas.microsoft.com/office/powerpoint/2010/main" val="21813708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7"/>
                                        </p:tgtEl>
                                        <p:attrNameLst>
                                          <p:attrName>ppt_x</p:attrName>
                                        </p:attrNameLst>
                                      </p:cBhvr>
                                      <p:tavLst>
                                        <p:tav tm="0">
                                          <p:val>
                                            <p:strVal val="ppt_x"/>
                                          </p:val>
                                        </p:tav>
                                        <p:tav tm="100000">
                                          <p:val>
                                            <p:strVal val="ppt_x"/>
                                          </p:val>
                                        </p:tav>
                                      </p:tavLst>
                                    </p:anim>
                                    <p:anim calcmode="lin" valueType="num">
                                      <p:cBhvr additive="base">
                                        <p:cTn id="46" dur="500"/>
                                        <p:tgtEl>
                                          <p:spTgt spid="27"/>
                                        </p:tgtEl>
                                        <p:attrNameLst>
                                          <p:attrName>ppt_y</p:attrName>
                                        </p:attrNameLst>
                                      </p:cBhvr>
                                      <p:tavLst>
                                        <p:tav tm="0">
                                          <p:val>
                                            <p:strVal val="ppt_y"/>
                                          </p:val>
                                        </p:tav>
                                        <p:tav tm="100000">
                                          <p:val>
                                            <p:strVal val="1+ppt_h/2"/>
                                          </p:val>
                                        </p:tav>
                                      </p:tavLst>
                                    </p:anim>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nodeType="clickEffect">
                                  <p:stCondLst>
                                    <p:cond delay="0"/>
                                  </p:stCondLst>
                                  <p:childTnLst>
                                    <p:anim calcmode="lin" valueType="num">
                                      <p:cBhvr additive="base">
                                        <p:cTn id="57" dur="500"/>
                                        <p:tgtEl>
                                          <p:spTgt spid="31"/>
                                        </p:tgtEl>
                                        <p:attrNameLst>
                                          <p:attrName>ppt_x</p:attrName>
                                        </p:attrNameLst>
                                      </p:cBhvr>
                                      <p:tavLst>
                                        <p:tav tm="0">
                                          <p:val>
                                            <p:strVal val="ppt_x"/>
                                          </p:val>
                                        </p:tav>
                                        <p:tav tm="100000">
                                          <p:val>
                                            <p:strVal val="ppt_x"/>
                                          </p:val>
                                        </p:tav>
                                      </p:tavLst>
                                    </p:anim>
                                    <p:anim calcmode="lin" valueType="num">
                                      <p:cBhvr additive="base">
                                        <p:cTn id="58" dur="500"/>
                                        <p:tgtEl>
                                          <p:spTgt spid="31"/>
                                        </p:tgtEl>
                                        <p:attrNameLst>
                                          <p:attrName>ppt_y</p:attrName>
                                        </p:attrNameLst>
                                      </p:cBhvr>
                                      <p:tavLst>
                                        <p:tav tm="0">
                                          <p:val>
                                            <p:strVal val="ppt_y"/>
                                          </p:val>
                                        </p:tav>
                                        <p:tav tm="100000">
                                          <p:val>
                                            <p:strVal val="1+ppt_h/2"/>
                                          </p:val>
                                        </p:tav>
                                      </p:tavLst>
                                    </p:anim>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anim calcmode="lin" valueType="num">
                                      <p:cBhvr>
                                        <p:cTn id="65" dur="1000" fill="hold"/>
                                        <p:tgtEl>
                                          <p:spTgt spid="33"/>
                                        </p:tgtEl>
                                        <p:attrNameLst>
                                          <p:attrName>ppt_x</p:attrName>
                                        </p:attrNameLst>
                                      </p:cBhvr>
                                      <p:tavLst>
                                        <p:tav tm="0">
                                          <p:val>
                                            <p:strVal val="#ppt_x"/>
                                          </p:val>
                                        </p:tav>
                                        <p:tav tm="100000">
                                          <p:val>
                                            <p:strVal val="#ppt_x"/>
                                          </p:val>
                                        </p:tav>
                                      </p:tavLst>
                                    </p:anim>
                                    <p:anim calcmode="lin" valueType="num">
                                      <p:cBhvr>
                                        <p:cTn id="6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9"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28C10-E855-4803-B33A-839654BF5D36}"/>
              </a:ext>
            </a:extLst>
          </p:cNvPr>
          <p:cNvSpPr>
            <a:spLocks noGrp="1"/>
          </p:cNvSpPr>
          <p:nvPr>
            <p:ph type="dt" sz="half" idx="10"/>
          </p:nvPr>
        </p:nvSpPr>
        <p:spPr/>
        <p:txBody>
          <a:bodyPr/>
          <a:lstStyle/>
          <a:p>
            <a:r>
              <a:rPr lang="en-US"/>
              <a:t>December 2nd, 2020</a:t>
            </a:r>
          </a:p>
        </p:txBody>
      </p:sp>
      <p:sp>
        <p:nvSpPr>
          <p:cNvPr id="3" name="Footer Placeholder 2">
            <a:extLst>
              <a:ext uri="{FF2B5EF4-FFF2-40B4-BE49-F238E27FC236}">
                <a16:creationId xmlns:a16="http://schemas.microsoft.com/office/drawing/2014/main" id="{CD78CC43-3FE7-43E1-8F18-FB1BFB8CA8AC}"/>
              </a:ext>
            </a:extLst>
          </p:cNvPr>
          <p:cNvSpPr>
            <a:spLocks noGrp="1"/>
          </p:cNvSpPr>
          <p:nvPr>
            <p:ph type="ftr" sz="quarter" idx="11"/>
          </p:nvPr>
        </p:nvSpPr>
        <p:spPr>
          <a:xfrm>
            <a:off x="1767808" y="4767264"/>
            <a:ext cx="3138081" cy="273844"/>
          </a:xfrm>
        </p:spPr>
        <p:txBody>
          <a:bodyPr/>
          <a:lstStyle/>
          <a:p>
            <a:r>
              <a:rPr lang="en-US"/>
              <a:t>Snowmass Early Career Neutrino Frontier Meeting</a:t>
            </a:r>
            <a:endParaRPr lang="en-US" dirty="0"/>
          </a:p>
        </p:txBody>
      </p:sp>
      <p:sp>
        <p:nvSpPr>
          <p:cNvPr id="4" name="Slide Number Placeholder 3">
            <a:extLst>
              <a:ext uri="{FF2B5EF4-FFF2-40B4-BE49-F238E27FC236}">
                <a16:creationId xmlns:a16="http://schemas.microsoft.com/office/drawing/2014/main" id="{73EFFB6A-4CEA-4128-BC32-C98A995502DE}"/>
              </a:ext>
            </a:extLst>
          </p:cNvPr>
          <p:cNvSpPr>
            <a:spLocks noGrp="1"/>
          </p:cNvSpPr>
          <p:nvPr>
            <p:ph type="sldNum" sz="quarter" idx="12"/>
          </p:nvPr>
        </p:nvSpPr>
        <p:spPr/>
        <p:txBody>
          <a:bodyPr/>
          <a:lstStyle/>
          <a:p>
            <a:fld id="{051C7006-7120-F341-A188-F97DDD913081}" type="slidenum">
              <a:rPr lang="en-US" smtClean="0"/>
              <a:t>11</a:t>
            </a:fld>
            <a:endParaRPr lang="en-US"/>
          </a:p>
        </p:txBody>
      </p:sp>
      <p:pic>
        <p:nvPicPr>
          <p:cNvPr id="5" name="Picture 4">
            <a:extLst>
              <a:ext uri="{FF2B5EF4-FFF2-40B4-BE49-F238E27FC236}">
                <a16:creationId xmlns:a16="http://schemas.microsoft.com/office/drawing/2014/main" id="{0A8CEACA-666B-424A-8AB0-F4B498480492}"/>
              </a:ext>
            </a:extLst>
          </p:cNvPr>
          <p:cNvPicPr>
            <a:picLocks noChangeAspect="1"/>
          </p:cNvPicPr>
          <p:nvPr/>
        </p:nvPicPr>
        <p:blipFill>
          <a:blip r:embed="rId2"/>
          <a:stretch>
            <a:fillRect/>
          </a:stretch>
        </p:blipFill>
        <p:spPr>
          <a:xfrm>
            <a:off x="905410" y="0"/>
            <a:ext cx="7333179" cy="4641555"/>
          </a:xfrm>
          <a:prstGeom prst="rect">
            <a:avLst/>
          </a:prstGeom>
        </p:spPr>
      </p:pic>
      <p:sp>
        <p:nvSpPr>
          <p:cNvPr id="6" name="TextBox 5">
            <a:extLst>
              <a:ext uri="{FF2B5EF4-FFF2-40B4-BE49-F238E27FC236}">
                <a16:creationId xmlns:a16="http://schemas.microsoft.com/office/drawing/2014/main" id="{F10C0411-5417-416C-A18B-FDA4E5DD6E85}"/>
              </a:ext>
            </a:extLst>
          </p:cNvPr>
          <p:cNvSpPr txBox="1"/>
          <p:nvPr/>
        </p:nvSpPr>
        <p:spPr>
          <a:xfrm>
            <a:off x="3577074" y="479531"/>
            <a:ext cx="2113529" cy="523220"/>
          </a:xfrm>
          <a:prstGeom prst="rect">
            <a:avLst/>
          </a:prstGeom>
          <a:noFill/>
        </p:spPr>
        <p:txBody>
          <a:bodyPr wrap="square" rtlCol="0">
            <a:spAutoFit/>
          </a:bodyPr>
          <a:lstStyle/>
          <a:p>
            <a:pPr algn="ctr"/>
            <a:r>
              <a:rPr lang="en-US" sz="2800" b="1" u="sng" dirty="0">
                <a:solidFill>
                  <a:srgbClr val="FF0000"/>
                </a:solidFill>
              </a:rPr>
              <a:t>Final State</a:t>
            </a:r>
            <a:endParaRPr lang="en-US" sz="5400" b="1" u="sng" dirty="0">
              <a:solidFill>
                <a:srgbClr val="FF0000"/>
              </a:solidFill>
            </a:endParaRPr>
          </a:p>
        </p:txBody>
      </p:sp>
      <p:sp>
        <p:nvSpPr>
          <p:cNvPr id="7" name="Oval 6">
            <a:extLst>
              <a:ext uri="{FF2B5EF4-FFF2-40B4-BE49-F238E27FC236}">
                <a16:creationId xmlns:a16="http://schemas.microsoft.com/office/drawing/2014/main" id="{79FCB68C-FF99-4339-92BC-738DC3A6C8CD}"/>
              </a:ext>
            </a:extLst>
          </p:cNvPr>
          <p:cNvSpPr/>
          <p:nvPr/>
        </p:nvSpPr>
        <p:spPr>
          <a:xfrm>
            <a:off x="6003984" y="2768106"/>
            <a:ext cx="1593973" cy="1496728"/>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850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AD222-64A8-4B53-8FCB-7CA1D6853F3D}"/>
              </a:ext>
            </a:extLst>
          </p:cNvPr>
          <p:cNvSpPr>
            <a:spLocks noGrp="1"/>
          </p:cNvSpPr>
          <p:nvPr>
            <p:ph type="dt" sz="half" idx="10"/>
          </p:nvPr>
        </p:nvSpPr>
        <p:spPr/>
        <p:txBody>
          <a:bodyPr/>
          <a:lstStyle/>
          <a:p>
            <a:r>
              <a:rPr lang="en-US"/>
              <a:t>December 2nd, 2020</a:t>
            </a:r>
          </a:p>
        </p:txBody>
      </p:sp>
      <p:sp>
        <p:nvSpPr>
          <p:cNvPr id="3" name="Footer Placeholder 2">
            <a:extLst>
              <a:ext uri="{FF2B5EF4-FFF2-40B4-BE49-F238E27FC236}">
                <a16:creationId xmlns:a16="http://schemas.microsoft.com/office/drawing/2014/main" id="{708230B8-1884-40FE-9D5B-80855DC7265B}"/>
              </a:ext>
            </a:extLst>
          </p:cNvPr>
          <p:cNvSpPr>
            <a:spLocks noGrp="1"/>
          </p:cNvSpPr>
          <p:nvPr>
            <p:ph type="ftr" sz="quarter" idx="11"/>
          </p:nvPr>
        </p:nvSpPr>
        <p:spPr>
          <a:xfrm>
            <a:off x="1767809" y="4767264"/>
            <a:ext cx="3168434" cy="273844"/>
          </a:xfrm>
        </p:spPr>
        <p:txBody>
          <a:bodyPr/>
          <a:lstStyle/>
          <a:p>
            <a:r>
              <a:rPr lang="en-US"/>
              <a:t>Snowmass Early Career Neutrino Frontier Meeting</a:t>
            </a:r>
            <a:endParaRPr lang="en-US" dirty="0"/>
          </a:p>
        </p:txBody>
      </p:sp>
      <p:sp>
        <p:nvSpPr>
          <p:cNvPr id="4" name="Slide Number Placeholder 3">
            <a:extLst>
              <a:ext uri="{FF2B5EF4-FFF2-40B4-BE49-F238E27FC236}">
                <a16:creationId xmlns:a16="http://schemas.microsoft.com/office/drawing/2014/main" id="{3E14675F-0DB6-4447-8195-D8BE5D240CDD}"/>
              </a:ext>
            </a:extLst>
          </p:cNvPr>
          <p:cNvSpPr>
            <a:spLocks noGrp="1"/>
          </p:cNvSpPr>
          <p:nvPr>
            <p:ph type="sldNum" sz="quarter" idx="12"/>
          </p:nvPr>
        </p:nvSpPr>
        <p:spPr/>
        <p:txBody>
          <a:bodyPr/>
          <a:lstStyle/>
          <a:p>
            <a:fld id="{051C7006-7120-F341-A188-F97DDD913081}" type="slidenum">
              <a:rPr lang="en-US" smtClean="0"/>
              <a:t>12</a:t>
            </a:fld>
            <a:endParaRPr lang="en-US"/>
          </a:p>
        </p:txBody>
      </p:sp>
      <p:pic>
        <p:nvPicPr>
          <p:cNvPr id="7" name="Picture 6">
            <a:extLst>
              <a:ext uri="{FF2B5EF4-FFF2-40B4-BE49-F238E27FC236}">
                <a16:creationId xmlns:a16="http://schemas.microsoft.com/office/drawing/2014/main" id="{D425E564-46E6-4638-AEB4-4F9C98BBDDF3}"/>
              </a:ext>
            </a:extLst>
          </p:cNvPr>
          <p:cNvPicPr>
            <a:picLocks noChangeAspect="1"/>
          </p:cNvPicPr>
          <p:nvPr/>
        </p:nvPicPr>
        <p:blipFill>
          <a:blip r:embed="rId3"/>
          <a:stretch>
            <a:fillRect/>
          </a:stretch>
        </p:blipFill>
        <p:spPr>
          <a:xfrm>
            <a:off x="2335407" y="0"/>
            <a:ext cx="6808593" cy="4656181"/>
          </a:xfrm>
          <a:prstGeom prst="rect">
            <a:avLst/>
          </a:prstGeom>
        </p:spPr>
      </p:pic>
      <p:sp>
        <p:nvSpPr>
          <p:cNvPr id="8" name="TextBox 7">
            <a:extLst>
              <a:ext uri="{FF2B5EF4-FFF2-40B4-BE49-F238E27FC236}">
                <a16:creationId xmlns:a16="http://schemas.microsoft.com/office/drawing/2014/main" id="{93925B12-2361-4DC1-9599-4B9FEC9C4169}"/>
              </a:ext>
            </a:extLst>
          </p:cNvPr>
          <p:cNvSpPr txBox="1"/>
          <p:nvPr/>
        </p:nvSpPr>
        <p:spPr>
          <a:xfrm>
            <a:off x="0" y="0"/>
            <a:ext cx="2335407" cy="2677656"/>
          </a:xfrm>
          <a:prstGeom prst="rect">
            <a:avLst/>
          </a:prstGeom>
          <a:noFill/>
        </p:spPr>
        <p:txBody>
          <a:bodyPr wrap="square" rtlCol="0">
            <a:spAutoFit/>
          </a:bodyPr>
          <a:lstStyle/>
          <a:p>
            <a:r>
              <a:rPr lang="en-US" sz="2800" b="1" dirty="0"/>
              <a:t>Model Dependencies in Final State Topologies are Being Investigated</a:t>
            </a:r>
          </a:p>
        </p:txBody>
      </p:sp>
      <p:sp>
        <p:nvSpPr>
          <p:cNvPr id="11" name="TextBox 10">
            <a:extLst>
              <a:ext uri="{FF2B5EF4-FFF2-40B4-BE49-F238E27FC236}">
                <a16:creationId xmlns:a16="http://schemas.microsoft.com/office/drawing/2014/main" id="{B20E78AF-4E9C-41BC-A4BE-554EE4BF8374}"/>
              </a:ext>
            </a:extLst>
          </p:cNvPr>
          <p:cNvSpPr txBox="1"/>
          <p:nvPr/>
        </p:nvSpPr>
        <p:spPr>
          <a:xfrm>
            <a:off x="74142" y="2728913"/>
            <a:ext cx="2261266" cy="1908215"/>
          </a:xfrm>
          <a:prstGeom prst="rect">
            <a:avLst/>
          </a:prstGeom>
          <a:noFill/>
        </p:spPr>
        <p:txBody>
          <a:bodyPr wrap="square" rtlCol="0">
            <a:spAutoFit/>
          </a:bodyPr>
          <a:lstStyle/>
          <a:p>
            <a:r>
              <a:rPr lang="en-US" dirty="0"/>
              <a:t>First foray into this study detailed in </a:t>
            </a:r>
            <a:r>
              <a:rPr lang="en-US" dirty="0">
                <a:hlinkClick r:id="rId4"/>
              </a:rPr>
              <a:t>our recent PRD</a:t>
            </a:r>
            <a:endParaRPr lang="en-US" dirty="0"/>
          </a:p>
          <a:p>
            <a:pPr marL="285750" indent="-285750">
              <a:buFont typeface="Arial" panose="020B0604020202020204" pitchFamily="34" charset="0"/>
              <a:buChar char="•"/>
            </a:pPr>
            <a:r>
              <a:rPr lang="en-US" sz="1600" dirty="0"/>
              <a:t>Compares many </a:t>
            </a:r>
            <a:r>
              <a:rPr lang="en-US" sz="1600" dirty="0">
                <a:latin typeface="Courier New" panose="02070309020205020404" pitchFamily="49" charset="0"/>
                <a:cs typeface="Courier New" panose="02070309020205020404" pitchFamily="49" charset="0"/>
              </a:rPr>
              <a:t>GENIE</a:t>
            </a:r>
            <a:r>
              <a:rPr lang="en-US" sz="1600" dirty="0"/>
              <a:t> models to our generator work with </a:t>
            </a:r>
            <a:r>
              <a:rPr lang="en-US" sz="1600" b="1" dirty="0"/>
              <a:t>E. S. Golubeva</a:t>
            </a:r>
          </a:p>
        </p:txBody>
      </p:sp>
      <p:pic>
        <p:nvPicPr>
          <p:cNvPr id="5" name="Picture 4">
            <a:extLst>
              <a:ext uri="{FF2B5EF4-FFF2-40B4-BE49-F238E27FC236}">
                <a16:creationId xmlns:a16="http://schemas.microsoft.com/office/drawing/2014/main" id="{A1AF37DA-BA31-460D-92A1-88E2B4844344}"/>
              </a:ext>
            </a:extLst>
          </p:cNvPr>
          <p:cNvPicPr>
            <a:picLocks noChangeAspect="1"/>
          </p:cNvPicPr>
          <p:nvPr/>
        </p:nvPicPr>
        <p:blipFill>
          <a:blip r:embed="rId5"/>
          <a:stretch>
            <a:fillRect/>
          </a:stretch>
        </p:blipFill>
        <p:spPr>
          <a:xfrm>
            <a:off x="2418394" y="2571749"/>
            <a:ext cx="1614413" cy="1080493"/>
          </a:xfrm>
          <a:prstGeom prst="rect">
            <a:avLst/>
          </a:prstGeom>
        </p:spPr>
      </p:pic>
      <p:pic>
        <p:nvPicPr>
          <p:cNvPr id="6" name="Picture 5">
            <a:extLst>
              <a:ext uri="{FF2B5EF4-FFF2-40B4-BE49-F238E27FC236}">
                <a16:creationId xmlns:a16="http://schemas.microsoft.com/office/drawing/2014/main" id="{5FD3EDE0-E98E-4970-9861-2D7750AD7826}"/>
              </a:ext>
            </a:extLst>
          </p:cNvPr>
          <p:cNvPicPr>
            <a:picLocks noChangeAspect="1"/>
          </p:cNvPicPr>
          <p:nvPr/>
        </p:nvPicPr>
        <p:blipFill>
          <a:blip r:embed="rId6"/>
          <a:stretch>
            <a:fillRect/>
          </a:stretch>
        </p:blipFill>
        <p:spPr>
          <a:xfrm>
            <a:off x="4025745" y="2571749"/>
            <a:ext cx="1735445" cy="1080494"/>
          </a:xfrm>
          <a:prstGeom prst="rect">
            <a:avLst/>
          </a:prstGeom>
        </p:spPr>
      </p:pic>
      <p:pic>
        <p:nvPicPr>
          <p:cNvPr id="9" name="Picture 8">
            <a:extLst>
              <a:ext uri="{FF2B5EF4-FFF2-40B4-BE49-F238E27FC236}">
                <a16:creationId xmlns:a16="http://schemas.microsoft.com/office/drawing/2014/main" id="{BCF730FA-385F-494E-9323-64A69F34C8FD}"/>
              </a:ext>
            </a:extLst>
          </p:cNvPr>
          <p:cNvPicPr>
            <a:picLocks noChangeAspect="1"/>
          </p:cNvPicPr>
          <p:nvPr/>
        </p:nvPicPr>
        <p:blipFill>
          <a:blip r:embed="rId7"/>
          <a:stretch>
            <a:fillRect/>
          </a:stretch>
        </p:blipFill>
        <p:spPr>
          <a:xfrm>
            <a:off x="5761190" y="2566390"/>
            <a:ext cx="1728231" cy="1080493"/>
          </a:xfrm>
          <a:prstGeom prst="rect">
            <a:avLst/>
          </a:prstGeom>
        </p:spPr>
      </p:pic>
      <p:pic>
        <p:nvPicPr>
          <p:cNvPr id="10" name="Picture 9">
            <a:extLst>
              <a:ext uri="{FF2B5EF4-FFF2-40B4-BE49-F238E27FC236}">
                <a16:creationId xmlns:a16="http://schemas.microsoft.com/office/drawing/2014/main" id="{488D7342-4E03-48CA-ABC5-853526F85DBE}"/>
              </a:ext>
            </a:extLst>
          </p:cNvPr>
          <p:cNvPicPr>
            <a:picLocks noChangeAspect="1"/>
          </p:cNvPicPr>
          <p:nvPr/>
        </p:nvPicPr>
        <p:blipFill>
          <a:blip r:embed="rId8"/>
          <a:stretch>
            <a:fillRect/>
          </a:stretch>
        </p:blipFill>
        <p:spPr>
          <a:xfrm>
            <a:off x="7488026" y="2582479"/>
            <a:ext cx="1654176" cy="1047015"/>
          </a:xfrm>
          <a:prstGeom prst="rect">
            <a:avLst/>
          </a:prstGeom>
        </p:spPr>
      </p:pic>
      <p:sp>
        <p:nvSpPr>
          <p:cNvPr id="12" name="TextBox 11">
            <a:extLst>
              <a:ext uri="{FF2B5EF4-FFF2-40B4-BE49-F238E27FC236}">
                <a16:creationId xmlns:a16="http://schemas.microsoft.com/office/drawing/2014/main" id="{CF960F4C-3679-4ED3-AFEA-EA0B02847852}"/>
              </a:ext>
            </a:extLst>
          </p:cNvPr>
          <p:cNvSpPr txBox="1"/>
          <p:nvPr/>
        </p:nvSpPr>
        <p:spPr>
          <a:xfrm>
            <a:off x="2715341" y="2828199"/>
            <a:ext cx="937531" cy="215444"/>
          </a:xfrm>
          <a:prstGeom prst="rect">
            <a:avLst/>
          </a:prstGeom>
          <a:noFill/>
        </p:spPr>
        <p:txBody>
          <a:bodyPr wrap="square" rtlCol="0">
            <a:spAutoFit/>
          </a:bodyPr>
          <a:lstStyle/>
          <a:p>
            <a:pPr algn="ctr"/>
            <a:r>
              <a:rPr lang="en-US" sz="800" b="1" u="sng" dirty="0">
                <a:solidFill>
                  <a:srgbClr val="00B050"/>
                </a:solidFill>
              </a:rPr>
              <a:t>Initial State</a:t>
            </a:r>
            <a:endParaRPr lang="en-US" sz="1400" b="1" u="sng" dirty="0">
              <a:solidFill>
                <a:srgbClr val="00B050"/>
              </a:solidFill>
            </a:endParaRPr>
          </a:p>
        </p:txBody>
      </p:sp>
      <p:sp>
        <p:nvSpPr>
          <p:cNvPr id="14" name="TextBox 13">
            <a:extLst>
              <a:ext uri="{FF2B5EF4-FFF2-40B4-BE49-F238E27FC236}">
                <a16:creationId xmlns:a16="http://schemas.microsoft.com/office/drawing/2014/main" id="{354FAF6E-6FE5-4C11-95D7-2AE50577D1A3}"/>
              </a:ext>
            </a:extLst>
          </p:cNvPr>
          <p:cNvSpPr txBox="1"/>
          <p:nvPr/>
        </p:nvSpPr>
        <p:spPr>
          <a:xfrm>
            <a:off x="4709689" y="2975134"/>
            <a:ext cx="937531" cy="215444"/>
          </a:xfrm>
          <a:prstGeom prst="rect">
            <a:avLst/>
          </a:prstGeom>
          <a:noFill/>
        </p:spPr>
        <p:txBody>
          <a:bodyPr wrap="square" rtlCol="0">
            <a:spAutoFit/>
          </a:bodyPr>
          <a:lstStyle/>
          <a:p>
            <a:pPr algn="ctr"/>
            <a:r>
              <a:rPr lang="en-US" sz="800" b="1" u="sng" dirty="0">
                <a:solidFill>
                  <a:srgbClr val="00B050"/>
                </a:solidFill>
              </a:rPr>
              <a:t>Initial State</a:t>
            </a:r>
            <a:endParaRPr lang="en-US" sz="1400" b="1" u="sng" dirty="0">
              <a:solidFill>
                <a:srgbClr val="00B050"/>
              </a:solidFill>
            </a:endParaRPr>
          </a:p>
        </p:txBody>
      </p:sp>
      <p:sp>
        <p:nvSpPr>
          <p:cNvPr id="16" name="TextBox 15">
            <a:extLst>
              <a:ext uri="{FF2B5EF4-FFF2-40B4-BE49-F238E27FC236}">
                <a16:creationId xmlns:a16="http://schemas.microsoft.com/office/drawing/2014/main" id="{1AFC8604-6F38-46E7-AB35-432206EA495A}"/>
              </a:ext>
            </a:extLst>
          </p:cNvPr>
          <p:cNvSpPr txBox="1"/>
          <p:nvPr/>
        </p:nvSpPr>
        <p:spPr>
          <a:xfrm>
            <a:off x="6436525" y="2998914"/>
            <a:ext cx="937531" cy="215444"/>
          </a:xfrm>
          <a:prstGeom prst="rect">
            <a:avLst/>
          </a:prstGeom>
          <a:noFill/>
        </p:spPr>
        <p:txBody>
          <a:bodyPr wrap="square" rtlCol="0">
            <a:spAutoFit/>
          </a:bodyPr>
          <a:lstStyle/>
          <a:p>
            <a:pPr algn="ctr"/>
            <a:r>
              <a:rPr lang="en-US" sz="800" b="1" u="sng" dirty="0">
                <a:solidFill>
                  <a:srgbClr val="00B050"/>
                </a:solidFill>
              </a:rPr>
              <a:t>Initial State</a:t>
            </a:r>
            <a:endParaRPr lang="en-US" sz="1400" b="1" u="sng" dirty="0">
              <a:solidFill>
                <a:srgbClr val="00B050"/>
              </a:solidFill>
            </a:endParaRPr>
          </a:p>
        </p:txBody>
      </p:sp>
      <p:sp>
        <p:nvSpPr>
          <p:cNvPr id="18" name="TextBox 17">
            <a:extLst>
              <a:ext uri="{FF2B5EF4-FFF2-40B4-BE49-F238E27FC236}">
                <a16:creationId xmlns:a16="http://schemas.microsoft.com/office/drawing/2014/main" id="{FFC4489C-8B49-4A91-871B-FD0175759A80}"/>
              </a:ext>
            </a:extLst>
          </p:cNvPr>
          <p:cNvSpPr txBox="1"/>
          <p:nvPr/>
        </p:nvSpPr>
        <p:spPr>
          <a:xfrm>
            <a:off x="7493809" y="2612755"/>
            <a:ext cx="937531" cy="215444"/>
          </a:xfrm>
          <a:prstGeom prst="rect">
            <a:avLst/>
          </a:prstGeom>
          <a:noFill/>
        </p:spPr>
        <p:txBody>
          <a:bodyPr wrap="square" rtlCol="0">
            <a:spAutoFit/>
          </a:bodyPr>
          <a:lstStyle/>
          <a:p>
            <a:pPr algn="ctr"/>
            <a:r>
              <a:rPr lang="en-US" sz="800" b="1" u="sng" dirty="0">
                <a:solidFill>
                  <a:srgbClr val="FF0000"/>
                </a:solidFill>
              </a:rPr>
              <a:t>Final State</a:t>
            </a:r>
            <a:endParaRPr lang="en-US" sz="1400" b="1" u="sng" dirty="0">
              <a:solidFill>
                <a:srgbClr val="FF0000"/>
              </a:solidFill>
            </a:endParaRPr>
          </a:p>
        </p:txBody>
      </p:sp>
      <p:sp>
        <p:nvSpPr>
          <p:cNvPr id="13" name="Oval 12">
            <a:extLst>
              <a:ext uri="{FF2B5EF4-FFF2-40B4-BE49-F238E27FC236}">
                <a16:creationId xmlns:a16="http://schemas.microsoft.com/office/drawing/2014/main" id="{CBE012A3-8AF5-4250-943F-1DDF0E2FC6A3}"/>
              </a:ext>
            </a:extLst>
          </p:cNvPr>
          <p:cNvSpPr/>
          <p:nvPr/>
        </p:nvSpPr>
        <p:spPr>
          <a:xfrm>
            <a:off x="8547343" y="1849984"/>
            <a:ext cx="519302" cy="543696"/>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B18984-C893-47D1-A08E-9AF9DFF15E22}"/>
              </a:ext>
            </a:extLst>
          </p:cNvPr>
          <p:cNvSpPr/>
          <p:nvPr/>
        </p:nvSpPr>
        <p:spPr>
          <a:xfrm>
            <a:off x="8521844" y="3043643"/>
            <a:ext cx="519302" cy="543696"/>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2FE10A-A816-4276-B685-A9D98DE7AF10}"/>
              </a:ext>
            </a:extLst>
          </p:cNvPr>
          <p:cNvSpPr/>
          <p:nvPr/>
        </p:nvSpPr>
        <p:spPr>
          <a:xfrm>
            <a:off x="8521844" y="653144"/>
            <a:ext cx="519302" cy="543696"/>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913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72BC-1D01-4ED3-BFBA-DBFEA565A0EC}"/>
              </a:ext>
            </a:extLst>
          </p:cNvPr>
          <p:cNvSpPr>
            <a:spLocks noGrp="1"/>
          </p:cNvSpPr>
          <p:nvPr>
            <p:ph type="title"/>
          </p:nvPr>
        </p:nvSpPr>
        <p:spPr/>
        <p:txBody>
          <a:bodyPr/>
          <a:lstStyle/>
          <a:p>
            <a:r>
              <a:rPr lang="en-US" dirty="0"/>
              <a:t>Summary and Conclusions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468273-54E0-4EFE-9E6C-983927F37C6B}"/>
                  </a:ext>
                </a:extLst>
              </p:cNvPr>
              <p:cNvSpPr>
                <a:spLocks noGrp="1"/>
              </p:cNvSpPr>
              <p:nvPr>
                <p:ph idx="1"/>
              </p:nvPr>
            </p:nvSpPr>
            <p:spPr>
              <a:xfrm>
                <a:off x="457200" y="1063228"/>
                <a:ext cx="8229600" cy="3618217"/>
              </a:xfrm>
            </p:spPr>
            <p:txBody>
              <a:bodyPr>
                <a:noAutofit/>
              </a:bodyPr>
              <a:lstStyle/>
              <a:p>
                <a:r>
                  <a:rPr lang="en-US" sz="2000" dirty="0">
                    <a:hlinkClick r:id="rId3"/>
                  </a:rPr>
                  <a:t>DUNE shows potential to reach </a:t>
                </a:r>
                <a14:m>
                  <m:oMath xmlns:m="http://schemas.openxmlformats.org/officeDocument/2006/math">
                    <m:sSub>
                      <m:sSubPr>
                        <m:ctrlPr>
                          <a:rPr lang="en-US" sz="2000" b="0" i="1" smtClean="0">
                            <a:latin typeface="Cambria Math" panose="02040503050406030204" pitchFamily="18" charset="0"/>
                            <a:hlinkClick r:id="rId3"/>
                          </a:rPr>
                        </m:ctrlPr>
                      </m:sSubPr>
                      <m:e>
                        <m:r>
                          <a:rPr lang="en-US" sz="2000" b="0" i="1" smtClean="0">
                            <a:latin typeface="Cambria Math" panose="02040503050406030204" pitchFamily="18" charset="0"/>
                            <a:hlinkClick r:id="rId3"/>
                          </a:rPr>
                          <m:t>𝜏</m:t>
                        </m:r>
                      </m:e>
                      <m:sub>
                        <m:r>
                          <a:rPr lang="en-US" sz="2000" b="0" i="1" smtClean="0">
                            <a:latin typeface="Cambria Math" panose="02040503050406030204" pitchFamily="18" charset="0"/>
                            <a:hlinkClick r:id="rId3"/>
                          </a:rPr>
                          <m:t>𝑛</m:t>
                        </m:r>
                        <m:acc>
                          <m:accPr>
                            <m:chr m:val="̅"/>
                            <m:ctrlPr>
                              <a:rPr lang="en-US" sz="2000" b="0" i="1" smtClean="0">
                                <a:latin typeface="Cambria Math" panose="02040503050406030204" pitchFamily="18" charset="0"/>
                                <a:hlinkClick r:id="rId3"/>
                              </a:rPr>
                            </m:ctrlPr>
                          </m:accPr>
                          <m:e>
                            <m:r>
                              <a:rPr lang="en-US" sz="2000" b="0" i="1" smtClean="0">
                                <a:latin typeface="Cambria Math" panose="02040503050406030204" pitchFamily="18" charset="0"/>
                                <a:hlinkClick r:id="rId3"/>
                              </a:rPr>
                              <m:t>𝑛</m:t>
                            </m:r>
                          </m:e>
                        </m:acc>
                      </m:sub>
                    </m:sSub>
                    <m:r>
                      <a:rPr lang="en-US" sz="2000" b="0" i="1" smtClean="0">
                        <a:latin typeface="Cambria Math" panose="02040503050406030204" pitchFamily="18" charset="0"/>
                        <a:hlinkClick r:id="rId3"/>
                      </a:rPr>
                      <m:t>≥5.58×</m:t>
                    </m:r>
                    <m:sSup>
                      <m:sSupPr>
                        <m:ctrlPr>
                          <a:rPr lang="en-US" sz="2000" b="0" i="1" smtClean="0">
                            <a:latin typeface="Cambria Math" panose="02040503050406030204" pitchFamily="18" charset="0"/>
                            <a:hlinkClick r:id="rId3"/>
                          </a:rPr>
                        </m:ctrlPr>
                      </m:sSupPr>
                      <m:e>
                        <m:r>
                          <a:rPr lang="en-US" sz="2000" b="0" i="1" smtClean="0">
                            <a:latin typeface="Cambria Math" panose="02040503050406030204" pitchFamily="18" charset="0"/>
                            <a:hlinkClick r:id="rId3"/>
                          </a:rPr>
                          <m:t>10</m:t>
                        </m:r>
                      </m:e>
                      <m:sup>
                        <m:r>
                          <a:rPr lang="en-US" sz="2000" b="0" i="1" smtClean="0">
                            <a:latin typeface="Cambria Math" panose="02040503050406030204" pitchFamily="18" charset="0"/>
                            <a:hlinkClick r:id="rId3"/>
                          </a:rPr>
                          <m:t>8</m:t>
                        </m:r>
                      </m:sup>
                    </m:sSup>
                    <m:r>
                      <a:rPr lang="en-US" sz="2000" b="0" i="1" smtClean="0">
                        <a:latin typeface="Cambria Math" panose="02040503050406030204" pitchFamily="18" charset="0"/>
                        <a:hlinkClick r:id="rId3"/>
                      </a:rPr>
                      <m:t>𝑠</m:t>
                    </m:r>
                  </m:oMath>
                </a14:m>
                <a:r>
                  <a:rPr lang="en-US" sz="2000" dirty="0"/>
                  <a:t> lower limit</a:t>
                </a:r>
              </a:p>
              <a:p>
                <a:r>
                  <a:rPr lang="en-US" sz="2000" dirty="0"/>
                  <a:t>Improvements are sought via…</a:t>
                </a:r>
              </a:p>
              <a:p>
                <a:pPr lvl="1"/>
                <a:r>
                  <a:rPr lang="en-US" sz="2000" dirty="0"/>
                  <a:t>Better reconstruction can hopefully lead to better ROI selection</a:t>
                </a:r>
              </a:p>
              <a:p>
                <a:pPr lvl="1"/>
                <a:r>
                  <a:rPr lang="en-US" sz="2000" dirty="0"/>
                  <a:t>BDT input of CNN PID for better cuts against background</a:t>
                </a:r>
              </a:p>
              <a:p>
                <a:r>
                  <a:rPr lang="en-US" sz="2000" dirty="0"/>
                  <a:t>Iteration over nuclear model configurations underway</a:t>
                </a:r>
              </a:p>
              <a:p>
                <a:pPr lvl="1"/>
                <a:r>
                  <a:rPr lang="en-US" sz="2000" dirty="0"/>
                  <a:t>Will allow us to test stability of CNN/BDT response to various topological differences</a:t>
                </a:r>
              </a:p>
              <a:p>
                <a:pPr lvl="2"/>
                <a:r>
                  <a:rPr lang="en-US" sz="1600" dirty="0"/>
                  <a:t>Effectively determine model systematics</a:t>
                </a:r>
              </a:p>
              <a:p>
                <a:pPr lvl="1"/>
                <a:r>
                  <a:rPr lang="en-US" sz="2000" dirty="0"/>
                  <a:t>Will </a:t>
                </a:r>
                <a14:m>
                  <m:oMath xmlns:m="http://schemas.openxmlformats.org/officeDocument/2006/math">
                    <m:r>
                      <a:rPr lang="en-US" sz="2000" b="0" i="1" smtClean="0">
                        <a:latin typeface="Cambria Math" panose="02040503050406030204" pitchFamily="18" charset="0"/>
                      </a:rPr>
                      <m:t>𝑆</m:t>
                    </m:r>
                    <m:r>
                      <a:rPr lang="en-US" sz="2000" b="0" i="1" smtClean="0">
                        <a:latin typeface="Cambria Math" panose="02040503050406030204" pitchFamily="18" charset="0"/>
                      </a:rPr>
                      <m:t>:</m:t>
                    </m:r>
                    <m:r>
                      <a:rPr lang="en-US" sz="2000" b="0" i="1" smtClean="0">
                        <a:latin typeface="Cambria Math" panose="02040503050406030204" pitchFamily="18" charset="0"/>
                      </a:rPr>
                      <m:t>𝐵</m:t>
                    </m:r>
                  </m:oMath>
                </a14:m>
                <a:r>
                  <a:rPr lang="en-US" sz="2000" dirty="0"/>
                  <a:t> remain the same independent of the nuclear model configuration?</a:t>
                </a:r>
              </a:p>
            </p:txBody>
          </p:sp>
        </mc:Choice>
        <mc:Fallback xmlns="">
          <p:sp>
            <p:nvSpPr>
              <p:cNvPr id="3" name="Content Placeholder 2">
                <a:extLst>
                  <a:ext uri="{FF2B5EF4-FFF2-40B4-BE49-F238E27FC236}">
                    <a16:creationId xmlns:a16="http://schemas.microsoft.com/office/drawing/2014/main" id="{96468273-54E0-4EFE-9E6C-983927F37C6B}"/>
                  </a:ext>
                </a:extLst>
              </p:cNvPr>
              <p:cNvSpPr>
                <a:spLocks noGrp="1" noRot="1" noChangeAspect="1" noMove="1" noResize="1" noEditPoints="1" noAdjustHandles="1" noChangeArrowheads="1" noChangeShapeType="1" noTextEdit="1"/>
              </p:cNvSpPr>
              <p:nvPr>
                <p:ph idx="1"/>
              </p:nvPr>
            </p:nvSpPr>
            <p:spPr>
              <a:xfrm>
                <a:off x="457200" y="1063228"/>
                <a:ext cx="8229600" cy="3618217"/>
              </a:xfrm>
              <a:blipFill>
                <a:blip r:embed="rId4"/>
                <a:stretch>
                  <a:fillRect l="-667" t="-673"/>
                </a:stretch>
              </a:blipFill>
            </p:spPr>
            <p:txBody>
              <a:bodyPr/>
              <a:lstStyle/>
              <a:p>
                <a:r>
                  <a:rPr lang="en-US">
                    <a:noFill/>
                  </a:rPr>
                  <a:t> </a:t>
                </a:r>
              </a:p>
            </p:txBody>
          </p:sp>
        </mc:Fallback>
      </mc:AlternateContent>
      <p:sp>
        <p:nvSpPr>
          <p:cNvPr id="10" name="Date Placeholder 1">
            <a:extLst>
              <a:ext uri="{FF2B5EF4-FFF2-40B4-BE49-F238E27FC236}">
                <a16:creationId xmlns:a16="http://schemas.microsoft.com/office/drawing/2014/main" id="{DF539F41-7AE8-435E-AD3F-4FC694EA9760}"/>
              </a:ext>
            </a:extLst>
          </p:cNvPr>
          <p:cNvSpPr>
            <a:spLocks noGrp="1"/>
          </p:cNvSpPr>
          <p:nvPr>
            <p:ph type="dt" sz="half" idx="10"/>
          </p:nvPr>
        </p:nvSpPr>
        <p:spPr>
          <a:xfrm>
            <a:off x="457203" y="4767264"/>
            <a:ext cx="1310609" cy="273844"/>
          </a:xfrm>
        </p:spPr>
        <p:txBody>
          <a:bodyPr/>
          <a:lstStyle/>
          <a:p>
            <a:r>
              <a:rPr lang="en-US"/>
              <a:t>December 2nd, 2020</a:t>
            </a:r>
          </a:p>
        </p:txBody>
      </p:sp>
      <p:sp>
        <p:nvSpPr>
          <p:cNvPr id="11" name="Footer Placeholder 2">
            <a:extLst>
              <a:ext uri="{FF2B5EF4-FFF2-40B4-BE49-F238E27FC236}">
                <a16:creationId xmlns:a16="http://schemas.microsoft.com/office/drawing/2014/main" id="{64CC4C7C-902D-4B57-BA3E-CF2A2DA9438D}"/>
              </a:ext>
            </a:extLst>
          </p:cNvPr>
          <p:cNvSpPr>
            <a:spLocks noGrp="1"/>
          </p:cNvSpPr>
          <p:nvPr>
            <p:ph type="ftr" sz="quarter" idx="11"/>
          </p:nvPr>
        </p:nvSpPr>
        <p:spPr>
          <a:xfrm>
            <a:off x="1767809" y="4767264"/>
            <a:ext cx="3079570" cy="273844"/>
          </a:xfrm>
        </p:spPr>
        <p:txBody>
          <a:bodyPr/>
          <a:lstStyle/>
          <a:p>
            <a:r>
              <a:rPr lang="en-US" dirty="0"/>
              <a:t>Snowmass Early Career Neutrino Frontier Meeting</a:t>
            </a:r>
          </a:p>
        </p:txBody>
      </p:sp>
      <p:sp>
        <p:nvSpPr>
          <p:cNvPr id="12" name="Slide Number Placeholder 3">
            <a:extLst>
              <a:ext uri="{FF2B5EF4-FFF2-40B4-BE49-F238E27FC236}">
                <a16:creationId xmlns:a16="http://schemas.microsoft.com/office/drawing/2014/main" id="{B03B1852-833F-4D7D-A8A3-ECBB7CD34BA6}"/>
              </a:ext>
            </a:extLst>
          </p:cNvPr>
          <p:cNvSpPr>
            <a:spLocks noGrp="1"/>
          </p:cNvSpPr>
          <p:nvPr>
            <p:ph type="sldNum" sz="quarter" idx="12"/>
          </p:nvPr>
        </p:nvSpPr>
        <p:spPr>
          <a:xfrm>
            <a:off x="4667371" y="4767264"/>
            <a:ext cx="2133600" cy="273844"/>
          </a:xfrm>
        </p:spPr>
        <p:txBody>
          <a:bodyPr/>
          <a:lstStyle/>
          <a:p>
            <a:fld id="{051C7006-7120-F341-A188-F97DDD913081}" type="slidenum">
              <a:rPr lang="en-US" smtClean="0"/>
              <a:t>13</a:t>
            </a:fld>
            <a:endParaRPr lang="en-US"/>
          </a:p>
        </p:txBody>
      </p:sp>
    </p:spTree>
    <p:extLst>
      <p:ext uri="{BB962C8B-B14F-4D97-AF65-F5344CB8AC3E}">
        <p14:creationId xmlns:p14="http://schemas.microsoft.com/office/powerpoint/2010/main" val="27112219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CDB3B4F9-8117-4DAE-BED3-2F795FC5ED87}"/>
                  </a:ext>
                </a:extLst>
              </p:cNvPr>
              <p:cNvSpPr>
                <a:spLocks noGrp="1"/>
              </p:cNvSpPr>
              <p:nvPr>
                <p:ph type="title"/>
              </p:nvPr>
            </p:nvSpPr>
            <p:spPr>
              <a:xfrm>
                <a:off x="722313" y="3082471"/>
                <a:ext cx="7772400" cy="1021556"/>
              </a:xfrm>
            </p:spPr>
            <p:txBody>
              <a:bodyPr>
                <a:normAutofit/>
              </a:bodyPr>
              <a:lstStyle/>
              <a:p>
                <a:pPr algn="ctr"/>
                <a:r>
                  <a:rPr lang="en-US" dirty="0"/>
                  <a:t>ACFI Workshop on </a:t>
                </a:r>
                <a14:m>
                  <m:oMath xmlns:m="http://schemas.openxmlformats.org/officeDocument/2006/math">
                    <m:r>
                      <a:rPr lang="en-US" b="1" i="0" smtClean="0">
                        <a:latin typeface="Cambria Math" panose="02040503050406030204" pitchFamily="18" charset="0"/>
                      </a:rPr>
                      <m:t>𝚫</m:t>
                    </m:r>
                    <m:r>
                      <a:rPr lang="en-US" b="1" i="1" smtClean="0">
                        <a:latin typeface="Cambria Math" panose="02040503050406030204" pitchFamily="18" charset="0"/>
                      </a:rPr>
                      <m:t>ℬ</m:t>
                    </m:r>
                    <m:r>
                      <a:rPr lang="en-US" b="1" i="1" smtClean="0">
                        <a:latin typeface="Cambria Math" panose="02040503050406030204" pitchFamily="18" charset="0"/>
                      </a:rPr>
                      <m:t>=</m:t>
                    </m:r>
                    <m:r>
                      <a:rPr lang="en-US" b="1" i="1" smtClean="0">
                        <a:latin typeface="Cambria Math" panose="02040503050406030204" pitchFamily="18" charset="0"/>
                      </a:rPr>
                      <m:t>𝟐</m:t>
                    </m:r>
                  </m:oMath>
                </a14:m>
                <a:br>
                  <a:rPr lang="en-US" dirty="0"/>
                </a:br>
                <a:endParaRPr lang="en-US" dirty="0"/>
              </a:p>
            </p:txBody>
          </p:sp>
        </mc:Choice>
        <mc:Fallback>
          <p:sp>
            <p:nvSpPr>
              <p:cNvPr id="2" name="Title 1">
                <a:extLst>
                  <a:ext uri="{FF2B5EF4-FFF2-40B4-BE49-F238E27FC236}">
                    <a16:creationId xmlns:a16="http://schemas.microsoft.com/office/drawing/2014/main" id="{CDB3B4F9-8117-4DAE-BED3-2F795FC5ED87}"/>
                  </a:ext>
                </a:extLst>
              </p:cNvPr>
              <p:cNvSpPr>
                <a:spLocks noGrp="1" noRot="1" noChangeAspect="1" noMove="1" noResize="1" noEditPoints="1" noAdjustHandles="1" noChangeArrowheads="1" noChangeShapeType="1" noTextEdit="1"/>
              </p:cNvSpPr>
              <p:nvPr>
                <p:ph type="title"/>
              </p:nvPr>
            </p:nvSpPr>
            <p:spPr>
              <a:xfrm>
                <a:off x="722313" y="3082471"/>
                <a:ext cx="7772400" cy="1021556"/>
              </a:xfrm>
              <a:blipFill>
                <a:blip r:embed="rId3"/>
                <a:stretch>
                  <a:fillRect t="-6587"/>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153801C9-AD43-4B52-ABF5-8B545EC09685}"/>
              </a:ext>
            </a:extLst>
          </p:cNvPr>
          <p:cNvSpPr>
            <a:spLocks noGrp="1"/>
          </p:cNvSpPr>
          <p:nvPr>
            <p:ph type="body" idx="1"/>
          </p:nvPr>
        </p:nvSpPr>
        <p:spPr>
          <a:xfrm>
            <a:off x="0" y="1788684"/>
            <a:ext cx="9144000" cy="1125140"/>
          </a:xfrm>
        </p:spPr>
        <p:txBody>
          <a:bodyPr>
            <a:normAutofit/>
          </a:bodyPr>
          <a:lstStyle/>
          <a:p>
            <a:pPr algn="ctr"/>
            <a:r>
              <a:rPr lang="en-US" sz="1600" b="0" i="0" u="none" strike="noStrike" dirty="0">
                <a:solidFill>
                  <a:srgbClr val="272121"/>
                </a:solidFill>
                <a:effectLst/>
                <a:latin typeface="Roboto"/>
                <a:hlinkClick r:id="rId4"/>
              </a:rPr>
              <a:t>Theoretical Innovations for Future Experiments Regarding Baryon Number Violation, Part 1</a:t>
            </a:r>
            <a:endParaRPr lang="en-US" sz="1800" dirty="0"/>
          </a:p>
        </p:txBody>
      </p:sp>
      <p:sp>
        <p:nvSpPr>
          <p:cNvPr id="4" name="Date Placeholder 3">
            <a:extLst>
              <a:ext uri="{FF2B5EF4-FFF2-40B4-BE49-F238E27FC236}">
                <a16:creationId xmlns:a16="http://schemas.microsoft.com/office/drawing/2014/main" id="{46DCE1D4-1AF7-4023-B96C-0F7520A541DC}"/>
              </a:ext>
            </a:extLst>
          </p:cNvPr>
          <p:cNvSpPr>
            <a:spLocks noGrp="1"/>
          </p:cNvSpPr>
          <p:nvPr>
            <p:ph type="dt" sz="half" idx="10"/>
          </p:nvPr>
        </p:nvSpPr>
        <p:spPr/>
        <p:txBody>
          <a:bodyPr/>
          <a:lstStyle/>
          <a:p>
            <a:r>
              <a:rPr lang="en-US"/>
              <a:t>December 2nd, 2020</a:t>
            </a:r>
          </a:p>
        </p:txBody>
      </p:sp>
      <p:sp>
        <p:nvSpPr>
          <p:cNvPr id="5" name="Footer Placeholder 4">
            <a:extLst>
              <a:ext uri="{FF2B5EF4-FFF2-40B4-BE49-F238E27FC236}">
                <a16:creationId xmlns:a16="http://schemas.microsoft.com/office/drawing/2014/main" id="{49500FD8-B535-4844-BF55-BBD1AB2E38FA}"/>
              </a:ext>
            </a:extLst>
          </p:cNvPr>
          <p:cNvSpPr>
            <a:spLocks noGrp="1"/>
          </p:cNvSpPr>
          <p:nvPr>
            <p:ph type="ftr" sz="quarter" idx="11"/>
          </p:nvPr>
        </p:nvSpPr>
        <p:spPr>
          <a:xfrm>
            <a:off x="1767808" y="4767264"/>
            <a:ext cx="3068979" cy="273844"/>
          </a:xfrm>
        </p:spPr>
        <p:txBody>
          <a:bodyPr/>
          <a:lstStyle/>
          <a:p>
            <a:r>
              <a:rPr lang="en-US" dirty="0"/>
              <a:t>Snowmass Early Career Neutrino Frontier Meeting</a:t>
            </a:r>
          </a:p>
        </p:txBody>
      </p:sp>
      <p:sp>
        <p:nvSpPr>
          <p:cNvPr id="6" name="Slide Number Placeholder 5">
            <a:extLst>
              <a:ext uri="{FF2B5EF4-FFF2-40B4-BE49-F238E27FC236}">
                <a16:creationId xmlns:a16="http://schemas.microsoft.com/office/drawing/2014/main" id="{0C946F39-DFAA-4FCA-9766-F094497BA44C}"/>
              </a:ext>
            </a:extLst>
          </p:cNvPr>
          <p:cNvSpPr>
            <a:spLocks noGrp="1"/>
          </p:cNvSpPr>
          <p:nvPr>
            <p:ph type="sldNum" sz="quarter" idx="12"/>
          </p:nvPr>
        </p:nvSpPr>
        <p:spPr/>
        <p:txBody>
          <a:bodyPr/>
          <a:lstStyle/>
          <a:p>
            <a:fld id="{051C7006-7120-F341-A188-F97DDD913081}" type="slidenum">
              <a:rPr lang="en-US" smtClean="0"/>
              <a:t>14</a:t>
            </a:fld>
            <a:endParaRPr lang="en-US"/>
          </a:p>
        </p:txBody>
      </p:sp>
      <p:pic>
        <p:nvPicPr>
          <p:cNvPr id="8" name="Picture 7">
            <a:extLst>
              <a:ext uri="{FF2B5EF4-FFF2-40B4-BE49-F238E27FC236}">
                <a16:creationId xmlns:a16="http://schemas.microsoft.com/office/drawing/2014/main" id="{83A40DE2-F565-41F6-9063-7D60CD6B6203}"/>
              </a:ext>
            </a:extLst>
          </p:cNvPr>
          <p:cNvPicPr>
            <a:picLocks noChangeAspect="1"/>
          </p:cNvPicPr>
          <p:nvPr/>
        </p:nvPicPr>
        <p:blipFill>
          <a:blip r:embed="rId5"/>
          <a:stretch>
            <a:fillRect/>
          </a:stretch>
        </p:blipFill>
        <p:spPr>
          <a:xfrm>
            <a:off x="0" y="14205"/>
            <a:ext cx="9144000" cy="2236054"/>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D92EAEA-D34E-4C92-95D0-64D464C235C6}"/>
                  </a:ext>
                </a:extLst>
              </p:cNvPr>
              <p:cNvSpPr txBox="1"/>
              <p:nvPr/>
            </p:nvSpPr>
            <p:spPr>
              <a:xfrm>
                <a:off x="-68604" y="4296372"/>
                <a:ext cx="4850524" cy="307777"/>
              </a:xfrm>
              <a:prstGeom prst="rect">
                <a:avLst/>
              </a:prstGeom>
              <a:noFill/>
            </p:spPr>
            <p:txBody>
              <a:bodyPr wrap="square">
                <a:spAutoFit/>
              </a:bodyPr>
              <a:lstStyle/>
              <a:p>
                <a:pPr algn="ctr"/>
                <a14:m>
                  <m:oMath xmlns:m="http://schemas.openxmlformats.org/officeDocument/2006/math">
                    <m:r>
                      <m:rPr>
                        <m:sty m:val="p"/>
                      </m:rPr>
                      <a:rPr lang="en-US" sz="1400" b="0" i="0" smtClean="0">
                        <a:latin typeface="Cambria Math" panose="02040503050406030204" pitchFamily="18" charset="0"/>
                        <a:hlinkClick r:id="rId6"/>
                      </a:rPr>
                      <m:t>Δ</m:t>
                    </m:r>
                    <m:r>
                      <a:rPr lang="en-US" sz="1400" b="0" i="1" smtClean="0">
                        <a:latin typeface="Cambria Math" panose="02040503050406030204" pitchFamily="18" charset="0"/>
                        <a:hlinkClick r:id="rId6"/>
                      </a:rPr>
                      <m:t>ℬ</m:t>
                    </m:r>
                    <m:r>
                      <a:rPr lang="en-US" sz="1400" b="0" i="1" smtClean="0">
                        <a:latin typeface="Cambria Math" panose="02040503050406030204" pitchFamily="18" charset="0"/>
                        <a:hlinkClick r:id="rId6"/>
                      </a:rPr>
                      <m:t>=2:</m:t>
                    </m:r>
                  </m:oMath>
                </a14:m>
                <a:r>
                  <a:rPr lang="en-US" sz="1400" dirty="0">
                    <a:hlinkClick r:id="rId6"/>
                  </a:rPr>
                  <a:t> A state of the Field, and Looking Forward</a:t>
                </a:r>
                <a:endParaRPr lang="en-US" sz="1400" dirty="0"/>
              </a:p>
            </p:txBody>
          </p:sp>
        </mc:Choice>
        <mc:Fallback>
          <p:sp>
            <p:nvSpPr>
              <p:cNvPr id="10" name="TextBox 9">
                <a:extLst>
                  <a:ext uri="{FF2B5EF4-FFF2-40B4-BE49-F238E27FC236}">
                    <a16:creationId xmlns:a16="http://schemas.microsoft.com/office/drawing/2014/main" id="{0D92EAEA-D34E-4C92-95D0-64D464C235C6}"/>
                  </a:ext>
                </a:extLst>
              </p:cNvPr>
              <p:cNvSpPr txBox="1">
                <a:spLocks noRot="1" noChangeAspect="1" noMove="1" noResize="1" noEditPoints="1" noAdjustHandles="1" noChangeArrowheads="1" noChangeShapeType="1" noTextEdit="1"/>
              </p:cNvSpPr>
              <p:nvPr/>
            </p:nvSpPr>
            <p:spPr>
              <a:xfrm>
                <a:off x="-68604" y="4296372"/>
                <a:ext cx="4850524" cy="307777"/>
              </a:xfrm>
              <a:prstGeom prst="rect">
                <a:avLst/>
              </a:prstGeom>
              <a:blipFill>
                <a:blip r:embed="rId7"/>
                <a:stretch>
                  <a:fillRect t="-4000" b="-20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113AF2A-D13D-4312-A640-0908EBC1E605}"/>
              </a:ext>
            </a:extLst>
          </p:cNvPr>
          <p:cNvSpPr txBox="1"/>
          <p:nvPr/>
        </p:nvSpPr>
        <p:spPr>
          <a:xfrm>
            <a:off x="457203" y="3978409"/>
            <a:ext cx="3798277" cy="307777"/>
          </a:xfrm>
          <a:prstGeom prst="rect">
            <a:avLst/>
          </a:prstGeom>
          <a:noFill/>
        </p:spPr>
        <p:txBody>
          <a:bodyPr wrap="square" rtlCol="0">
            <a:spAutoFit/>
          </a:bodyPr>
          <a:lstStyle/>
          <a:p>
            <a:pPr algn="ctr"/>
            <a:r>
              <a:rPr lang="en-US" sz="1400" dirty="0"/>
              <a:t>Associated Letter of Interest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7554294-BB49-4915-B0B3-E5CF12E09415}"/>
                  </a:ext>
                </a:extLst>
              </p:cNvPr>
              <p:cNvSpPr txBox="1"/>
              <p:nvPr/>
            </p:nvSpPr>
            <p:spPr>
              <a:xfrm>
                <a:off x="4375709" y="4176243"/>
                <a:ext cx="4850524" cy="492443"/>
              </a:xfrm>
              <a:prstGeom prst="rect">
                <a:avLst/>
              </a:prstGeom>
              <a:noFill/>
            </p:spPr>
            <p:txBody>
              <a:bodyPr wrap="square">
                <a:spAutoFit/>
              </a:bodyPr>
              <a:lstStyle/>
              <a:p>
                <a:pPr algn="ctr"/>
                <a14:m>
                  <m:oMath xmlns:m="http://schemas.openxmlformats.org/officeDocument/2006/math">
                    <m:d>
                      <m:dPr>
                        <m:begChr m:val="|"/>
                        <m:endChr m:val="|"/>
                        <m:ctrlPr>
                          <a:rPr lang="en-US" sz="1400" b="0" i="0" smtClean="0">
                            <a:latin typeface="Cambria Math" panose="02040503050406030204" pitchFamily="18" charset="0"/>
                            <a:hlinkClick r:id="rId8"/>
                          </a:rPr>
                        </m:ctrlPr>
                      </m:dPr>
                      <m:e>
                        <m:r>
                          <m:rPr>
                            <m:sty m:val="p"/>
                          </m:rPr>
                          <a:rPr lang="en-US" sz="1400" b="0" i="0" smtClean="0">
                            <a:latin typeface="Cambria Math" panose="02040503050406030204" pitchFamily="18" charset="0"/>
                            <a:hlinkClick r:id="rId8"/>
                          </a:rPr>
                          <m:t>Δ</m:t>
                        </m:r>
                        <m:r>
                          <a:rPr lang="en-US" sz="1400" b="0" i="1" smtClean="0">
                            <a:latin typeface="Cambria Math" panose="02040503050406030204" pitchFamily="18" charset="0"/>
                            <a:hlinkClick r:id="rId8"/>
                          </a:rPr>
                          <m:t>ℬ</m:t>
                        </m:r>
                      </m:e>
                    </m:d>
                    <m:r>
                      <a:rPr lang="en-US" sz="1400" b="0" i="1" smtClean="0">
                        <a:latin typeface="Cambria Math" panose="02040503050406030204" pitchFamily="18" charset="0"/>
                        <a:hlinkClick r:id="rId8"/>
                      </a:rPr>
                      <m:t>=2:</m:t>
                    </m:r>
                  </m:oMath>
                </a14:m>
                <a:r>
                  <a:rPr lang="en-US" sz="1400" dirty="0">
                    <a:hlinkClick r:id="rId8"/>
                  </a:rPr>
                  <a:t> A State of the Field, and Looking Forward</a:t>
                </a:r>
              </a:p>
              <a:p>
                <a:pPr algn="ctr"/>
                <a:r>
                  <a:rPr lang="en-US" sz="1200" i="1" dirty="0">
                    <a:hlinkClick r:id="rId8"/>
                  </a:rPr>
                  <a:t>A brief status report of theoretical and experimental physics opportunities</a:t>
                </a:r>
                <a:endParaRPr lang="en-US" sz="1200" i="1" dirty="0"/>
              </a:p>
            </p:txBody>
          </p:sp>
        </mc:Choice>
        <mc:Fallback>
          <p:sp>
            <p:nvSpPr>
              <p:cNvPr id="12" name="TextBox 11">
                <a:extLst>
                  <a:ext uri="{FF2B5EF4-FFF2-40B4-BE49-F238E27FC236}">
                    <a16:creationId xmlns:a16="http://schemas.microsoft.com/office/drawing/2014/main" id="{27554294-BB49-4915-B0B3-E5CF12E09415}"/>
                  </a:ext>
                </a:extLst>
              </p:cNvPr>
              <p:cNvSpPr txBox="1">
                <a:spLocks noRot="1" noChangeAspect="1" noMove="1" noResize="1" noEditPoints="1" noAdjustHandles="1" noChangeArrowheads="1" noChangeShapeType="1" noTextEdit="1"/>
              </p:cNvSpPr>
              <p:nvPr/>
            </p:nvSpPr>
            <p:spPr>
              <a:xfrm>
                <a:off x="4375709" y="4176243"/>
                <a:ext cx="4850524" cy="492443"/>
              </a:xfrm>
              <a:prstGeom prst="rect">
                <a:avLst/>
              </a:prstGeom>
              <a:blipFill>
                <a:blip r:embed="rId9"/>
                <a:stretch>
                  <a:fillRect t="-2469" b="-864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2AA2BC4-C58E-4B27-AED9-565BC1C372B9}"/>
              </a:ext>
            </a:extLst>
          </p:cNvPr>
          <p:cNvSpPr txBox="1"/>
          <p:nvPr/>
        </p:nvSpPr>
        <p:spPr>
          <a:xfrm>
            <a:off x="4901516" y="3975694"/>
            <a:ext cx="3798277" cy="307777"/>
          </a:xfrm>
          <a:prstGeom prst="rect">
            <a:avLst/>
          </a:prstGeom>
          <a:noFill/>
        </p:spPr>
        <p:txBody>
          <a:bodyPr wrap="square" rtlCol="0">
            <a:spAutoFit/>
          </a:bodyPr>
          <a:lstStyle/>
          <a:p>
            <a:pPr algn="ctr"/>
            <a:r>
              <a:rPr lang="en-US" sz="1400" dirty="0"/>
              <a:t>Associated Book of Abstracts (Short Proceedings)</a:t>
            </a:r>
          </a:p>
        </p:txBody>
      </p:sp>
    </p:spTree>
    <p:extLst>
      <p:ext uri="{BB962C8B-B14F-4D97-AF65-F5344CB8AC3E}">
        <p14:creationId xmlns:p14="http://schemas.microsoft.com/office/powerpoint/2010/main" val="9580559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ubtitle 1">
                <a:extLst>
                  <a:ext uri="{FF2B5EF4-FFF2-40B4-BE49-F238E27FC236}">
                    <a16:creationId xmlns:a16="http://schemas.microsoft.com/office/drawing/2014/main" id="{01AD4197-4312-4D0C-A7B5-8C6F5D3D9712}"/>
                  </a:ext>
                </a:extLst>
              </p:cNvPr>
              <p:cNvSpPr>
                <a:spLocks noGrp="1"/>
              </p:cNvSpPr>
              <p:nvPr>
                <p:ph type="subTitle" idx="1"/>
              </p:nvPr>
            </p:nvSpPr>
            <p:spPr>
              <a:xfrm>
                <a:off x="62833" y="1257300"/>
                <a:ext cx="6400800" cy="2031332"/>
              </a:xfrm>
            </p:spPr>
            <p:txBody>
              <a:bodyPr>
                <a:normAutofit fontScale="92500" lnSpcReduction="10000"/>
              </a:bodyPr>
              <a:lstStyle/>
              <a:p>
                <a:r>
                  <a:rPr lang="en-US" sz="3900" dirty="0"/>
                  <a:t>Why  </a:t>
                </a:r>
                <a14:m>
                  <m:oMath xmlns:m="http://schemas.openxmlformats.org/officeDocument/2006/math">
                    <m:r>
                      <a:rPr lang="en-US" sz="3900" b="0" i="1" smtClean="0">
                        <a:latin typeface="Cambria Math" panose="02040503050406030204" pitchFamily="18" charset="0"/>
                      </a:rPr>
                      <m:t>ℬ</m:t>
                    </m:r>
                    <m:r>
                      <a:rPr lang="en-US" sz="3900" b="0" i="1" smtClean="0">
                        <a:latin typeface="Cambria Math" panose="02040503050406030204" pitchFamily="18" charset="0"/>
                      </a:rPr>
                      <m:t>−</m:t>
                    </m:r>
                    <m:r>
                      <a:rPr lang="en-US" sz="3900" b="0" i="1" smtClean="0">
                        <a:latin typeface="Cambria Math" panose="02040503050406030204" pitchFamily="18" charset="0"/>
                      </a:rPr>
                      <m:t>ℒ</m:t>
                    </m:r>
                  </m:oMath>
                </a14:m>
                <a:r>
                  <a:rPr lang="en-US" sz="3900" dirty="0"/>
                  <a:t> Violation?</a:t>
                </a:r>
              </a:p>
              <a:p>
                <a:endParaRPr lang="en-US" dirty="0"/>
              </a:p>
              <a:p>
                <a:r>
                  <a:rPr lang="en-US" dirty="0"/>
                  <a:t>How do we understand baryogenesis? </a:t>
                </a:r>
              </a:p>
            </p:txBody>
          </p:sp>
        </mc:Choice>
        <mc:Fallback xmlns="">
          <p:sp>
            <p:nvSpPr>
              <p:cNvPr id="2" name="Subtitle 1">
                <a:extLst>
                  <a:ext uri="{FF2B5EF4-FFF2-40B4-BE49-F238E27FC236}">
                    <a16:creationId xmlns:a16="http://schemas.microsoft.com/office/drawing/2014/main" id="{01AD4197-4312-4D0C-A7B5-8C6F5D3D9712}"/>
                  </a:ext>
                </a:extLst>
              </p:cNvPr>
              <p:cNvSpPr>
                <a:spLocks noGrp="1" noRot="1" noChangeAspect="1" noMove="1" noResize="1" noEditPoints="1" noAdjustHandles="1" noChangeArrowheads="1" noChangeShapeType="1" noTextEdit="1"/>
              </p:cNvSpPr>
              <p:nvPr>
                <p:ph type="subTitle" idx="1"/>
              </p:nvPr>
            </p:nvSpPr>
            <p:spPr>
              <a:xfrm>
                <a:off x="62833" y="1257300"/>
                <a:ext cx="6400800" cy="2031332"/>
              </a:xfrm>
              <a:blipFill>
                <a:blip r:embed="rId2"/>
                <a:stretch>
                  <a:fillRect t="-7207" b="-780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56A2E2D-CBED-4DF7-BB95-64350228E4EE}"/>
              </a:ext>
            </a:extLst>
          </p:cNvPr>
          <p:cNvSpPr>
            <a:spLocks noGrp="1"/>
          </p:cNvSpPr>
          <p:nvPr>
            <p:ph type="ctrTitle"/>
          </p:nvPr>
        </p:nvSpPr>
        <p:spPr>
          <a:xfrm>
            <a:off x="-622967" y="291198"/>
            <a:ext cx="7772400" cy="1102519"/>
          </a:xfrm>
        </p:spPr>
        <p:txBody>
          <a:bodyPr/>
          <a:lstStyle/>
          <a:p>
            <a:r>
              <a:rPr lang="en-US" dirty="0"/>
              <a:t>Theoretical Points</a:t>
            </a:r>
          </a:p>
        </p:txBody>
      </p:sp>
      <p:pic>
        <p:nvPicPr>
          <p:cNvPr id="4" name="Picture 4">
            <a:extLst>
              <a:ext uri="{FF2B5EF4-FFF2-40B4-BE49-F238E27FC236}">
                <a16:creationId xmlns:a16="http://schemas.microsoft.com/office/drawing/2014/main" id="{AA43EFB8-1BD4-5D49-80C3-5860481F11C8}"/>
              </a:ext>
            </a:extLst>
          </p:cNvPr>
          <p:cNvPicPr>
            <a:picLocks noChangeAspect="1"/>
          </p:cNvPicPr>
          <p:nvPr/>
        </p:nvPicPr>
        <p:blipFill>
          <a:blip r:embed="rId3"/>
          <a:stretch>
            <a:fillRect/>
          </a:stretch>
        </p:blipFill>
        <p:spPr>
          <a:xfrm>
            <a:off x="5880768" y="0"/>
            <a:ext cx="3263232" cy="3444659"/>
          </a:xfrm>
          <a:prstGeom prst="rect">
            <a:avLst/>
          </a:prstGeom>
        </p:spPr>
      </p:pic>
    </p:spTree>
    <p:extLst>
      <p:ext uri="{BB962C8B-B14F-4D97-AF65-F5344CB8AC3E}">
        <p14:creationId xmlns:p14="http://schemas.microsoft.com/office/powerpoint/2010/main" val="40067711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54985-10EA-45AF-A52A-7038AF1FDED6}"/>
              </a:ext>
            </a:extLst>
          </p:cNvPr>
          <p:cNvSpPr>
            <a:spLocks noGrp="1"/>
          </p:cNvSpPr>
          <p:nvPr>
            <p:ph type="dt" sz="half" idx="10"/>
          </p:nvPr>
        </p:nvSpPr>
        <p:spPr/>
        <p:txBody>
          <a:bodyPr/>
          <a:lstStyle/>
          <a:p>
            <a:r>
              <a:rPr lang="en-US"/>
              <a:t>December 2nd, 2020</a:t>
            </a:r>
            <a:endParaRPr lang="en-US" dirty="0"/>
          </a:p>
        </p:txBody>
      </p:sp>
      <p:sp>
        <p:nvSpPr>
          <p:cNvPr id="3" name="Footer Placeholder 2">
            <a:extLst>
              <a:ext uri="{FF2B5EF4-FFF2-40B4-BE49-F238E27FC236}">
                <a16:creationId xmlns:a16="http://schemas.microsoft.com/office/drawing/2014/main" id="{152A9928-659A-4C41-85CD-01CF090C526F}"/>
              </a:ext>
            </a:extLst>
          </p:cNvPr>
          <p:cNvSpPr>
            <a:spLocks noGrp="1"/>
          </p:cNvSpPr>
          <p:nvPr>
            <p:ph type="ftr" sz="quarter" idx="11"/>
          </p:nvPr>
        </p:nvSpPr>
        <p:spPr>
          <a:xfrm>
            <a:off x="1767808" y="4767264"/>
            <a:ext cx="3058387" cy="273844"/>
          </a:xfrm>
        </p:spPr>
        <p:txBody>
          <a:bodyPr/>
          <a:lstStyle/>
          <a:p>
            <a:r>
              <a:rPr lang="en-US" dirty="0"/>
              <a:t>Snowmass Early Career Neutrino Frontier Meeting</a:t>
            </a:r>
          </a:p>
        </p:txBody>
      </p:sp>
      <p:sp>
        <p:nvSpPr>
          <p:cNvPr id="4" name="Slide Number Placeholder 3">
            <a:extLst>
              <a:ext uri="{FF2B5EF4-FFF2-40B4-BE49-F238E27FC236}">
                <a16:creationId xmlns:a16="http://schemas.microsoft.com/office/drawing/2014/main" id="{B5E00E22-26F9-4380-940A-505286F1672B}"/>
              </a:ext>
            </a:extLst>
          </p:cNvPr>
          <p:cNvSpPr>
            <a:spLocks noGrp="1"/>
          </p:cNvSpPr>
          <p:nvPr>
            <p:ph type="sldNum" sz="quarter" idx="12"/>
          </p:nvPr>
        </p:nvSpPr>
        <p:spPr/>
        <p:txBody>
          <a:bodyPr/>
          <a:lstStyle/>
          <a:p>
            <a:fld id="{051C7006-7120-F341-A188-F97DDD913081}" type="slidenum">
              <a:rPr lang="en-US" smtClean="0"/>
              <a:t>3</a:t>
            </a:fld>
            <a:endParaRPr lang="en-US"/>
          </a:p>
        </p:txBody>
      </p:sp>
      <p:pic>
        <p:nvPicPr>
          <p:cNvPr id="5" name="Picture 4">
            <a:extLst>
              <a:ext uri="{FF2B5EF4-FFF2-40B4-BE49-F238E27FC236}">
                <a16:creationId xmlns:a16="http://schemas.microsoft.com/office/drawing/2014/main" id="{2A1FFC84-0682-4965-8174-56BA3C01C2A8}"/>
              </a:ext>
            </a:extLst>
          </p:cNvPr>
          <p:cNvPicPr>
            <a:picLocks noChangeAspect="1"/>
          </p:cNvPicPr>
          <p:nvPr/>
        </p:nvPicPr>
        <p:blipFill>
          <a:blip r:embed="rId2"/>
          <a:stretch>
            <a:fillRect/>
          </a:stretch>
        </p:blipFill>
        <p:spPr>
          <a:xfrm>
            <a:off x="3964357" y="1662369"/>
            <a:ext cx="5179643" cy="2975011"/>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03C3AF5-8B46-4833-B7CC-9A233BAD5626}"/>
                  </a:ext>
                </a:extLst>
              </p:cNvPr>
              <p:cNvSpPr txBox="1">
                <a:spLocks/>
              </p:cNvSpPr>
              <p:nvPr/>
            </p:nvSpPr>
            <p:spPr>
              <a:xfrm>
                <a:off x="52443" y="604552"/>
                <a:ext cx="4424702" cy="37344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latin typeface="Arial" panose="020B0604020202020204" pitchFamily="34" charset="0"/>
                    <a:cs typeface="Arial" panose="020B0604020202020204" pitchFamily="34" charset="0"/>
                  </a:rPr>
                  <a:t>Baryon (</a:t>
                </a:r>
                <a14:m>
                  <m:oMath xmlns:m="http://schemas.openxmlformats.org/officeDocument/2006/math">
                    <m:r>
                      <a:rPr lang="en-US" sz="1600" i="1" smtClean="0">
                        <a:latin typeface="Cambria Math" panose="02040503050406030204" pitchFamily="18" charset="0"/>
                      </a:rPr>
                      <m:t>𝐵</m:t>
                    </m:r>
                  </m:oMath>
                </a14:m>
                <a:r>
                  <a:rPr lang="en-US" sz="1600" dirty="0">
                    <a:latin typeface="Arial" panose="020B0604020202020204" pitchFamily="34" charset="0"/>
                    <a:cs typeface="Arial" panose="020B0604020202020204" pitchFamily="34" charset="0"/>
                  </a:rPr>
                  <a:t>) and lepton number (</a:t>
                </a:r>
                <a14:m>
                  <m:oMath xmlns:m="http://schemas.openxmlformats.org/officeDocument/2006/math">
                    <m:r>
                      <a:rPr lang="en-US" sz="1600" i="1" smtClean="0">
                        <a:latin typeface="Cambria Math" panose="02040503050406030204" pitchFamily="18" charset="0"/>
                      </a:rPr>
                      <m:t>𝐿</m:t>
                    </m:r>
                  </m:oMath>
                </a14:m>
                <a:r>
                  <a:rPr lang="en-US" sz="1600" dirty="0">
                    <a:latin typeface="Arial" panose="020B0604020202020204" pitchFamily="34" charset="0"/>
                    <a:cs typeface="Arial" panose="020B0604020202020204" pitchFamily="34" charset="0"/>
                  </a:rPr>
                  <a:t>) are violated </a:t>
                </a:r>
                <a:r>
                  <a:rPr lang="en-US" sz="1600" b="1" i="1" dirty="0">
                    <a:latin typeface="Arial" panose="020B0604020202020204" pitchFamily="34" charset="0"/>
                    <a:cs typeface="Arial" panose="020B0604020202020204" pitchFamily="34" charset="0"/>
                  </a:rPr>
                  <a:t>infinitesimally</a:t>
                </a:r>
                <a:r>
                  <a:rPr lang="en-US" sz="1600" dirty="0">
                    <a:latin typeface="Arial" panose="020B0604020202020204" pitchFamily="34" charset="0"/>
                    <a:cs typeface="Arial" panose="020B0604020202020204" pitchFamily="34" charset="0"/>
                  </a:rPr>
                  <a:t> in the SM due to anomalies</a:t>
                </a:r>
              </a:p>
              <a:p>
                <a:pPr>
                  <a:spcBef>
                    <a:spcPts val="0"/>
                  </a:spcBef>
                </a:pPr>
                <a:r>
                  <a:rPr lang="en-US" sz="1600" dirty="0">
                    <a:latin typeface="Arial" panose="020B0604020202020204" pitchFamily="34" charset="0"/>
                    <a:cs typeface="Arial" panose="020B0604020202020204" pitchFamily="34" charset="0"/>
                  </a:rPr>
                  <a:t>The SM nonperturbatively conserves </a:t>
                </a:r>
                <a14:m>
                  <m:oMath xmlns:m="http://schemas.openxmlformats.org/officeDocument/2006/math">
                    <m:r>
                      <a:rPr lang="en-US" sz="1600" i="1" smtClean="0">
                        <a:latin typeface="Cambria Math" panose="02040503050406030204" pitchFamily="18" charset="0"/>
                      </a:rPr>
                      <m:t>𝐵</m:t>
                    </m:r>
                    <m:r>
                      <a:rPr lang="en-US" sz="1600" i="1" smtClean="0">
                        <a:latin typeface="Cambria Math" panose="02040503050406030204" pitchFamily="18" charset="0"/>
                      </a:rPr>
                      <m:t>−</m:t>
                    </m:r>
                    <m:r>
                      <a:rPr lang="en-US" sz="1600" i="1" smtClean="0">
                        <a:latin typeface="Cambria Math" panose="02040503050406030204" pitchFamily="18" charset="0"/>
                      </a:rPr>
                      <m:t>𝐿</m:t>
                    </m:r>
                  </m:oMath>
                </a14:m>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hlinkClick r:id="rId3"/>
                  </a:rPr>
                  <a:t>t’Hooft</a:t>
                </a:r>
                <a:r>
                  <a:rPr lang="en-US" sz="1600" dirty="0">
                    <a:latin typeface="Arial" panose="020B0604020202020204" pitchFamily="34" charset="0"/>
                    <a:cs typeface="Arial" panose="020B0604020202020204" pitchFamily="34" charset="0"/>
                    <a:hlinkClick r:id="rId3"/>
                  </a:rPr>
                  <a:t> 1976</a:t>
                </a:r>
                <a:r>
                  <a:rPr lang="en-US" sz="1600" dirty="0">
                    <a:latin typeface="Arial" panose="020B0604020202020204" pitchFamily="34" charset="0"/>
                    <a:cs typeface="Arial" panose="020B0604020202020204" pitchFamily="34" charset="0"/>
                  </a:rPr>
                  <a:t>)</a:t>
                </a:r>
              </a:p>
              <a:p>
                <a:pPr marL="0" indent="0">
                  <a:spcBef>
                    <a:spcPts val="0"/>
                  </a:spcBef>
                  <a:buFont typeface="Arial"/>
                  <a:buNone/>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m:t>
                      </m:r>
                      <m:r>
                        <m:rPr>
                          <m:sty m:val="p"/>
                        </m:rPr>
                        <a:rPr lang="en-US" sz="1600">
                          <a:latin typeface="Cambria Math" panose="02040503050406030204" pitchFamily="18" charset="0"/>
                        </a:rPr>
                        <m:t>Δ</m:t>
                      </m:r>
                      <m:r>
                        <a:rPr lang="en-US" sz="1600" i="1">
                          <a:latin typeface="Cambria Math" panose="02040503050406030204" pitchFamily="18" charset="0"/>
                        </a:rPr>
                        <m:t>𝐵</m:t>
                      </m:r>
                      <m:r>
                        <a:rPr lang="en-US" sz="1600" i="1">
                          <a:latin typeface="Cambria Math" panose="02040503050406030204" pitchFamily="18" charset="0"/>
                        </a:rPr>
                        <m:t>=</m:t>
                      </m:r>
                      <m:r>
                        <m:rPr>
                          <m:sty m:val="p"/>
                        </m:rPr>
                        <a:rPr lang="en-US" sz="1600">
                          <a:latin typeface="Cambria Math" panose="02040503050406030204" pitchFamily="18" charset="0"/>
                        </a:rPr>
                        <m:t>Δ</m:t>
                      </m:r>
                      <m:r>
                        <a:rPr lang="en-US" sz="1600" i="1">
                          <a:latin typeface="Cambria Math" panose="02040503050406030204" pitchFamily="18" charset="0"/>
                        </a:rPr>
                        <m:t>𝐿</m:t>
                      </m:r>
                    </m:oMath>
                  </m:oMathPara>
                </a14:m>
                <a:endParaRPr lang="en-US" sz="1600" dirty="0">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It turns out that no theory that operates within the SM has produced a proper baryon abundance </a:t>
                </a:r>
                <a:r>
                  <a:rPr lang="en-US" sz="1600" b="1" i="1" u="sng" dirty="0">
                    <a:latin typeface="Arial" panose="020B0604020202020204" pitchFamily="34" charset="0"/>
                    <a:cs typeface="Arial" panose="020B0604020202020204" pitchFamily="34" charset="0"/>
                  </a:rPr>
                  <a:t>yet</a:t>
                </a:r>
                <a:r>
                  <a:rPr lang="en-US" sz="1600" b="1" i="1" dirty="0">
                    <a:latin typeface="Arial" panose="020B0604020202020204" pitchFamily="34" charset="0"/>
                    <a:cs typeface="Arial" panose="020B0604020202020204" pitchFamily="34" charset="0"/>
                  </a:rPr>
                  <a:t>, fully and consistently—EWBG???</a:t>
                </a:r>
                <a:endParaRPr lang="en-US" sz="1600" b="1" dirty="0">
                  <a:latin typeface="Arial" panose="020B0604020202020204" pitchFamily="34" charset="0"/>
                  <a:cs typeface="Arial" panose="020B0604020202020204" pitchFamily="34" charset="0"/>
                </a:endParaRPr>
              </a:p>
              <a:p>
                <a:pPr lvl="1">
                  <a:spcBef>
                    <a:spcPts val="0"/>
                  </a:spcBef>
                </a:pPr>
                <a:r>
                  <a:rPr lang="en-US" sz="1400" b="1" dirty="0">
                    <a:latin typeface="Arial" panose="020B0604020202020204" pitchFamily="34" charset="0"/>
                    <a:cs typeface="Arial" panose="020B0604020202020204" pitchFamily="34" charset="0"/>
                  </a:rPr>
                  <a:t>Topological tunneling </a:t>
                </a:r>
                <a:r>
                  <a:rPr lang="en-US" sz="1400" dirty="0">
                    <a:latin typeface="Arial" panose="020B0604020202020204" pitchFamily="34" charset="0"/>
                    <a:cs typeface="Arial" panose="020B0604020202020204" pitchFamily="34" charset="0"/>
                  </a:rPr>
                  <a:t>is completely </a:t>
                </a:r>
                <a:r>
                  <a:rPr lang="en-US" sz="1400" b="1" i="1" u="sng" dirty="0">
                    <a:latin typeface="Arial" panose="020B0604020202020204" pitchFamily="34" charset="0"/>
                    <a:cs typeface="Arial" panose="020B0604020202020204" pitchFamily="34" charset="0"/>
                  </a:rPr>
                  <a:t>inadequate</a:t>
                </a:r>
              </a:p>
              <a:p>
                <a:pPr lvl="1">
                  <a:spcBef>
                    <a:spcPts val="0"/>
                  </a:spcBef>
                </a:pPr>
                <a:r>
                  <a:rPr lang="en-US" sz="1400" dirty="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sphaleron </a:t>
                </a:r>
                <a:r>
                  <a:rPr lang="en-US" sz="1400" dirty="0">
                    <a:latin typeface="Arial" panose="020B0604020202020204" pitchFamily="34" charset="0"/>
                    <a:cs typeface="Arial" panose="020B0604020202020204" pitchFamily="34" charset="0"/>
                  </a:rPr>
                  <a:t>mechanism still </a:t>
                </a:r>
                <a:r>
                  <a:rPr lang="en-US" sz="1400" b="1" i="1" u="sng" dirty="0">
                    <a:latin typeface="Arial" panose="020B0604020202020204" pitchFamily="34" charset="0"/>
                    <a:cs typeface="Arial" panose="020B0604020202020204" pitchFamily="34" charset="0"/>
                  </a:rPr>
                  <a:t>washes out </a:t>
                </a:r>
                <a:r>
                  <a:rPr lang="en-US" sz="1400" dirty="0">
                    <a:latin typeface="Arial" panose="020B0604020202020204" pitchFamily="34" charset="0"/>
                    <a:cs typeface="Arial" panose="020B0604020202020204" pitchFamily="34" charset="0"/>
                  </a:rPr>
                  <a:t>any asymmetry we would see today </a:t>
                </a:r>
                <a:r>
                  <a:rPr lang="en-US" sz="1400" b="1" i="1" dirty="0">
                    <a:latin typeface="Arial" panose="020B0604020202020204" pitchFamily="34" charset="0"/>
                    <a:cs typeface="Arial" panose="020B0604020202020204" pitchFamily="34" charset="0"/>
                  </a:rPr>
                  <a:t>if</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when they are generated they conserve </a:t>
                </a:r>
                <a14:m>
                  <m:oMath xmlns:m="http://schemas.openxmlformats.org/officeDocument/2006/math">
                    <m:r>
                      <a:rPr lang="en-US" sz="1400" i="1" smtClean="0">
                        <a:latin typeface="Cambria Math" panose="02040503050406030204" pitchFamily="18" charset="0"/>
                      </a:rPr>
                      <m:t>𝐵</m:t>
                    </m:r>
                    <m:r>
                      <a:rPr lang="en-US" sz="1400" i="1" smtClean="0">
                        <a:latin typeface="Cambria Math" panose="02040503050406030204" pitchFamily="18" charset="0"/>
                      </a:rPr>
                      <m:t>−</m:t>
                    </m:r>
                    <m:r>
                      <a:rPr lang="en-US" sz="1400" i="1" smtClean="0">
                        <a:latin typeface="Cambria Math" panose="02040503050406030204" pitchFamily="18" charset="0"/>
                      </a:rPr>
                      <m:t>𝐿</m:t>
                    </m:r>
                  </m:oMath>
                </a14:m>
                <a:endParaRPr lang="en-US" sz="1400" dirty="0">
                  <a:latin typeface="Arial" panose="020B0604020202020204" pitchFamily="34" charset="0"/>
                  <a:cs typeface="Arial" panose="020B0604020202020204" pitchFamily="34" charset="0"/>
                </a:endParaRPr>
              </a:p>
            </p:txBody>
          </p:sp>
        </mc:Choice>
        <mc:Fallback xmlns="">
          <p:sp>
            <p:nvSpPr>
              <p:cNvPr id="6" name="Content Placeholder 2">
                <a:extLst>
                  <a:ext uri="{FF2B5EF4-FFF2-40B4-BE49-F238E27FC236}">
                    <a16:creationId xmlns:a16="http://schemas.microsoft.com/office/drawing/2014/main" id="{003C3AF5-8B46-4833-B7CC-9A233BAD5626}"/>
                  </a:ext>
                </a:extLst>
              </p:cNvPr>
              <p:cNvSpPr txBox="1">
                <a:spLocks noRot="1" noChangeAspect="1" noMove="1" noResize="1" noEditPoints="1" noAdjustHandles="1" noChangeArrowheads="1" noChangeShapeType="1" noTextEdit="1"/>
              </p:cNvSpPr>
              <p:nvPr/>
            </p:nvSpPr>
            <p:spPr>
              <a:xfrm>
                <a:off x="52443" y="604552"/>
                <a:ext cx="4424702" cy="3734487"/>
              </a:xfrm>
              <a:prstGeom prst="rect">
                <a:avLst/>
              </a:prstGeom>
              <a:blipFill>
                <a:blip r:embed="rId4"/>
                <a:stretch>
                  <a:fillRect l="-552" t="-489" r="-1103"/>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96238BAB-F1A9-433D-B58A-A9001081F5DB}"/>
              </a:ext>
            </a:extLst>
          </p:cNvPr>
          <p:cNvSpPr/>
          <p:nvPr/>
        </p:nvSpPr>
        <p:spPr>
          <a:xfrm>
            <a:off x="7688511" y="3352218"/>
            <a:ext cx="196309" cy="15677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Connector: Curved 7">
            <a:extLst>
              <a:ext uri="{FF2B5EF4-FFF2-40B4-BE49-F238E27FC236}">
                <a16:creationId xmlns:a16="http://schemas.microsoft.com/office/drawing/2014/main" id="{BD2AA7A8-BA9D-4F7C-B9A9-E92FA1F409EF}"/>
              </a:ext>
            </a:extLst>
          </p:cNvPr>
          <p:cNvCxnSpPr>
            <a:cxnSpLocks/>
            <a:stCxn id="13" idx="4"/>
          </p:cNvCxnSpPr>
          <p:nvPr/>
        </p:nvCxnSpPr>
        <p:spPr>
          <a:xfrm rot="5400000" flipH="1" flipV="1">
            <a:off x="7297613" y="3046594"/>
            <a:ext cx="190480" cy="821954"/>
          </a:xfrm>
          <a:prstGeom prst="curvedConnector4">
            <a:avLst>
              <a:gd name="adj1" fmla="val 810085"/>
              <a:gd name="adj2" fmla="val 81185"/>
            </a:avLst>
          </a:prstGeom>
          <a:ln>
            <a:solidFill>
              <a:srgbClr val="00B050"/>
            </a:solidFill>
            <a:tailEnd type="triangl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84CAC5-6775-4EA4-84F4-EBF1F69E4F7D}"/>
                  </a:ext>
                </a:extLst>
              </p:cNvPr>
              <p:cNvSpPr txBox="1"/>
              <p:nvPr/>
            </p:nvSpPr>
            <p:spPr>
              <a:xfrm>
                <a:off x="7309144" y="1708197"/>
                <a:ext cx="1782413" cy="5073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𝛼</m:t>
                      </m:r>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4</m:t>
                              </m:r>
                              <m:r>
                                <a:rPr lang="en-US" sz="1200" i="1">
                                  <a:latin typeface="Cambria Math" panose="02040503050406030204" pitchFamily="18" charset="0"/>
                                </a:rPr>
                                <m:t>𝜋</m:t>
                              </m:r>
                            </m:num>
                            <m:den>
                              <m:sSup>
                                <m:sSupPr>
                                  <m:ctrlPr>
                                    <a:rPr lang="en-US" sz="1200" i="1">
                                      <a:latin typeface="Cambria Math" panose="02040503050406030204" pitchFamily="18" charset="0"/>
                                    </a:rPr>
                                  </m:ctrlPr>
                                </m:sSupPr>
                                <m:e>
                                  <m:r>
                                    <a:rPr lang="en-US" sz="1200" i="1">
                                      <a:latin typeface="Cambria Math" panose="02040503050406030204" pitchFamily="18" charset="0"/>
                                    </a:rPr>
                                    <m:t>𝑔</m:t>
                                  </m:r>
                                </m:e>
                                <m:sup>
                                  <m:r>
                                    <a:rPr lang="en-US" sz="1200" i="1">
                                      <a:latin typeface="Cambria Math" panose="02040503050406030204" pitchFamily="18" charset="0"/>
                                    </a:rPr>
                                    <m:t>2</m:t>
                                  </m:r>
                                </m:sup>
                              </m:sSup>
                            </m:den>
                          </m:f>
                        </m:e>
                      </m:d>
                      <m:sSub>
                        <m:sSubPr>
                          <m:ctrlPr>
                            <a:rPr lang="en-US" sz="1200" i="1">
                              <a:latin typeface="Cambria Math" panose="02040503050406030204" pitchFamily="18" charset="0"/>
                            </a:rPr>
                          </m:ctrlPr>
                        </m:sSubPr>
                        <m:e>
                          <m:r>
                            <a:rPr lang="en-US" sz="1200" i="1">
                              <a:latin typeface="Cambria Math" panose="02040503050406030204" pitchFamily="18" charset="0"/>
                            </a:rPr>
                            <m:t>𝑀</m:t>
                          </m:r>
                        </m:e>
                        <m:sub>
                          <m:r>
                            <a:rPr lang="en-US" sz="1200" i="1">
                              <a:latin typeface="Cambria Math" panose="02040503050406030204" pitchFamily="18" charset="0"/>
                            </a:rPr>
                            <m:t>𝑤</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rPr>
                        <m:t>10</m:t>
                      </m:r>
                      <m:r>
                        <a:rPr lang="en-US" sz="1200" b="0" i="1" smtClean="0">
                          <a:latin typeface="Cambria Math" panose="02040503050406030204" pitchFamily="18" charset="0"/>
                        </a:rPr>
                        <m:t>0</m:t>
                      </m:r>
                      <m:r>
                        <a:rPr lang="en-US" sz="1200" i="1">
                          <a:latin typeface="Cambria Math" panose="02040503050406030204" pitchFamily="18" charset="0"/>
                        </a:rPr>
                        <m:t> </m:t>
                      </m:r>
                      <m:r>
                        <m:rPr>
                          <m:sty m:val="p"/>
                        </m:rPr>
                        <a:rPr lang="en-US" sz="1200">
                          <a:latin typeface="Cambria Math" panose="02040503050406030204" pitchFamily="18" charset="0"/>
                        </a:rPr>
                        <m:t>TeV</m:t>
                      </m:r>
                    </m:oMath>
                  </m:oMathPara>
                </a14:m>
                <a:endParaRPr lang="en-US" sz="1200" dirty="0"/>
              </a:p>
            </p:txBody>
          </p:sp>
        </mc:Choice>
        <mc:Fallback xmlns="">
          <p:sp>
            <p:nvSpPr>
              <p:cNvPr id="9" name="TextBox 8">
                <a:extLst>
                  <a:ext uri="{FF2B5EF4-FFF2-40B4-BE49-F238E27FC236}">
                    <a16:creationId xmlns:a16="http://schemas.microsoft.com/office/drawing/2014/main" id="{2784CAC5-6775-4EA4-84F4-EBF1F69E4F7D}"/>
                  </a:ext>
                </a:extLst>
              </p:cNvPr>
              <p:cNvSpPr txBox="1">
                <a:spLocks noRot="1" noChangeAspect="1" noMove="1" noResize="1" noEditPoints="1" noAdjustHandles="1" noChangeArrowheads="1" noChangeShapeType="1" noTextEdit="1"/>
              </p:cNvSpPr>
              <p:nvPr/>
            </p:nvSpPr>
            <p:spPr>
              <a:xfrm>
                <a:off x="7309144" y="1708197"/>
                <a:ext cx="1782413" cy="507318"/>
              </a:xfrm>
              <a:prstGeom prst="rect">
                <a:avLst/>
              </a:prstGeom>
              <a:blipFill>
                <a:blip r:embed="rId5"/>
                <a:stretch>
                  <a:fillRect/>
                </a:stretch>
              </a:blipFill>
            </p:spPr>
            <p:txBody>
              <a:bodyPr/>
              <a:lstStyle/>
              <a:p>
                <a:r>
                  <a:rPr lang="en-US">
                    <a:noFill/>
                  </a:rPr>
                  <a:t> </a:t>
                </a:r>
              </a:p>
            </p:txBody>
          </p:sp>
        </mc:Fallback>
      </mc:AlternateContent>
      <p:cxnSp>
        <p:nvCxnSpPr>
          <p:cNvPr id="10" name="Connector: Curved 9">
            <a:extLst>
              <a:ext uri="{FF2B5EF4-FFF2-40B4-BE49-F238E27FC236}">
                <a16:creationId xmlns:a16="http://schemas.microsoft.com/office/drawing/2014/main" id="{270FC9C6-5297-44EB-AB5C-93F1CD316A3A}"/>
              </a:ext>
            </a:extLst>
          </p:cNvPr>
          <p:cNvCxnSpPr>
            <a:cxnSpLocks/>
            <a:stCxn id="13" idx="6"/>
            <a:endCxn id="7" idx="3"/>
          </p:cNvCxnSpPr>
          <p:nvPr/>
        </p:nvCxnSpPr>
        <p:spPr>
          <a:xfrm>
            <a:off x="7062717" y="3482220"/>
            <a:ext cx="654543" cy="3810"/>
          </a:xfrm>
          <a:prstGeom prst="curvedConnector4">
            <a:avLst>
              <a:gd name="adj1" fmla="val 47804"/>
              <a:gd name="adj2" fmla="val 1074357"/>
            </a:avLst>
          </a:prstGeom>
          <a:ln w="19050">
            <a:solidFill>
              <a:schemeClr val="accent3"/>
            </a:solidFill>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11" name="Title 9">
                <a:extLst>
                  <a:ext uri="{FF2B5EF4-FFF2-40B4-BE49-F238E27FC236}">
                    <a16:creationId xmlns:a16="http://schemas.microsoft.com/office/drawing/2014/main" id="{67F2C371-A793-421C-9B20-E423BE143401}"/>
                  </a:ext>
                </a:extLst>
              </p:cNvPr>
              <p:cNvSpPr txBox="1">
                <a:spLocks/>
              </p:cNvSpPr>
              <p:nvPr/>
            </p:nvSpPr>
            <p:spPr>
              <a:xfrm>
                <a:off x="0" y="31252"/>
                <a:ext cx="9144000" cy="564415"/>
              </a:xfrm>
              <a:prstGeom prst="rect">
                <a:avLst/>
              </a:prstGeom>
            </p:spPr>
            <p:txBody>
              <a:bodyPr>
                <a:normAutofit/>
              </a:bodyPr>
              <a:lstStyle>
                <a:lvl1pPr algn="l" defTabSz="457200" rtl="0" eaLnBrk="1" latinLnBrk="0" hangingPunct="1">
                  <a:spcBef>
                    <a:spcPct val="0"/>
                  </a:spcBef>
                  <a:buNone/>
                  <a:defRPr sz="4000" b="1" kern="1200">
                    <a:solidFill>
                      <a:srgbClr val="3B3C3E"/>
                    </a:solidFill>
                    <a:latin typeface="Arial"/>
                    <a:ea typeface="+mj-ea"/>
                    <a:cs typeface="Arial"/>
                  </a:defRPr>
                </a:lvl1pPr>
              </a:lstStyle>
              <a:p>
                <a:pPr algn="ctr"/>
                <a:r>
                  <a:rPr lang="en-US" sz="3000" dirty="0"/>
                  <a:t>Can </a:t>
                </a:r>
                <a14:m>
                  <m:oMath xmlns:m="http://schemas.openxmlformats.org/officeDocument/2006/math">
                    <m:r>
                      <a:rPr lang="en-US" sz="3000" i="1">
                        <a:latin typeface="Cambria Math" panose="02040503050406030204" pitchFamily="18" charset="0"/>
                      </a:rPr>
                      <m:t>𝛥</m:t>
                    </m:r>
                    <m:r>
                      <a:rPr lang="en-US" sz="3000" i="1">
                        <a:latin typeface="Cambria Math" panose="02040503050406030204" pitchFamily="18" charset="0"/>
                      </a:rPr>
                      <m:t>𝐵</m:t>
                    </m:r>
                    <m:r>
                      <a:rPr lang="en-US" sz="3000" i="1">
                        <a:latin typeface="Cambria Math" panose="02040503050406030204" pitchFamily="18" charset="0"/>
                      </a:rPr>
                      <m:t>=</m:t>
                    </m:r>
                    <m:r>
                      <a:rPr lang="en-US" sz="3000" i="1">
                        <a:latin typeface="Cambria Math" panose="02040503050406030204" pitchFamily="18" charset="0"/>
                      </a:rPr>
                      <m:t>𝛥</m:t>
                    </m:r>
                    <m:r>
                      <a:rPr lang="en-US" sz="3000" i="1">
                        <a:latin typeface="Cambria Math" panose="02040503050406030204" pitchFamily="18" charset="0"/>
                      </a:rPr>
                      <m:t>𝐿</m:t>
                    </m:r>
                  </m:oMath>
                </a14:m>
                <a:r>
                  <a:rPr lang="en-US" sz="3000" dirty="0"/>
                  <a:t> Remedy the Baryon Asymmetry?</a:t>
                </a:r>
              </a:p>
            </p:txBody>
          </p:sp>
        </mc:Choice>
        <mc:Fallback xmlns="">
          <p:sp>
            <p:nvSpPr>
              <p:cNvPr id="11" name="Title 9">
                <a:extLst>
                  <a:ext uri="{FF2B5EF4-FFF2-40B4-BE49-F238E27FC236}">
                    <a16:creationId xmlns:a16="http://schemas.microsoft.com/office/drawing/2014/main" id="{67F2C371-A793-421C-9B20-E423BE143401}"/>
                  </a:ext>
                </a:extLst>
              </p:cNvPr>
              <p:cNvSpPr txBox="1">
                <a:spLocks noRot="1" noChangeAspect="1" noMove="1" noResize="1" noEditPoints="1" noAdjustHandles="1" noChangeArrowheads="1" noChangeShapeType="1" noTextEdit="1"/>
              </p:cNvSpPr>
              <p:nvPr/>
            </p:nvSpPr>
            <p:spPr>
              <a:xfrm>
                <a:off x="0" y="31252"/>
                <a:ext cx="9144000" cy="564415"/>
              </a:xfrm>
              <a:prstGeom prst="rect">
                <a:avLst/>
              </a:prstGeom>
              <a:blipFill>
                <a:blip r:embed="rId6"/>
                <a:stretch>
                  <a:fillRect t="-13978" b="-30108"/>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318C5C1-7207-4550-A12E-57264127F655}"/>
              </a:ext>
            </a:extLst>
          </p:cNvPr>
          <p:cNvSpPr/>
          <p:nvPr/>
        </p:nvSpPr>
        <p:spPr>
          <a:xfrm>
            <a:off x="5296794" y="793445"/>
            <a:ext cx="3112361" cy="830997"/>
          </a:xfrm>
          <a:prstGeom prst="rect">
            <a:avLst/>
          </a:prstGeom>
        </p:spPr>
        <p:txBody>
          <a:bodyPr wrap="square">
            <a:spAutoFit/>
          </a:bodyPr>
          <a:lstStyle/>
          <a:p>
            <a:pPr algn="ctr"/>
            <a:r>
              <a:rPr lang="en-US" sz="2400" dirty="0"/>
              <a:t>The short answer?</a:t>
            </a:r>
          </a:p>
          <a:p>
            <a:pPr algn="ctr"/>
            <a:r>
              <a:rPr lang="en-US" sz="2400" b="1" i="1" u="sng" dirty="0"/>
              <a:t>NO!</a:t>
            </a:r>
          </a:p>
        </p:txBody>
      </p:sp>
      <p:sp>
        <p:nvSpPr>
          <p:cNvPr id="13" name="Oval 12">
            <a:extLst>
              <a:ext uri="{FF2B5EF4-FFF2-40B4-BE49-F238E27FC236}">
                <a16:creationId xmlns:a16="http://schemas.microsoft.com/office/drawing/2014/main" id="{33B0001A-9C61-433B-A6D0-015FCB2492B4}"/>
              </a:ext>
            </a:extLst>
          </p:cNvPr>
          <p:cNvSpPr/>
          <p:nvPr/>
        </p:nvSpPr>
        <p:spPr>
          <a:xfrm>
            <a:off x="6901035" y="3411629"/>
            <a:ext cx="161682" cy="141182"/>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3F5DF35-B10B-405C-869D-107702C48701}"/>
                  </a:ext>
                </a:extLst>
              </p:cNvPr>
              <p:cNvSpPr txBox="1"/>
              <p:nvPr/>
            </p:nvSpPr>
            <p:spPr>
              <a:xfrm>
                <a:off x="6852975" y="3672669"/>
                <a:ext cx="1100296" cy="37555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chemeClr val="accent3"/>
                              </a:solidFill>
                              <a:latin typeface="Cambria Math" panose="02040503050406030204" pitchFamily="18" charset="0"/>
                            </a:rPr>
                          </m:ctrlPr>
                        </m:sSupPr>
                        <m:e>
                          <m:r>
                            <a:rPr lang="en-US" b="1" i="1" smtClean="0">
                              <a:solidFill>
                                <a:schemeClr val="accent3"/>
                              </a:solidFill>
                              <a:latin typeface="Cambria Math" panose="02040503050406030204" pitchFamily="18" charset="0"/>
                            </a:rPr>
                            <m:t>~</m:t>
                          </m:r>
                          <m:r>
                            <a:rPr lang="en-US" b="1" i="1" smtClean="0">
                              <a:solidFill>
                                <a:schemeClr val="accent3"/>
                              </a:solidFill>
                              <a:latin typeface="Cambria Math" panose="02040503050406030204" pitchFamily="18" charset="0"/>
                            </a:rPr>
                            <m:t>𝟏𝟎</m:t>
                          </m:r>
                        </m:e>
                        <m:sup>
                          <m:r>
                            <a:rPr lang="en-US" b="1" i="1" smtClean="0">
                              <a:solidFill>
                                <a:schemeClr val="accent3"/>
                              </a:solidFill>
                              <a:latin typeface="Cambria Math" panose="02040503050406030204" pitchFamily="18" charset="0"/>
                            </a:rPr>
                            <m:t>−</m:t>
                          </m:r>
                          <m:r>
                            <a:rPr lang="en-US" b="1" i="1" smtClean="0">
                              <a:solidFill>
                                <a:schemeClr val="accent3"/>
                              </a:solidFill>
                              <a:latin typeface="Cambria Math" panose="02040503050406030204" pitchFamily="18" charset="0"/>
                            </a:rPr>
                            <m:t>𝟏𝟕𝟎</m:t>
                          </m:r>
                        </m:sup>
                      </m:sSup>
                    </m:oMath>
                  </m:oMathPara>
                </a14:m>
                <a:endParaRPr lang="en-US" b="1" dirty="0">
                  <a:solidFill>
                    <a:schemeClr val="accent3"/>
                  </a:solidFill>
                </a:endParaRPr>
              </a:p>
            </p:txBody>
          </p:sp>
        </mc:Choice>
        <mc:Fallback xmlns="">
          <p:sp>
            <p:nvSpPr>
              <p:cNvPr id="14" name="TextBox 13">
                <a:extLst>
                  <a:ext uri="{FF2B5EF4-FFF2-40B4-BE49-F238E27FC236}">
                    <a16:creationId xmlns:a16="http://schemas.microsoft.com/office/drawing/2014/main" id="{C3F5DF35-B10B-405C-869D-107702C48701}"/>
                  </a:ext>
                </a:extLst>
              </p:cNvPr>
              <p:cNvSpPr txBox="1">
                <a:spLocks noRot="1" noChangeAspect="1" noMove="1" noResize="1" noEditPoints="1" noAdjustHandles="1" noChangeArrowheads="1" noChangeShapeType="1" noTextEdit="1"/>
              </p:cNvSpPr>
              <p:nvPr/>
            </p:nvSpPr>
            <p:spPr>
              <a:xfrm>
                <a:off x="6852975" y="3672669"/>
                <a:ext cx="1100296" cy="37555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3E2DEF7-D29D-4A27-B663-5C0022417522}"/>
                  </a:ext>
                </a:extLst>
              </p:cNvPr>
              <p:cNvSpPr txBox="1"/>
              <p:nvPr/>
            </p:nvSpPr>
            <p:spPr>
              <a:xfrm>
                <a:off x="4412814" y="1643200"/>
                <a:ext cx="4731186" cy="2985433"/>
              </a:xfrm>
              <a:prstGeom prst="rect">
                <a:avLst/>
              </a:prstGeom>
              <a:solidFill>
                <a:schemeClr val="bg1"/>
              </a:solidFill>
            </p:spPr>
            <p:txBody>
              <a:bodyPr wrap="square" rtlCol="0">
                <a:spAutoFit/>
              </a:bodyPr>
              <a:lstStyle/>
              <a:p>
                <a:pPr algn="ctr"/>
                <a:r>
                  <a:rPr lang="en-US" i="1" dirty="0"/>
                  <a:t>Proceed by contradiction…</a:t>
                </a:r>
              </a:p>
              <a:p>
                <a:pPr algn="ctr"/>
                <a:r>
                  <a:rPr lang="en-US" sz="2800" b="1" dirty="0">
                    <a:solidFill>
                      <a:srgbClr val="FF0000"/>
                    </a:solidFill>
                  </a:rPr>
                  <a:t>SHOULD</a:t>
                </a:r>
              </a:p>
              <a:p>
                <a:pPr algn="ct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rPr>
                        <m:t>𝑩</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𝑳</m:t>
                      </m:r>
                    </m:oMath>
                  </m:oMathPara>
                </a14:m>
                <a:endParaRPr lang="en-US" sz="2800" b="1" dirty="0">
                  <a:solidFill>
                    <a:srgbClr val="FF0000"/>
                  </a:solidFill>
                </a:endParaRPr>
              </a:p>
              <a:p>
                <a:pPr algn="ctr"/>
                <a:r>
                  <a:rPr lang="en-US" sz="2800" b="1" dirty="0">
                    <a:solidFill>
                      <a:srgbClr val="FF0000"/>
                    </a:solidFill>
                  </a:rPr>
                  <a:t>BE VIOLATED???</a:t>
                </a:r>
              </a:p>
              <a:p>
                <a:pPr algn="ctr"/>
                <a:r>
                  <a:rPr lang="en-US" i="1" dirty="0"/>
                  <a:t>Maybe…</a:t>
                </a:r>
              </a:p>
              <a:p>
                <a:pPr algn="ctr"/>
                <a:r>
                  <a:rPr lang="en-US" b="1" i="1" dirty="0"/>
                  <a:t>But </a:t>
                </a:r>
                <a:r>
                  <a:rPr lang="en-US" dirty="0"/>
                  <a:t>let’s be more </a:t>
                </a:r>
                <a:r>
                  <a:rPr lang="en-US" i="1" dirty="0"/>
                  <a:t>conservative</a:t>
                </a:r>
                <a:r>
                  <a:rPr lang="en-US" dirty="0"/>
                  <a:t>, and focus on observing processes with</a:t>
                </a:r>
              </a:p>
              <a:p>
                <a:pPr algn="ct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rPr>
                        <m:t>𝜟</m:t>
                      </m:r>
                      <m:r>
                        <a:rPr lang="en-US" sz="2800" b="1" i="1" smtClean="0">
                          <a:solidFill>
                            <a:srgbClr val="FF0000"/>
                          </a:solidFill>
                          <a:latin typeface="Cambria Math" panose="02040503050406030204" pitchFamily="18" charset="0"/>
                        </a:rPr>
                        <m:t>𝑩</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𝟎</m:t>
                      </m:r>
                    </m:oMath>
                  </m:oMathPara>
                </a14:m>
                <a:endParaRPr lang="en-US" sz="2800" b="1" i="1" dirty="0">
                  <a:solidFill>
                    <a:srgbClr val="FF0000"/>
                  </a:solidFill>
                </a:endParaRPr>
              </a:p>
            </p:txBody>
          </p:sp>
        </mc:Choice>
        <mc:Fallback xmlns="">
          <p:sp>
            <p:nvSpPr>
              <p:cNvPr id="15" name="TextBox 14">
                <a:extLst>
                  <a:ext uri="{FF2B5EF4-FFF2-40B4-BE49-F238E27FC236}">
                    <a16:creationId xmlns:a16="http://schemas.microsoft.com/office/drawing/2014/main" id="{A3E2DEF7-D29D-4A27-B663-5C0022417522}"/>
                  </a:ext>
                </a:extLst>
              </p:cNvPr>
              <p:cNvSpPr txBox="1">
                <a:spLocks noRot="1" noChangeAspect="1" noMove="1" noResize="1" noEditPoints="1" noAdjustHandles="1" noChangeArrowheads="1" noChangeShapeType="1" noTextEdit="1"/>
              </p:cNvSpPr>
              <p:nvPr/>
            </p:nvSpPr>
            <p:spPr>
              <a:xfrm>
                <a:off x="4412814" y="1643200"/>
                <a:ext cx="4731186" cy="2985433"/>
              </a:xfrm>
              <a:prstGeom prst="rect">
                <a:avLst/>
              </a:prstGeom>
              <a:blipFill>
                <a:blip r:embed="rId8"/>
                <a:stretch>
                  <a:fillRect t="-122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B82EA6C-8379-4A25-9C18-A8C9364148E8}"/>
              </a:ext>
            </a:extLst>
          </p:cNvPr>
          <p:cNvSpPr txBox="1"/>
          <p:nvPr/>
        </p:nvSpPr>
        <p:spPr>
          <a:xfrm>
            <a:off x="73672" y="4189526"/>
            <a:ext cx="2729169" cy="430887"/>
          </a:xfrm>
          <a:prstGeom prst="rect">
            <a:avLst/>
          </a:prstGeom>
          <a:noFill/>
        </p:spPr>
        <p:txBody>
          <a:bodyPr wrap="square" rtlCol="0">
            <a:spAutoFit/>
          </a:bodyPr>
          <a:lstStyle/>
          <a:p>
            <a:r>
              <a:rPr lang="en-US" sz="1100" dirty="0">
                <a:hlinkClick r:id="rId9"/>
              </a:rPr>
              <a:t>A. D. </a:t>
            </a:r>
            <a:r>
              <a:rPr lang="en-US" sz="1100" dirty="0" err="1">
                <a:hlinkClick r:id="rId9"/>
              </a:rPr>
              <a:t>Dolgov</a:t>
            </a:r>
            <a:r>
              <a:rPr lang="en-US" sz="1100" dirty="0">
                <a:hlinkClick r:id="rId9"/>
              </a:rPr>
              <a:t>, </a:t>
            </a:r>
            <a:r>
              <a:rPr lang="en-US" sz="1100" i="1" dirty="0">
                <a:hlinkClick r:id="rId9"/>
              </a:rPr>
              <a:t>Baryogenesis, 30 Years Later</a:t>
            </a:r>
            <a:endParaRPr lang="en-US" sz="1100" i="1" dirty="0"/>
          </a:p>
          <a:p>
            <a:r>
              <a:rPr lang="en-US" sz="1100" dirty="0"/>
              <a:t>M. E. </a:t>
            </a:r>
            <a:r>
              <a:rPr lang="en-US" sz="1100" dirty="0" err="1"/>
              <a:t>Shaposhnikov</a:t>
            </a:r>
            <a:r>
              <a:rPr lang="en-US" sz="1100" dirty="0"/>
              <a:t> et al </a:t>
            </a:r>
            <a:r>
              <a:rPr lang="en-US" sz="1100" dirty="0">
                <a:hlinkClick r:id="rId10"/>
              </a:rPr>
              <a:t>1993</a:t>
            </a:r>
            <a:r>
              <a:rPr lang="en-US" sz="1100" dirty="0"/>
              <a:t> and </a:t>
            </a:r>
            <a:r>
              <a:rPr lang="en-US" sz="1100" dirty="0">
                <a:hlinkClick r:id="rId11"/>
              </a:rPr>
              <a:t>1998</a:t>
            </a:r>
            <a:endParaRPr lang="en-US" sz="1100" dirty="0"/>
          </a:p>
        </p:txBody>
      </p:sp>
    </p:spTree>
    <p:extLst>
      <p:ext uri="{BB962C8B-B14F-4D97-AF65-F5344CB8AC3E}">
        <p14:creationId xmlns:p14="http://schemas.microsoft.com/office/powerpoint/2010/main" val="1361494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80">
                                          <p:stCondLst>
                                            <p:cond delay="0"/>
                                          </p:stCondLst>
                                        </p:cTn>
                                        <p:tgtEl>
                                          <p:spTgt spid="13"/>
                                        </p:tgtEl>
                                      </p:cBhvr>
                                    </p:animEffect>
                                    <p:anim calcmode="lin" valueType="num">
                                      <p:cBhvr>
                                        <p:cTn id="5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7" dur="26">
                                          <p:stCondLst>
                                            <p:cond delay="650"/>
                                          </p:stCondLst>
                                        </p:cTn>
                                        <p:tgtEl>
                                          <p:spTgt spid="13"/>
                                        </p:tgtEl>
                                      </p:cBhvr>
                                      <p:to x="100000" y="60000"/>
                                    </p:animScale>
                                    <p:animScale>
                                      <p:cBhvr>
                                        <p:cTn id="58" dur="166" decel="50000">
                                          <p:stCondLst>
                                            <p:cond delay="676"/>
                                          </p:stCondLst>
                                        </p:cTn>
                                        <p:tgtEl>
                                          <p:spTgt spid="13"/>
                                        </p:tgtEl>
                                      </p:cBhvr>
                                      <p:to x="100000" y="100000"/>
                                    </p:animScale>
                                    <p:animScale>
                                      <p:cBhvr>
                                        <p:cTn id="59" dur="26">
                                          <p:stCondLst>
                                            <p:cond delay="1312"/>
                                          </p:stCondLst>
                                        </p:cTn>
                                        <p:tgtEl>
                                          <p:spTgt spid="13"/>
                                        </p:tgtEl>
                                      </p:cBhvr>
                                      <p:to x="100000" y="80000"/>
                                    </p:animScale>
                                    <p:animScale>
                                      <p:cBhvr>
                                        <p:cTn id="60" dur="166" decel="50000">
                                          <p:stCondLst>
                                            <p:cond delay="1338"/>
                                          </p:stCondLst>
                                        </p:cTn>
                                        <p:tgtEl>
                                          <p:spTgt spid="13"/>
                                        </p:tgtEl>
                                      </p:cBhvr>
                                      <p:to x="100000" y="100000"/>
                                    </p:animScale>
                                    <p:animScale>
                                      <p:cBhvr>
                                        <p:cTn id="61" dur="26">
                                          <p:stCondLst>
                                            <p:cond delay="1642"/>
                                          </p:stCondLst>
                                        </p:cTn>
                                        <p:tgtEl>
                                          <p:spTgt spid="13"/>
                                        </p:tgtEl>
                                      </p:cBhvr>
                                      <p:to x="100000" y="90000"/>
                                    </p:animScale>
                                    <p:animScale>
                                      <p:cBhvr>
                                        <p:cTn id="62" dur="166" decel="50000">
                                          <p:stCondLst>
                                            <p:cond delay="1668"/>
                                          </p:stCondLst>
                                        </p:cTn>
                                        <p:tgtEl>
                                          <p:spTgt spid="13"/>
                                        </p:tgtEl>
                                      </p:cBhvr>
                                      <p:to x="100000" y="100000"/>
                                    </p:animScale>
                                    <p:animScale>
                                      <p:cBhvr>
                                        <p:cTn id="63" dur="26">
                                          <p:stCondLst>
                                            <p:cond delay="1808"/>
                                          </p:stCondLst>
                                        </p:cTn>
                                        <p:tgtEl>
                                          <p:spTgt spid="13"/>
                                        </p:tgtEl>
                                      </p:cBhvr>
                                      <p:to x="100000" y="95000"/>
                                    </p:animScale>
                                    <p:animScale>
                                      <p:cBhvr>
                                        <p:cTn id="64" dur="166" decel="50000">
                                          <p:stCondLst>
                                            <p:cond delay="1834"/>
                                          </p:stCondLst>
                                        </p:cTn>
                                        <p:tgtEl>
                                          <p:spTgt spid="13"/>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1000" fill="hold"/>
                                        <p:tgtEl>
                                          <p:spTgt spid="7"/>
                                        </p:tgtEl>
                                        <p:attrNameLst>
                                          <p:attrName>ppt_w</p:attrName>
                                        </p:attrNameLst>
                                      </p:cBhvr>
                                      <p:tavLst>
                                        <p:tav tm="0">
                                          <p:val>
                                            <p:fltVal val="0"/>
                                          </p:val>
                                        </p:tav>
                                        <p:tav tm="100000">
                                          <p:val>
                                            <p:strVal val="#ppt_w"/>
                                          </p:val>
                                        </p:tav>
                                      </p:tavLst>
                                    </p:anim>
                                    <p:anim calcmode="lin" valueType="num">
                                      <p:cBhvr>
                                        <p:cTn id="70" dur="1000" fill="hold"/>
                                        <p:tgtEl>
                                          <p:spTgt spid="7"/>
                                        </p:tgtEl>
                                        <p:attrNameLst>
                                          <p:attrName>ppt_h</p:attrName>
                                        </p:attrNameLst>
                                      </p:cBhvr>
                                      <p:tavLst>
                                        <p:tav tm="0">
                                          <p:val>
                                            <p:fltVal val="0"/>
                                          </p:val>
                                        </p:tav>
                                        <p:tav tm="100000">
                                          <p:val>
                                            <p:strVal val="#ppt_h"/>
                                          </p:val>
                                        </p:tav>
                                      </p:tavLst>
                                    </p:anim>
                                    <p:anim calcmode="lin" valueType="num">
                                      <p:cBhvr>
                                        <p:cTn id="71" dur="1000" fill="hold"/>
                                        <p:tgtEl>
                                          <p:spTgt spid="7"/>
                                        </p:tgtEl>
                                        <p:attrNameLst>
                                          <p:attrName>style.rotation</p:attrName>
                                        </p:attrNameLst>
                                      </p:cBhvr>
                                      <p:tavLst>
                                        <p:tav tm="0">
                                          <p:val>
                                            <p:fltVal val="90"/>
                                          </p:val>
                                        </p:tav>
                                        <p:tav tm="100000">
                                          <p:val>
                                            <p:fltVal val="0"/>
                                          </p:val>
                                        </p:tav>
                                      </p:tavLst>
                                    </p:anim>
                                    <p:animEffect transition="in" filter="fade">
                                      <p:cBhvr>
                                        <p:cTn id="72" dur="1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1000"/>
                                        <p:tgtEl>
                                          <p:spTgt spid="6">
                                            <p:txEl>
                                              <p:pRg st="4" end="4"/>
                                            </p:txEl>
                                          </p:spTgt>
                                        </p:tgtEl>
                                      </p:cBhvr>
                                    </p:animEffect>
                                    <p:anim calcmode="lin" valueType="num">
                                      <p:cBhvr>
                                        <p:cTn id="7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8" presetClass="entr" presetSubtype="32"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diamond(out)">
                                      <p:cBhvr>
                                        <p:cTn id="89" dur="10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nodeType="clickEffect">
                                  <p:stCondLst>
                                    <p:cond delay="0"/>
                                  </p:stCondLst>
                                  <p:childTnLst>
                                    <p:anim calcmode="lin" valueType="num">
                                      <p:cBhvr>
                                        <p:cTn id="98" dur="1000"/>
                                        <p:tgtEl>
                                          <p:spTgt spid="10"/>
                                        </p:tgtEl>
                                        <p:attrNameLst>
                                          <p:attrName>ppt_w</p:attrName>
                                        </p:attrNameLst>
                                      </p:cBhvr>
                                      <p:tavLst>
                                        <p:tav tm="0">
                                          <p:val>
                                            <p:strVal val="ppt_w"/>
                                          </p:val>
                                        </p:tav>
                                        <p:tav tm="100000">
                                          <p:val>
                                            <p:fltVal val="0"/>
                                          </p:val>
                                        </p:tav>
                                      </p:tavLst>
                                    </p:anim>
                                    <p:anim calcmode="lin" valueType="num">
                                      <p:cBhvr>
                                        <p:cTn id="99" dur="1000"/>
                                        <p:tgtEl>
                                          <p:spTgt spid="10"/>
                                        </p:tgtEl>
                                        <p:attrNameLst>
                                          <p:attrName>ppt_h</p:attrName>
                                        </p:attrNameLst>
                                      </p:cBhvr>
                                      <p:tavLst>
                                        <p:tav tm="0">
                                          <p:val>
                                            <p:strVal val="ppt_h"/>
                                          </p:val>
                                        </p:tav>
                                        <p:tav tm="100000">
                                          <p:val>
                                            <p:fltVal val="0"/>
                                          </p:val>
                                        </p:tav>
                                      </p:tavLst>
                                    </p:anim>
                                    <p:anim calcmode="lin" valueType="num">
                                      <p:cBhvr>
                                        <p:cTn id="100" dur="1000"/>
                                        <p:tgtEl>
                                          <p:spTgt spid="10"/>
                                        </p:tgtEl>
                                        <p:attrNameLst>
                                          <p:attrName>style.rotation</p:attrName>
                                        </p:attrNameLst>
                                      </p:cBhvr>
                                      <p:tavLst>
                                        <p:tav tm="0">
                                          <p:val>
                                            <p:fltVal val="0"/>
                                          </p:val>
                                        </p:tav>
                                        <p:tav tm="100000">
                                          <p:val>
                                            <p:fltVal val="90"/>
                                          </p:val>
                                        </p:tav>
                                      </p:tavLst>
                                    </p:anim>
                                    <p:animEffect transition="out" filter="fade">
                                      <p:cBhvr>
                                        <p:cTn id="101" dur="1000"/>
                                        <p:tgtEl>
                                          <p:spTgt spid="10"/>
                                        </p:tgtEl>
                                      </p:cBhvr>
                                    </p:animEffect>
                                    <p:set>
                                      <p:cBhvr>
                                        <p:cTn id="102" dur="1" fill="hold">
                                          <p:stCondLst>
                                            <p:cond delay="999"/>
                                          </p:stCondLst>
                                        </p:cTn>
                                        <p:tgtEl>
                                          <p:spTgt spid="1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6">
                                            <p:txEl>
                                              <p:pRg st="5" end="5"/>
                                            </p:txEl>
                                          </p:spTgt>
                                        </p:tgtEl>
                                        <p:attrNameLst>
                                          <p:attrName>style.visibility</p:attrName>
                                        </p:attrNameLst>
                                      </p:cBhvr>
                                      <p:to>
                                        <p:strVal val="visible"/>
                                      </p:to>
                                    </p:set>
                                    <p:animEffect transition="in" filter="fade">
                                      <p:cBhvr>
                                        <p:cTn id="107" dur="1000"/>
                                        <p:tgtEl>
                                          <p:spTgt spid="6">
                                            <p:txEl>
                                              <p:pRg st="5" end="5"/>
                                            </p:txEl>
                                          </p:spTgt>
                                        </p:tgtEl>
                                      </p:cBhvr>
                                    </p:animEffect>
                                    <p:anim calcmode="lin" valueType="num">
                                      <p:cBhvr>
                                        <p:cTn id="10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0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1" presetClass="entr" presetSubtype="8"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wheel(8)">
                                      <p:cBhvr>
                                        <p:cTn id="114" dur="20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wipe(down)">
                                      <p:cBhvr>
                                        <p:cTn id="119" dur="500"/>
                                        <p:tgtEl>
                                          <p:spTgt spid="9"/>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0" nodeType="click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P spid="13" grpId="0"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73E9E6-F0F9-4EDA-8709-27C6AAD7FFF0}"/>
              </a:ext>
            </a:extLst>
          </p:cNvPr>
          <p:cNvSpPr>
            <a:spLocks noGrp="1"/>
          </p:cNvSpPr>
          <p:nvPr>
            <p:ph type="dt" sz="half" idx="10"/>
          </p:nvPr>
        </p:nvSpPr>
        <p:spPr/>
        <p:txBody>
          <a:bodyPr/>
          <a:lstStyle/>
          <a:p>
            <a:r>
              <a:rPr lang="en-US"/>
              <a:t>December 2nd, 2020</a:t>
            </a:r>
            <a:endParaRPr lang="en-US" dirty="0"/>
          </a:p>
        </p:txBody>
      </p:sp>
      <p:sp>
        <p:nvSpPr>
          <p:cNvPr id="3" name="Footer Placeholder 2">
            <a:extLst>
              <a:ext uri="{FF2B5EF4-FFF2-40B4-BE49-F238E27FC236}">
                <a16:creationId xmlns:a16="http://schemas.microsoft.com/office/drawing/2014/main" id="{19B40747-AA83-4567-806F-695474F5E6BE}"/>
              </a:ext>
            </a:extLst>
          </p:cNvPr>
          <p:cNvSpPr>
            <a:spLocks noGrp="1"/>
          </p:cNvSpPr>
          <p:nvPr>
            <p:ph type="ftr" sz="quarter" idx="11"/>
          </p:nvPr>
        </p:nvSpPr>
        <p:spPr>
          <a:xfrm>
            <a:off x="1767809" y="4767264"/>
            <a:ext cx="3047796" cy="273844"/>
          </a:xfrm>
        </p:spPr>
        <p:txBody>
          <a:bodyPr/>
          <a:lstStyle/>
          <a:p>
            <a:r>
              <a:rPr lang="en-US" dirty="0"/>
              <a:t>Snowmass Early Career Neutrino Frontier Meeting</a:t>
            </a:r>
          </a:p>
        </p:txBody>
      </p:sp>
      <p:sp>
        <p:nvSpPr>
          <p:cNvPr id="4" name="Slide Number Placeholder 3">
            <a:extLst>
              <a:ext uri="{FF2B5EF4-FFF2-40B4-BE49-F238E27FC236}">
                <a16:creationId xmlns:a16="http://schemas.microsoft.com/office/drawing/2014/main" id="{42ED1764-8CE1-4444-96AD-340AE24B052B}"/>
              </a:ext>
            </a:extLst>
          </p:cNvPr>
          <p:cNvSpPr>
            <a:spLocks noGrp="1"/>
          </p:cNvSpPr>
          <p:nvPr>
            <p:ph type="sldNum" sz="quarter" idx="12"/>
          </p:nvPr>
        </p:nvSpPr>
        <p:spPr/>
        <p:txBody>
          <a:bodyPr/>
          <a:lstStyle/>
          <a:p>
            <a:fld id="{051C7006-7120-F341-A188-F97DDD913081}" type="slidenum">
              <a:rPr lang="en-US" smtClean="0"/>
              <a:t>4</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95333245-4E41-4AD0-8999-4C11D691D41F}"/>
                  </a:ext>
                </a:extLst>
              </p:cNvPr>
              <p:cNvSpPr txBox="1">
                <a:spLocks/>
              </p:cNvSpPr>
              <p:nvPr/>
            </p:nvSpPr>
            <p:spPr>
              <a:xfrm>
                <a:off x="3739938" y="631027"/>
                <a:ext cx="5364397" cy="373383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What else do we need to add?</a:t>
                </a:r>
              </a:p>
              <a:p>
                <a:pPr lvl="1"/>
                <a:r>
                  <a:rPr lang="en-US" sz="1600" dirty="0"/>
                  <a:t>Proton decay? </a:t>
                </a:r>
                <a14:m>
                  <m:oMath xmlns:m="http://schemas.openxmlformats.org/officeDocument/2006/math">
                    <m:r>
                      <a:rPr lang="en-US" sz="1600" i="1" smtClean="0">
                        <a:latin typeface="Cambria Math" panose="02040503050406030204" pitchFamily="18" charset="0"/>
                      </a:rPr>
                      <m:t>∝</m:t>
                    </m:r>
                    <m:r>
                      <a:rPr lang="en-US" sz="1600" i="1" smtClean="0">
                        <a:latin typeface="Cambria Math" panose="02040503050406030204" pitchFamily="18" charset="0"/>
                      </a:rPr>
                      <m:t>𝑞𝑞𝑞𝑙</m:t>
                    </m:r>
                    <m:r>
                      <a:rPr lang="en-US" sz="1600" i="1" smtClean="0">
                        <a:latin typeface="Cambria Math" panose="02040503050406030204" pitchFamily="18" charset="0"/>
                      </a:rPr>
                      <m:t>⟹</m:t>
                    </m:r>
                    <m:r>
                      <a:rPr lang="en-US" sz="1600" i="1" smtClean="0">
                        <a:latin typeface="Cambria Math" panose="02040503050406030204" pitchFamily="18" charset="0"/>
                      </a:rPr>
                      <m:t>𝐵</m:t>
                    </m:r>
                    <m:r>
                      <a:rPr lang="en-US" sz="1600" i="1" smtClean="0">
                        <a:latin typeface="Cambria Math" panose="02040503050406030204" pitchFamily="18" charset="0"/>
                      </a:rPr>
                      <m:t>−</m:t>
                    </m:r>
                    <m:r>
                      <a:rPr lang="en-US" sz="1600" i="1" smtClean="0">
                        <a:latin typeface="Cambria Math" panose="02040503050406030204" pitchFamily="18" charset="0"/>
                      </a:rPr>
                      <m:t>𝐿</m:t>
                    </m:r>
                  </m:oMath>
                </a14:m>
                <a:r>
                  <a:rPr lang="en-US" sz="1600" dirty="0"/>
                  <a:t> conserving</a:t>
                </a:r>
              </a:p>
              <a:p>
                <a:pPr lvl="2"/>
                <a:r>
                  <a:rPr lang="en-US" sz="1400" dirty="0"/>
                  <a:t>Important to some BSM GUT SUSY theories</a:t>
                </a:r>
              </a:p>
              <a:p>
                <a:pPr lvl="2"/>
                <a:r>
                  <a:rPr lang="en-US" sz="1400" dirty="0"/>
                  <a:t>No experimental evidence in large volume detectors</a:t>
                </a:r>
              </a:p>
              <a:p>
                <a:pPr lvl="2"/>
                <a:r>
                  <a:rPr lang="en-US" sz="1400" dirty="0"/>
                  <a:t>LHC has turned up no persistent signs of SUSY</a:t>
                </a:r>
              </a:p>
              <a:p>
                <a:pPr lvl="1"/>
                <a:r>
                  <a:rPr lang="en-US" sz="1600" dirty="0"/>
                  <a:t>Some other kinds of </a:t>
                </a:r>
                <a14:m>
                  <m:oMath xmlns:m="http://schemas.openxmlformats.org/officeDocument/2006/math">
                    <m:r>
                      <a:rPr lang="en-US" sz="1600" i="1" smtClean="0">
                        <a:latin typeface="Cambria Math" panose="02040503050406030204" pitchFamily="18" charset="0"/>
                      </a:rPr>
                      <m:t>𝛥</m:t>
                    </m:r>
                    <m:r>
                      <a:rPr lang="en-US" sz="1600" i="1" smtClean="0">
                        <a:latin typeface="Cambria Math" panose="02040503050406030204" pitchFamily="18" charset="0"/>
                      </a:rPr>
                      <m:t>𝐵</m:t>
                    </m:r>
                    <m:r>
                      <a:rPr lang="en-US" sz="1600" i="1" smtClean="0">
                        <a:latin typeface="Cambria Math" panose="02040503050406030204" pitchFamily="18" charset="0"/>
                      </a:rPr>
                      <m:t>≠0</m:t>
                    </m:r>
                  </m:oMath>
                </a14:m>
                <a:r>
                  <a:rPr lang="en-US" sz="1600" dirty="0"/>
                  <a:t> or </a:t>
                </a:r>
                <a14:m>
                  <m:oMath xmlns:m="http://schemas.openxmlformats.org/officeDocument/2006/math">
                    <m:r>
                      <a:rPr lang="en-US" sz="1600" i="1">
                        <a:latin typeface="Cambria Math" panose="02040503050406030204" pitchFamily="18" charset="0"/>
                      </a:rPr>
                      <m:t>𝛥</m:t>
                    </m:r>
                    <m:r>
                      <a:rPr lang="en-US" sz="1600" i="1" smtClean="0">
                        <a:latin typeface="Cambria Math" panose="02040503050406030204" pitchFamily="18" charset="0"/>
                      </a:rPr>
                      <m:t>𝐿</m:t>
                    </m:r>
                    <m:r>
                      <a:rPr lang="en-US" sz="1600" i="1" smtClean="0">
                        <a:latin typeface="Cambria Math" panose="02040503050406030204" pitchFamily="18" charset="0"/>
                      </a:rPr>
                      <m:t>≠0</m:t>
                    </m:r>
                  </m:oMath>
                </a14:m>
                <a:r>
                  <a:rPr lang="en-US" sz="1600" dirty="0"/>
                  <a:t>?</a:t>
                </a:r>
              </a:p>
              <a:p>
                <a:pPr lvl="2"/>
                <a14:m>
                  <m:oMath xmlns:m="http://schemas.openxmlformats.org/officeDocument/2006/math">
                    <m:r>
                      <a:rPr lang="en-US" sz="1400" b="1" smtClean="0">
                        <a:latin typeface="Cambria Math" panose="02040503050406030204" pitchFamily="18" charset="0"/>
                      </a:rPr>
                      <m:t>𝚫</m:t>
                    </m:r>
                    <m:r>
                      <a:rPr lang="en-US" sz="1400" b="1" i="1" smtClean="0">
                        <a:latin typeface="Cambria Math" panose="02040503050406030204" pitchFamily="18" charset="0"/>
                      </a:rPr>
                      <m:t>𝑩</m:t>
                    </m:r>
                    <m:r>
                      <a:rPr lang="en-US" sz="1400" b="1" i="1" smtClean="0">
                        <a:latin typeface="Cambria Math" panose="02040503050406030204" pitchFamily="18" charset="0"/>
                      </a:rPr>
                      <m:t>=</m:t>
                    </m:r>
                    <m:r>
                      <a:rPr lang="en-US" sz="1400" b="1" i="1" smtClean="0">
                        <a:latin typeface="Cambria Math" panose="02040503050406030204" pitchFamily="18" charset="0"/>
                      </a:rPr>
                      <m:t>𝟐</m:t>
                    </m:r>
                  </m:oMath>
                </a14:m>
                <a:r>
                  <a:rPr lang="en-US" sz="1400" b="1" dirty="0"/>
                  <a:t> </a:t>
                </a:r>
                <a:r>
                  <a:rPr lang="en-US" sz="1400" dirty="0"/>
                  <a:t>operators?</a:t>
                </a:r>
              </a:p>
              <a:p>
                <a:pPr lvl="2"/>
                <a14:m>
                  <m:oMath xmlns:m="http://schemas.openxmlformats.org/officeDocument/2006/math">
                    <m:r>
                      <a:rPr lang="en-US" sz="1400" b="1" smtClean="0">
                        <a:latin typeface="Cambria Math" panose="02040503050406030204" pitchFamily="18" charset="0"/>
                      </a:rPr>
                      <m:t>𝚫</m:t>
                    </m:r>
                    <m:r>
                      <a:rPr lang="en-US" sz="1400" b="1" i="1" smtClean="0">
                        <a:latin typeface="Cambria Math" panose="02040503050406030204" pitchFamily="18" charset="0"/>
                      </a:rPr>
                      <m:t>𝑳</m:t>
                    </m:r>
                    <m:r>
                      <a:rPr lang="en-US" sz="1400" b="1" i="1" smtClean="0">
                        <a:latin typeface="Cambria Math" panose="02040503050406030204" pitchFamily="18" charset="0"/>
                      </a:rPr>
                      <m:t>=</m:t>
                    </m:r>
                    <m:r>
                      <a:rPr lang="en-US" sz="1400" b="1" i="1" smtClean="0">
                        <a:latin typeface="Cambria Math" panose="02040503050406030204" pitchFamily="18" charset="0"/>
                      </a:rPr>
                      <m:t>𝟐</m:t>
                    </m:r>
                    <m:r>
                      <a:rPr lang="en-US" sz="1400" b="1" i="1" smtClean="0">
                        <a:latin typeface="Cambria Math" panose="02040503050406030204" pitchFamily="18" charset="0"/>
                      </a:rPr>
                      <m:t>⟹</m:t>
                    </m:r>
                  </m:oMath>
                </a14:m>
                <a:r>
                  <a:rPr lang="en-US" sz="1400" dirty="0"/>
                  <a:t>leptogenesis?</a:t>
                </a:r>
              </a:p>
              <a:p>
                <a:pPr lvl="1"/>
                <a:r>
                  <a:rPr lang="en-US" sz="1800" dirty="0"/>
                  <a:t>Why some over others?</a:t>
                </a:r>
              </a:p>
              <a:p>
                <a:pPr lvl="2"/>
                <a:r>
                  <a:rPr lang="en-US" sz="1300" b="1" i="1" u="sng" dirty="0"/>
                  <a:t>Can they properly generate the baryon asymmetry of the universe?</a:t>
                </a:r>
              </a:p>
              <a:p>
                <a:pPr lvl="2"/>
                <a:r>
                  <a:rPr lang="en-US" sz="1300" b="1" i="1" u="sng" dirty="0"/>
                  <a:t>At what energy scales can these theoretically produce the correct value?</a:t>
                </a:r>
                <a:endParaRPr lang="en-US" sz="1400" dirty="0"/>
              </a:p>
            </p:txBody>
          </p:sp>
        </mc:Choice>
        <mc:Fallback xmlns="">
          <p:sp>
            <p:nvSpPr>
              <p:cNvPr id="5" name="Content Placeholder 2">
                <a:extLst>
                  <a:ext uri="{FF2B5EF4-FFF2-40B4-BE49-F238E27FC236}">
                    <a16:creationId xmlns:a16="http://schemas.microsoft.com/office/drawing/2014/main" id="{95333245-4E41-4AD0-8999-4C11D691D41F}"/>
                  </a:ext>
                </a:extLst>
              </p:cNvPr>
              <p:cNvSpPr txBox="1">
                <a:spLocks noRot="1" noChangeAspect="1" noMove="1" noResize="1" noEditPoints="1" noAdjustHandles="1" noChangeArrowheads="1" noChangeShapeType="1" noTextEdit="1"/>
              </p:cNvSpPr>
              <p:nvPr/>
            </p:nvSpPr>
            <p:spPr>
              <a:xfrm>
                <a:off x="3739938" y="631027"/>
                <a:ext cx="5364397" cy="3733839"/>
              </a:xfrm>
              <a:prstGeom prst="rect">
                <a:avLst/>
              </a:prstGeom>
              <a:blipFill>
                <a:blip r:embed="rId2"/>
                <a:stretch>
                  <a:fillRect l="-1024" t="-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5C7CD24-84C5-42C4-9E9D-CC98A9AB28DD}"/>
                  </a:ext>
                </a:extLst>
              </p:cNvPr>
              <p:cNvSpPr/>
              <p:nvPr/>
            </p:nvSpPr>
            <p:spPr>
              <a:xfrm>
                <a:off x="1213659" y="2893873"/>
                <a:ext cx="1779911" cy="678327"/>
              </a:xfrm>
              <a:prstGeom prst="rect">
                <a:avLst/>
              </a:prstGeom>
            </p:spPr>
            <p:txBody>
              <a:bodyPr wrap="none">
                <a:spAutoFit/>
              </a:bodyPr>
              <a:lstStyle/>
              <a:p>
                <a:pPr defTabSz="342900">
                  <a:defRPr/>
                </a:pPr>
                <a14:m>
                  <m:oMathPara xmlns:m="http://schemas.openxmlformats.org/officeDocument/2006/math">
                    <m:oMathParaPr>
                      <m:jc m:val="centerGroup"/>
                    </m:oMathParaPr>
                    <m:oMath xmlns:m="http://schemas.openxmlformats.org/officeDocument/2006/math">
                      <m:sSubSup>
                        <m:sSubSupPr>
                          <m:ctrlPr>
                            <a:rPr lang="en-US" b="0" i="1" smtClean="0">
                              <a:solidFill>
                                <a:srgbClr val="000000"/>
                              </a:solidFill>
                              <a:latin typeface="Cambria Math" panose="02040503050406030204" pitchFamily="18" charset="0"/>
                            </a:rPr>
                          </m:ctrlPr>
                        </m:sSubSupPr>
                        <m:e>
                          <m:r>
                            <a:rPr lang="en-US" smtClean="0">
                              <a:solidFill>
                                <a:srgbClr val="000000"/>
                              </a:solidFill>
                              <a:latin typeface="Cambria Math" panose="02040503050406030204" pitchFamily="18" charset="0"/>
                            </a:rPr>
                            <m:t>𝒪</m:t>
                          </m:r>
                        </m:e>
                        <m:sub>
                          <m:r>
                            <a:rPr lang="en-US" b="0" i="0" smtClean="0">
                              <a:solidFill>
                                <a:srgbClr val="000000"/>
                              </a:solidFill>
                              <a:latin typeface="Cambria Math" panose="02040503050406030204" pitchFamily="18" charset="0"/>
                            </a:rPr>
                            <m:t>2</m:t>
                          </m:r>
                          <m:r>
                            <m:rPr>
                              <m:sty m:val="p"/>
                            </m:rPr>
                            <a:rPr lang="en-US" b="0" i="0" smtClean="0">
                              <a:solidFill>
                                <a:srgbClr val="000000"/>
                              </a:solidFill>
                              <a:latin typeface="Cambria Math" panose="02040503050406030204" pitchFamily="18" charset="0"/>
                            </a:rPr>
                            <m:t>N</m:t>
                          </m:r>
                        </m:sub>
                        <m:sup>
                          <m:r>
                            <a:rPr lang="en-US" b="0" i="0" smtClean="0">
                              <a:solidFill>
                                <a:srgbClr val="000000"/>
                              </a:solidFill>
                              <a:latin typeface="Cambria Math" panose="02040503050406030204" pitchFamily="18" charset="0"/>
                            </a:rPr>
                            <m:t>9</m:t>
                          </m:r>
                        </m:sup>
                      </m:sSubSup>
                      <m:r>
                        <a:rPr lang="en-US" smtClean="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𝜆</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𝑞𝑞𝑞</m:t>
                          </m:r>
                          <m:acc>
                            <m:accPr>
                              <m:chr m:val="̅"/>
                              <m:ctrlPr>
                                <a:rPr lang="en-US" b="0" i="1" smtClean="0">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𝑞</m:t>
                              </m:r>
                            </m:e>
                          </m:acc>
                          <m:acc>
                            <m:accPr>
                              <m:chr m:val="̅"/>
                              <m:ctrlPr>
                                <a:rPr lang="en-US" b="0" i="1" smtClean="0">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𝑞</m:t>
                              </m:r>
                            </m:e>
                          </m:acc>
                          <m:acc>
                            <m:accPr>
                              <m:chr m:val="̅"/>
                              <m:ctrlPr>
                                <a:rPr lang="en-US" b="0" i="1" smtClean="0">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𝑞</m:t>
                              </m:r>
                            </m:e>
                          </m:acc>
                        </m:num>
                        <m:den>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𝑀</m:t>
                              </m:r>
                            </m:e>
                            <m:sub>
                              <m:r>
                                <a:rPr lang="en-US">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𝐸𝑊𝑃𝑇</m:t>
                              </m:r>
                            </m:sub>
                            <m:sup>
                              <m:r>
                                <a:rPr lang="en-US">
                                  <a:solidFill>
                                    <a:srgbClr val="000000"/>
                                  </a:solidFill>
                                  <a:latin typeface="Cambria Math" panose="02040503050406030204" pitchFamily="18" charset="0"/>
                                </a:rPr>
                                <m:t>5</m:t>
                              </m:r>
                            </m:sup>
                          </m:sSubSup>
                        </m:den>
                      </m:f>
                    </m:oMath>
                  </m:oMathPara>
                </a14:m>
                <a:endParaRPr lang="en-US" dirty="0">
                  <a:solidFill>
                    <a:srgbClr val="000000"/>
                  </a:solidFill>
                  <a:latin typeface="Calibri" panose="020F0502020204030204"/>
                </a:endParaRPr>
              </a:p>
            </p:txBody>
          </p:sp>
        </mc:Choice>
        <mc:Fallback xmlns="">
          <p:sp>
            <p:nvSpPr>
              <p:cNvPr id="6" name="Rectangle 5">
                <a:extLst>
                  <a:ext uri="{FF2B5EF4-FFF2-40B4-BE49-F238E27FC236}">
                    <a16:creationId xmlns:a16="http://schemas.microsoft.com/office/drawing/2014/main" id="{45C7CD24-84C5-42C4-9E9D-CC98A9AB28DD}"/>
                  </a:ext>
                </a:extLst>
              </p:cNvPr>
              <p:cNvSpPr>
                <a:spLocks noRot="1" noChangeAspect="1" noMove="1" noResize="1" noEditPoints="1" noAdjustHandles="1" noChangeArrowheads="1" noChangeShapeType="1" noTextEdit="1"/>
              </p:cNvSpPr>
              <p:nvPr/>
            </p:nvSpPr>
            <p:spPr>
              <a:xfrm>
                <a:off x="1213659" y="2893873"/>
                <a:ext cx="1779911" cy="678327"/>
              </a:xfrm>
              <a:prstGeom prst="rect">
                <a:avLst/>
              </a:prstGeom>
              <a:blipFill>
                <a:blip r:embed="rId3"/>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C259F0C-F391-4E86-BADB-AB20F8DB40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6534" y="3199903"/>
            <a:ext cx="3907814" cy="1503408"/>
          </a:xfrm>
          <a:prstGeom prst="rect">
            <a:avLst/>
          </a:prstGeom>
          <a:noFill/>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7C0A984-C81B-4A87-B8DF-2045BEB4A999}"/>
                  </a:ext>
                </a:extLst>
              </p:cNvPr>
              <p:cNvSpPr/>
              <p:nvPr/>
            </p:nvSpPr>
            <p:spPr>
              <a:xfrm>
                <a:off x="1315578" y="702904"/>
                <a:ext cx="1480597" cy="687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a:latin typeface="Cambria Math" panose="02040503050406030204" pitchFamily="18" charset="0"/>
                            </a:rPr>
                            <m:t>𝒪</m:t>
                          </m:r>
                        </m:e>
                        <m:sub>
                          <m:r>
                            <a:rPr lang="en-US" i="1">
                              <a:latin typeface="Cambria Math" panose="02040503050406030204" pitchFamily="18" charset="0"/>
                            </a:rPr>
                            <m:t>𝑝</m:t>
                          </m:r>
                        </m:sub>
                        <m:sup>
                          <m:r>
                            <a:rPr lang="en-US" b="0" i="0" smtClean="0">
                              <a:latin typeface="Cambria Math" panose="02040503050406030204" pitchFamily="18" charset="0"/>
                            </a:rPr>
                            <m:t>6</m:t>
                          </m:r>
                        </m:sup>
                      </m:sSub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𝑝</m:t>
                          </m:r>
                        </m:sub>
                      </m:sSub>
                      <m:f>
                        <m:fPr>
                          <m:ctrlPr>
                            <a:rPr lang="en-US" i="1">
                              <a:latin typeface="Cambria Math" panose="02040503050406030204" pitchFamily="18" charset="0"/>
                            </a:rPr>
                          </m:ctrlPr>
                        </m:fPr>
                        <m:num>
                          <m:r>
                            <a:rPr lang="en-US" i="1">
                              <a:latin typeface="Cambria Math" panose="02040503050406030204" pitchFamily="18" charset="0"/>
                            </a:rPr>
                            <m:t>𝑞𝑞</m:t>
                          </m:r>
                          <m:acc>
                            <m:accPr>
                              <m:chr m:val="̅"/>
                              <m:ctrlPr>
                                <a:rPr lang="en-US" b="0" i="1" smtClean="0">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rPr>
                            <m:t>𝑙</m:t>
                          </m:r>
                        </m:num>
                        <m:den>
                          <m:sSubSup>
                            <m:sSubSupPr>
                              <m:ctrlPr>
                                <a:rPr lang="en-US" i="1">
                                  <a:latin typeface="Cambria Math" panose="02040503050406030204" pitchFamily="18" charset="0"/>
                                </a:rPr>
                              </m:ctrlPr>
                            </m:sSubSupPr>
                            <m:e>
                              <m:r>
                                <a:rPr lang="en-US" i="1">
                                  <a:latin typeface="Cambria Math" panose="02040503050406030204" pitchFamily="18" charset="0"/>
                                </a:rPr>
                                <m:t>𝑀</m:t>
                              </m:r>
                            </m:e>
                            <m:sub>
                              <m:r>
                                <a:rPr lang="en-US" i="1">
                                  <a:latin typeface="Cambria Math" panose="02040503050406030204" pitchFamily="18" charset="0"/>
                                </a:rPr>
                                <m:t>𝐺𝑈𝑇</m:t>
                              </m:r>
                            </m:sub>
                            <m:sup>
                              <m:r>
                                <a:rPr lang="en-US" i="0">
                                  <a:latin typeface="Cambria Math" panose="02040503050406030204" pitchFamily="18" charset="0"/>
                                </a:rPr>
                                <m:t>2</m:t>
                              </m:r>
                            </m:sup>
                          </m:sSubSup>
                        </m:den>
                      </m:f>
                    </m:oMath>
                  </m:oMathPara>
                </a14:m>
                <a:endParaRPr lang="en-US" dirty="0"/>
              </a:p>
            </p:txBody>
          </p:sp>
        </mc:Choice>
        <mc:Fallback xmlns="">
          <p:sp>
            <p:nvSpPr>
              <p:cNvPr id="8" name="Rectangle 7">
                <a:extLst>
                  <a:ext uri="{FF2B5EF4-FFF2-40B4-BE49-F238E27FC236}">
                    <a16:creationId xmlns:a16="http://schemas.microsoft.com/office/drawing/2014/main" id="{67C0A984-C81B-4A87-B8DF-2045BEB4A999}"/>
                  </a:ext>
                </a:extLst>
              </p:cNvPr>
              <p:cNvSpPr>
                <a:spLocks noRot="1" noChangeAspect="1" noMove="1" noResize="1" noEditPoints="1" noAdjustHandles="1" noChangeArrowheads="1" noChangeShapeType="1" noTextEdit="1"/>
              </p:cNvSpPr>
              <p:nvPr/>
            </p:nvSpPr>
            <p:spPr>
              <a:xfrm>
                <a:off x="1315578" y="702904"/>
                <a:ext cx="1480597" cy="687561"/>
              </a:xfrm>
              <a:prstGeom prst="rect">
                <a:avLst/>
              </a:prstGeom>
              <a:blipFill>
                <a:blip r:embed="rId5"/>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5F7E5B4-34C0-4427-88C7-4471CFD077BE}"/>
              </a:ext>
            </a:extLst>
          </p:cNvPr>
          <p:cNvPicPr>
            <a:picLocks noChangeAspect="1"/>
          </p:cNvPicPr>
          <p:nvPr/>
        </p:nvPicPr>
        <p:blipFill>
          <a:blip r:embed="rId6"/>
          <a:stretch>
            <a:fillRect/>
          </a:stretch>
        </p:blipFill>
        <p:spPr>
          <a:xfrm>
            <a:off x="274568" y="1011962"/>
            <a:ext cx="3651743" cy="2019944"/>
          </a:xfrm>
          <a:prstGeom prst="rect">
            <a:avLst/>
          </a:prstGeom>
        </p:spPr>
      </p:pic>
      <p:pic>
        <p:nvPicPr>
          <p:cNvPr id="10" name="Picture 9">
            <a:extLst>
              <a:ext uri="{FF2B5EF4-FFF2-40B4-BE49-F238E27FC236}">
                <a16:creationId xmlns:a16="http://schemas.microsoft.com/office/drawing/2014/main" id="{DBBF3068-6080-4612-A9D8-41EC8FB5DE20}"/>
              </a:ext>
            </a:extLst>
          </p:cNvPr>
          <p:cNvPicPr>
            <a:picLocks noChangeAspect="1"/>
          </p:cNvPicPr>
          <p:nvPr/>
        </p:nvPicPr>
        <p:blipFill>
          <a:blip r:embed="rId7"/>
          <a:stretch>
            <a:fillRect/>
          </a:stretch>
        </p:blipFill>
        <p:spPr>
          <a:xfrm>
            <a:off x="344563" y="534856"/>
            <a:ext cx="3597896" cy="2409068"/>
          </a:xfrm>
          <a:prstGeom prst="rect">
            <a:avLst/>
          </a:prstGeom>
        </p:spPr>
      </p:pic>
      <p:sp>
        <p:nvSpPr>
          <p:cNvPr id="11" name="Title 1">
            <a:extLst>
              <a:ext uri="{FF2B5EF4-FFF2-40B4-BE49-F238E27FC236}">
                <a16:creationId xmlns:a16="http://schemas.microsoft.com/office/drawing/2014/main" id="{89D163EB-CCBF-42D9-ABD2-7B04FE1FBE88}"/>
              </a:ext>
            </a:extLst>
          </p:cNvPr>
          <p:cNvSpPr txBox="1">
            <a:spLocks/>
          </p:cNvSpPr>
          <p:nvPr/>
        </p:nvSpPr>
        <p:spPr>
          <a:xfrm>
            <a:off x="13750" y="-78964"/>
            <a:ext cx="9116499" cy="705932"/>
          </a:xfrm>
          <a:prstGeom prst="rect">
            <a:avLst/>
          </a:prstGeom>
        </p:spPr>
        <p:txBody>
          <a:bodyPr>
            <a:normAutofit/>
          </a:bodyPr>
          <a:lstStyle>
            <a:lvl1pPr algn="l" defTabSz="457200" rtl="0" eaLnBrk="1" latinLnBrk="0" hangingPunct="1">
              <a:spcBef>
                <a:spcPct val="0"/>
              </a:spcBef>
              <a:buNone/>
              <a:defRPr sz="4000" b="1" kern="1200">
                <a:solidFill>
                  <a:srgbClr val="3B3C3E"/>
                </a:solidFill>
                <a:latin typeface="Arial"/>
                <a:ea typeface="+mj-ea"/>
                <a:cs typeface="Arial"/>
              </a:defRPr>
            </a:lvl1pPr>
          </a:lstStyle>
          <a:p>
            <a:pPr algn="ctr"/>
            <a:r>
              <a:rPr lang="en-US" sz="2800"/>
              <a:t>Going Beyond the Standard Model</a:t>
            </a:r>
            <a:endParaRPr lang="en-US" sz="2800" dirty="0"/>
          </a:p>
        </p:txBody>
      </p:sp>
    </p:spTree>
    <p:extLst>
      <p:ext uri="{BB962C8B-B14F-4D97-AF65-F5344CB8AC3E}">
        <p14:creationId xmlns:p14="http://schemas.microsoft.com/office/powerpoint/2010/main" val="13600418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down)">
                                      <p:cBhvr>
                                        <p:cTn id="34" dur="500"/>
                                        <p:tgtEl>
                                          <p:spTgt spid="5">
                                            <p:txEl>
                                              <p:pRg st="3" end="3"/>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down)">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animEffect transition="in" filter="fade">
                                      <p:cBhvr>
                                        <p:cTn id="67" dur="1000"/>
                                        <p:tgtEl>
                                          <p:spTgt spid="5">
                                            <p:txEl>
                                              <p:pRg st="7" end="7"/>
                                            </p:txEl>
                                          </p:spTgt>
                                        </p:tgtEl>
                                      </p:cBhvr>
                                    </p:animEffect>
                                    <p:anim calcmode="lin" valueType="num">
                                      <p:cBhvr>
                                        <p:cTn id="6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nodeType="clickEffect">
                                  <p:stCondLst>
                                    <p:cond delay="0"/>
                                  </p:stCondLst>
                                  <p:childTnLst>
                                    <p:animEffect transition="out" filter="wipe(down)">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
                                            <p:txEl>
                                              <p:pRg st="8" end="8"/>
                                            </p:txEl>
                                          </p:spTgt>
                                        </p:tgtEl>
                                        <p:attrNameLst>
                                          <p:attrName>style.visibility</p:attrName>
                                        </p:attrNameLst>
                                      </p:cBhvr>
                                      <p:to>
                                        <p:strVal val="visible"/>
                                      </p:to>
                                    </p:set>
                                    <p:animEffect transition="in" filter="fade">
                                      <p:cBhvr>
                                        <p:cTn id="86" dur="500"/>
                                        <p:tgtEl>
                                          <p:spTgt spid="5">
                                            <p:txEl>
                                              <p:pRg st="8" end="8"/>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5">
                                            <p:txEl>
                                              <p:pRg st="9" end="9"/>
                                            </p:txEl>
                                          </p:spTgt>
                                        </p:tgtEl>
                                        <p:attrNameLst>
                                          <p:attrName>style.visibility</p:attrName>
                                        </p:attrNameLst>
                                      </p:cBhvr>
                                      <p:to>
                                        <p:strVal val="visible"/>
                                      </p:to>
                                    </p:set>
                                    <p:anim calcmode="lin" valueType="num">
                                      <p:cBhvr additive="base">
                                        <p:cTn id="9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
                                            <p:txEl>
                                              <p:pRg st="10" end="10"/>
                                            </p:txEl>
                                          </p:spTgt>
                                        </p:tgtEl>
                                        <p:attrNameLst>
                                          <p:attrName>style.visibility</p:attrName>
                                        </p:attrNameLst>
                                      </p:cBhvr>
                                      <p:to>
                                        <p:strVal val="visible"/>
                                      </p:to>
                                    </p:set>
                                    <p:anim calcmode="lin" valueType="num">
                                      <p:cBhvr additive="base">
                                        <p:cTn id="9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0F152-5F63-4DAA-AD43-1F93F0A0E8A3}"/>
              </a:ext>
            </a:extLst>
          </p:cNvPr>
          <p:cNvSpPr>
            <a:spLocks noGrp="1"/>
          </p:cNvSpPr>
          <p:nvPr>
            <p:ph type="dt" sz="half" idx="10"/>
          </p:nvPr>
        </p:nvSpPr>
        <p:spPr/>
        <p:txBody>
          <a:bodyPr/>
          <a:lstStyle/>
          <a:p>
            <a:r>
              <a:rPr lang="en-US"/>
              <a:t>December 2nd, 2020</a:t>
            </a:r>
          </a:p>
        </p:txBody>
      </p:sp>
      <p:sp>
        <p:nvSpPr>
          <p:cNvPr id="3" name="Footer Placeholder 2">
            <a:extLst>
              <a:ext uri="{FF2B5EF4-FFF2-40B4-BE49-F238E27FC236}">
                <a16:creationId xmlns:a16="http://schemas.microsoft.com/office/drawing/2014/main" id="{C3349937-64BB-4811-92D0-87F490B2D8F7}"/>
              </a:ext>
            </a:extLst>
          </p:cNvPr>
          <p:cNvSpPr>
            <a:spLocks noGrp="1"/>
          </p:cNvSpPr>
          <p:nvPr>
            <p:ph type="ftr" sz="quarter" idx="11"/>
          </p:nvPr>
        </p:nvSpPr>
        <p:spPr>
          <a:xfrm>
            <a:off x="1767809" y="4767264"/>
            <a:ext cx="3065448" cy="273844"/>
          </a:xfrm>
        </p:spPr>
        <p:txBody>
          <a:bodyPr/>
          <a:lstStyle/>
          <a:p>
            <a:r>
              <a:rPr lang="en-US" dirty="0"/>
              <a:t>Snowmass Early Career Neutrino Frontier Meeting</a:t>
            </a:r>
          </a:p>
        </p:txBody>
      </p:sp>
      <p:sp>
        <p:nvSpPr>
          <p:cNvPr id="4" name="Slide Number Placeholder 3">
            <a:extLst>
              <a:ext uri="{FF2B5EF4-FFF2-40B4-BE49-F238E27FC236}">
                <a16:creationId xmlns:a16="http://schemas.microsoft.com/office/drawing/2014/main" id="{28B2F324-A5AA-417A-ABBB-9D0F48B04D68}"/>
              </a:ext>
            </a:extLst>
          </p:cNvPr>
          <p:cNvSpPr>
            <a:spLocks noGrp="1"/>
          </p:cNvSpPr>
          <p:nvPr>
            <p:ph type="sldNum" sz="quarter" idx="12"/>
          </p:nvPr>
        </p:nvSpPr>
        <p:spPr/>
        <p:txBody>
          <a:bodyPr/>
          <a:lstStyle/>
          <a:p>
            <a:fld id="{051C7006-7120-F341-A188-F97DDD913081}" type="slidenum">
              <a:rPr lang="en-US" smtClean="0"/>
              <a:t>5</a:t>
            </a:fld>
            <a:endParaRPr lang="en-US"/>
          </a:p>
        </p:txBody>
      </p:sp>
      <p:pic>
        <p:nvPicPr>
          <p:cNvPr id="5" name="Picture 4">
            <a:extLst>
              <a:ext uri="{FF2B5EF4-FFF2-40B4-BE49-F238E27FC236}">
                <a16:creationId xmlns:a16="http://schemas.microsoft.com/office/drawing/2014/main" id="{BED254BC-BB6B-4141-8C0C-747F445A71BA}"/>
              </a:ext>
            </a:extLst>
          </p:cNvPr>
          <p:cNvPicPr>
            <a:picLocks noChangeAspect="1"/>
          </p:cNvPicPr>
          <p:nvPr/>
        </p:nvPicPr>
        <p:blipFill>
          <a:blip r:embed="rId2"/>
          <a:stretch>
            <a:fillRect/>
          </a:stretch>
        </p:blipFill>
        <p:spPr>
          <a:xfrm>
            <a:off x="1499842" y="0"/>
            <a:ext cx="6327133" cy="4618807"/>
          </a:xfrm>
          <a:prstGeom prst="rect">
            <a:avLst/>
          </a:prstGeom>
        </p:spPr>
      </p:pic>
      <p:sp>
        <p:nvSpPr>
          <p:cNvPr id="9" name="TextBox 8">
            <a:extLst>
              <a:ext uri="{FF2B5EF4-FFF2-40B4-BE49-F238E27FC236}">
                <a16:creationId xmlns:a16="http://schemas.microsoft.com/office/drawing/2014/main" id="{61F5E873-321D-4598-8F8A-6A19370EABAE}"/>
              </a:ext>
            </a:extLst>
          </p:cNvPr>
          <p:cNvSpPr txBox="1"/>
          <p:nvPr/>
        </p:nvSpPr>
        <p:spPr>
          <a:xfrm>
            <a:off x="5779477" y="4026096"/>
            <a:ext cx="3067538" cy="369332"/>
          </a:xfrm>
          <a:prstGeom prst="rect">
            <a:avLst/>
          </a:prstGeom>
          <a:noFill/>
        </p:spPr>
        <p:txBody>
          <a:bodyPr wrap="square">
            <a:spAutoFit/>
          </a:bodyPr>
          <a:lstStyle/>
          <a:p>
            <a:r>
              <a:rPr lang="en-US" dirty="0">
                <a:hlinkClick r:id="rId3"/>
              </a:rPr>
              <a:t>Julian </a:t>
            </a:r>
            <a:r>
              <a:rPr lang="en-US" dirty="0" err="1">
                <a:hlinkClick r:id="rId3"/>
              </a:rPr>
              <a:t>Heeck</a:t>
            </a:r>
            <a:r>
              <a:rPr lang="en-US" dirty="0">
                <a:hlinkClick r:id="rId3"/>
              </a:rPr>
              <a:t> ACFI Presentation</a:t>
            </a:r>
            <a:endParaRPr lang="en-US" dirty="0"/>
          </a:p>
        </p:txBody>
      </p:sp>
    </p:spTree>
    <p:extLst>
      <p:ext uri="{BB962C8B-B14F-4D97-AF65-F5344CB8AC3E}">
        <p14:creationId xmlns:p14="http://schemas.microsoft.com/office/powerpoint/2010/main" val="42879703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8FD83-7CF8-48B6-8768-3D5BC2297338}"/>
              </a:ext>
            </a:extLst>
          </p:cNvPr>
          <p:cNvSpPr>
            <a:spLocks noGrp="1"/>
          </p:cNvSpPr>
          <p:nvPr>
            <p:ph type="dt" sz="half" idx="10"/>
          </p:nvPr>
        </p:nvSpPr>
        <p:spPr/>
        <p:txBody>
          <a:bodyPr/>
          <a:lstStyle/>
          <a:p>
            <a:r>
              <a:rPr lang="en-US"/>
              <a:t>December 2nd, 2020</a:t>
            </a:r>
          </a:p>
        </p:txBody>
      </p:sp>
      <p:sp>
        <p:nvSpPr>
          <p:cNvPr id="3" name="Footer Placeholder 2">
            <a:extLst>
              <a:ext uri="{FF2B5EF4-FFF2-40B4-BE49-F238E27FC236}">
                <a16:creationId xmlns:a16="http://schemas.microsoft.com/office/drawing/2014/main" id="{AAA5A9A2-31A6-412F-B6F8-2AE309C35314}"/>
              </a:ext>
            </a:extLst>
          </p:cNvPr>
          <p:cNvSpPr>
            <a:spLocks noGrp="1"/>
          </p:cNvSpPr>
          <p:nvPr>
            <p:ph type="ftr" sz="quarter" idx="11"/>
          </p:nvPr>
        </p:nvSpPr>
        <p:spPr>
          <a:xfrm>
            <a:off x="1767808" y="4767264"/>
            <a:ext cx="3042575" cy="273844"/>
          </a:xfrm>
        </p:spPr>
        <p:txBody>
          <a:bodyPr/>
          <a:lstStyle/>
          <a:p>
            <a:r>
              <a:rPr lang="en-US" dirty="0"/>
              <a:t>Snowmass Early Career Neutrino Frontier Meeting</a:t>
            </a:r>
          </a:p>
        </p:txBody>
      </p:sp>
      <p:sp>
        <p:nvSpPr>
          <p:cNvPr id="4" name="Slide Number Placeholder 3">
            <a:extLst>
              <a:ext uri="{FF2B5EF4-FFF2-40B4-BE49-F238E27FC236}">
                <a16:creationId xmlns:a16="http://schemas.microsoft.com/office/drawing/2014/main" id="{CAFB22E5-B787-4284-AB77-B20E4F5B08AC}"/>
              </a:ext>
            </a:extLst>
          </p:cNvPr>
          <p:cNvSpPr>
            <a:spLocks noGrp="1"/>
          </p:cNvSpPr>
          <p:nvPr>
            <p:ph type="sldNum" sz="quarter" idx="12"/>
          </p:nvPr>
        </p:nvSpPr>
        <p:spPr/>
        <p:txBody>
          <a:bodyPr/>
          <a:lstStyle/>
          <a:p>
            <a:fld id="{051C7006-7120-F341-A188-F97DDD913081}" type="slidenum">
              <a:rPr lang="en-US" smtClean="0"/>
              <a:t>6</a:t>
            </a:fld>
            <a:endParaRPr lang="en-US"/>
          </a:p>
        </p:txBody>
      </p:sp>
      <p:pic>
        <p:nvPicPr>
          <p:cNvPr id="5" name="Picture 4">
            <a:extLst>
              <a:ext uri="{FF2B5EF4-FFF2-40B4-BE49-F238E27FC236}">
                <a16:creationId xmlns:a16="http://schemas.microsoft.com/office/drawing/2014/main" id="{A5FE23B2-77D1-4F34-97D2-BB6F73895C14}"/>
              </a:ext>
            </a:extLst>
          </p:cNvPr>
          <p:cNvPicPr>
            <a:picLocks noChangeAspect="1"/>
          </p:cNvPicPr>
          <p:nvPr/>
        </p:nvPicPr>
        <p:blipFill>
          <a:blip r:embed="rId2"/>
          <a:stretch>
            <a:fillRect/>
          </a:stretch>
        </p:blipFill>
        <p:spPr>
          <a:xfrm>
            <a:off x="1414157" y="0"/>
            <a:ext cx="6315685" cy="4625481"/>
          </a:xfrm>
          <a:prstGeom prst="rect">
            <a:avLst/>
          </a:prstGeom>
        </p:spPr>
      </p:pic>
      <p:sp>
        <p:nvSpPr>
          <p:cNvPr id="7" name="TextBox 6">
            <a:extLst>
              <a:ext uri="{FF2B5EF4-FFF2-40B4-BE49-F238E27FC236}">
                <a16:creationId xmlns:a16="http://schemas.microsoft.com/office/drawing/2014/main" id="{CEC05A89-7284-482B-9CAF-DE540CB57C6C}"/>
              </a:ext>
            </a:extLst>
          </p:cNvPr>
          <p:cNvSpPr txBox="1"/>
          <p:nvPr/>
        </p:nvSpPr>
        <p:spPr>
          <a:xfrm>
            <a:off x="5779477" y="4026096"/>
            <a:ext cx="3067538" cy="369332"/>
          </a:xfrm>
          <a:prstGeom prst="rect">
            <a:avLst/>
          </a:prstGeom>
          <a:noFill/>
        </p:spPr>
        <p:txBody>
          <a:bodyPr wrap="square">
            <a:spAutoFit/>
          </a:bodyPr>
          <a:lstStyle/>
          <a:p>
            <a:r>
              <a:rPr lang="en-US" dirty="0">
                <a:hlinkClick r:id="rId3"/>
              </a:rPr>
              <a:t>Julian </a:t>
            </a:r>
            <a:r>
              <a:rPr lang="en-US" dirty="0" err="1">
                <a:hlinkClick r:id="rId3"/>
              </a:rPr>
              <a:t>Heeck</a:t>
            </a:r>
            <a:r>
              <a:rPr lang="en-US" dirty="0">
                <a:hlinkClick r:id="rId3"/>
              </a:rPr>
              <a:t> ACFI Presentation</a:t>
            </a:r>
            <a:endParaRPr lang="en-US" dirty="0"/>
          </a:p>
        </p:txBody>
      </p:sp>
    </p:spTree>
    <p:extLst>
      <p:ext uri="{BB962C8B-B14F-4D97-AF65-F5344CB8AC3E}">
        <p14:creationId xmlns:p14="http://schemas.microsoft.com/office/powerpoint/2010/main" val="19229731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73D9B-F6B1-41EF-9342-C8B1B278B74D}"/>
              </a:ext>
            </a:extLst>
          </p:cNvPr>
          <p:cNvPicPr>
            <a:picLocks noChangeAspect="1"/>
          </p:cNvPicPr>
          <p:nvPr/>
        </p:nvPicPr>
        <p:blipFill>
          <a:blip r:embed="rId3"/>
          <a:stretch>
            <a:fillRect/>
          </a:stretch>
        </p:blipFill>
        <p:spPr>
          <a:xfrm>
            <a:off x="0" y="14205"/>
            <a:ext cx="9144000" cy="2236054"/>
          </a:xfrm>
          <a:prstGeom prst="rect">
            <a:avLst/>
          </a:prstGeom>
        </p:spPr>
      </p:pic>
      <p:sp>
        <p:nvSpPr>
          <p:cNvPr id="2" name="Title 1">
            <a:extLst>
              <a:ext uri="{FF2B5EF4-FFF2-40B4-BE49-F238E27FC236}">
                <a16:creationId xmlns:a16="http://schemas.microsoft.com/office/drawing/2014/main" id="{C8456F39-8AF4-4336-9FCF-0216D0A6483E}"/>
              </a:ext>
            </a:extLst>
          </p:cNvPr>
          <p:cNvSpPr>
            <a:spLocks noGrp="1"/>
          </p:cNvSpPr>
          <p:nvPr>
            <p:ph type="ctrTitle"/>
          </p:nvPr>
        </p:nvSpPr>
        <p:spPr>
          <a:xfrm>
            <a:off x="685800" y="2083265"/>
            <a:ext cx="7772400" cy="1102519"/>
          </a:xfrm>
        </p:spPr>
        <p:txBody>
          <a:bodyPr>
            <a:normAutofit fontScale="90000"/>
          </a:bodyPr>
          <a:lstStyle/>
          <a:p>
            <a:r>
              <a:rPr lang="en-US" dirty="0"/>
              <a:t>A Few (MC Truth) Considerations</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C7D67C6F-4A14-46D9-817C-65195BB54B61}"/>
                  </a:ext>
                </a:extLst>
              </p:cNvPr>
              <p:cNvSpPr>
                <a:spLocks noGrp="1"/>
              </p:cNvSpPr>
              <p:nvPr>
                <p:ph type="subTitle" idx="1"/>
              </p:nvPr>
            </p:nvSpPr>
            <p:spPr>
              <a:xfrm>
                <a:off x="0" y="3189825"/>
                <a:ext cx="9144000" cy="1314450"/>
              </a:xfrm>
            </p:spPr>
            <p:txBody>
              <a:bodyPr>
                <a:normAutofit fontScale="92500" lnSpcReduction="20000"/>
              </a:bodyPr>
              <a:lstStyle/>
              <a:p>
                <a:r>
                  <a:rPr lang="en-US" dirty="0"/>
                  <a:t>Toward the Future</a:t>
                </a:r>
              </a:p>
              <a:p>
                <a:r>
                  <a:rPr lang="en-US" dirty="0"/>
                  <a:t>Consider </a:t>
                </a:r>
                <a14:m>
                  <m:oMath xmlns:m="http://schemas.openxmlformats.org/officeDocument/2006/math">
                    <m:r>
                      <a:rPr lang="en-US" b="0" i="1" smtClean="0">
                        <a:latin typeface="Cambria Math" panose="02040503050406030204" pitchFamily="18" charset="0"/>
                      </a:rPr>
                      <m:t>ℬ</m:t>
                    </m:r>
                    <m:r>
                      <a:rPr lang="en-US" b="0" i="1" smtClean="0">
                        <a:latin typeface="Cambria Math" panose="02040503050406030204" pitchFamily="18" charset="0"/>
                      </a:rPr>
                      <m:t>−</m:t>
                    </m:r>
                    <m:r>
                      <a:rPr lang="en-US" b="0" i="1" smtClean="0">
                        <a:latin typeface="Cambria Math" panose="02040503050406030204" pitchFamily="18" charset="0"/>
                      </a:rPr>
                      <m:t>ℒ</m:t>
                    </m:r>
                  </m:oMath>
                </a14:m>
                <a:r>
                  <a:rPr lang="en-US" dirty="0"/>
                  <a:t>-violating </a:t>
                </a:r>
                <a14:m>
                  <m:oMath xmlns:m="http://schemas.openxmlformats.org/officeDocument/2006/math">
                    <m:r>
                      <a:rPr lang="en-US" b="0" i="1" dirty="0" smtClean="0">
                        <a:latin typeface="Cambria Math" panose="02040503050406030204" pitchFamily="18" charset="0"/>
                      </a:rPr>
                      <m:t>𝑛</m:t>
                    </m:r>
                    <m:r>
                      <a:rPr lang="en-US" b="0" i="1" dirty="0" smtClean="0">
                        <a:latin typeface="Cambria Math" panose="02040503050406030204" pitchFamily="18" charset="0"/>
                      </a:rPr>
                      <m:t>→</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𝑛</m:t>
                        </m:r>
                      </m:e>
                    </m:acc>
                  </m:oMath>
                </a14:m>
                <a:endParaRPr lang="en-US" dirty="0"/>
              </a:p>
              <a:p>
                <a:r>
                  <a:rPr lang="en-US" sz="2000" dirty="0"/>
                  <a:t>Understanding Modeling Systematics Beyond Previous Ad-hoc Assumptions</a:t>
                </a:r>
              </a:p>
            </p:txBody>
          </p:sp>
        </mc:Choice>
        <mc:Fallback xmlns="">
          <p:sp>
            <p:nvSpPr>
              <p:cNvPr id="3" name="Subtitle 2">
                <a:extLst>
                  <a:ext uri="{FF2B5EF4-FFF2-40B4-BE49-F238E27FC236}">
                    <a16:creationId xmlns:a16="http://schemas.microsoft.com/office/drawing/2014/main" id="{C7D67C6F-4A14-46D9-817C-65195BB54B61}"/>
                  </a:ext>
                </a:extLst>
              </p:cNvPr>
              <p:cNvSpPr>
                <a:spLocks noGrp="1" noRot="1" noChangeAspect="1" noMove="1" noResize="1" noEditPoints="1" noAdjustHandles="1" noChangeArrowheads="1" noChangeShapeType="1" noTextEdit="1"/>
              </p:cNvSpPr>
              <p:nvPr>
                <p:ph type="subTitle" idx="1"/>
              </p:nvPr>
            </p:nvSpPr>
            <p:spPr>
              <a:xfrm>
                <a:off x="0" y="3189825"/>
                <a:ext cx="9144000" cy="1314450"/>
              </a:xfrm>
              <a:blipFill>
                <a:blip r:embed="rId4"/>
                <a:stretch>
                  <a:fillRect t="-12963"/>
                </a:stretch>
              </a:blipFill>
            </p:spPr>
            <p:txBody>
              <a:bodyPr/>
              <a:lstStyle/>
              <a:p>
                <a:r>
                  <a:rPr lang="en-US">
                    <a:noFill/>
                  </a:rPr>
                  <a:t> </a:t>
                </a:r>
              </a:p>
            </p:txBody>
          </p:sp>
        </mc:Fallback>
      </mc:AlternateContent>
      <p:sp>
        <p:nvSpPr>
          <p:cNvPr id="14" name="Date Placeholder 1">
            <a:extLst>
              <a:ext uri="{FF2B5EF4-FFF2-40B4-BE49-F238E27FC236}">
                <a16:creationId xmlns:a16="http://schemas.microsoft.com/office/drawing/2014/main" id="{7C34C96C-86B2-4999-965B-1925AF35BE21}"/>
              </a:ext>
            </a:extLst>
          </p:cNvPr>
          <p:cNvSpPr txBox="1">
            <a:spLocks/>
          </p:cNvSpPr>
          <p:nvPr/>
        </p:nvSpPr>
        <p:spPr>
          <a:xfrm>
            <a:off x="457203" y="4738800"/>
            <a:ext cx="1310609"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December 2nd, 2020</a:t>
            </a:r>
          </a:p>
        </p:txBody>
      </p:sp>
      <p:sp>
        <p:nvSpPr>
          <p:cNvPr id="15" name="Footer Placeholder 2">
            <a:extLst>
              <a:ext uri="{FF2B5EF4-FFF2-40B4-BE49-F238E27FC236}">
                <a16:creationId xmlns:a16="http://schemas.microsoft.com/office/drawing/2014/main" id="{E03DD414-5A5C-4FE8-B414-3708485C34A3}"/>
              </a:ext>
            </a:extLst>
          </p:cNvPr>
          <p:cNvSpPr txBox="1">
            <a:spLocks/>
          </p:cNvSpPr>
          <p:nvPr/>
        </p:nvSpPr>
        <p:spPr>
          <a:xfrm>
            <a:off x="1767808" y="4767264"/>
            <a:ext cx="3042575"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panose="020B0604020202020204" pitchFamily="34" charset="0"/>
                <a:cs typeface="Arial" panose="020B0604020202020204" pitchFamily="34" charset="0"/>
              </a:rPr>
              <a:t>Snowmass Early Career Neutrino Frontier Meeting</a:t>
            </a:r>
          </a:p>
        </p:txBody>
      </p:sp>
      <p:sp>
        <p:nvSpPr>
          <p:cNvPr id="16" name="Slide Number Placeholder 3">
            <a:extLst>
              <a:ext uri="{FF2B5EF4-FFF2-40B4-BE49-F238E27FC236}">
                <a16:creationId xmlns:a16="http://schemas.microsoft.com/office/drawing/2014/main" id="{398EC7B6-C9A6-40D1-AE1E-B2ECE8C7F80F}"/>
              </a:ext>
            </a:extLst>
          </p:cNvPr>
          <p:cNvSpPr txBox="1">
            <a:spLocks/>
          </p:cNvSpPr>
          <p:nvPr/>
        </p:nvSpPr>
        <p:spPr>
          <a:xfrm>
            <a:off x="4667371" y="4767264"/>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51C7006-7120-F341-A188-F97DDD913081}" type="slidenum">
              <a:rPr lang="en-US" sz="1000" smtClean="0">
                <a:solidFill>
                  <a:schemeClr val="bg1"/>
                </a:solidFill>
                <a:latin typeface="Arial" panose="020B0604020202020204" pitchFamily="34" charset="0"/>
                <a:cs typeface="Arial" panose="020B0604020202020204" pitchFamily="34" charset="0"/>
              </a:rPr>
              <a:pPr algn="r"/>
              <a:t>7</a:t>
            </a:fld>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3833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6189F-8BD5-4C28-8164-0BDEEE2DF225}"/>
              </a:ext>
            </a:extLst>
          </p:cNvPr>
          <p:cNvSpPr>
            <a:spLocks noGrp="1"/>
          </p:cNvSpPr>
          <p:nvPr>
            <p:ph type="dt" sz="half" idx="10"/>
          </p:nvPr>
        </p:nvSpPr>
        <p:spPr/>
        <p:txBody>
          <a:bodyPr/>
          <a:lstStyle/>
          <a:p>
            <a:r>
              <a:rPr lang="en-US" dirty="0"/>
              <a:t>December 2nd, 2020</a:t>
            </a:r>
          </a:p>
        </p:txBody>
      </p:sp>
      <p:sp>
        <p:nvSpPr>
          <p:cNvPr id="3" name="Footer Placeholder 2">
            <a:extLst>
              <a:ext uri="{FF2B5EF4-FFF2-40B4-BE49-F238E27FC236}">
                <a16:creationId xmlns:a16="http://schemas.microsoft.com/office/drawing/2014/main" id="{601AB080-1626-4049-B39B-A7AF778804C9}"/>
              </a:ext>
            </a:extLst>
          </p:cNvPr>
          <p:cNvSpPr>
            <a:spLocks noGrp="1"/>
          </p:cNvSpPr>
          <p:nvPr>
            <p:ph type="ftr" sz="quarter" idx="11"/>
          </p:nvPr>
        </p:nvSpPr>
        <p:spPr>
          <a:xfrm>
            <a:off x="1767808" y="4767264"/>
            <a:ext cx="3131519" cy="273844"/>
          </a:xfrm>
        </p:spPr>
        <p:txBody>
          <a:bodyPr/>
          <a:lstStyle/>
          <a:p>
            <a:r>
              <a:rPr lang="en-US" dirty="0"/>
              <a:t>Snowmass Early Career Neutrino Frontier Meeting</a:t>
            </a:r>
          </a:p>
        </p:txBody>
      </p:sp>
      <p:sp>
        <p:nvSpPr>
          <p:cNvPr id="4" name="Slide Number Placeholder 3">
            <a:extLst>
              <a:ext uri="{FF2B5EF4-FFF2-40B4-BE49-F238E27FC236}">
                <a16:creationId xmlns:a16="http://schemas.microsoft.com/office/drawing/2014/main" id="{939048EB-CBAC-4DAD-932B-861EF3853DD7}"/>
              </a:ext>
            </a:extLst>
          </p:cNvPr>
          <p:cNvSpPr>
            <a:spLocks noGrp="1"/>
          </p:cNvSpPr>
          <p:nvPr>
            <p:ph type="sldNum" sz="quarter" idx="12"/>
          </p:nvPr>
        </p:nvSpPr>
        <p:spPr/>
        <p:txBody>
          <a:bodyPr/>
          <a:lstStyle/>
          <a:p>
            <a:fld id="{051C7006-7120-F341-A188-F97DDD913081}" type="slidenum">
              <a:rPr lang="en-US" smtClean="0"/>
              <a:t>8</a:t>
            </a:fld>
            <a:endParaRPr lang="en-US"/>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54BFDF16-A809-4BF2-9FD3-6E48BC19FA37}"/>
                  </a:ext>
                </a:extLst>
              </p:cNvPr>
              <p:cNvSpPr txBox="1">
                <a:spLocks/>
              </p:cNvSpPr>
              <p:nvPr/>
            </p:nvSpPr>
            <p:spPr>
              <a:xfrm>
                <a:off x="11717" y="205979"/>
                <a:ext cx="9120563" cy="857250"/>
              </a:xfrm>
              <a:prstGeom prst="rect">
                <a:avLst/>
              </a:prstGeom>
            </p:spPr>
            <p:txBody>
              <a:bodyPr>
                <a:normAutofit fontScale="90000" lnSpcReduction="10000"/>
              </a:bodyPr>
              <a:lstStyle>
                <a:lvl1pPr algn="l" defTabSz="457200" rtl="0" eaLnBrk="1" latinLnBrk="0" hangingPunct="1">
                  <a:spcBef>
                    <a:spcPct val="0"/>
                  </a:spcBef>
                  <a:buNone/>
                  <a:defRPr sz="4000" b="1" kern="1200">
                    <a:solidFill>
                      <a:srgbClr val="3B3C3E"/>
                    </a:solidFill>
                    <a:latin typeface="Arial"/>
                    <a:ea typeface="+mj-ea"/>
                    <a:cs typeface="Arial"/>
                  </a:defRPr>
                </a:lvl1pPr>
              </a:lstStyle>
              <a:p>
                <a:r>
                  <a:rPr lang="en-US" dirty="0"/>
                  <a:t>Signal Comparison</a:t>
                </a:r>
                <a:br>
                  <a:rPr lang="en-US" dirty="0"/>
                </a:br>
                <a14:m>
                  <m:oMath xmlns:m="http://schemas.openxmlformats.org/officeDocument/2006/math">
                    <m:r>
                      <a:rPr lang="en-US" sz="2025" b="0" i="1">
                        <a:solidFill>
                          <a:srgbClr val="00B0F0"/>
                        </a:solidFill>
                        <a:latin typeface="Cambria Math" panose="02040503050406030204" pitchFamily="18" charset="0"/>
                      </a:rPr>
                      <m:t>𝑛</m:t>
                    </m:r>
                    <m:r>
                      <a:rPr lang="en-US" sz="2025" b="0" i="1">
                        <a:solidFill>
                          <a:srgbClr val="00B0F0"/>
                        </a:solidFill>
                        <a:latin typeface="Cambria Math" panose="02040503050406030204" pitchFamily="18" charset="0"/>
                      </a:rPr>
                      <m:t>→</m:t>
                    </m:r>
                    <m:acc>
                      <m:accPr>
                        <m:chr m:val="̅"/>
                        <m:ctrlPr>
                          <a:rPr lang="en-US" sz="2025" b="0" i="1">
                            <a:solidFill>
                              <a:srgbClr val="00B0F0"/>
                            </a:solidFill>
                            <a:latin typeface="Cambria Math" panose="02040503050406030204" pitchFamily="18" charset="0"/>
                          </a:rPr>
                        </m:ctrlPr>
                      </m:accPr>
                      <m:e>
                        <m:r>
                          <a:rPr lang="en-US" sz="2025" b="0" i="1">
                            <a:solidFill>
                              <a:srgbClr val="00B0F0"/>
                            </a:solidFill>
                            <a:latin typeface="Cambria Math" panose="02040503050406030204" pitchFamily="18" charset="0"/>
                          </a:rPr>
                          <m:t>𝑛</m:t>
                        </m:r>
                      </m:e>
                    </m:acc>
                  </m:oMath>
                </a14:m>
                <a:r>
                  <a:rPr lang="en-US" sz="2025" b="0" dirty="0">
                    <a:solidFill>
                      <a:srgbClr val="00B0F0"/>
                    </a:solidFill>
                  </a:rPr>
                  <a:t> </a:t>
                </a:r>
                <a:r>
                  <a:rPr lang="en-US" sz="2025" dirty="0">
                    <a:solidFill>
                      <a:srgbClr val="00B0F0"/>
                    </a:solidFill>
                  </a:rPr>
                  <a:t>vs. Backgrounds (ex: Atmospheric Neutrino, </a:t>
                </a:r>
                <a14:m>
                  <m:oMath xmlns:m="http://schemas.openxmlformats.org/officeDocument/2006/math">
                    <m:r>
                      <a:rPr lang="en-US" sz="2025" b="0" i="1">
                        <a:solidFill>
                          <a:srgbClr val="00B0F0"/>
                        </a:solidFill>
                        <a:latin typeface="Cambria Math" panose="02040503050406030204" pitchFamily="18" charset="0"/>
                      </a:rPr>
                      <m:t>𝜈</m:t>
                    </m:r>
                  </m:oMath>
                </a14:m>
                <a:r>
                  <a:rPr lang="en-US" sz="2025" dirty="0">
                    <a:solidFill>
                      <a:srgbClr val="00B0F0"/>
                    </a:solidFill>
                  </a:rPr>
                  <a:t>)</a:t>
                </a:r>
                <a:endParaRPr lang="en-US" dirty="0">
                  <a:solidFill>
                    <a:srgbClr val="00B0F0"/>
                  </a:solidFill>
                </a:endParaRPr>
              </a:p>
            </p:txBody>
          </p:sp>
        </mc:Choice>
        <mc:Fallback xmlns="">
          <p:sp>
            <p:nvSpPr>
              <p:cNvPr id="5" name="Title 1">
                <a:extLst>
                  <a:ext uri="{FF2B5EF4-FFF2-40B4-BE49-F238E27FC236}">
                    <a16:creationId xmlns:a16="http://schemas.microsoft.com/office/drawing/2014/main" id="{54BFDF16-A809-4BF2-9FD3-6E48BC19FA37}"/>
                  </a:ext>
                </a:extLst>
              </p:cNvPr>
              <p:cNvSpPr txBox="1">
                <a:spLocks noRot="1" noChangeAspect="1" noMove="1" noResize="1" noEditPoints="1" noAdjustHandles="1" noChangeArrowheads="1" noChangeShapeType="1" noTextEdit="1"/>
              </p:cNvSpPr>
              <p:nvPr/>
            </p:nvSpPr>
            <p:spPr>
              <a:xfrm>
                <a:off x="11717" y="205979"/>
                <a:ext cx="9120563" cy="857250"/>
              </a:xfrm>
              <a:prstGeom prst="rect">
                <a:avLst/>
              </a:prstGeom>
              <a:blipFill>
                <a:blip r:embed="rId2"/>
                <a:stretch>
                  <a:fillRect l="-2072" t="-17857" b="-9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A9A848EE-D0F1-4531-AC1F-4F416A877C6B}"/>
                  </a:ext>
                </a:extLst>
              </p:cNvPr>
              <p:cNvSpPr txBox="1">
                <a:spLocks/>
              </p:cNvSpPr>
              <p:nvPr/>
            </p:nvSpPr>
            <p:spPr>
              <a:xfrm>
                <a:off x="1" y="980115"/>
                <a:ext cx="4473522" cy="479823"/>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𝒏</m:t>
                        </m:r>
                      </m:e>
                    </m:acc>
                  </m:oMath>
                </a14:m>
                <a:r>
                  <a:rPr lang="en-US" dirty="0"/>
                  <a:t> Annihilation and Knockouts</a:t>
                </a:r>
              </a:p>
            </p:txBody>
          </p:sp>
        </mc:Choice>
        <mc:Fallback xmlns="">
          <p:sp>
            <p:nvSpPr>
              <p:cNvPr id="6" name="Text Placeholder 2">
                <a:extLst>
                  <a:ext uri="{FF2B5EF4-FFF2-40B4-BE49-F238E27FC236}">
                    <a16:creationId xmlns:a16="http://schemas.microsoft.com/office/drawing/2014/main" id="{A9A848EE-D0F1-4531-AC1F-4F416A877C6B}"/>
                  </a:ext>
                </a:extLst>
              </p:cNvPr>
              <p:cNvSpPr txBox="1">
                <a:spLocks noRot="1" noChangeAspect="1" noMove="1" noResize="1" noEditPoints="1" noAdjustHandles="1" noChangeArrowheads="1" noChangeShapeType="1" noTextEdit="1"/>
              </p:cNvSpPr>
              <p:nvPr/>
            </p:nvSpPr>
            <p:spPr>
              <a:xfrm>
                <a:off x="1" y="980115"/>
                <a:ext cx="4473522" cy="479823"/>
              </a:xfrm>
              <a:prstGeom prst="rect">
                <a:avLst/>
              </a:prstGeom>
              <a:blipFill>
                <a:blip r:embed="rId3"/>
                <a:stretch>
                  <a:fillRect t="-19231"/>
                </a:stretch>
              </a:blipFill>
            </p:spPr>
            <p:txBody>
              <a:bodyPr/>
              <a:lstStyle/>
              <a:p>
                <a:r>
                  <a:rPr lang="en-US">
                    <a:noFill/>
                  </a:rPr>
                  <a:t> </a:t>
                </a:r>
              </a:p>
            </p:txBody>
          </p:sp>
        </mc:Fallback>
      </mc:AlternateContent>
      <p:pic>
        <p:nvPicPr>
          <p:cNvPr id="7" name="Content Placeholder 6">
            <a:extLst>
              <a:ext uri="{FF2B5EF4-FFF2-40B4-BE49-F238E27FC236}">
                <a16:creationId xmlns:a16="http://schemas.microsoft.com/office/drawing/2014/main" id="{4F645F97-480B-4BD7-8CDD-A5F4577C7A0F}"/>
              </a:ext>
            </a:extLst>
          </p:cNvPr>
          <p:cNvPicPr>
            <a:picLocks noChangeAspect="1"/>
          </p:cNvPicPr>
          <p:nvPr/>
        </p:nvPicPr>
        <p:blipFill>
          <a:blip r:embed="rId4"/>
          <a:stretch>
            <a:fillRect/>
          </a:stretch>
        </p:blipFill>
        <p:spPr>
          <a:xfrm>
            <a:off x="854580" y="1846197"/>
            <a:ext cx="2161061" cy="2030191"/>
          </a:xfrm>
          <a:prstGeom prst="rect">
            <a:avLst/>
          </a:prstGeom>
        </p:spPr>
      </p:pic>
      <mc:AlternateContent xmlns:mc="http://schemas.openxmlformats.org/markup-compatibility/2006" xmlns:a14="http://schemas.microsoft.com/office/drawing/2010/main">
        <mc:Choice Requires="a14">
          <p:sp>
            <p:nvSpPr>
              <p:cNvPr id="8" name="Text Placeholder 4">
                <a:extLst>
                  <a:ext uri="{FF2B5EF4-FFF2-40B4-BE49-F238E27FC236}">
                    <a16:creationId xmlns:a16="http://schemas.microsoft.com/office/drawing/2014/main" id="{D5A3F8D2-6115-49A8-A1B6-DC3234C0E4C8}"/>
                  </a:ext>
                </a:extLst>
              </p:cNvPr>
              <p:cNvSpPr txBox="1">
                <a:spLocks/>
              </p:cNvSpPr>
              <p:nvPr/>
            </p:nvSpPr>
            <p:spPr>
              <a:xfrm>
                <a:off x="4516043" y="980115"/>
                <a:ext cx="4616240" cy="47982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75" dirty="0"/>
                  <a:t>Neutral Current Atmospheric </a:t>
                </a:r>
                <a14:m>
                  <m:oMath xmlns:m="http://schemas.openxmlformats.org/officeDocument/2006/math">
                    <m:r>
                      <a:rPr lang="en-US" sz="1275" i="1">
                        <a:latin typeface="Cambria Math" panose="02040503050406030204" pitchFamily="18" charset="0"/>
                      </a:rPr>
                      <m:t>𝝂</m:t>
                    </m:r>
                  </m:oMath>
                </a14:m>
                <a:endParaRPr lang="en-US" sz="1275" dirty="0"/>
              </a:p>
            </p:txBody>
          </p:sp>
        </mc:Choice>
        <mc:Fallback xmlns="">
          <p:sp>
            <p:nvSpPr>
              <p:cNvPr id="8" name="Text Placeholder 4">
                <a:extLst>
                  <a:ext uri="{FF2B5EF4-FFF2-40B4-BE49-F238E27FC236}">
                    <a16:creationId xmlns:a16="http://schemas.microsoft.com/office/drawing/2014/main" id="{D5A3F8D2-6115-49A8-A1B6-DC3234C0E4C8}"/>
                  </a:ext>
                </a:extLst>
              </p:cNvPr>
              <p:cNvSpPr txBox="1">
                <a:spLocks noRot="1" noChangeAspect="1" noMove="1" noResize="1" noEditPoints="1" noAdjustHandles="1" noChangeArrowheads="1" noChangeShapeType="1" noTextEdit="1"/>
              </p:cNvSpPr>
              <p:nvPr/>
            </p:nvSpPr>
            <p:spPr>
              <a:xfrm>
                <a:off x="4516043" y="980115"/>
                <a:ext cx="4616240" cy="479823"/>
              </a:xfrm>
              <a:prstGeom prst="rect">
                <a:avLst/>
              </a:prstGeom>
              <a:blipFill>
                <a:blip r:embed="rId5"/>
                <a:stretch>
                  <a:fillRect t="-1282"/>
                </a:stretch>
              </a:blipFill>
            </p:spPr>
            <p:txBody>
              <a:bodyPr/>
              <a:lstStyle/>
              <a:p>
                <a:r>
                  <a:rPr lang="en-US">
                    <a:noFill/>
                  </a:rPr>
                  <a:t> </a:t>
                </a:r>
              </a:p>
            </p:txBody>
          </p:sp>
        </mc:Fallback>
      </mc:AlternateContent>
      <p:pic>
        <p:nvPicPr>
          <p:cNvPr id="9" name="Content Placeholder 7">
            <a:extLst>
              <a:ext uri="{FF2B5EF4-FFF2-40B4-BE49-F238E27FC236}">
                <a16:creationId xmlns:a16="http://schemas.microsoft.com/office/drawing/2014/main" id="{E5E8FECD-E088-4590-81F7-4E88579716E9}"/>
              </a:ext>
            </a:extLst>
          </p:cNvPr>
          <p:cNvPicPr>
            <a:picLocks noChangeAspect="1"/>
          </p:cNvPicPr>
          <p:nvPr/>
        </p:nvPicPr>
        <p:blipFill>
          <a:blip r:embed="rId6"/>
          <a:stretch>
            <a:fillRect/>
          </a:stretch>
        </p:blipFill>
        <p:spPr>
          <a:xfrm>
            <a:off x="5004144" y="1789927"/>
            <a:ext cx="2160787" cy="2222897"/>
          </a:xfrm>
          <a:prstGeom prst="rect">
            <a:avLst/>
          </a:prstGeom>
        </p:spPr>
      </p:pic>
      <p:sp>
        <p:nvSpPr>
          <p:cNvPr id="10" name="Oval 9">
            <a:extLst>
              <a:ext uri="{FF2B5EF4-FFF2-40B4-BE49-F238E27FC236}">
                <a16:creationId xmlns:a16="http://schemas.microsoft.com/office/drawing/2014/main" id="{084DCB47-0461-4C47-8EB8-1F9A4F922147}"/>
              </a:ext>
            </a:extLst>
          </p:cNvPr>
          <p:cNvSpPr/>
          <p:nvPr/>
        </p:nvSpPr>
        <p:spPr>
          <a:xfrm>
            <a:off x="8001002" y="3654063"/>
            <a:ext cx="100749" cy="95447"/>
          </a:xfrm>
          <a:prstGeom prst="ellipse">
            <a:avLst/>
          </a:prstGeom>
          <a:solidFill>
            <a:srgbClr val="7030A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FE2BBF8-0668-4842-9A8B-F460B2313568}"/>
              </a:ext>
            </a:extLst>
          </p:cNvPr>
          <p:cNvSpPr/>
          <p:nvPr/>
        </p:nvSpPr>
        <p:spPr>
          <a:xfrm>
            <a:off x="8000453" y="3853156"/>
            <a:ext cx="100749" cy="95447"/>
          </a:xfrm>
          <a:prstGeom prst="ellipse">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FE1C5F9-76DE-4DB6-826D-470DFE80B0B3}"/>
              </a:ext>
            </a:extLst>
          </p:cNvPr>
          <p:cNvSpPr/>
          <p:nvPr/>
        </p:nvSpPr>
        <p:spPr>
          <a:xfrm>
            <a:off x="8000453" y="4041152"/>
            <a:ext cx="100749" cy="95447"/>
          </a:xfrm>
          <a:prstGeom prst="ellipse">
            <a:avLst/>
          </a:prstGeom>
          <a:solidFill>
            <a:srgbClr val="FF000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A9509A9-FB67-4092-909D-D94BB278F2D5}"/>
              </a:ext>
            </a:extLst>
          </p:cNvPr>
          <p:cNvSpPr txBox="1"/>
          <p:nvPr/>
        </p:nvSpPr>
        <p:spPr>
          <a:xfrm>
            <a:off x="8035644" y="3574235"/>
            <a:ext cx="1096639" cy="24820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a:ea typeface="+mn-ea"/>
                <a:cs typeface="+mn-cs"/>
              </a:rPr>
              <a:t>- Antineutron</a:t>
            </a:r>
          </a:p>
        </p:txBody>
      </p:sp>
      <p:sp>
        <p:nvSpPr>
          <p:cNvPr id="14" name="TextBox 13">
            <a:extLst>
              <a:ext uri="{FF2B5EF4-FFF2-40B4-BE49-F238E27FC236}">
                <a16:creationId xmlns:a16="http://schemas.microsoft.com/office/drawing/2014/main" id="{15EBB1E8-8E29-4DA6-BBEC-D6E1FF2A0545}"/>
              </a:ext>
            </a:extLst>
          </p:cNvPr>
          <p:cNvSpPr txBox="1"/>
          <p:nvPr/>
        </p:nvSpPr>
        <p:spPr>
          <a:xfrm>
            <a:off x="8058132" y="3778009"/>
            <a:ext cx="721151" cy="24820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a:ea typeface="+mn-ea"/>
                <a:cs typeface="+mn-cs"/>
              </a:rPr>
              <a:t>- Neutron</a:t>
            </a:r>
          </a:p>
        </p:txBody>
      </p:sp>
      <p:sp>
        <p:nvSpPr>
          <p:cNvPr id="15" name="TextBox 14">
            <a:extLst>
              <a:ext uri="{FF2B5EF4-FFF2-40B4-BE49-F238E27FC236}">
                <a16:creationId xmlns:a16="http://schemas.microsoft.com/office/drawing/2014/main" id="{AC024503-86E8-4192-8590-14D3AD8156D8}"/>
              </a:ext>
            </a:extLst>
          </p:cNvPr>
          <p:cNvSpPr txBox="1"/>
          <p:nvPr/>
        </p:nvSpPr>
        <p:spPr>
          <a:xfrm>
            <a:off x="8058125" y="3963600"/>
            <a:ext cx="620403" cy="24820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a:ea typeface="+mn-ea"/>
                <a:cs typeface="+mn-cs"/>
              </a:rPr>
              <a:t>- Proton</a:t>
            </a:r>
          </a:p>
        </p:txBody>
      </p:sp>
      <p:sp>
        <p:nvSpPr>
          <p:cNvPr id="16" name="Oval 15">
            <a:extLst>
              <a:ext uri="{FF2B5EF4-FFF2-40B4-BE49-F238E27FC236}">
                <a16:creationId xmlns:a16="http://schemas.microsoft.com/office/drawing/2014/main" id="{FAE6BF35-5BF5-416B-A658-504C71DAF263}"/>
              </a:ext>
            </a:extLst>
          </p:cNvPr>
          <p:cNvSpPr/>
          <p:nvPr/>
        </p:nvSpPr>
        <p:spPr>
          <a:xfrm>
            <a:off x="8001002" y="4234052"/>
            <a:ext cx="100749" cy="95447"/>
          </a:xfrm>
          <a:prstGeom prst="ellipse">
            <a:avLst/>
          </a:prstGeom>
          <a:solidFill>
            <a:srgbClr val="00B0F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B8ECF1-DC9C-4361-B40F-B1CBC333A5EE}"/>
              </a:ext>
            </a:extLst>
          </p:cNvPr>
          <p:cNvSpPr txBox="1"/>
          <p:nvPr/>
        </p:nvSpPr>
        <p:spPr>
          <a:xfrm>
            <a:off x="8058675" y="4156500"/>
            <a:ext cx="620403" cy="24820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a:ea typeface="+mn-ea"/>
                <a:cs typeface="+mn-cs"/>
              </a:rPr>
              <a:t>- Pion</a:t>
            </a:r>
          </a:p>
        </p:txBody>
      </p:sp>
      <p:sp>
        <p:nvSpPr>
          <p:cNvPr id="18" name="TextBox 17">
            <a:extLst>
              <a:ext uri="{FF2B5EF4-FFF2-40B4-BE49-F238E27FC236}">
                <a16:creationId xmlns:a16="http://schemas.microsoft.com/office/drawing/2014/main" id="{28734716-498F-431D-B248-40C11135428A}"/>
              </a:ext>
            </a:extLst>
          </p:cNvPr>
          <p:cNvSpPr txBox="1"/>
          <p:nvPr/>
        </p:nvSpPr>
        <p:spPr>
          <a:xfrm>
            <a:off x="3155755" y="1711136"/>
            <a:ext cx="1353515" cy="1709442"/>
          </a:xfrm>
          <a:prstGeom prst="rect">
            <a:avLst/>
          </a:prstGeom>
          <a:noFill/>
        </p:spPr>
        <p:txBody>
          <a:bodyPr wrap="square" rtlCol="0">
            <a:spAutoFit/>
          </a:bodyPr>
          <a:lstStyle/>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~Noncontinuous energy spectrum</a:t>
            </a:r>
          </a:p>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Generally a ~spherical topology</a:t>
            </a:r>
          </a:p>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momentum due only to Fermi motion</a:t>
            </a:r>
          </a:p>
        </p:txBody>
      </p:sp>
      <p:sp>
        <p:nvSpPr>
          <p:cNvPr id="19" name="TextBox 18">
            <a:extLst>
              <a:ext uri="{FF2B5EF4-FFF2-40B4-BE49-F238E27FC236}">
                <a16:creationId xmlns:a16="http://schemas.microsoft.com/office/drawing/2014/main" id="{0C4D45DE-6F01-457C-8DA6-63FCFDB3298C}"/>
              </a:ext>
            </a:extLst>
          </p:cNvPr>
          <p:cNvSpPr txBox="1"/>
          <p:nvPr/>
        </p:nvSpPr>
        <p:spPr>
          <a:xfrm>
            <a:off x="7376984" y="1565989"/>
            <a:ext cx="1324172" cy="1547731"/>
          </a:xfrm>
          <a:prstGeom prst="rect">
            <a:avLst/>
          </a:prstGeom>
          <a:noFill/>
        </p:spPr>
        <p:txBody>
          <a:bodyPr wrap="square" rtlCol="0">
            <a:spAutoFit/>
          </a:bodyPr>
          <a:lstStyle/>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Continuous energy spectrum</a:t>
            </a:r>
          </a:p>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Generally a ~correlated topology</a:t>
            </a:r>
          </a:p>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Large range of total momentum</a:t>
            </a:r>
          </a:p>
        </p:txBody>
      </p:sp>
      <p:sp>
        <p:nvSpPr>
          <p:cNvPr id="20" name="TextBox 19">
            <a:extLst>
              <a:ext uri="{FF2B5EF4-FFF2-40B4-BE49-F238E27FC236}">
                <a16:creationId xmlns:a16="http://schemas.microsoft.com/office/drawing/2014/main" id="{58AD9EDE-CF15-40A3-821C-FAC002044DCC}"/>
              </a:ext>
            </a:extLst>
          </p:cNvPr>
          <p:cNvSpPr txBox="1"/>
          <p:nvPr/>
        </p:nvSpPr>
        <p:spPr>
          <a:xfrm>
            <a:off x="891622" y="3696921"/>
            <a:ext cx="1001629"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a:ea typeface="+mn-ea"/>
                <a:cs typeface="+mn-cs"/>
              </a:rPr>
              <a:t>“pion star”</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A2AF961-82EB-47E7-A08E-82122D3FA6F6}"/>
                  </a:ext>
                </a:extLst>
              </p:cNvPr>
              <p:cNvSpPr txBox="1"/>
              <p:nvPr/>
            </p:nvSpPr>
            <p:spPr>
              <a:xfrm>
                <a:off x="1053740" y="2246609"/>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TextBox 20">
                <a:extLst>
                  <a:ext uri="{FF2B5EF4-FFF2-40B4-BE49-F238E27FC236}">
                    <a16:creationId xmlns:a16="http://schemas.microsoft.com/office/drawing/2014/main" id="{7A2AF961-82EB-47E7-A08E-82122D3FA6F6}"/>
                  </a:ext>
                </a:extLst>
              </p:cNvPr>
              <p:cNvSpPr txBox="1">
                <a:spLocks noRot="1" noChangeAspect="1" noMove="1" noResize="1" noEditPoints="1" noAdjustHandles="1" noChangeArrowheads="1" noChangeShapeType="1" noTextEdit="1"/>
              </p:cNvSpPr>
              <p:nvPr/>
            </p:nvSpPr>
            <p:spPr>
              <a:xfrm>
                <a:off x="1053740" y="2246609"/>
                <a:ext cx="300791" cy="3002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0363FCE-BDD9-4AAE-9760-13763FFA2561}"/>
                  </a:ext>
                </a:extLst>
              </p:cNvPr>
              <p:cNvSpPr txBox="1"/>
              <p:nvPr/>
            </p:nvSpPr>
            <p:spPr>
              <a:xfrm>
                <a:off x="837160" y="3341482"/>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2" name="TextBox 21">
                <a:extLst>
                  <a:ext uri="{FF2B5EF4-FFF2-40B4-BE49-F238E27FC236}">
                    <a16:creationId xmlns:a16="http://schemas.microsoft.com/office/drawing/2014/main" id="{20363FCE-BDD9-4AAE-9760-13763FFA2561}"/>
                  </a:ext>
                </a:extLst>
              </p:cNvPr>
              <p:cNvSpPr txBox="1">
                <a:spLocks noRot="1" noChangeAspect="1" noMove="1" noResize="1" noEditPoints="1" noAdjustHandles="1" noChangeArrowheads="1" noChangeShapeType="1" noTextEdit="1"/>
              </p:cNvSpPr>
              <p:nvPr/>
            </p:nvSpPr>
            <p:spPr>
              <a:xfrm>
                <a:off x="837160" y="3341482"/>
                <a:ext cx="300791" cy="3002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9870CC-F70A-45CC-8A4A-57A7D09E9CE6}"/>
                  </a:ext>
                </a:extLst>
              </p:cNvPr>
              <p:cNvSpPr txBox="1"/>
              <p:nvPr/>
            </p:nvSpPr>
            <p:spPr>
              <a:xfrm>
                <a:off x="1892944" y="3546018"/>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TextBox 22">
                <a:extLst>
                  <a:ext uri="{FF2B5EF4-FFF2-40B4-BE49-F238E27FC236}">
                    <a16:creationId xmlns:a16="http://schemas.microsoft.com/office/drawing/2014/main" id="{2C9870CC-F70A-45CC-8A4A-57A7D09E9CE6}"/>
                  </a:ext>
                </a:extLst>
              </p:cNvPr>
              <p:cNvSpPr txBox="1">
                <a:spLocks noRot="1" noChangeAspect="1" noMove="1" noResize="1" noEditPoints="1" noAdjustHandles="1" noChangeArrowheads="1" noChangeShapeType="1" noTextEdit="1"/>
              </p:cNvSpPr>
              <p:nvPr/>
            </p:nvSpPr>
            <p:spPr>
              <a:xfrm>
                <a:off x="1892944" y="3546018"/>
                <a:ext cx="300791" cy="3002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2865B25-47B0-4553-B171-DB4C35E3832F}"/>
                  </a:ext>
                </a:extLst>
              </p:cNvPr>
              <p:cNvSpPr txBox="1"/>
              <p:nvPr/>
            </p:nvSpPr>
            <p:spPr>
              <a:xfrm>
                <a:off x="2708077" y="2745914"/>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4" name="TextBox 23">
                <a:extLst>
                  <a:ext uri="{FF2B5EF4-FFF2-40B4-BE49-F238E27FC236}">
                    <a16:creationId xmlns:a16="http://schemas.microsoft.com/office/drawing/2014/main" id="{52865B25-47B0-4553-B171-DB4C35E3832F}"/>
                  </a:ext>
                </a:extLst>
              </p:cNvPr>
              <p:cNvSpPr txBox="1">
                <a:spLocks noRot="1" noChangeAspect="1" noMove="1" noResize="1" noEditPoints="1" noAdjustHandles="1" noChangeArrowheads="1" noChangeShapeType="1" noTextEdit="1"/>
              </p:cNvSpPr>
              <p:nvPr/>
            </p:nvSpPr>
            <p:spPr>
              <a:xfrm>
                <a:off x="2708077" y="2745914"/>
                <a:ext cx="300791" cy="3002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5047666-ECB9-4EF4-B633-3E4041475AF8}"/>
                  </a:ext>
                </a:extLst>
              </p:cNvPr>
              <p:cNvSpPr txBox="1"/>
              <p:nvPr/>
            </p:nvSpPr>
            <p:spPr>
              <a:xfrm>
                <a:off x="2311032" y="1990930"/>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TextBox 24">
                <a:extLst>
                  <a:ext uri="{FF2B5EF4-FFF2-40B4-BE49-F238E27FC236}">
                    <a16:creationId xmlns:a16="http://schemas.microsoft.com/office/drawing/2014/main" id="{55047666-ECB9-4EF4-B633-3E4041475AF8}"/>
                  </a:ext>
                </a:extLst>
              </p:cNvPr>
              <p:cNvSpPr txBox="1">
                <a:spLocks noRot="1" noChangeAspect="1" noMove="1" noResize="1" noEditPoints="1" noAdjustHandles="1" noChangeArrowheads="1" noChangeShapeType="1" noTextEdit="1"/>
              </p:cNvSpPr>
              <p:nvPr/>
            </p:nvSpPr>
            <p:spPr>
              <a:xfrm>
                <a:off x="2311032" y="1990930"/>
                <a:ext cx="300791" cy="3002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8FD7CBA-E87E-4ADA-8FA7-7E42DC266367}"/>
                  </a:ext>
                </a:extLst>
              </p:cNvPr>
              <p:cNvSpPr txBox="1"/>
              <p:nvPr/>
            </p:nvSpPr>
            <p:spPr>
              <a:xfrm>
                <a:off x="5203266" y="2153528"/>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6" name="TextBox 25">
                <a:extLst>
                  <a:ext uri="{FF2B5EF4-FFF2-40B4-BE49-F238E27FC236}">
                    <a16:creationId xmlns:a16="http://schemas.microsoft.com/office/drawing/2014/main" id="{B8FD7CBA-E87E-4ADA-8FA7-7E42DC266367}"/>
                  </a:ext>
                </a:extLst>
              </p:cNvPr>
              <p:cNvSpPr txBox="1">
                <a:spLocks noRot="1" noChangeAspect="1" noMove="1" noResize="1" noEditPoints="1" noAdjustHandles="1" noChangeArrowheads="1" noChangeShapeType="1" noTextEdit="1"/>
              </p:cNvSpPr>
              <p:nvPr/>
            </p:nvSpPr>
            <p:spPr>
              <a:xfrm>
                <a:off x="5203266" y="2153528"/>
                <a:ext cx="300791" cy="3002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2F218C5-EEB2-4B63-B41E-C9C79A19B3A4}"/>
                  </a:ext>
                </a:extLst>
              </p:cNvPr>
              <p:cNvSpPr txBox="1"/>
              <p:nvPr/>
            </p:nvSpPr>
            <p:spPr>
              <a:xfrm>
                <a:off x="6651270" y="2738244"/>
                <a:ext cx="300791"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1"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oMath>
                  </m:oMathPara>
                </a14:m>
                <a:endParaRPr kumimoji="0" lang="en-US" sz="1351"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7" name="TextBox 26">
                <a:extLst>
                  <a:ext uri="{FF2B5EF4-FFF2-40B4-BE49-F238E27FC236}">
                    <a16:creationId xmlns:a16="http://schemas.microsoft.com/office/drawing/2014/main" id="{22F218C5-EEB2-4B63-B41E-C9C79A19B3A4}"/>
                  </a:ext>
                </a:extLst>
              </p:cNvPr>
              <p:cNvSpPr txBox="1">
                <a:spLocks noRot="1" noChangeAspect="1" noMove="1" noResize="1" noEditPoints="1" noAdjustHandles="1" noChangeArrowheads="1" noChangeShapeType="1" noTextEdit="1"/>
              </p:cNvSpPr>
              <p:nvPr/>
            </p:nvSpPr>
            <p:spPr>
              <a:xfrm>
                <a:off x="6651270" y="2738244"/>
                <a:ext cx="300791" cy="300210"/>
              </a:xfrm>
              <a:prstGeom prst="rect">
                <a:avLst/>
              </a:prstGeom>
              <a:blipFill>
                <a:blip r:embed="rId11"/>
                <a:stretch>
                  <a:fillRect/>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1B4413A2-F76C-4850-98BD-40DA46C58A9E}"/>
              </a:ext>
            </a:extLst>
          </p:cNvPr>
          <p:cNvCxnSpPr>
            <a:cxnSpLocks/>
            <a:stCxn id="8" idx="1"/>
          </p:cNvCxnSpPr>
          <p:nvPr/>
        </p:nvCxnSpPr>
        <p:spPr>
          <a:xfrm>
            <a:off x="4516043" y="1220027"/>
            <a:ext cx="0" cy="3424834"/>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6112747B-F568-488D-9DFB-46DAAD0D1C0B}"/>
              </a:ext>
            </a:extLst>
          </p:cNvPr>
          <p:cNvSpPr/>
          <p:nvPr/>
        </p:nvSpPr>
        <p:spPr>
          <a:xfrm>
            <a:off x="2883561" y="3618328"/>
            <a:ext cx="86416" cy="72015"/>
          </a:xfrm>
          <a:prstGeom prst="ellipse">
            <a:avLst/>
          </a:prstGeom>
          <a:solidFill>
            <a:srgbClr val="FF000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807866E-8ADF-420D-B5BF-0BD9871822BC}"/>
              </a:ext>
            </a:extLst>
          </p:cNvPr>
          <p:cNvSpPr/>
          <p:nvPr/>
        </p:nvSpPr>
        <p:spPr>
          <a:xfrm>
            <a:off x="2773487" y="3522880"/>
            <a:ext cx="86416" cy="72015"/>
          </a:xfrm>
          <a:prstGeom prst="ellipse">
            <a:avLst/>
          </a:prstGeom>
          <a:solidFill>
            <a:srgbClr val="FF000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3C774602-44D9-4594-8E00-44701AA18A71}"/>
              </a:ext>
            </a:extLst>
          </p:cNvPr>
          <p:cNvSpPr/>
          <p:nvPr/>
        </p:nvSpPr>
        <p:spPr>
          <a:xfrm>
            <a:off x="2840353" y="3571260"/>
            <a:ext cx="86416" cy="72015"/>
          </a:xfrm>
          <a:prstGeom prst="ellipse">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0E1D8F31-4357-46EC-8E71-911A6498012F}"/>
              </a:ext>
            </a:extLst>
          </p:cNvPr>
          <p:cNvSpPr/>
          <p:nvPr/>
        </p:nvSpPr>
        <p:spPr>
          <a:xfrm>
            <a:off x="2771483" y="3566143"/>
            <a:ext cx="86416" cy="72015"/>
          </a:xfrm>
          <a:prstGeom prst="ellipse">
            <a:avLst/>
          </a:prstGeom>
          <a:solidFill>
            <a:srgbClr val="FF000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DACFDC2-3A8B-41D4-847D-19043988528D}"/>
              </a:ext>
            </a:extLst>
          </p:cNvPr>
          <p:cNvSpPr/>
          <p:nvPr/>
        </p:nvSpPr>
        <p:spPr>
          <a:xfrm>
            <a:off x="2798001" y="3644576"/>
            <a:ext cx="86416" cy="72015"/>
          </a:xfrm>
          <a:prstGeom prst="ellipse">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44ED2BA3-FDB4-425D-AC53-1E34C74066B3}"/>
              </a:ext>
            </a:extLst>
          </p:cNvPr>
          <p:cNvSpPr/>
          <p:nvPr/>
        </p:nvSpPr>
        <p:spPr>
          <a:xfrm>
            <a:off x="2749581" y="3594896"/>
            <a:ext cx="86416" cy="72015"/>
          </a:xfrm>
          <a:prstGeom prst="ellipse">
            <a:avLst/>
          </a:prstGeom>
          <a:solidFill>
            <a:srgbClr val="E48312"/>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FFD422C6-403B-4A21-A1E5-EF587DC2344F}"/>
              </a:ext>
            </a:extLst>
          </p:cNvPr>
          <p:cNvSpPr/>
          <p:nvPr/>
        </p:nvSpPr>
        <p:spPr>
          <a:xfrm>
            <a:off x="1771257" y="2805943"/>
            <a:ext cx="100749" cy="95447"/>
          </a:xfrm>
          <a:prstGeom prst="ellipse">
            <a:avLst/>
          </a:prstGeom>
          <a:solidFill>
            <a:srgbClr val="7030A0"/>
          </a:solidFill>
          <a:ln w="15875" cap="flat" cmpd="sng" algn="ctr">
            <a:solidFill>
              <a:srgbClr val="E48312">
                <a:shade val="5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6840A5F-1059-451D-8D8E-A3BECA610691}"/>
                  </a:ext>
                </a:extLst>
              </p:cNvPr>
              <p:cNvSpPr txBox="1"/>
              <p:nvPr/>
            </p:nvSpPr>
            <p:spPr>
              <a:xfrm>
                <a:off x="6201452" y="37181"/>
                <a:ext cx="2842874" cy="938719"/>
              </a:xfrm>
              <a:prstGeom prst="rect">
                <a:avLst/>
              </a:prstGeom>
              <a:noFill/>
            </p:spPr>
            <p:txBody>
              <a:bodyPr wrap="square" rtlCol="0">
                <a:spAutoFit/>
              </a:bodyPr>
              <a:lstStyle/>
              <a:p>
                <a:r>
                  <a:rPr lang="en-US" sz="1100" dirty="0"/>
                  <a:t>Dover, Gal, and Richard </a:t>
                </a:r>
                <a:r>
                  <a:rPr lang="en-US" sz="1100" dirty="0">
                    <a:hlinkClick r:id="rId12"/>
                  </a:rPr>
                  <a:t>1983</a:t>
                </a:r>
                <a:r>
                  <a:rPr lang="en-US" sz="1100" dirty="0"/>
                  <a:t>, </a:t>
                </a:r>
                <a:r>
                  <a:rPr lang="en-US" sz="1100" dirty="0">
                    <a:hlinkClick r:id="rId13"/>
                  </a:rPr>
                  <a:t>1985</a:t>
                </a:r>
                <a:r>
                  <a:rPr lang="en-US" sz="1100" dirty="0"/>
                  <a:t>, </a:t>
                </a:r>
                <a:r>
                  <a:rPr lang="en-US" sz="1100" b="1" i="1" dirty="0"/>
                  <a:t>and </a:t>
                </a:r>
                <a:r>
                  <a:rPr lang="en-US" sz="1100" dirty="0">
                    <a:hlinkClick r:id="rId14"/>
                  </a:rPr>
                  <a:t>1996</a:t>
                </a:r>
                <a:endParaRPr lang="en-US" sz="1100" dirty="0"/>
              </a:p>
              <a:p>
                <a14:m>
                  <m:oMath xmlns:m="http://schemas.openxmlformats.org/officeDocument/2006/math">
                    <m:r>
                      <a:rPr lang="en-US" sz="1100" i="1" dirty="0">
                        <a:latin typeface="Cambria Math" panose="02040503050406030204" pitchFamily="18" charset="0"/>
                        <a:hlinkClick r:id="rId15"/>
                      </a:rPr>
                      <m:t>~</m:t>
                    </m:r>
                  </m:oMath>
                </a14:m>
                <a:r>
                  <a:rPr lang="en-US" sz="1100" dirty="0">
                    <a:hlinkClick r:id="rId15"/>
                  </a:rPr>
                  <a:t>Golubeva and Kondratyuk, 1997</a:t>
                </a:r>
                <a:endParaRPr lang="en-US" sz="1100" b="1" i="1" dirty="0"/>
              </a:p>
              <a:p>
                <a:r>
                  <a:rPr lang="en-US" sz="1100" dirty="0" err="1">
                    <a:hlinkClick r:id="rId16"/>
                  </a:rPr>
                  <a:t>Kopeliovich</a:t>
                </a:r>
                <a:r>
                  <a:rPr lang="en-US" sz="1100" dirty="0">
                    <a:hlinkClick r:id="rId16"/>
                  </a:rPr>
                  <a:t> et al 2018</a:t>
                </a:r>
                <a:endParaRPr lang="en-US" sz="1100" dirty="0"/>
              </a:p>
              <a:p>
                <a:r>
                  <a:rPr lang="en-US" sz="1100" dirty="0"/>
                  <a:t>Golubeva, JB, Ladd </a:t>
                </a:r>
                <a:r>
                  <a:rPr lang="en-US" sz="1100" dirty="0">
                    <a:hlinkClick r:id="rId17"/>
                  </a:rPr>
                  <a:t>2019</a:t>
                </a:r>
                <a:endParaRPr lang="en-US" sz="1100" dirty="0"/>
              </a:p>
              <a:p>
                <a:r>
                  <a:rPr lang="en-US" sz="1100" dirty="0"/>
                  <a:t>JB, Golubeva, Richard, </a:t>
                </a:r>
                <a:r>
                  <a:rPr lang="en-US" sz="1100" dirty="0" err="1"/>
                  <a:t>Paryev</a:t>
                </a:r>
                <a:r>
                  <a:rPr lang="en-US" sz="1100" dirty="0"/>
                  <a:t> </a:t>
                </a:r>
                <a:r>
                  <a:rPr lang="en-US" sz="1100" dirty="0">
                    <a:hlinkClick r:id="rId18"/>
                  </a:rPr>
                  <a:t>2020</a:t>
                </a:r>
                <a:endParaRPr lang="en-US" sz="1100" dirty="0"/>
              </a:p>
            </p:txBody>
          </p:sp>
        </mc:Choice>
        <mc:Fallback xmlns="">
          <p:sp>
            <p:nvSpPr>
              <p:cNvPr id="37" name="TextBox 36">
                <a:extLst>
                  <a:ext uri="{FF2B5EF4-FFF2-40B4-BE49-F238E27FC236}">
                    <a16:creationId xmlns:a16="http://schemas.microsoft.com/office/drawing/2014/main" id="{46840A5F-1059-451D-8D8E-A3BECA610691}"/>
                  </a:ext>
                </a:extLst>
              </p:cNvPr>
              <p:cNvSpPr txBox="1">
                <a:spLocks noRot="1" noChangeAspect="1" noMove="1" noResize="1" noEditPoints="1" noAdjustHandles="1" noChangeArrowheads="1" noChangeShapeType="1" noTextEdit="1"/>
              </p:cNvSpPr>
              <p:nvPr/>
            </p:nvSpPr>
            <p:spPr>
              <a:xfrm>
                <a:off x="6201452" y="37181"/>
                <a:ext cx="2842874" cy="938719"/>
              </a:xfrm>
              <a:prstGeom prst="rect">
                <a:avLst/>
              </a:prstGeom>
              <a:blipFill>
                <a:blip r:embed="rId19"/>
                <a:stretch>
                  <a:fillRect t="-649" b="-3247"/>
                </a:stretch>
              </a:blipFill>
            </p:spPr>
            <p:txBody>
              <a:bodyPr/>
              <a:lstStyle/>
              <a:p>
                <a:r>
                  <a:rPr lang="en-US">
                    <a:noFill/>
                  </a:rPr>
                  <a:t> </a:t>
                </a:r>
              </a:p>
            </p:txBody>
          </p:sp>
        </mc:Fallback>
      </mc:AlternateContent>
    </p:spTree>
    <p:extLst>
      <p:ext uri="{BB962C8B-B14F-4D97-AF65-F5344CB8AC3E}">
        <p14:creationId xmlns:p14="http://schemas.microsoft.com/office/powerpoint/2010/main" val="3567115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0-#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1+#ppt_w/2"/>
                                          </p:val>
                                        </p:tav>
                                        <p:tav tm="100000">
                                          <p:val>
                                            <p:strVal val="#ppt_x"/>
                                          </p:val>
                                        </p:tav>
                                      </p:tavLst>
                                    </p:anim>
                                    <p:anim calcmode="lin" valueType="num">
                                      <p:cBhvr additive="base">
                                        <p:cTn id="49" dur="500" fill="hold"/>
                                        <p:tgtEl>
                                          <p:spTgt spid="29"/>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1+#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1+#ppt_w/2"/>
                                          </p:val>
                                        </p:tav>
                                        <p:tav tm="100000">
                                          <p:val>
                                            <p:strVal val="#ppt_x"/>
                                          </p:val>
                                        </p:tav>
                                      </p:tavLst>
                                    </p:anim>
                                    <p:anim calcmode="lin" valueType="num">
                                      <p:cBhvr additive="base">
                                        <p:cTn id="57" dur="500" fill="hold"/>
                                        <p:tgtEl>
                                          <p:spTgt spid="31"/>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1+#ppt_w/2"/>
                                          </p:val>
                                        </p:tav>
                                        <p:tav tm="100000">
                                          <p:val>
                                            <p:strVal val="#ppt_x"/>
                                          </p:val>
                                        </p:tav>
                                      </p:tavLst>
                                    </p:anim>
                                    <p:anim calcmode="lin" valueType="num">
                                      <p:cBhvr additive="base">
                                        <p:cTn id="61" dur="50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1+#ppt_w/2"/>
                                          </p:val>
                                        </p:tav>
                                        <p:tav tm="100000">
                                          <p:val>
                                            <p:strVal val="#ppt_x"/>
                                          </p:val>
                                        </p:tav>
                                      </p:tavLst>
                                    </p:anim>
                                    <p:anim calcmode="lin" valueType="num">
                                      <p:cBhvr additive="base">
                                        <p:cTn id="65" dur="500" fill="hold"/>
                                        <p:tgtEl>
                                          <p:spTgt spid="33"/>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1+#ppt_w/2"/>
                                          </p:val>
                                        </p:tav>
                                        <p:tav tm="100000">
                                          <p:val>
                                            <p:strVal val="#ppt_x"/>
                                          </p:val>
                                        </p:tav>
                                      </p:tavLst>
                                    </p:anim>
                                    <p:anim calcmode="lin" valueType="num">
                                      <p:cBhvr additive="base">
                                        <p:cTn id="6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500"/>
                                        <p:tgtEl>
                                          <p:spTgt spid="22"/>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500"/>
                                        <p:tgtEl>
                                          <p:spTgt spid="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down)">
                                      <p:cBhvr>
                                        <p:cTn id="80" dur="500"/>
                                        <p:tgtEl>
                                          <p:spTgt spid="25"/>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down)">
                                      <p:cBhvr>
                                        <p:cTn id="83" dur="500"/>
                                        <p:tgtEl>
                                          <p:spTgt spid="2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8">
                                            <p:txEl>
                                              <p:pRg st="0" end="0"/>
                                            </p:txEl>
                                          </p:spTgt>
                                        </p:tgtEl>
                                        <p:attrNameLst>
                                          <p:attrName>style.visibility</p:attrName>
                                        </p:attrNameLst>
                                      </p:cBhvr>
                                      <p:to>
                                        <p:strVal val="visible"/>
                                      </p:to>
                                    </p:set>
                                    <p:animEffect transition="in" filter="wipe(down)">
                                      <p:cBhvr>
                                        <p:cTn id="97" dur="500"/>
                                        <p:tgtEl>
                                          <p:spTgt spid="18">
                                            <p:txEl>
                                              <p:pRg st="0" end="0"/>
                                            </p:txEl>
                                          </p:spTgt>
                                        </p:tgtEl>
                                      </p:cBhvr>
                                    </p:animEffect>
                                  </p:childTnLst>
                                </p:cTn>
                              </p:par>
                              <p:par>
                                <p:cTn id="98" presetID="22" presetClass="entr" presetSubtype="4" fill="hold" nodeType="withEffect">
                                  <p:stCondLst>
                                    <p:cond delay="0"/>
                                  </p:stCondLst>
                                  <p:childTnLst>
                                    <p:set>
                                      <p:cBhvr>
                                        <p:cTn id="99" dur="1" fill="hold">
                                          <p:stCondLst>
                                            <p:cond delay="0"/>
                                          </p:stCondLst>
                                        </p:cTn>
                                        <p:tgtEl>
                                          <p:spTgt spid="18">
                                            <p:txEl>
                                              <p:pRg st="1" end="1"/>
                                            </p:txEl>
                                          </p:spTgt>
                                        </p:tgtEl>
                                        <p:attrNameLst>
                                          <p:attrName>style.visibility</p:attrName>
                                        </p:attrNameLst>
                                      </p:cBhvr>
                                      <p:to>
                                        <p:strVal val="visible"/>
                                      </p:to>
                                    </p:set>
                                    <p:animEffect transition="in" filter="wipe(down)">
                                      <p:cBhvr>
                                        <p:cTn id="100" dur="500"/>
                                        <p:tgtEl>
                                          <p:spTgt spid="18">
                                            <p:txEl>
                                              <p:pRg st="1" end="1"/>
                                            </p:txEl>
                                          </p:spTgt>
                                        </p:tgtEl>
                                      </p:cBhvr>
                                    </p:animEffect>
                                  </p:childTnLst>
                                </p:cTn>
                              </p:par>
                              <p:par>
                                <p:cTn id="101" presetID="22" presetClass="entr" presetSubtype="4" fill="hold" nodeType="withEffect">
                                  <p:stCondLst>
                                    <p:cond delay="0"/>
                                  </p:stCondLst>
                                  <p:childTnLst>
                                    <p:set>
                                      <p:cBhvr>
                                        <p:cTn id="102" dur="1" fill="hold">
                                          <p:stCondLst>
                                            <p:cond delay="0"/>
                                          </p:stCondLst>
                                        </p:cTn>
                                        <p:tgtEl>
                                          <p:spTgt spid="18">
                                            <p:txEl>
                                              <p:pRg st="2" end="2"/>
                                            </p:txEl>
                                          </p:spTgt>
                                        </p:tgtEl>
                                        <p:attrNameLst>
                                          <p:attrName>style.visibility</p:attrName>
                                        </p:attrNameLst>
                                      </p:cBhvr>
                                      <p:to>
                                        <p:strVal val="visible"/>
                                      </p:to>
                                    </p:set>
                                    <p:animEffect transition="in" filter="wipe(down)">
                                      <p:cBhvr>
                                        <p:cTn id="103" dur="500"/>
                                        <p:tgtEl>
                                          <p:spTgt spid="18">
                                            <p:txEl>
                                              <p:pRg st="2" end="2"/>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8">
                                            <p:txEl>
                                              <p:pRg st="0" end="0"/>
                                            </p:txEl>
                                          </p:spTgt>
                                        </p:tgtEl>
                                        <p:attrNameLst>
                                          <p:attrName>style.visibility</p:attrName>
                                        </p:attrNameLst>
                                      </p:cBhvr>
                                      <p:to>
                                        <p:strVal val="visible"/>
                                      </p:to>
                                    </p:set>
                                    <p:animEffect transition="in" filter="wipe(down)">
                                      <p:cBhvr>
                                        <p:cTn id="108" dur="500"/>
                                        <p:tgtEl>
                                          <p:spTgt spid="8">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wipe(up)">
                                      <p:cBhvr>
                                        <p:cTn id="113" dur="2250"/>
                                        <p:tgtEl>
                                          <p:spTgt spid="9"/>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wipe(down)">
                                      <p:cBhvr>
                                        <p:cTn id="121" dur="500"/>
                                        <p:tgtEl>
                                          <p:spTgt spid="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down)">
                                      <p:cBhvr>
                                        <p:cTn id="126" dur="500"/>
                                        <p:tgtEl>
                                          <p:spTgt spid="19"/>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37"/>
                                        </p:tgtEl>
                                        <p:attrNameLst>
                                          <p:attrName>style.visibility</p:attrName>
                                        </p:attrNameLst>
                                      </p:cBhvr>
                                      <p:to>
                                        <p:strVal val="visible"/>
                                      </p:to>
                                    </p:set>
                                    <p:anim calcmode="lin" valueType="num">
                                      <p:cBhvr>
                                        <p:cTn id="129" dur="500" fill="hold"/>
                                        <p:tgtEl>
                                          <p:spTgt spid="37"/>
                                        </p:tgtEl>
                                        <p:attrNameLst>
                                          <p:attrName>ppt_w</p:attrName>
                                        </p:attrNameLst>
                                      </p:cBhvr>
                                      <p:tavLst>
                                        <p:tav tm="0">
                                          <p:val>
                                            <p:fltVal val="0"/>
                                          </p:val>
                                        </p:tav>
                                        <p:tav tm="100000">
                                          <p:val>
                                            <p:strVal val="#ppt_w"/>
                                          </p:val>
                                        </p:tav>
                                      </p:tavLst>
                                    </p:anim>
                                    <p:anim calcmode="lin" valueType="num">
                                      <p:cBhvr>
                                        <p:cTn id="130" dur="500" fill="hold"/>
                                        <p:tgtEl>
                                          <p:spTgt spid="37"/>
                                        </p:tgtEl>
                                        <p:attrNameLst>
                                          <p:attrName>ppt_h</p:attrName>
                                        </p:attrNameLst>
                                      </p:cBhvr>
                                      <p:tavLst>
                                        <p:tav tm="0">
                                          <p:val>
                                            <p:fltVal val="0"/>
                                          </p:val>
                                        </p:tav>
                                        <p:tav tm="100000">
                                          <p:val>
                                            <p:strVal val="#ppt_h"/>
                                          </p:val>
                                        </p:tav>
                                      </p:tavLst>
                                    </p:anim>
                                    <p:animEffect transition="in" filter="fade">
                                      <p:cBhvr>
                                        <p:cTn id="1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P spid="16" grpId="0" animBg="1"/>
      <p:bldP spid="17" grpId="0"/>
      <p:bldP spid="19" grpId="0"/>
      <p:bldP spid="20" grpId="0"/>
      <p:bldP spid="21" grpId="0"/>
      <p:bldP spid="22" grpId="0"/>
      <p:bldP spid="23" grpId="0"/>
      <p:bldP spid="24" grpId="0"/>
      <p:bldP spid="25" grpId="0"/>
      <p:bldP spid="26" grpId="0"/>
      <p:bldP spid="27" grpId="0"/>
      <p:bldP spid="29" grpId="0" animBg="1"/>
      <p:bldP spid="30" grpId="0" animBg="1"/>
      <p:bldP spid="31" grpId="0" animBg="1"/>
      <p:bldP spid="32" grpId="0" animBg="1"/>
      <p:bldP spid="33" grpId="0" animBg="1"/>
      <p:bldP spid="34" grpId="0" animBg="1"/>
      <p:bldP spid="35" grpId="0"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5CB1-486E-4FCE-9786-A4C884DC0B53}"/>
              </a:ext>
            </a:extLst>
          </p:cNvPr>
          <p:cNvSpPr>
            <a:spLocks noGrp="1"/>
          </p:cNvSpPr>
          <p:nvPr>
            <p:ph type="title"/>
          </p:nvPr>
        </p:nvSpPr>
        <p:spPr/>
        <p:txBody>
          <a:bodyPr/>
          <a:lstStyle/>
          <a:p>
            <a:pPr algn="ctr"/>
            <a:r>
              <a:rPr lang="en-US" dirty="0"/>
              <a:t>Goals of Ongoing Studies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AF2E0E-B366-4C18-98C1-90C5A1EB282D}"/>
                  </a:ext>
                </a:extLst>
              </p:cNvPr>
              <p:cNvSpPr>
                <a:spLocks noGrp="1"/>
              </p:cNvSpPr>
              <p:nvPr>
                <p:ph idx="1"/>
              </p:nvPr>
            </p:nvSpPr>
            <p:spPr>
              <a:xfrm>
                <a:off x="0" y="1119725"/>
                <a:ext cx="9144000" cy="3531394"/>
              </a:xfrm>
            </p:spPr>
            <p:txBody>
              <a:bodyPr>
                <a:normAutofit/>
              </a:bodyPr>
              <a:lstStyle/>
              <a:p>
                <a:r>
                  <a:rPr lang="en-US" sz="2000" dirty="0"/>
                  <a:t>Utilize realistic models of rare process signals and associated backgrounds</a:t>
                </a:r>
              </a:p>
              <a:p>
                <a:pPr lvl="1"/>
                <a:r>
                  <a:rPr lang="en-US" sz="1600" dirty="0"/>
                  <a:t>Integration of the newest </a:t>
                </a:r>
                <a:r>
                  <a:rPr lang="en-US" sz="1600" b="1" i="1" dirty="0"/>
                  <a:t>nuclear model configurations </a:t>
                </a:r>
                <a:r>
                  <a:rPr lang="en-US" sz="1600" dirty="0"/>
                  <a:t>available in </a:t>
                </a:r>
                <a:r>
                  <a:rPr lang="en-US" sz="1600" dirty="0">
                    <a:latin typeface="Courier New" panose="02070309020205020404" pitchFamily="49" charset="0"/>
                    <a:cs typeface="Courier New" panose="02070309020205020404" pitchFamily="49" charset="0"/>
                  </a:rPr>
                  <a:t>GENIE</a:t>
                </a:r>
                <a:r>
                  <a:rPr lang="en-US" sz="1600" dirty="0"/>
                  <a:t> </a:t>
                </a:r>
                <a:r>
                  <a:rPr lang="en-US" sz="1600" b="1" i="1" dirty="0">
                    <a:hlinkClick r:id="rId3"/>
                  </a:rPr>
                  <a:t>and other </a:t>
                </a:r>
                <a14:m>
                  <m:oMath xmlns:m="http://schemas.openxmlformats.org/officeDocument/2006/math">
                    <m:r>
                      <a:rPr lang="en-US" sz="1600" b="1" i="1" smtClean="0">
                        <a:latin typeface="Cambria Math" panose="02040503050406030204" pitchFamily="18" charset="0"/>
                        <a:hlinkClick r:id="rId3"/>
                      </a:rPr>
                      <m:t>𝒏</m:t>
                    </m:r>
                    <m:r>
                      <a:rPr lang="en-US" sz="1600" b="1" i="1" smtClean="0">
                        <a:latin typeface="Cambria Math" panose="02040503050406030204" pitchFamily="18" charset="0"/>
                        <a:hlinkClick r:id="rId3"/>
                      </a:rPr>
                      <m:t>→</m:t>
                    </m:r>
                    <m:acc>
                      <m:accPr>
                        <m:chr m:val="̅"/>
                        <m:ctrlPr>
                          <a:rPr lang="en-US" sz="1600" b="1" i="1" smtClean="0">
                            <a:latin typeface="Cambria Math" panose="02040503050406030204" pitchFamily="18" charset="0"/>
                            <a:hlinkClick r:id="rId3"/>
                          </a:rPr>
                        </m:ctrlPr>
                      </m:accPr>
                      <m:e>
                        <m:r>
                          <a:rPr lang="en-US" sz="1600" b="1" i="1" smtClean="0">
                            <a:latin typeface="Cambria Math" panose="02040503050406030204" pitchFamily="18" charset="0"/>
                            <a:hlinkClick r:id="rId3"/>
                          </a:rPr>
                          <m:t>𝒏</m:t>
                        </m:r>
                      </m:e>
                    </m:acc>
                  </m:oMath>
                </a14:m>
                <a:r>
                  <a:rPr lang="en-US" sz="1600" b="1" i="1" dirty="0">
                    <a:hlinkClick r:id="rId3"/>
                  </a:rPr>
                  <a:t> generators from Golubeva et al.</a:t>
                </a:r>
                <a:r>
                  <a:rPr lang="en-US" sz="1600" b="1" i="1" dirty="0"/>
                  <a:t> </a:t>
                </a:r>
                <a:r>
                  <a:rPr lang="en-US" sz="1600" dirty="0"/>
                  <a:t>into full DUNE reconstruction chain underway</a:t>
                </a:r>
              </a:p>
              <a:p>
                <a:pPr lvl="1"/>
                <a:r>
                  <a:rPr lang="en-US" sz="1600" dirty="0"/>
                  <a:t>Fully oscillated atmospheric neutrino fluxes/spectra; expected counts complete</a:t>
                </a:r>
              </a:p>
              <a:p>
                <a:pPr lvl="1"/>
                <a:r>
                  <a:rPr lang="en-US" sz="1600" dirty="0"/>
                  <a:t>Proper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𝜈</m:t>
                        </m:r>
                      </m:e>
                      <m:sub>
                        <m:r>
                          <a:rPr lang="en-US" sz="1600" b="0" i="1" smtClean="0">
                            <a:latin typeface="Cambria Math" panose="02040503050406030204" pitchFamily="18" charset="0"/>
                          </a:rPr>
                          <m:t>𝜏</m:t>
                        </m:r>
                      </m:sub>
                    </m:sSub>
                  </m:oMath>
                </a14:m>
                <a:r>
                  <a:rPr lang="en-US" sz="1600" dirty="0"/>
                  <a:t> CC-interactions </a:t>
                </a:r>
                <a:r>
                  <a:rPr lang="en-US" sz="1600" b="1" i="1" dirty="0"/>
                  <a:t>and subsequent </a:t>
                </a:r>
                <a14:m>
                  <m:oMath xmlns:m="http://schemas.openxmlformats.org/officeDocument/2006/math">
                    <m:r>
                      <a:rPr lang="en-US" sz="1600" b="1" i="1" smtClean="0">
                        <a:latin typeface="Cambria Math" panose="02040503050406030204" pitchFamily="18" charset="0"/>
                      </a:rPr>
                      <m:t>𝝉</m:t>
                    </m:r>
                  </m:oMath>
                </a14:m>
                <a:r>
                  <a:rPr lang="en-US" sz="1600" b="1" i="1" dirty="0"/>
                  <a:t> decays</a:t>
                </a:r>
                <a:r>
                  <a:rPr lang="en-US" sz="1600" dirty="0"/>
                  <a:t> </a:t>
                </a:r>
                <a:r>
                  <a:rPr lang="en-US" sz="1600" b="1" i="1" dirty="0"/>
                  <a:t>underway </a:t>
                </a:r>
                <a:r>
                  <a:rPr lang="en-US" sz="1600" dirty="0"/>
                  <a:t>(issues with GEANT)</a:t>
                </a:r>
                <a:endParaRPr lang="en-US" sz="1600" b="1" i="1" dirty="0"/>
              </a:p>
              <a:p>
                <a:r>
                  <a:rPr lang="en-US" sz="2000" dirty="0"/>
                  <a:t>Approximate uncertainties in signal and background topologies</a:t>
                </a:r>
              </a:p>
              <a:p>
                <a:pPr lvl="1"/>
                <a:r>
                  <a:rPr lang="en-US" sz="1600" dirty="0"/>
                  <a:t>Iterate across many nuclear model configurations </a:t>
                </a:r>
                <a:r>
                  <a:rPr lang="en-US" sz="1600" b="1" i="1" dirty="0"/>
                  <a:t>and generators </a:t>
                </a:r>
                <a:r>
                  <a:rPr lang="en-US" sz="1600" dirty="0"/>
                  <a:t>as possible</a:t>
                </a:r>
              </a:p>
              <a:p>
                <a:r>
                  <a:rPr lang="en-US" sz="2000" dirty="0"/>
                  <a:t>Automate analysis techniques to extract expected lower limits of many rare processes</a:t>
                </a:r>
              </a:p>
              <a:p>
                <a:pPr lvl="1"/>
                <a:r>
                  <a:rPr lang="en-US" sz="1500" b="1" i="1" dirty="0"/>
                  <a:t>Generate many different samples for many different signals over many different nuclear model configurations, producing outputs from many individually trained CNN/BDTs</a:t>
                </a:r>
              </a:p>
            </p:txBody>
          </p:sp>
        </mc:Choice>
        <mc:Fallback xmlns="">
          <p:sp>
            <p:nvSpPr>
              <p:cNvPr id="3" name="Content Placeholder 2">
                <a:extLst>
                  <a:ext uri="{FF2B5EF4-FFF2-40B4-BE49-F238E27FC236}">
                    <a16:creationId xmlns:a16="http://schemas.microsoft.com/office/drawing/2014/main" id="{C8AF2E0E-B366-4C18-98C1-90C5A1EB282D}"/>
                  </a:ext>
                </a:extLst>
              </p:cNvPr>
              <p:cNvSpPr>
                <a:spLocks noGrp="1" noRot="1" noChangeAspect="1" noMove="1" noResize="1" noEditPoints="1" noAdjustHandles="1" noChangeArrowheads="1" noChangeShapeType="1" noTextEdit="1"/>
              </p:cNvSpPr>
              <p:nvPr>
                <p:ph idx="1"/>
              </p:nvPr>
            </p:nvSpPr>
            <p:spPr>
              <a:xfrm>
                <a:off x="0" y="1119725"/>
                <a:ext cx="9144000" cy="3531394"/>
              </a:xfrm>
              <a:blipFill>
                <a:blip r:embed="rId4"/>
                <a:stretch>
                  <a:fillRect l="-600" t="-864"/>
                </a:stretch>
              </a:blipFill>
            </p:spPr>
            <p:txBody>
              <a:bodyPr/>
              <a:lstStyle/>
              <a:p>
                <a:r>
                  <a:rPr lang="en-US">
                    <a:noFill/>
                  </a:rPr>
                  <a:t> </a:t>
                </a:r>
              </a:p>
            </p:txBody>
          </p:sp>
        </mc:Fallback>
      </mc:AlternateContent>
      <p:sp>
        <p:nvSpPr>
          <p:cNvPr id="7" name="Date Placeholder 1">
            <a:extLst>
              <a:ext uri="{FF2B5EF4-FFF2-40B4-BE49-F238E27FC236}">
                <a16:creationId xmlns:a16="http://schemas.microsoft.com/office/drawing/2014/main" id="{8C9D76D8-4613-403F-ADB3-5E42E3F2E99B}"/>
              </a:ext>
            </a:extLst>
          </p:cNvPr>
          <p:cNvSpPr>
            <a:spLocks noGrp="1"/>
          </p:cNvSpPr>
          <p:nvPr>
            <p:ph type="dt" sz="half" idx="10"/>
          </p:nvPr>
        </p:nvSpPr>
        <p:spPr>
          <a:xfrm>
            <a:off x="457203" y="4767264"/>
            <a:ext cx="1310609" cy="273844"/>
          </a:xfrm>
        </p:spPr>
        <p:txBody>
          <a:bodyPr/>
          <a:lstStyle/>
          <a:p>
            <a:r>
              <a:rPr lang="en-US"/>
              <a:t>December 2nd, 2020</a:t>
            </a:r>
          </a:p>
        </p:txBody>
      </p:sp>
      <p:sp>
        <p:nvSpPr>
          <p:cNvPr id="8" name="Footer Placeholder 2">
            <a:extLst>
              <a:ext uri="{FF2B5EF4-FFF2-40B4-BE49-F238E27FC236}">
                <a16:creationId xmlns:a16="http://schemas.microsoft.com/office/drawing/2014/main" id="{1B9F16B7-3FBD-463A-9F1D-FD19CF95BD07}"/>
              </a:ext>
            </a:extLst>
          </p:cNvPr>
          <p:cNvSpPr>
            <a:spLocks noGrp="1"/>
          </p:cNvSpPr>
          <p:nvPr>
            <p:ph type="ftr" sz="quarter" idx="11"/>
          </p:nvPr>
        </p:nvSpPr>
        <p:spPr>
          <a:xfrm>
            <a:off x="1767809" y="4767264"/>
            <a:ext cx="3104284" cy="273844"/>
          </a:xfrm>
        </p:spPr>
        <p:txBody>
          <a:bodyPr/>
          <a:lstStyle/>
          <a:p>
            <a:r>
              <a:rPr lang="en-US" dirty="0"/>
              <a:t>Snowmass Early Career Neutrino Frontier Meeting</a:t>
            </a:r>
          </a:p>
        </p:txBody>
      </p:sp>
      <p:sp>
        <p:nvSpPr>
          <p:cNvPr id="9" name="Slide Number Placeholder 3">
            <a:extLst>
              <a:ext uri="{FF2B5EF4-FFF2-40B4-BE49-F238E27FC236}">
                <a16:creationId xmlns:a16="http://schemas.microsoft.com/office/drawing/2014/main" id="{6E795666-0E64-457B-AD28-BC3923C5F4F8}"/>
              </a:ext>
            </a:extLst>
          </p:cNvPr>
          <p:cNvSpPr>
            <a:spLocks noGrp="1"/>
          </p:cNvSpPr>
          <p:nvPr>
            <p:ph type="sldNum" sz="quarter" idx="12"/>
          </p:nvPr>
        </p:nvSpPr>
        <p:spPr>
          <a:xfrm>
            <a:off x="4667371" y="4767264"/>
            <a:ext cx="2133600" cy="273844"/>
          </a:xfrm>
        </p:spPr>
        <p:txBody>
          <a:bodyPr/>
          <a:lstStyle/>
          <a:p>
            <a:fld id="{051C7006-7120-F341-A188-F97DDD913081}" type="slidenum">
              <a:rPr lang="en-US" smtClean="0"/>
              <a:t>9</a:t>
            </a:fld>
            <a:endParaRPr lang="en-US"/>
          </a:p>
        </p:txBody>
      </p:sp>
    </p:spTree>
    <p:extLst>
      <p:ext uri="{BB962C8B-B14F-4D97-AF65-F5344CB8AC3E}">
        <p14:creationId xmlns:p14="http://schemas.microsoft.com/office/powerpoint/2010/main" val="2375275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Title Scree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Meta Inf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ancy Pictures">
  <a:themeElements>
    <a:clrScheme name="UT Theme 2013-10-16">
      <a:dk1>
        <a:srgbClr val="3D3D3F"/>
      </a:dk1>
      <a:lt1>
        <a:srgbClr val="FFFFFF"/>
      </a:lt1>
      <a:dk2>
        <a:srgbClr val="515151"/>
      </a:dk2>
      <a:lt2>
        <a:srgbClr val="EBE7DA"/>
      </a:lt2>
      <a:accent1>
        <a:srgbClr val="416884"/>
      </a:accent1>
      <a:accent2>
        <a:srgbClr val="60376B"/>
      </a:accent2>
      <a:accent3>
        <a:srgbClr val="F82D31"/>
      </a:accent3>
      <a:accent4>
        <a:srgbClr val="FA6F1C"/>
      </a:accent4>
      <a:accent5>
        <a:srgbClr val="A8BE4A"/>
      </a:accent5>
      <a:accent6>
        <a:srgbClr val="4A8370"/>
      </a:accent6>
      <a:hlink>
        <a:srgbClr val="0D4467"/>
      </a:hlink>
      <a:folHlink>
        <a:srgbClr val="335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harts">
  <a:themeElements>
    <a:clrScheme name="UT Theme 2013-10-16">
      <a:dk1>
        <a:srgbClr val="3D3D3F"/>
      </a:dk1>
      <a:lt1>
        <a:srgbClr val="FFFFFF"/>
      </a:lt1>
      <a:dk2>
        <a:srgbClr val="515151"/>
      </a:dk2>
      <a:lt2>
        <a:srgbClr val="EBE7DA"/>
      </a:lt2>
      <a:accent1>
        <a:srgbClr val="416884"/>
      </a:accent1>
      <a:accent2>
        <a:srgbClr val="60376B"/>
      </a:accent2>
      <a:accent3>
        <a:srgbClr val="F82D31"/>
      </a:accent3>
      <a:accent4>
        <a:srgbClr val="FA6F1C"/>
      </a:accent4>
      <a:accent5>
        <a:srgbClr val="A8BE4A"/>
      </a:accent5>
      <a:accent6>
        <a:srgbClr val="4A8370"/>
      </a:accent6>
      <a:hlink>
        <a:srgbClr val="0D4467"/>
      </a:hlink>
      <a:folHlink>
        <a:srgbClr val="335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2FDF706F25AB4E88EDF4F92A0DD682" ma:contentTypeVersion="13" ma:contentTypeDescription="Create a new document." ma:contentTypeScope="" ma:versionID="df12792c64c752849b023714e0e25d1f">
  <xsd:schema xmlns:xsd="http://www.w3.org/2001/XMLSchema" xmlns:xs="http://www.w3.org/2001/XMLSchema" xmlns:p="http://schemas.microsoft.com/office/2006/metadata/properties" xmlns:ns3="d6a80d85-c2a1-4e81-b768-52cc615bcb26" xmlns:ns4="667aa6b3-646e-425e-a4b7-4ecf9f124526" targetNamespace="http://schemas.microsoft.com/office/2006/metadata/properties" ma:root="true" ma:fieldsID="55656afb5355ffe7f06db613d4903aa2" ns3:_="" ns4:_="">
    <xsd:import namespace="d6a80d85-c2a1-4e81-b768-52cc615bcb26"/>
    <xsd:import namespace="667aa6b3-646e-425e-a4b7-4ecf9f12452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a80d85-c2a1-4e81-b768-52cc615bcb2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7aa6b3-646e-425e-a4b7-4ecf9f12452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B3C917-E336-4B20-95AC-18DED67DAB03}">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85E15A55-FD7C-4B41-A2C4-C40490359549}">
  <ds:schemaRefs>
    <ds:schemaRef ds:uri="667aa6b3-646e-425e-a4b7-4ecf9f124526"/>
    <ds:schemaRef ds:uri="d6a80d85-c2a1-4e81-b768-52cc615bcb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0AE29DD-EE03-4E88-9655-E956A10E0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1120</TotalTime>
  <Words>1033</Words>
  <Application>Microsoft Office PowerPoint</Application>
  <PresentationFormat>On-screen Show (16:9)</PresentationFormat>
  <Paragraphs>163</Paragraphs>
  <Slides>14</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Arial</vt:lpstr>
      <vt:lpstr>Calibri</vt:lpstr>
      <vt:lpstr>Cambria Math</vt:lpstr>
      <vt:lpstr>Courier New</vt:lpstr>
      <vt:lpstr>Roboto</vt:lpstr>
      <vt:lpstr>Title Screens</vt:lpstr>
      <vt:lpstr>Content: Meta Info</vt:lpstr>
      <vt:lpstr>Fancy Pictures</vt:lpstr>
      <vt:lpstr>Charts</vt:lpstr>
      <vt:lpstr>PowerPoint Presentation</vt:lpstr>
      <vt:lpstr>Theoretical Points</vt:lpstr>
      <vt:lpstr>PowerPoint Presentation</vt:lpstr>
      <vt:lpstr>PowerPoint Presentation</vt:lpstr>
      <vt:lpstr>PowerPoint Presentation</vt:lpstr>
      <vt:lpstr>PowerPoint Presentation</vt:lpstr>
      <vt:lpstr>A Few (MC Truth) Considerations</vt:lpstr>
      <vt:lpstr>PowerPoint Presentation</vt:lpstr>
      <vt:lpstr>Goals of Ongoing Studies</vt:lpstr>
      <vt:lpstr>PowerPoint Presentation</vt:lpstr>
      <vt:lpstr>PowerPoint Presentation</vt:lpstr>
      <vt:lpstr>PowerPoint Presentation</vt:lpstr>
      <vt:lpstr>Summary and Conclusions</vt:lpstr>
      <vt:lpstr>ACFI Workshop on ΔB=2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L. Barrow</dc:creator>
  <cp:lastModifiedBy>J. L. Barrow</cp:lastModifiedBy>
  <cp:revision>3</cp:revision>
  <dcterms:created xsi:type="dcterms:W3CDTF">2020-07-29T22:16:37Z</dcterms:created>
  <dcterms:modified xsi:type="dcterms:W3CDTF">2020-12-01T22:40:42Z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0x010100762FDF706F25AB4E88EDF4F92A0DD682</vt:lpwstr>
  </property>
</Properties>
</file>