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40"/>
  </p:notesMasterIdLst>
  <p:handoutMasterIdLst>
    <p:handoutMasterId r:id="rId41"/>
  </p:handoutMasterIdLst>
  <p:sldIdLst>
    <p:sldId id="310" r:id="rId2"/>
    <p:sldId id="832" r:id="rId3"/>
    <p:sldId id="850" r:id="rId4"/>
    <p:sldId id="852" r:id="rId5"/>
    <p:sldId id="853" r:id="rId6"/>
    <p:sldId id="849" r:id="rId7"/>
    <p:sldId id="860" r:id="rId8"/>
    <p:sldId id="862" r:id="rId9"/>
    <p:sldId id="863" r:id="rId10"/>
    <p:sldId id="864" r:id="rId11"/>
    <p:sldId id="870" r:id="rId12"/>
    <p:sldId id="859" r:id="rId13"/>
    <p:sldId id="847" r:id="rId14"/>
    <p:sldId id="858" r:id="rId15"/>
    <p:sldId id="866" r:id="rId16"/>
    <p:sldId id="867" r:id="rId17"/>
    <p:sldId id="869" r:id="rId18"/>
    <p:sldId id="880" r:id="rId19"/>
    <p:sldId id="845" r:id="rId20"/>
    <p:sldId id="844" r:id="rId21"/>
    <p:sldId id="856" r:id="rId22"/>
    <p:sldId id="872" r:id="rId23"/>
    <p:sldId id="873" r:id="rId24"/>
    <p:sldId id="889" r:id="rId25"/>
    <p:sldId id="875" r:id="rId26"/>
    <p:sldId id="877" r:id="rId27"/>
    <p:sldId id="876" r:id="rId28"/>
    <p:sldId id="857" r:id="rId29"/>
    <p:sldId id="881" r:id="rId30"/>
    <p:sldId id="882" r:id="rId31"/>
    <p:sldId id="883" r:id="rId32"/>
    <p:sldId id="888" r:id="rId33"/>
    <p:sldId id="884" r:id="rId34"/>
    <p:sldId id="885" r:id="rId35"/>
    <p:sldId id="886" r:id="rId36"/>
    <p:sldId id="887" r:id="rId37"/>
    <p:sldId id="890" r:id="rId38"/>
    <p:sldId id="891" r:id="rId39"/>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FF"/>
    <a:srgbClr val="C00000"/>
    <a:srgbClr val="9999FF"/>
    <a:srgbClr val="FF9900"/>
    <a:srgbClr val="FF9999"/>
    <a:srgbClr val="00FFFF"/>
    <a:srgbClr val="FFCC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3" autoAdjust="0"/>
    <p:restoredTop sz="94518" autoAdjust="0"/>
  </p:normalViewPr>
  <p:slideViewPr>
    <p:cSldViewPr snapToGrid="0">
      <p:cViewPr>
        <p:scale>
          <a:sx n="60" d="100"/>
          <a:sy n="60" d="100"/>
        </p:scale>
        <p:origin x="-936" y="-125"/>
      </p:cViewPr>
      <p:guideLst>
        <p:guide orient="horz" pos="2160"/>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80" d="100"/>
        <a:sy n="80" d="100"/>
      </p:scale>
      <p:origin x="0" y="11198"/>
    </p:cViewPr>
  </p:sorterViewPr>
  <p:notesViewPr>
    <p:cSldViewPr snapToGrid="0">
      <p:cViewPr varScale="1">
        <p:scale>
          <a:sx n="58" d="100"/>
          <a:sy n="58" d="100"/>
        </p:scale>
        <p:origin x="-181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884FB0E-608E-46A0-8E45-F89F5B6D04C0}" type="datetimeFigureOut">
              <a:rPr lang="en-US" smtClean="0"/>
              <a:pPr/>
              <a:t>7/31/2011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0E70224-9006-4C16-A3F0-5593A9CC5BC0}" type="slidenum">
              <a:rPr lang="en-US" smtClean="0"/>
              <a:pPr/>
              <a:t>‹#›</a:t>
            </a:fld>
            <a:endParaRPr lang="en-US"/>
          </a:p>
        </p:txBody>
      </p:sp>
    </p:spTree>
    <p:extLst>
      <p:ext uri="{BB962C8B-B14F-4D97-AF65-F5344CB8AC3E}">
        <p14:creationId xmlns:p14="http://schemas.microsoft.com/office/powerpoint/2010/main" val="713752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1" y="1"/>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72560" y="1"/>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4721" y="4415791"/>
            <a:ext cx="5140960" cy="41833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1" y="8831581"/>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72560" y="8831581"/>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215125442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Test</a:t>
            </a:r>
          </a:p>
        </p:txBody>
      </p:sp>
      <p:sp>
        <p:nvSpPr>
          <p:cNvPr id="7" name="Rectangle 7"/>
          <p:cNvSpPr>
            <a:spLocks noGrp="1" noChangeArrowheads="1"/>
          </p:cNvSpPr>
          <p:nvPr>
            <p:ph type="sldNum" sz="quarter" idx="5"/>
          </p:nvPr>
        </p:nvSpPr>
        <p:spPr>
          <a:ln/>
        </p:spPr>
        <p:txBody>
          <a:bodyPr/>
          <a:lstStyle/>
          <a:p>
            <a:fld id="{0A731FF5-CFBC-413F-802C-989B9BBF1A70}" type="slidenum">
              <a:rPr lang="en-US"/>
              <a:pPr/>
              <a:t>29</a:t>
            </a:fld>
            <a:endParaRPr lang="en-US"/>
          </a:p>
        </p:txBody>
      </p:sp>
      <p:sp>
        <p:nvSpPr>
          <p:cNvPr id="1377282" name="Rectangle 2"/>
          <p:cNvSpPr>
            <a:spLocks noGrp="1" noRot="1" noChangeAspect="1" noChangeArrowheads="1" noTextEdit="1"/>
          </p:cNvSpPr>
          <p:nvPr>
            <p:ph type="sldImg"/>
          </p:nvPr>
        </p:nvSpPr>
        <p:spPr>
          <a:xfrm>
            <a:off x="1182688" y="698500"/>
            <a:ext cx="4646612" cy="3484563"/>
          </a:xfrm>
          <a:ln/>
        </p:spPr>
      </p:sp>
      <p:sp>
        <p:nvSpPr>
          <p:cNvPr id="1377283" name="Rectangle 3"/>
          <p:cNvSpPr>
            <a:spLocks noGrp="1" noChangeArrowheads="1"/>
          </p:cNvSpPr>
          <p:nvPr>
            <p:ph type="body" idx="1"/>
          </p:nvPr>
        </p:nvSpPr>
        <p:spPr>
          <a:xfrm>
            <a:off x="701359" y="4416108"/>
            <a:ext cx="5607684" cy="418242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smtClean="0"/>
              <a:t>P. Oddone,  The Search for the Higgs, August 5, 2011</a:t>
            </a: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083B850-AE71-4212-A9ED-B7BC3B32228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smtClean="0"/>
              <a:t>P. Oddone,  The Search for the Higgs, August 5, 2011</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483893" y="6305550"/>
            <a:ext cx="5055895" cy="457200"/>
          </a:xfrm>
          <a:ln/>
        </p:spPr>
        <p:txBody>
          <a:bodyPr/>
          <a:lstStyle>
            <a:lvl1pPr>
              <a:defRPr/>
            </a:lvl1pPr>
          </a:lstStyle>
          <a:p>
            <a:pPr>
              <a:defRPr/>
            </a:pPr>
            <a:r>
              <a:rPr lang="en-US" dirty="0" smtClean="0"/>
              <a:t>P. Oddone,  The Search for the Higgs, August 5, 2011</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The Search for the Higgs, August 5,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470245" y="6305550"/>
            <a:ext cx="506954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mtClean="0"/>
              <a:t>P. Oddone,  The Search for the Higgs, August 5, 2011</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7"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ctrTitle"/>
          </p:nvPr>
        </p:nvSpPr>
        <p:spPr>
          <a:xfrm>
            <a:off x="2111296" y="318518"/>
            <a:ext cx="5529839" cy="1200150"/>
          </a:xfrm>
        </p:spPr>
        <p:txBody>
          <a:bodyPr/>
          <a:lstStyle/>
          <a:p>
            <a:pPr algn="ctr" eaLnBrk="1" hangingPunct="1"/>
            <a:r>
              <a:rPr lang="en-US" sz="3200" dirty="0" smtClean="0"/>
              <a:t>The Search for the Higgs</a:t>
            </a:r>
            <a:r>
              <a:rPr lang="en-US" sz="1600" dirty="0" smtClean="0"/>
              <a:t>  </a:t>
            </a:r>
            <a:br>
              <a:rPr lang="en-US" sz="1600" dirty="0" smtClean="0"/>
            </a:br>
            <a:r>
              <a:rPr lang="en-US" sz="1600" dirty="0" smtClean="0"/>
              <a:t>Recent developments in the search for the “God” particle</a:t>
            </a:r>
            <a:br>
              <a:rPr lang="en-US" sz="1600" dirty="0" smtClean="0"/>
            </a:br>
            <a:r>
              <a:rPr lang="es-CR" sz="1600" dirty="0" smtClean="0"/>
              <a:t>Encuentro Científico Internacional</a:t>
            </a:r>
            <a:r>
              <a:rPr lang="en-US" sz="1600" dirty="0" smtClean="0"/>
              <a:t>, </a:t>
            </a:r>
            <a:r>
              <a:rPr lang="en-US" sz="1600" dirty="0" smtClean="0"/>
              <a:t>Lima Peru</a:t>
            </a:r>
            <a:br>
              <a:rPr lang="en-US" sz="1600" dirty="0" smtClean="0"/>
            </a:br>
            <a:r>
              <a:rPr lang="en-US" sz="1600" dirty="0" smtClean="0"/>
              <a:t>P. Oddone, August 5</a:t>
            </a:r>
            <a:r>
              <a:rPr lang="en-US" sz="1600" baseline="30000" dirty="0" smtClean="0"/>
              <a:t>th</a:t>
            </a:r>
            <a:r>
              <a:rPr lang="en-US" sz="1600" dirty="0" smtClean="0"/>
              <a:t>, 2011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615" y="1536456"/>
            <a:ext cx="6160671" cy="4620504"/>
          </a:xfrm>
          <a:prstGeom prst="rect">
            <a:avLst/>
          </a:prstGeom>
        </p:spPr>
      </p:pic>
      <p:sp>
        <p:nvSpPr>
          <p:cNvPr id="5" name="TextBox 4"/>
          <p:cNvSpPr txBox="1"/>
          <p:nvPr/>
        </p:nvSpPr>
        <p:spPr>
          <a:xfrm>
            <a:off x="4450080" y="5654040"/>
            <a:ext cx="3520440" cy="430887"/>
          </a:xfrm>
          <a:prstGeom prst="rect">
            <a:avLst/>
          </a:prstGeom>
          <a:noFill/>
        </p:spPr>
        <p:txBody>
          <a:bodyPr wrap="square" rtlCol="0">
            <a:spAutoFit/>
          </a:bodyPr>
          <a:lstStyle/>
          <a:p>
            <a:r>
              <a:rPr lang="en-US" sz="1100" b="1" dirty="0" smtClean="0"/>
              <a:t>Photo: fountain in the city of Grenoble where the latest results were presenteed at EPS-HEP2011</a:t>
            </a:r>
            <a:endParaRPr lang="en-US" sz="11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5" name="Content Placeholder 4"/>
          <p:cNvSpPr>
            <a:spLocks noGrp="1"/>
          </p:cNvSpPr>
          <p:nvPr>
            <p:ph idx="1"/>
          </p:nvPr>
        </p:nvSpPr>
        <p:spPr/>
        <p:txBody>
          <a:bodyPr/>
          <a:lstStyle/>
          <a:p>
            <a:r>
              <a:rPr lang="en-US" sz="2000" dirty="0" smtClean="0"/>
              <a:t>Typical collisions to produce the Higgs Boson</a:t>
            </a:r>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pPr marL="0" indent="0">
              <a:buNone/>
            </a:pPr>
            <a:endParaRPr lang="en-US" baseline="30000" dirty="0">
              <a:solidFill>
                <a:srgbClr val="FFFFFF"/>
              </a:solidFill>
            </a:endParaRPr>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10</a:t>
            </a:fld>
            <a:endParaRPr lang="en-US" dirty="0"/>
          </a:p>
        </p:txBody>
      </p:sp>
      <p:grpSp>
        <p:nvGrpSpPr>
          <p:cNvPr id="20" name="Group 19"/>
          <p:cNvGrpSpPr/>
          <p:nvPr/>
        </p:nvGrpSpPr>
        <p:grpSpPr>
          <a:xfrm>
            <a:off x="3678220" y="2125726"/>
            <a:ext cx="2474118" cy="1480981"/>
            <a:chOff x="3678220" y="3649726"/>
            <a:chExt cx="2474118" cy="1480981"/>
          </a:xfrm>
        </p:grpSpPr>
        <p:grpSp>
          <p:nvGrpSpPr>
            <p:cNvPr id="6" name="Group 5"/>
            <p:cNvGrpSpPr/>
            <p:nvPr/>
          </p:nvGrpSpPr>
          <p:grpSpPr>
            <a:xfrm>
              <a:off x="3678220" y="4140200"/>
              <a:ext cx="2474118" cy="493792"/>
              <a:chOff x="3678220" y="4305300"/>
              <a:chExt cx="2474118" cy="493792"/>
            </a:xfrm>
          </p:grpSpPr>
          <p:sp>
            <p:nvSpPr>
              <p:cNvPr id="60" name="Oval 59"/>
              <p:cNvSpPr/>
              <p:nvPr/>
            </p:nvSpPr>
            <p:spPr bwMode="auto">
              <a:xfrm>
                <a:off x="4329833" y="4305300"/>
                <a:ext cx="484333" cy="493792"/>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5036828" y="4305300"/>
                <a:ext cx="484333" cy="493792"/>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2" name="Right Arrow 61"/>
              <p:cNvSpPr/>
              <p:nvPr/>
            </p:nvSpPr>
            <p:spPr bwMode="auto">
              <a:xfrm>
                <a:off x="3678220" y="4376059"/>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3" name="Right Arrow 62"/>
              <p:cNvSpPr/>
              <p:nvPr/>
            </p:nvSpPr>
            <p:spPr bwMode="auto">
              <a:xfrm rot="10800000">
                <a:off x="5593538" y="4378224"/>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2" name="Right Arrow 11"/>
            <p:cNvSpPr/>
            <p:nvPr/>
          </p:nvSpPr>
          <p:spPr bwMode="auto">
            <a:xfrm rot="15476347">
              <a:off x="4568782" y="3855676"/>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4" name="Right Arrow 63"/>
            <p:cNvSpPr/>
            <p:nvPr/>
          </p:nvSpPr>
          <p:spPr bwMode="auto">
            <a:xfrm rot="5400000">
              <a:off x="4660926" y="4752951"/>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5" name="Right Arrow 64"/>
            <p:cNvSpPr/>
            <p:nvPr/>
          </p:nvSpPr>
          <p:spPr bwMode="auto">
            <a:xfrm rot="4615641">
              <a:off x="4788394" y="4746524"/>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6" name="Right Arrow 65"/>
            <p:cNvSpPr/>
            <p:nvPr/>
          </p:nvSpPr>
          <p:spPr bwMode="auto">
            <a:xfrm rot="6417465">
              <a:off x="4521438" y="4749954"/>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7" name="Right Arrow 66"/>
            <p:cNvSpPr/>
            <p:nvPr/>
          </p:nvSpPr>
          <p:spPr bwMode="auto">
            <a:xfrm rot="16892875">
              <a:off x="4717859" y="3867059"/>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69" name="Line 20"/>
          <p:cNvSpPr>
            <a:spLocks noChangeShapeType="1"/>
          </p:cNvSpPr>
          <p:nvPr/>
        </p:nvSpPr>
        <p:spPr bwMode="auto">
          <a:xfrm>
            <a:off x="3358195" y="4988522"/>
            <a:ext cx="915988" cy="862013"/>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21"/>
          <p:cNvSpPr>
            <a:spLocks/>
          </p:cNvSpPr>
          <p:nvPr/>
        </p:nvSpPr>
        <p:spPr bwMode="auto">
          <a:xfrm rot="10800000">
            <a:off x="2431095" y="4764685"/>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Text Box 23"/>
          <p:cNvSpPr txBox="1">
            <a:spLocks noChangeArrowheads="1"/>
          </p:cNvSpPr>
          <p:nvPr/>
        </p:nvSpPr>
        <p:spPr bwMode="auto">
          <a:xfrm>
            <a:off x="4042408" y="5174260"/>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9933"/>
                </a:solidFill>
              </a:rPr>
              <a:t>H</a:t>
            </a:r>
          </a:p>
        </p:txBody>
      </p:sp>
      <p:sp>
        <p:nvSpPr>
          <p:cNvPr id="72" name="Line 26"/>
          <p:cNvSpPr>
            <a:spLocks noChangeShapeType="1"/>
          </p:cNvSpPr>
          <p:nvPr/>
        </p:nvSpPr>
        <p:spPr bwMode="auto">
          <a:xfrm>
            <a:off x="1532570" y="4007447"/>
            <a:ext cx="914400" cy="90170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27"/>
          <p:cNvSpPr>
            <a:spLocks noChangeShapeType="1"/>
          </p:cNvSpPr>
          <p:nvPr/>
        </p:nvSpPr>
        <p:spPr bwMode="auto">
          <a:xfrm flipV="1">
            <a:off x="1532570" y="4909147"/>
            <a:ext cx="914400" cy="92710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28"/>
          <p:cNvSpPr>
            <a:spLocks noChangeShapeType="1"/>
          </p:cNvSpPr>
          <p:nvPr/>
        </p:nvSpPr>
        <p:spPr bwMode="auto">
          <a:xfrm flipV="1">
            <a:off x="3361370" y="4058247"/>
            <a:ext cx="939800" cy="901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Text Box 30"/>
          <p:cNvSpPr txBox="1">
            <a:spLocks noChangeArrowheads="1"/>
          </p:cNvSpPr>
          <p:nvPr/>
        </p:nvSpPr>
        <p:spPr bwMode="auto">
          <a:xfrm>
            <a:off x="1034059" y="4266210"/>
            <a:ext cx="955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smtClean="0">
                <a:solidFill>
                  <a:srgbClr val="00FFFF"/>
                </a:solidFill>
              </a:rPr>
              <a:t>quark</a:t>
            </a:r>
            <a:endParaRPr lang="en-US" sz="2400" dirty="0">
              <a:solidFill>
                <a:srgbClr val="00FFFF"/>
              </a:solidFill>
            </a:endParaRPr>
          </a:p>
        </p:txBody>
      </p:sp>
      <p:sp>
        <p:nvSpPr>
          <p:cNvPr id="76" name="Rectangle 31"/>
          <p:cNvSpPr>
            <a:spLocks noChangeArrowheads="1"/>
          </p:cNvSpPr>
          <p:nvPr/>
        </p:nvSpPr>
        <p:spPr bwMode="auto">
          <a:xfrm>
            <a:off x="511808" y="5103764"/>
            <a:ext cx="14526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smtClean="0">
                <a:solidFill>
                  <a:srgbClr val="00FFFF"/>
                </a:solidFill>
              </a:rPr>
              <a:t>antiquark</a:t>
            </a:r>
            <a:endParaRPr lang="en-US" sz="2400" dirty="0">
              <a:solidFill>
                <a:srgbClr val="00FFFF"/>
              </a:solidFill>
            </a:endParaRPr>
          </a:p>
        </p:txBody>
      </p:sp>
      <p:sp>
        <p:nvSpPr>
          <p:cNvPr id="77" name="Text Box 32"/>
          <p:cNvSpPr txBox="1">
            <a:spLocks noChangeArrowheads="1"/>
          </p:cNvSpPr>
          <p:nvPr/>
        </p:nvSpPr>
        <p:spPr bwMode="auto">
          <a:xfrm>
            <a:off x="2723195" y="417731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99FF66"/>
                </a:solidFill>
              </a:rPr>
              <a:t>Z</a:t>
            </a:r>
            <a:r>
              <a:rPr lang="en-US" sz="3600" baseline="30000">
                <a:solidFill>
                  <a:srgbClr val="99FF66"/>
                </a:solidFill>
              </a:rPr>
              <a:t>*</a:t>
            </a:r>
            <a:endParaRPr lang="en-US" sz="2400">
              <a:solidFill>
                <a:srgbClr val="99FF66"/>
              </a:solidFill>
            </a:endParaRPr>
          </a:p>
        </p:txBody>
      </p:sp>
      <p:sp>
        <p:nvSpPr>
          <p:cNvPr id="78" name="Text Box 33"/>
          <p:cNvSpPr txBox="1">
            <a:spLocks noChangeArrowheads="1"/>
          </p:cNvSpPr>
          <p:nvPr/>
        </p:nvSpPr>
        <p:spPr bwMode="auto">
          <a:xfrm>
            <a:off x="4056695" y="4237635"/>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Z</a:t>
            </a:r>
          </a:p>
        </p:txBody>
      </p:sp>
      <p:cxnSp>
        <p:nvCxnSpPr>
          <p:cNvPr id="22" name="Straight Connector 21"/>
          <p:cNvCxnSpPr/>
          <p:nvPr/>
        </p:nvCxnSpPr>
        <p:spPr bwMode="auto">
          <a:xfrm>
            <a:off x="5405237" y="4057849"/>
            <a:ext cx="1010462" cy="760413"/>
          </a:xfrm>
          <a:prstGeom prst="line">
            <a:avLst/>
          </a:prstGeom>
          <a:noFill/>
          <a:ln w="19050" cap="flat" cmpd="sng" algn="ctr">
            <a:solidFill>
              <a:srgbClr val="FFFFFF"/>
            </a:solidFill>
            <a:prstDash val="solid"/>
            <a:round/>
            <a:headEnd type="none" w="med" len="med"/>
            <a:tailEnd type="none" w="med" len="med"/>
          </a:ln>
          <a:effectLst/>
        </p:spPr>
      </p:cxnSp>
      <p:cxnSp>
        <p:nvCxnSpPr>
          <p:cNvPr id="79" name="Straight Connector 78"/>
          <p:cNvCxnSpPr/>
          <p:nvPr/>
        </p:nvCxnSpPr>
        <p:spPr bwMode="auto">
          <a:xfrm flipV="1">
            <a:off x="5463199" y="4818262"/>
            <a:ext cx="952500" cy="1032074"/>
          </a:xfrm>
          <a:prstGeom prst="line">
            <a:avLst/>
          </a:prstGeom>
          <a:noFill/>
          <a:ln w="19050" cap="flat" cmpd="sng" algn="ctr">
            <a:solidFill>
              <a:srgbClr val="FFFFFF"/>
            </a:solidFill>
            <a:prstDash val="solid"/>
            <a:round/>
            <a:headEnd type="none" w="med" len="med"/>
            <a:tailEnd type="none" w="med" len="med"/>
          </a:ln>
          <a:effectLst/>
        </p:spPr>
      </p:cxnSp>
      <p:sp>
        <p:nvSpPr>
          <p:cNvPr id="80" name="Line 20"/>
          <p:cNvSpPr>
            <a:spLocks noChangeShapeType="1"/>
          </p:cNvSpPr>
          <p:nvPr/>
        </p:nvSpPr>
        <p:spPr bwMode="auto">
          <a:xfrm flipV="1">
            <a:off x="6415698" y="4818263"/>
            <a:ext cx="1153501" cy="13398"/>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Text Box 23"/>
          <p:cNvSpPr txBox="1">
            <a:spLocks noChangeArrowheads="1"/>
          </p:cNvSpPr>
          <p:nvPr/>
        </p:nvSpPr>
        <p:spPr bwMode="auto">
          <a:xfrm>
            <a:off x="7674608" y="4565406"/>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9933"/>
                </a:solidFill>
              </a:rPr>
              <a:t>H</a:t>
            </a:r>
          </a:p>
        </p:txBody>
      </p:sp>
      <p:sp>
        <p:nvSpPr>
          <p:cNvPr id="25" name="TextBox 24"/>
          <p:cNvSpPr txBox="1"/>
          <p:nvPr/>
        </p:nvSpPr>
        <p:spPr>
          <a:xfrm>
            <a:off x="5784038" y="5253635"/>
            <a:ext cx="939681" cy="461665"/>
          </a:xfrm>
          <a:prstGeom prst="rect">
            <a:avLst/>
          </a:prstGeom>
          <a:noFill/>
        </p:spPr>
        <p:txBody>
          <a:bodyPr wrap="none" rtlCol="0">
            <a:spAutoFit/>
          </a:bodyPr>
          <a:lstStyle/>
          <a:p>
            <a:r>
              <a:rPr lang="en-US" dirty="0" smtClean="0"/>
              <a:t>gluon</a:t>
            </a:r>
            <a:endParaRPr lang="en-US" dirty="0"/>
          </a:p>
        </p:txBody>
      </p:sp>
      <p:sp>
        <p:nvSpPr>
          <p:cNvPr id="82" name="TextBox 81"/>
          <p:cNvSpPr txBox="1"/>
          <p:nvPr/>
        </p:nvSpPr>
        <p:spPr>
          <a:xfrm>
            <a:off x="5720597" y="3938290"/>
            <a:ext cx="939681" cy="461665"/>
          </a:xfrm>
          <a:prstGeom prst="rect">
            <a:avLst/>
          </a:prstGeom>
          <a:noFill/>
        </p:spPr>
        <p:txBody>
          <a:bodyPr wrap="none" rtlCol="0">
            <a:spAutoFit/>
          </a:bodyPr>
          <a:lstStyle/>
          <a:p>
            <a:r>
              <a:rPr lang="en-US" dirty="0" smtClean="0"/>
              <a:t>gluon</a:t>
            </a:r>
            <a:endParaRPr lang="en-US" dirty="0"/>
          </a:p>
        </p:txBody>
      </p:sp>
    </p:spTree>
    <p:extLst>
      <p:ext uri="{BB962C8B-B14F-4D97-AF65-F5344CB8AC3E}">
        <p14:creationId xmlns:p14="http://schemas.microsoft.com/office/powerpoint/2010/main" val="1816623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6400800" cy="3657600"/>
          </a:xfrm>
          <a:prstGeom prst="rect">
            <a:avLst/>
          </a:prstGeom>
        </p:spPr>
      </p:pic>
      <p:sp>
        <p:nvSpPr>
          <p:cNvPr id="8" name="TextBox 7"/>
          <p:cNvSpPr txBox="1"/>
          <p:nvPr/>
        </p:nvSpPr>
        <p:spPr>
          <a:xfrm>
            <a:off x="3230880" y="5288280"/>
            <a:ext cx="4612545" cy="461665"/>
          </a:xfrm>
          <a:prstGeom prst="rect">
            <a:avLst/>
          </a:prstGeom>
          <a:noFill/>
        </p:spPr>
        <p:txBody>
          <a:bodyPr wrap="none" rtlCol="0">
            <a:spAutoFit/>
          </a:bodyPr>
          <a:lstStyle/>
          <a:p>
            <a:r>
              <a:rPr lang="en-US" dirty="0" smtClean="0"/>
              <a:t>Higgs production at the </a:t>
            </a:r>
            <a:r>
              <a:rPr lang="en-US" dirty="0" err="1" smtClean="0"/>
              <a:t>Tevatron</a:t>
            </a:r>
            <a:endParaRPr lang="en-US" dirty="0"/>
          </a:p>
        </p:txBody>
      </p:sp>
    </p:spTree>
    <p:extLst>
      <p:ext uri="{BB962C8B-B14F-4D97-AF65-F5344CB8AC3E}">
        <p14:creationId xmlns:p14="http://schemas.microsoft.com/office/powerpoint/2010/main" val="3669457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248400"/>
            <a:ext cx="2133600" cy="457200"/>
          </a:xfrm>
          <a:prstGeom prst="rect">
            <a:avLst/>
          </a:prstGeom>
        </p:spPr>
        <p:txBody>
          <a:bodyPr/>
          <a:lstStyle/>
          <a:p>
            <a:fld id="{A932FC70-2930-4485-BE62-557B342678CF}" type="slidenum">
              <a:rPr lang="en-US"/>
              <a:pPr/>
              <a:t>12</a:t>
            </a:fld>
            <a:endParaRPr lang="en-US"/>
          </a:p>
        </p:txBody>
      </p:sp>
      <p:sp>
        <p:nvSpPr>
          <p:cNvPr id="1998852" name="Rectangle 4"/>
          <p:cNvSpPr>
            <a:spLocks noGrp="1" noChangeArrowheads="1"/>
          </p:cNvSpPr>
          <p:nvPr>
            <p:ph type="title"/>
          </p:nvPr>
        </p:nvSpPr>
        <p:spPr/>
        <p:txBody>
          <a:bodyPr/>
          <a:lstStyle/>
          <a:p>
            <a:r>
              <a:rPr lang="en-US" dirty="0" smtClean="0"/>
              <a:t>How do we make it?: </a:t>
            </a:r>
            <a:r>
              <a:rPr lang="en-US" dirty="0" err="1" smtClean="0"/>
              <a:t>Tevatron</a:t>
            </a:r>
            <a:endParaRPr lang="en-US" dirty="0"/>
          </a:p>
        </p:txBody>
      </p:sp>
      <p:pic>
        <p:nvPicPr>
          <p:cNvPr id="1998853" name="Picture 5" descr="03-0390-16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1306513"/>
            <a:ext cx="8682037" cy="51149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Tevatron</a:t>
            </a:r>
            <a:r>
              <a:rPr lang="en-US" dirty="0" smtClean="0"/>
              <a:t>: a legendary machine</a:t>
            </a:r>
            <a:endParaRPr lang="en-US" dirty="0"/>
          </a:p>
        </p:txBody>
      </p:sp>
      <p:sp>
        <p:nvSpPr>
          <p:cNvPr id="3" name="Content Placeholder 2"/>
          <p:cNvSpPr>
            <a:spLocks noGrp="1"/>
          </p:cNvSpPr>
          <p:nvPr>
            <p:ph idx="1"/>
          </p:nvPr>
        </p:nvSpPr>
        <p:spPr/>
        <p:txBody>
          <a:bodyPr/>
          <a:lstStyle/>
          <a:p>
            <a:r>
              <a:rPr lang="en-US" sz="2000" dirty="0" smtClean="0"/>
              <a:t>First large superconducting accelerator: established the technology </a:t>
            </a:r>
            <a:r>
              <a:rPr lang="en-US" sz="2000" dirty="0" smtClean="0">
                <a:sym typeface="Wingdings" pitchFamily="2" charset="2"/>
              </a:rPr>
              <a:t> HERA, RHIC and LHC</a:t>
            </a:r>
          </a:p>
          <a:p>
            <a:endParaRPr lang="en-US" sz="1000" dirty="0" smtClean="0">
              <a:sym typeface="Wingdings" pitchFamily="2" charset="2"/>
            </a:endParaRPr>
          </a:p>
          <a:p>
            <a:r>
              <a:rPr lang="en-US" sz="2000" dirty="0" smtClean="0">
                <a:sym typeface="Wingdings" pitchFamily="2" charset="2"/>
              </a:rPr>
              <a:t>New detector technologies (e.g. silicon vertex detectors at hadron colliders); sophisticated triggers and new analysis techniques</a:t>
            </a:r>
          </a:p>
          <a:p>
            <a:endParaRPr lang="en-US" sz="1100" dirty="0" smtClean="0">
              <a:sym typeface="Wingdings" pitchFamily="2" charset="2"/>
            </a:endParaRPr>
          </a:p>
          <a:p>
            <a:r>
              <a:rPr lang="en-US" sz="2000" dirty="0" smtClean="0">
                <a:sym typeface="Wingdings" pitchFamily="2" charset="2"/>
              </a:rPr>
              <a:t>Many important results: top quark discovery, </a:t>
            </a:r>
            <a:r>
              <a:rPr lang="en-US" sz="2000" dirty="0" err="1" smtClean="0">
                <a:sym typeface="Wingdings" pitchFamily="2" charset="2"/>
              </a:rPr>
              <a:t>B</a:t>
            </a:r>
            <a:r>
              <a:rPr lang="en-US" sz="2000" baseline="-25000" dirty="0" err="1" smtClean="0">
                <a:sym typeface="Wingdings" pitchFamily="2" charset="2"/>
              </a:rPr>
              <a:t>s</a:t>
            </a:r>
            <a:r>
              <a:rPr lang="en-US" sz="2000" dirty="0" smtClean="0">
                <a:sym typeface="Wingdings" pitchFamily="2" charset="2"/>
              </a:rPr>
              <a:t> mixing, precision measurements of M</a:t>
            </a:r>
            <a:r>
              <a:rPr lang="en-US" sz="2000" baseline="-25000" dirty="0" smtClean="0">
                <a:sym typeface="Wingdings" pitchFamily="2" charset="2"/>
              </a:rPr>
              <a:t>W</a:t>
            </a:r>
            <a:r>
              <a:rPr lang="en-US" sz="2000" dirty="0" smtClean="0">
                <a:sym typeface="Wingdings" pitchFamily="2" charset="2"/>
              </a:rPr>
              <a:t> and </a:t>
            </a:r>
            <a:r>
              <a:rPr lang="en-US" sz="2000" dirty="0" err="1" smtClean="0">
                <a:sym typeface="Wingdings" pitchFamily="2" charset="2"/>
              </a:rPr>
              <a:t>M</a:t>
            </a:r>
            <a:r>
              <a:rPr lang="en-US" sz="2000" baseline="-25000" dirty="0" err="1" smtClean="0">
                <a:sym typeface="Wingdings" pitchFamily="2" charset="2"/>
              </a:rPr>
              <a:t>Top</a:t>
            </a:r>
            <a:r>
              <a:rPr lang="en-US" sz="2000" dirty="0" smtClean="0">
                <a:sym typeface="Wingdings" pitchFamily="2" charset="2"/>
              </a:rPr>
              <a:t>, di-boson production, single top production, many searches, delimited range of Higgs masses</a:t>
            </a:r>
          </a:p>
          <a:p>
            <a:endParaRPr lang="en-US" sz="2000" dirty="0">
              <a:sym typeface="Wingdings" pitchFamily="2" charset="2"/>
            </a:endParaRPr>
          </a:p>
          <a:p>
            <a:r>
              <a:rPr lang="en-US" sz="2000" dirty="0" smtClean="0">
                <a:sym typeface="Wingdings" pitchFamily="2" charset="2"/>
              </a:rPr>
              <a:t>Recent record luminosity 4.16  10</a:t>
            </a:r>
            <a:r>
              <a:rPr lang="en-US" sz="2000" baseline="30000" dirty="0" smtClean="0">
                <a:sym typeface="Wingdings" pitchFamily="2" charset="2"/>
              </a:rPr>
              <a:t>32</a:t>
            </a:r>
            <a:r>
              <a:rPr lang="en-US" sz="2000" dirty="0" smtClean="0">
                <a:sym typeface="Wingdings" pitchFamily="2" charset="2"/>
              </a:rPr>
              <a:t> sec</a:t>
            </a:r>
            <a:r>
              <a:rPr lang="en-US" sz="2000" baseline="30000" dirty="0" smtClean="0">
                <a:sym typeface="Wingdings" pitchFamily="2" charset="2"/>
              </a:rPr>
              <a:t>-1</a:t>
            </a:r>
            <a:r>
              <a:rPr lang="en-US" sz="2000" dirty="0" smtClean="0">
                <a:sym typeface="Wingdings" pitchFamily="2" charset="2"/>
              </a:rPr>
              <a:t> cm</a:t>
            </a:r>
            <a:r>
              <a:rPr lang="en-US" sz="2000" baseline="30000" dirty="0" smtClean="0">
                <a:sym typeface="Wingdings" pitchFamily="2" charset="2"/>
              </a:rPr>
              <a:t>-2….</a:t>
            </a:r>
            <a:r>
              <a:rPr lang="en-US" sz="2000" dirty="0">
                <a:sym typeface="Wingdings" pitchFamily="2" charset="2"/>
              </a:rPr>
              <a:t>a</a:t>
            </a:r>
            <a:r>
              <a:rPr lang="en-US" sz="2000" dirty="0" smtClean="0">
                <a:sym typeface="Wingdings" pitchFamily="2" charset="2"/>
              </a:rPr>
              <a:t>nd it is not done yet……</a:t>
            </a:r>
          </a:p>
          <a:p>
            <a:endParaRPr lang="en-US"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13</a:t>
            </a:fld>
            <a:endParaRPr lang="en-US" dirty="0"/>
          </a:p>
        </p:txBody>
      </p:sp>
    </p:spTree>
    <p:extLst>
      <p:ext uri="{BB962C8B-B14F-4D97-AF65-F5344CB8AC3E}">
        <p14:creationId xmlns:p14="http://schemas.microsoft.com/office/powerpoint/2010/main" val="1665609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248400"/>
            <a:ext cx="2133600" cy="457200"/>
          </a:xfrm>
          <a:prstGeom prst="rect">
            <a:avLst/>
          </a:prstGeom>
        </p:spPr>
        <p:txBody>
          <a:bodyPr/>
          <a:lstStyle/>
          <a:p>
            <a:fld id="{5BB25871-05F8-44F2-B34A-F2C27038AE96}" type="slidenum">
              <a:rPr lang="en-US"/>
              <a:pPr/>
              <a:t>14</a:t>
            </a:fld>
            <a:endParaRPr lang="en-US"/>
          </a:p>
        </p:txBody>
      </p:sp>
      <p:sp>
        <p:nvSpPr>
          <p:cNvPr id="2050050" name="Rectangle 2"/>
          <p:cNvSpPr>
            <a:spLocks noGrp="1" noChangeArrowheads="1"/>
          </p:cNvSpPr>
          <p:nvPr>
            <p:ph type="title"/>
          </p:nvPr>
        </p:nvSpPr>
        <p:spPr/>
        <p:txBody>
          <a:bodyPr/>
          <a:lstStyle/>
          <a:p>
            <a:r>
              <a:rPr lang="en-US" dirty="0" smtClean="0"/>
              <a:t>How do we make it?: LHC</a:t>
            </a:r>
            <a:endParaRPr lang="en-US" dirty="0"/>
          </a:p>
        </p:txBody>
      </p:sp>
      <p:pic>
        <p:nvPicPr>
          <p:cNvPr id="2050052" name="Picture 4" descr="Cer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284" y="1371601"/>
            <a:ext cx="6580111" cy="47853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made, what does it do?</a:t>
            </a:r>
            <a:endParaRPr lang="en-US" dirty="0"/>
          </a:p>
        </p:txBody>
      </p:sp>
      <p:sp>
        <p:nvSpPr>
          <p:cNvPr id="3" name="Content Placeholder 2"/>
          <p:cNvSpPr>
            <a:spLocks noGrp="1"/>
          </p:cNvSpPr>
          <p:nvPr>
            <p:ph idx="1"/>
          </p:nvPr>
        </p:nvSpPr>
        <p:spPr/>
        <p:txBody>
          <a:bodyPr/>
          <a:lstStyle/>
          <a:p>
            <a:r>
              <a:rPr lang="en-US" dirty="0" smtClean="0"/>
              <a:t>The Higgs instantly decays into either </a:t>
            </a:r>
            <a:r>
              <a:rPr lang="en-US" dirty="0"/>
              <a:t>b</a:t>
            </a:r>
            <a:r>
              <a:rPr lang="en-US" dirty="0" smtClean="0"/>
              <a:t>osons (WW, ZZ, </a:t>
            </a:r>
            <a:r>
              <a:rPr lang="en-US" dirty="0" err="1" smtClean="0"/>
              <a:t>gg</a:t>
            </a:r>
            <a:r>
              <a:rPr lang="en-US" dirty="0" smtClean="0"/>
              <a:t>, </a:t>
            </a:r>
            <a:r>
              <a:rPr lang="en-US" dirty="0" err="1" smtClean="0">
                <a:latin typeface="Symbol" pitchFamily="18" charset="2"/>
              </a:rPr>
              <a:t>gg</a:t>
            </a:r>
            <a:r>
              <a:rPr lang="en-US" dirty="0" smtClean="0"/>
              <a:t>), leptons (</a:t>
            </a:r>
            <a:r>
              <a:rPr lang="en-US" dirty="0" err="1" smtClean="0"/>
              <a:t>ee</a:t>
            </a:r>
            <a:r>
              <a:rPr lang="en-US" dirty="0" smtClean="0"/>
              <a:t>, </a:t>
            </a:r>
            <a:r>
              <a:rPr lang="en-US" dirty="0" smtClean="0">
                <a:latin typeface="Symbol" pitchFamily="18" charset="2"/>
              </a:rPr>
              <a:t>mm</a:t>
            </a:r>
            <a:r>
              <a:rPr lang="en-US" dirty="0" smtClean="0"/>
              <a:t>, </a:t>
            </a:r>
            <a:r>
              <a:rPr lang="en-US" dirty="0" err="1" smtClean="0">
                <a:latin typeface="Symbol" pitchFamily="18" charset="2"/>
              </a:rPr>
              <a:t>tt</a:t>
            </a:r>
            <a:r>
              <a:rPr lang="en-US" dirty="0" smtClean="0">
                <a:latin typeface="Symbol" pitchFamily="18" charset="2"/>
              </a:rPr>
              <a:t>) </a:t>
            </a:r>
            <a:r>
              <a:rPr lang="en-US" dirty="0" smtClean="0"/>
              <a:t>or quarks (any pair of quarks).  It prefers to go to the highest mass channel available</a:t>
            </a:r>
          </a:p>
          <a:p>
            <a:endParaRPr lang="en-US" dirty="0"/>
          </a:p>
          <a:p>
            <a:r>
              <a:rPr lang="en-US" dirty="0" smtClean="0"/>
              <a:t>For instance at “low” Higgs mass:  </a:t>
            </a:r>
            <a:endParaRPr lang="en-US" dirty="0">
              <a:latin typeface="Symbol" pitchFamily="18" charset="2"/>
            </a:endParaRPr>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sp>
        <p:nvSpPr>
          <p:cNvPr id="9" name="Oval 8"/>
          <p:cNvSpPr/>
          <p:nvPr/>
        </p:nvSpPr>
        <p:spPr bwMode="auto">
          <a:xfrm>
            <a:off x="2247900" y="4699000"/>
            <a:ext cx="863600" cy="90170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475958" y="4929832"/>
            <a:ext cx="407484" cy="461665"/>
          </a:xfrm>
          <a:prstGeom prst="rect">
            <a:avLst/>
          </a:prstGeom>
          <a:noFill/>
        </p:spPr>
        <p:txBody>
          <a:bodyPr wrap="none" rtlCol="0">
            <a:spAutoFit/>
          </a:bodyPr>
          <a:lstStyle/>
          <a:p>
            <a:r>
              <a:rPr lang="en-US" dirty="0" smtClean="0">
                <a:solidFill>
                  <a:schemeClr val="bg1"/>
                </a:solidFill>
              </a:rPr>
              <a:t>H</a:t>
            </a:r>
            <a:endParaRPr lang="en-US" dirty="0">
              <a:solidFill>
                <a:schemeClr val="bg1"/>
              </a:solidFill>
            </a:endParaRPr>
          </a:p>
        </p:txBody>
      </p:sp>
      <p:cxnSp>
        <p:nvCxnSpPr>
          <p:cNvPr id="13" name="Straight Arrow Connector 12"/>
          <p:cNvCxnSpPr>
            <a:stCxn id="9" idx="6"/>
          </p:cNvCxnSpPr>
          <p:nvPr/>
        </p:nvCxnSpPr>
        <p:spPr bwMode="auto">
          <a:xfrm flipV="1">
            <a:off x="3111500" y="4929832"/>
            <a:ext cx="1104900" cy="220018"/>
          </a:xfrm>
          <a:prstGeom prst="straightConnector1">
            <a:avLst/>
          </a:prstGeom>
          <a:noFill/>
          <a:ln w="28575" cap="flat" cmpd="sng" algn="ctr">
            <a:solidFill>
              <a:srgbClr val="FFFFFF"/>
            </a:solidFill>
            <a:prstDash val="solid"/>
            <a:round/>
            <a:headEnd type="none" w="med" len="med"/>
            <a:tailEnd type="arrow"/>
          </a:ln>
          <a:effectLst/>
        </p:spPr>
      </p:cxnSp>
      <p:cxnSp>
        <p:nvCxnSpPr>
          <p:cNvPr id="16" name="Straight Arrow Connector 15"/>
          <p:cNvCxnSpPr>
            <a:stCxn id="9" idx="6"/>
          </p:cNvCxnSpPr>
          <p:nvPr/>
        </p:nvCxnSpPr>
        <p:spPr bwMode="auto">
          <a:xfrm>
            <a:off x="3111500" y="5149850"/>
            <a:ext cx="1104900" cy="241647"/>
          </a:xfrm>
          <a:prstGeom prst="straightConnector1">
            <a:avLst/>
          </a:prstGeom>
          <a:noFill/>
          <a:ln w="28575" cap="flat" cmpd="sng" algn="ctr">
            <a:solidFill>
              <a:srgbClr val="FFFFFF"/>
            </a:solidFill>
            <a:prstDash val="solid"/>
            <a:round/>
            <a:headEnd type="none" w="med" len="med"/>
            <a:tailEnd type="arrow"/>
          </a:ln>
          <a:effectLst/>
        </p:spPr>
      </p:cxnSp>
      <p:sp>
        <p:nvSpPr>
          <p:cNvPr id="19" name="Oval 18"/>
          <p:cNvSpPr/>
          <p:nvPr/>
        </p:nvSpPr>
        <p:spPr bwMode="auto">
          <a:xfrm>
            <a:off x="4216400" y="4660900"/>
            <a:ext cx="469900" cy="450850"/>
          </a:xfrm>
          <a:prstGeom prst="ellipse">
            <a:avLst/>
          </a:prstGeom>
          <a:solidFill>
            <a:srgbClr val="00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4216400" y="5257800"/>
            <a:ext cx="469900" cy="450850"/>
          </a:xfrm>
          <a:prstGeom prst="ellipse">
            <a:avLst/>
          </a:prstGeom>
          <a:solidFill>
            <a:srgbClr val="00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21" name="Straight Arrow Connector 20"/>
          <p:cNvCxnSpPr/>
          <p:nvPr/>
        </p:nvCxnSpPr>
        <p:spPr bwMode="auto">
          <a:xfrm flipV="1">
            <a:off x="4610100" y="4330700"/>
            <a:ext cx="1104900" cy="440209"/>
          </a:xfrm>
          <a:prstGeom prst="straightConnector1">
            <a:avLst/>
          </a:prstGeom>
          <a:noFill/>
          <a:ln w="28575" cap="flat" cmpd="sng" algn="ctr">
            <a:solidFill>
              <a:srgbClr val="FFFFFF"/>
            </a:solidFill>
            <a:prstDash val="solid"/>
            <a:round/>
            <a:headEnd type="none" w="med" len="med"/>
            <a:tailEnd type="arrow"/>
          </a:ln>
          <a:effectLst/>
        </p:spPr>
      </p:cxnSp>
      <p:cxnSp>
        <p:nvCxnSpPr>
          <p:cNvPr id="22" name="Straight Arrow Connector 21"/>
          <p:cNvCxnSpPr/>
          <p:nvPr/>
        </p:nvCxnSpPr>
        <p:spPr bwMode="auto">
          <a:xfrm flipV="1">
            <a:off x="4673600" y="4660900"/>
            <a:ext cx="1104900" cy="220018"/>
          </a:xfrm>
          <a:prstGeom prst="straightConnector1">
            <a:avLst/>
          </a:prstGeom>
          <a:noFill/>
          <a:ln w="28575" cap="flat" cmpd="sng" algn="ctr">
            <a:solidFill>
              <a:srgbClr val="FFFFFF"/>
            </a:solidFill>
            <a:prstDash val="solid"/>
            <a:round/>
            <a:headEnd type="none" w="med" len="med"/>
            <a:tailEnd type="arrow"/>
          </a:ln>
          <a:effectLst/>
        </p:spPr>
      </p:cxnSp>
      <p:cxnSp>
        <p:nvCxnSpPr>
          <p:cNvPr id="23" name="Straight Arrow Connector 22"/>
          <p:cNvCxnSpPr>
            <a:stCxn id="19" idx="5"/>
          </p:cNvCxnSpPr>
          <p:nvPr/>
        </p:nvCxnSpPr>
        <p:spPr bwMode="auto">
          <a:xfrm flipV="1">
            <a:off x="4617485" y="5039841"/>
            <a:ext cx="1161015" cy="5884"/>
          </a:xfrm>
          <a:prstGeom prst="straightConnector1">
            <a:avLst/>
          </a:prstGeom>
          <a:noFill/>
          <a:ln w="28575" cap="flat" cmpd="sng" algn="ctr">
            <a:solidFill>
              <a:srgbClr val="FFFFFF"/>
            </a:solidFill>
            <a:prstDash val="solid"/>
            <a:round/>
            <a:headEnd type="none" w="med" len="med"/>
            <a:tailEnd type="arrow"/>
          </a:ln>
          <a:effectLst/>
        </p:spPr>
      </p:cxnSp>
      <p:cxnSp>
        <p:nvCxnSpPr>
          <p:cNvPr id="24" name="Straight Arrow Connector 23"/>
          <p:cNvCxnSpPr/>
          <p:nvPr/>
        </p:nvCxnSpPr>
        <p:spPr bwMode="auto">
          <a:xfrm flipV="1">
            <a:off x="4645542" y="4863927"/>
            <a:ext cx="1132958" cy="110009"/>
          </a:xfrm>
          <a:prstGeom prst="straightConnector1">
            <a:avLst/>
          </a:prstGeom>
          <a:noFill/>
          <a:ln w="28575" cap="flat" cmpd="sng" algn="ctr">
            <a:solidFill>
              <a:srgbClr val="FFFFFF"/>
            </a:solidFill>
            <a:prstDash val="solid"/>
            <a:round/>
            <a:headEnd type="none" w="med" len="med"/>
            <a:tailEnd type="arrow"/>
          </a:ln>
          <a:effectLst/>
        </p:spPr>
      </p:cxnSp>
      <p:cxnSp>
        <p:nvCxnSpPr>
          <p:cNvPr id="25" name="Straight Arrow Connector 24"/>
          <p:cNvCxnSpPr/>
          <p:nvPr/>
        </p:nvCxnSpPr>
        <p:spPr bwMode="auto">
          <a:xfrm>
            <a:off x="4686300" y="5501507"/>
            <a:ext cx="1028700" cy="99193"/>
          </a:xfrm>
          <a:prstGeom prst="straightConnector1">
            <a:avLst/>
          </a:prstGeom>
          <a:noFill/>
          <a:ln w="28575" cap="flat" cmpd="sng" algn="ctr">
            <a:solidFill>
              <a:srgbClr val="FFFFFF"/>
            </a:solidFill>
            <a:prstDash val="solid"/>
            <a:round/>
            <a:headEnd type="none" w="med" len="med"/>
            <a:tailEnd type="arrow"/>
          </a:ln>
          <a:effectLst/>
        </p:spPr>
      </p:cxnSp>
      <p:cxnSp>
        <p:nvCxnSpPr>
          <p:cNvPr id="26" name="Straight Arrow Connector 25"/>
          <p:cNvCxnSpPr/>
          <p:nvPr/>
        </p:nvCxnSpPr>
        <p:spPr bwMode="auto">
          <a:xfrm>
            <a:off x="4673600" y="5391497"/>
            <a:ext cx="1092200" cy="0"/>
          </a:xfrm>
          <a:prstGeom prst="straightConnector1">
            <a:avLst/>
          </a:prstGeom>
          <a:noFill/>
          <a:ln w="28575" cap="flat" cmpd="sng" algn="ctr">
            <a:solidFill>
              <a:srgbClr val="FFFFFF"/>
            </a:solidFill>
            <a:prstDash val="solid"/>
            <a:round/>
            <a:headEnd type="none" w="med" len="med"/>
            <a:tailEnd type="arrow"/>
          </a:ln>
          <a:effectLst/>
        </p:spPr>
      </p:cxnSp>
      <p:sp>
        <p:nvSpPr>
          <p:cNvPr id="31" name="Right Brace 30"/>
          <p:cNvSpPr/>
          <p:nvPr/>
        </p:nvSpPr>
        <p:spPr bwMode="auto">
          <a:xfrm>
            <a:off x="6070600" y="4216400"/>
            <a:ext cx="215900" cy="933450"/>
          </a:xfrm>
          <a:prstGeom prst="rightBrace">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32" name="Straight Arrow Connector 31"/>
          <p:cNvCxnSpPr>
            <a:stCxn id="20" idx="5"/>
          </p:cNvCxnSpPr>
          <p:nvPr/>
        </p:nvCxnSpPr>
        <p:spPr bwMode="auto">
          <a:xfrm>
            <a:off x="4617485" y="5642625"/>
            <a:ext cx="1097515" cy="440675"/>
          </a:xfrm>
          <a:prstGeom prst="straightConnector1">
            <a:avLst/>
          </a:prstGeom>
          <a:noFill/>
          <a:ln w="28575" cap="flat" cmpd="sng" algn="ctr">
            <a:solidFill>
              <a:srgbClr val="FFFFFF"/>
            </a:solidFill>
            <a:prstDash val="solid"/>
            <a:round/>
            <a:headEnd type="none" w="med" len="med"/>
            <a:tailEnd type="arrow"/>
          </a:ln>
          <a:effectLst/>
        </p:spPr>
      </p:cxnSp>
      <p:cxnSp>
        <p:nvCxnSpPr>
          <p:cNvPr id="33" name="Straight Arrow Connector 32"/>
          <p:cNvCxnSpPr/>
          <p:nvPr/>
        </p:nvCxnSpPr>
        <p:spPr bwMode="auto">
          <a:xfrm>
            <a:off x="4686300" y="5600700"/>
            <a:ext cx="1028700" cy="243532"/>
          </a:xfrm>
          <a:prstGeom prst="straightConnector1">
            <a:avLst/>
          </a:prstGeom>
          <a:noFill/>
          <a:ln w="28575" cap="flat" cmpd="sng" algn="ctr">
            <a:solidFill>
              <a:srgbClr val="FFFFFF"/>
            </a:solidFill>
            <a:prstDash val="solid"/>
            <a:round/>
            <a:headEnd type="none" w="med" len="med"/>
            <a:tailEnd type="arrow"/>
          </a:ln>
          <a:effectLst/>
        </p:spPr>
      </p:cxnSp>
      <p:sp>
        <p:nvSpPr>
          <p:cNvPr id="41" name="Right Brace 40"/>
          <p:cNvSpPr/>
          <p:nvPr/>
        </p:nvSpPr>
        <p:spPr bwMode="auto">
          <a:xfrm>
            <a:off x="6070600" y="5302250"/>
            <a:ext cx="215900" cy="933450"/>
          </a:xfrm>
          <a:prstGeom prst="rightBrace">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2" name="TextBox 41"/>
          <p:cNvSpPr txBox="1"/>
          <p:nvPr/>
        </p:nvSpPr>
        <p:spPr>
          <a:xfrm>
            <a:off x="4273256" y="4655492"/>
            <a:ext cx="356188" cy="461665"/>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grpSp>
        <p:nvGrpSpPr>
          <p:cNvPr id="48" name="Group 47"/>
          <p:cNvGrpSpPr/>
          <p:nvPr/>
        </p:nvGrpSpPr>
        <p:grpSpPr>
          <a:xfrm>
            <a:off x="4273256" y="5260801"/>
            <a:ext cx="356188" cy="461665"/>
            <a:chOff x="4273256" y="5260801"/>
            <a:chExt cx="356188" cy="461665"/>
          </a:xfrm>
        </p:grpSpPr>
        <p:sp>
          <p:nvSpPr>
            <p:cNvPr id="43" name="TextBox 42"/>
            <p:cNvSpPr txBox="1"/>
            <p:nvPr/>
          </p:nvSpPr>
          <p:spPr>
            <a:xfrm>
              <a:off x="4273256" y="5260801"/>
              <a:ext cx="356188" cy="461665"/>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cxnSp>
          <p:nvCxnSpPr>
            <p:cNvPr id="47" name="Straight Connector 46"/>
            <p:cNvCxnSpPr/>
            <p:nvPr/>
          </p:nvCxnSpPr>
          <p:spPr bwMode="auto">
            <a:xfrm>
              <a:off x="4356100" y="5333365"/>
              <a:ext cx="190500" cy="0"/>
            </a:xfrm>
            <a:prstGeom prst="line">
              <a:avLst/>
            </a:prstGeom>
            <a:noFill/>
            <a:ln w="28575" cap="flat" cmpd="sng" algn="ctr">
              <a:solidFill>
                <a:schemeClr val="bg1"/>
              </a:solidFill>
              <a:prstDash val="solid"/>
              <a:round/>
              <a:headEnd type="none" w="med" len="med"/>
              <a:tailEnd type="none" w="med" len="med"/>
            </a:ln>
            <a:effectLst/>
          </p:spPr>
        </p:cxnSp>
      </p:grpSp>
      <p:sp>
        <p:nvSpPr>
          <p:cNvPr id="49" name="TextBox 48"/>
          <p:cNvSpPr txBox="1"/>
          <p:nvPr/>
        </p:nvSpPr>
        <p:spPr>
          <a:xfrm>
            <a:off x="6492240" y="4335313"/>
            <a:ext cx="2026920" cy="707886"/>
          </a:xfrm>
          <a:prstGeom prst="rect">
            <a:avLst/>
          </a:prstGeom>
          <a:noFill/>
          <a:ln w="19050">
            <a:solidFill>
              <a:srgbClr val="FFFFFF"/>
            </a:solidFill>
          </a:ln>
        </p:spPr>
        <p:txBody>
          <a:bodyPr wrap="square" rtlCol="0">
            <a:spAutoFit/>
          </a:bodyPr>
          <a:lstStyle/>
          <a:p>
            <a:r>
              <a:rPr lang="en-US" sz="2000" dirty="0">
                <a:solidFill>
                  <a:srgbClr val="FFFFFF"/>
                </a:solidFill>
              </a:rPr>
              <a:t>Jet of ordinary particles</a:t>
            </a:r>
          </a:p>
        </p:txBody>
      </p:sp>
      <p:sp>
        <p:nvSpPr>
          <p:cNvPr id="50" name="Rectangle 49"/>
          <p:cNvSpPr/>
          <p:nvPr/>
        </p:nvSpPr>
        <p:spPr>
          <a:xfrm>
            <a:off x="6492240" y="5333365"/>
            <a:ext cx="2026920" cy="707886"/>
          </a:xfrm>
          <a:prstGeom prst="rect">
            <a:avLst/>
          </a:prstGeom>
          <a:ln w="19050">
            <a:solidFill>
              <a:srgbClr val="FFFFFF"/>
            </a:solidFill>
          </a:ln>
        </p:spPr>
        <p:txBody>
          <a:bodyPr wrap="square">
            <a:spAutoFit/>
          </a:bodyPr>
          <a:lstStyle/>
          <a:p>
            <a:r>
              <a:rPr lang="en-US" sz="2000" dirty="0">
                <a:solidFill>
                  <a:srgbClr val="FFFFFF"/>
                </a:solidFill>
              </a:rPr>
              <a:t>Jet of ordinary particles</a:t>
            </a:r>
          </a:p>
        </p:txBody>
      </p:sp>
    </p:spTree>
    <p:extLst>
      <p:ext uri="{BB962C8B-B14F-4D97-AF65-F5344CB8AC3E}">
        <p14:creationId xmlns:p14="http://schemas.microsoft.com/office/powerpoint/2010/main" val="1671927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made, what does it do?</a:t>
            </a:r>
            <a:endParaRPr lang="en-US" dirty="0"/>
          </a:p>
        </p:txBody>
      </p:sp>
      <p:sp>
        <p:nvSpPr>
          <p:cNvPr id="3" name="Content Placeholder 2"/>
          <p:cNvSpPr>
            <a:spLocks noGrp="1"/>
          </p:cNvSpPr>
          <p:nvPr>
            <p:ph idx="1"/>
          </p:nvPr>
        </p:nvSpPr>
        <p:spPr/>
        <p:txBody>
          <a:bodyPr/>
          <a:lstStyle/>
          <a:p>
            <a:r>
              <a:rPr lang="en-US" dirty="0" smtClean="0"/>
              <a:t>For instance at “high” Higgs mass:</a:t>
            </a:r>
            <a:endParaRPr lang="en-US" dirty="0"/>
          </a:p>
          <a:p>
            <a:pPr marL="0" indent="0">
              <a:buNone/>
            </a:pPr>
            <a:r>
              <a:rPr lang="en-US" dirty="0" smtClean="0"/>
              <a:t>  </a:t>
            </a:r>
            <a:endParaRPr lang="en-US" dirty="0">
              <a:latin typeface="Symbol" pitchFamily="18" charset="2"/>
            </a:endParaRPr>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16</a:t>
            </a:fld>
            <a:endParaRPr lang="en-US" dirty="0"/>
          </a:p>
        </p:txBody>
      </p:sp>
      <p:sp>
        <p:nvSpPr>
          <p:cNvPr id="49" name="TextBox 48"/>
          <p:cNvSpPr txBox="1"/>
          <p:nvPr/>
        </p:nvSpPr>
        <p:spPr>
          <a:xfrm>
            <a:off x="6568440" y="4417647"/>
            <a:ext cx="2255520" cy="1631216"/>
          </a:xfrm>
          <a:prstGeom prst="rect">
            <a:avLst/>
          </a:prstGeom>
          <a:noFill/>
          <a:ln w="19050">
            <a:solidFill>
              <a:srgbClr val="FFFFFF"/>
            </a:solidFill>
          </a:ln>
        </p:spPr>
        <p:txBody>
          <a:bodyPr wrap="square" rtlCol="0">
            <a:spAutoFit/>
          </a:bodyPr>
          <a:lstStyle/>
          <a:p>
            <a:r>
              <a:rPr lang="en-US" sz="2000" dirty="0">
                <a:solidFill>
                  <a:srgbClr val="FFFFFF"/>
                </a:solidFill>
              </a:rPr>
              <a:t>F</a:t>
            </a:r>
            <a:r>
              <a:rPr lang="en-US" sz="2000" dirty="0" smtClean="0">
                <a:solidFill>
                  <a:srgbClr val="FFFFFF"/>
                </a:solidFill>
              </a:rPr>
              <a:t>inal state is two leptons and two neutrinos (not detected): poor mass resolution</a:t>
            </a:r>
            <a:endParaRPr lang="en-US" sz="2000" dirty="0">
              <a:solidFill>
                <a:srgbClr val="FFFFFF"/>
              </a:solidFill>
            </a:endParaRPr>
          </a:p>
        </p:txBody>
      </p:sp>
      <p:grpSp>
        <p:nvGrpSpPr>
          <p:cNvPr id="15" name="Group 14"/>
          <p:cNvGrpSpPr/>
          <p:nvPr/>
        </p:nvGrpSpPr>
        <p:grpSpPr>
          <a:xfrm>
            <a:off x="2044158" y="2120110"/>
            <a:ext cx="3830862" cy="1624167"/>
            <a:chOff x="2044158" y="2120110"/>
            <a:chExt cx="3830862" cy="1624167"/>
          </a:xfrm>
        </p:grpSpPr>
        <p:grpSp>
          <p:nvGrpSpPr>
            <p:cNvPr id="6" name="Group 5"/>
            <p:cNvGrpSpPr/>
            <p:nvPr/>
          </p:nvGrpSpPr>
          <p:grpSpPr>
            <a:xfrm>
              <a:off x="2044158" y="2527300"/>
              <a:ext cx="863600" cy="901700"/>
              <a:chOff x="2247900" y="4699000"/>
              <a:chExt cx="863600" cy="901700"/>
            </a:xfrm>
          </p:grpSpPr>
          <p:sp>
            <p:nvSpPr>
              <p:cNvPr id="9" name="Oval 8"/>
              <p:cNvSpPr/>
              <p:nvPr/>
            </p:nvSpPr>
            <p:spPr bwMode="auto">
              <a:xfrm>
                <a:off x="2247900" y="4699000"/>
                <a:ext cx="863600" cy="90170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475958" y="4929832"/>
                <a:ext cx="407484" cy="461665"/>
              </a:xfrm>
              <a:prstGeom prst="rect">
                <a:avLst/>
              </a:prstGeom>
              <a:noFill/>
            </p:spPr>
            <p:txBody>
              <a:bodyPr wrap="none" rtlCol="0">
                <a:spAutoFit/>
              </a:bodyPr>
              <a:lstStyle/>
              <a:p>
                <a:r>
                  <a:rPr lang="en-US" dirty="0" smtClean="0">
                    <a:solidFill>
                      <a:schemeClr val="bg1"/>
                    </a:solidFill>
                  </a:rPr>
                  <a:t>H</a:t>
                </a:r>
                <a:endParaRPr lang="en-US" dirty="0">
                  <a:solidFill>
                    <a:schemeClr val="bg1"/>
                  </a:solidFill>
                </a:endParaRPr>
              </a:p>
            </p:txBody>
          </p:sp>
        </p:grpSp>
        <p:cxnSp>
          <p:nvCxnSpPr>
            <p:cNvPr id="13" name="Straight Arrow Connector 12"/>
            <p:cNvCxnSpPr>
              <a:stCxn id="9" idx="6"/>
              <a:endCxn id="7" idx="2"/>
            </p:cNvCxnSpPr>
            <p:nvPr/>
          </p:nvCxnSpPr>
          <p:spPr bwMode="auto">
            <a:xfrm flipV="1">
              <a:off x="2907758" y="2628438"/>
              <a:ext cx="1111792" cy="349712"/>
            </a:xfrm>
            <a:prstGeom prst="straightConnector1">
              <a:avLst/>
            </a:prstGeom>
            <a:noFill/>
            <a:ln w="28575" cap="flat" cmpd="sng" algn="ctr">
              <a:solidFill>
                <a:srgbClr val="FFFFFF"/>
              </a:solidFill>
              <a:prstDash val="solid"/>
              <a:round/>
              <a:headEnd type="none" w="med" len="med"/>
              <a:tailEnd type="arrow"/>
            </a:ln>
            <a:effectLst/>
          </p:spPr>
        </p:cxnSp>
        <p:cxnSp>
          <p:nvCxnSpPr>
            <p:cNvPr id="16" name="Straight Arrow Connector 15"/>
            <p:cNvCxnSpPr>
              <a:stCxn id="9" idx="6"/>
              <a:endCxn id="35" idx="2"/>
            </p:cNvCxnSpPr>
            <p:nvPr/>
          </p:nvCxnSpPr>
          <p:spPr bwMode="auto">
            <a:xfrm>
              <a:off x="2907758" y="2978150"/>
              <a:ext cx="1111792" cy="395845"/>
            </a:xfrm>
            <a:prstGeom prst="straightConnector1">
              <a:avLst/>
            </a:prstGeom>
            <a:noFill/>
            <a:ln w="28575" cap="flat" cmpd="sng" algn="ctr">
              <a:solidFill>
                <a:srgbClr val="FFFFFF"/>
              </a:solidFill>
              <a:prstDash val="solid"/>
              <a:round/>
              <a:headEnd type="none" w="med" len="med"/>
              <a:tailEnd type="arrow"/>
            </a:ln>
            <a:effectLst/>
          </p:spPr>
        </p:cxnSp>
        <p:cxnSp>
          <p:nvCxnSpPr>
            <p:cNvPr id="21" name="Straight Arrow Connector 20"/>
            <p:cNvCxnSpPr/>
            <p:nvPr/>
          </p:nvCxnSpPr>
          <p:spPr bwMode="auto">
            <a:xfrm flipV="1">
              <a:off x="4695190" y="2120110"/>
              <a:ext cx="1104900" cy="440209"/>
            </a:xfrm>
            <a:prstGeom prst="straightConnector1">
              <a:avLst/>
            </a:prstGeom>
            <a:noFill/>
            <a:ln w="28575" cap="flat" cmpd="sng" algn="ctr">
              <a:solidFill>
                <a:srgbClr val="FFFFFF"/>
              </a:solidFill>
              <a:prstDash val="solid"/>
              <a:round/>
              <a:headEnd type="none" w="med" len="med"/>
              <a:tailEnd type="arrow"/>
            </a:ln>
            <a:effectLst/>
          </p:spPr>
        </p:cxnSp>
        <p:cxnSp>
          <p:nvCxnSpPr>
            <p:cNvPr id="22" name="Straight Arrow Connector 21"/>
            <p:cNvCxnSpPr/>
            <p:nvPr/>
          </p:nvCxnSpPr>
          <p:spPr bwMode="auto">
            <a:xfrm>
              <a:off x="4706620" y="2576897"/>
              <a:ext cx="1168400" cy="120823"/>
            </a:xfrm>
            <a:prstGeom prst="straightConnector1">
              <a:avLst/>
            </a:prstGeom>
            <a:noFill/>
            <a:ln w="28575" cap="flat" cmpd="sng" algn="ctr">
              <a:solidFill>
                <a:srgbClr val="FFFFFF"/>
              </a:solidFill>
              <a:prstDash val="solid"/>
              <a:round/>
              <a:headEnd type="none" w="med" len="med"/>
              <a:tailEnd type="arrow"/>
            </a:ln>
            <a:effectLst/>
          </p:spPr>
        </p:cxnSp>
        <p:cxnSp>
          <p:nvCxnSpPr>
            <p:cNvPr id="24" name="Straight Arrow Connector 23"/>
            <p:cNvCxnSpPr/>
            <p:nvPr/>
          </p:nvCxnSpPr>
          <p:spPr bwMode="auto">
            <a:xfrm flipV="1">
              <a:off x="4693861" y="3263986"/>
              <a:ext cx="1132958" cy="110009"/>
            </a:xfrm>
            <a:prstGeom prst="straightConnector1">
              <a:avLst/>
            </a:prstGeom>
            <a:noFill/>
            <a:ln w="28575" cap="flat" cmpd="sng" algn="ctr">
              <a:solidFill>
                <a:srgbClr val="FFFFFF"/>
              </a:solidFill>
              <a:prstDash val="solid"/>
              <a:round/>
              <a:headEnd type="none" w="med" len="med"/>
              <a:tailEnd type="arrow"/>
            </a:ln>
            <a:effectLst/>
          </p:spPr>
        </p:cxnSp>
        <p:cxnSp>
          <p:nvCxnSpPr>
            <p:cNvPr id="32" name="Straight Arrow Connector 31"/>
            <p:cNvCxnSpPr/>
            <p:nvPr/>
          </p:nvCxnSpPr>
          <p:spPr bwMode="auto">
            <a:xfrm>
              <a:off x="4643120" y="3413442"/>
              <a:ext cx="1075867" cy="330835"/>
            </a:xfrm>
            <a:prstGeom prst="straightConnector1">
              <a:avLst/>
            </a:prstGeom>
            <a:noFill/>
            <a:ln w="28575" cap="flat" cmpd="sng" algn="ctr">
              <a:solidFill>
                <a:srgbClr val="FFFFFF"/>
              </a:solidFill>
              <a:prstDash val="solid"/>
              <a:round/>
              <a:headEnd type="none" w="med" len="med"/>
              <a:tailEnd type="arrow"/>
            </a:ln>
            <a:effectLst/>
          </p:spPr>
        </p:cxnSp>
        <p:sp>
          <p:nvSpPr>
            <p:cNvPr id="7" name="Oval 6"/>
            <p:cNvSpPr/>
            <p:nvPr/>
          </p:nvSpPr>
          <p:spPr bwMode="auto">
            <a:xfrm>
              <a:off x="4019550" y="2297603"/>
              <a:ext cx="673100" cy="661670"/>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4019550" y="3043160"/>
              <a:ext cx="673100" cy="661670"/>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38" name="TextBox 37"/>
          <p:cNvSpPr txBox="1"/>
          <p:nvPr/>
        </p:nvSpPr>
        <p:spPr>
          <a:xfrm>
            <a:off x="6568440" y="2103667"/>
            <a:ext cx="2255520" cy="1631216"/>
          </a:xfrm>
          <a:prstGeom prst="rect">
            <a:avLst/>
          </a:prstGeom>
          <a:noFill/>
          <a:ln w="19050">
            <a:solidFill>
              <a:srgbClr val="FFFFFF"/>
            </a:solidFill>
          </a:ln>
        </p:spPr>
        <p:txBody>
          <a:bodyPr wrap="square" rtlCol="0">
            <a:spAutoFit/>
          </a:bodyPr>
          <a:lstStyle/>
          <a:p>
            <a:r>
              <a:rPr lang="en-US" sz="2000" dirty="0">
                <a:solidFill>
                  <a:srgbClr val="FFFFFF"/>
                </a:solidFill>
              </a:rPr>
              <a:t>F</a:t>
            </a:r>
            <a:r>
              <a:rPr lang="en-US" sz="2000" dirty="0" smtClean="0">
                <a:solidFill>
                  <a:srgbClr val="FFFFFF"/>
                </a:solidFill>
              </a:rPr>
              <a:t>inal state is four charged leptons: we measure the mass with great resolution</a:t>
            </a:r>
            <a:endParaRPr lang="en-US" sz="2000" dirty="0">
              <a:solidFill>
                <a:srgbClr val="FFFFFF"/>
              </a:solidFill>
            </a:endParaRPr>
          </a:p>
        </p:txBody>
      </p:sp>
      <p:grpSp>
        <p:nvGrpSpPr>
          <p:cNvPr id="40" name="Group 39"/>
          <p:cNvGrpSpPr/>
          <p:nvPr/>
        </p:nvGrpSpPr>
        <p:grpSpPr>
          <a:xfrm>
            <a:off x="2074638" y="4813300"/>
            <a:ext cx="863600" cy="901700"/>
            <a:chOff x="2247900" y="4699000"/>
            <a:chExt cx="863600" cy="901700"/>
          </a:xfrm>
        </p:grpSpPr>
        <p:sp>
          <p:nvSpPr>
            <p:cNvPr id="44" name="Oval 43"/>
            <p:cNvSpPr/>
            <p:nvPr/>
          </p:nvSpPr>
          <p:spPr bwMode="auto">
            <a:xfrm>
              <a:off x="2247900" y="4699000"/>
              <a:ext cx="863600" cy="90170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5" name="TextBox 44"/>
            <p:cNvSpPr txBox="1"/>
            <p:nvPr/>
          </p:nvSpPr>
          <p:spPr>
            <a:xfrm>
              <a:off x="2475958" y="4929832"/>
              <a:ext cx="407484" cy="461665"/>
            </a:xfrm>
            <a:prstGeom prst="rect">
              <a:avLst/>
            </a:prstGeom>
            <a:noFill/>
          </p:spPr>
          <p:txBody>
            <a:bodyPr wrap="none" rtlCol="0">
              <a:spAutoFit/>
            </a:bodyPr>
            <a:lstStyle/>
            <a:p>
              <a:r>
                <a:rPr lang="en-US" dirty="0" smtClean="0">
                  <a:solidFill>
                    <a:schemeClr val="bg1"/>
                  </a:solidFill>
                </a:rPr>
                <a:t>H</a:t>
              </a:r>
              <a:endParaRPr lang="en-US" dirty="0">
                <a:solidFill>
                  <a:schemeClr val="bg1"/>
                </a:solidFill>
              </a:endParaRPr>
            </a:p>
          </p:txBody>
        </p:sp>
      </p:grpSp>
      <p:cxnSp>
        <p:nvCxnSpPr>
          <p:cNvPr id="46" name="Straight Arrow Connector 45"/>
          <p:cNvCxnSpPr>
            <a:stCxn id="44" idx="6"/>
            <a:endCxn id="56" idx="2"/>
          </p:cNvCxnSpPr>
          <p:nvPr/>
        </p:nvCxnSpPr>
        <p:spPr bwMode="auto">
          <a:xfrm flipV="1">
            <a:off x="2938238" y="4914438"/>
            <a:ext cx="1111792" cy="349712"/>
          </a:xfrm>
          <a:prstGeom prst="straightConnector1">
            <a:avLst/>
          </a:prstGeom>
          <a:noFill/>
          <a:ln w="28575" cap="flat" cmpd="sng" algn="ctr">
            <a:solidFill>
              <a:srgbClr val="FFFFFF"/>
            </a:solidFill>
            <a:prstDash val="solid"/>
            <a:round/>
            <a:headEnd type="none" w="med" len="med"/>
            <a:tailEnd type="arrow"/>
          </a:ln>
          <a:effectLst/>
        </p:spPr>
      </p:cxnSp>
      <p:cxnSp>
        <p:nvCxnSpPr>
          <p:cNvPr id="51" name="Straight Arrow Connector 50"/>
          <p:cNvCxnSpPr>
            <a:stCxn id="44" idx="6"/>
            <a:endCxn id="57" idx="2"/>
          </p:cNvCxnSpPr>
          <p:nvPr/>
        </p:nvCxnSpPr>
        <p:spPr bwMode="auto">
          <a:xfrm>
            <a:off x="2938238" y="5264150"/>
            <a:ext cx="1111792" cy="395845"/>
          </a:xfrm>
          <a:prstGeom prst="straightConnector1">
            <a:avLst/>
          </a:prstGeom>
          <a:noFill/>
          <a:ln w="28575" cap="flat" cmpd="sng" algn="ctr">
            <a:solidFill>
              <a:srgbClr val="FFFFFF"/>
            </a:solidFill>
            <a:prstDash val="solid"/>
            <a:round/>
            <a:headEnd type="none" w="med" len="med"/>
            <a:tailEnd type="arrow"/>
          </a:ln>
          <a:effectLst/>
        </p:spPr>
      </p:cxnSp>
      <p:cxnSp>
        <p:nvCxnSpPr>
          <p:cNvPr id="52" name="Straight Arrow Connector 51"/>
          <p:cNvCxnSpPr/>
          <p:nvPr/>
        </p:nvCxnSpPr>
        <p:spPr bwMode="auto">
          <a:xfrm flipV="1">
            <a:off x="4725670" y="4406110"/>
            <a:ext cx="1104900" cy="440209"/>
          </a:xfrm>
          <a:prstGeom prst="straightConnector1">
            <a:avLst/>
          </a:prstGeom>
          <a:noFill/>
          <a:ln w="28575" cap="flat" cmpd="sng" algn="ctr">
            <a:solidFill>
              <a:srgbClr val="FFFFFF"/>
            </a:solidFill>
            <a:prstDash val="solid"/>
            <a:round/>
            <a:headEnd type="none" w="med" len="med"/>
            <a:tailEnd type="arrow"/>
          </a:ln>
          <a:effectLst/>
        </p:spPr>
      </p:cxnSp>
      <p:cxnSp>
        <p:nvCxnSpPr>
          <p:cNvPr id="53" name="Straight Arrow Connector 52"/>
          <p:cNvCxnSpPr/>
          <p:nvPr/>
        </p:nvCxnSpPr>
        <p:spPr bwMode="auto">
          <a:xfrm>
            <a:off x="4737100" y="4862897"/>
            <a:ext cx="1168400" cy="120823"/>
          </a:xfrm>
          <a:prstGeom prst="straightConnector1">
            <a:avLst/>
          </a:prstGeom>
          <a:noFill/>
          <a:ln w="28575" cap="flat" cmpd="sng" algn="ctr">
            <a:solidFill>
              <a:srgbClr val="FFFFFF"/>
            </a:solidFill>
            <a:prstDash val="sysDot"/>
            <a:round/>
            <a:headEnd type="none" w="med" len="med"/>
            <a:tailEnd type="arrow"/>
          </a:ln>
          <a:effectLst/>
        </p:spPr>
      </p:cxnSp>
      <p:cxnSp>
        <p:nvCxnSpPr>
          <p:cNvPr id="54" name="Straight Arrow Connector 53"/>
          <p:cNvCxnSpPr/>
          <p:nvPr/>
        </p:nvCxnSpPr>
        <p:spPr bwMode="auto">
          <a:xfrm flipV="1">
            <a:off x="4724341" y="5549986"/>
            <a:ext cx="1132958" cy="110009"/>
          </a:xfrm>
          <a:prstGeom prst="straightConnector1">
            <a:avLst/>
          </a:prstGeom>
          <a:noFill/>
          <a:ln w="28575" cap="flat" cmpd="sng" algn="ctr">
            <a:solidFill>
              <a:srgbClr val="FFFFFF"/>
            </a:solidFill>
            <a:prstDash val="sysDot"/>
            <a:round/>
            <a:headEnd type="none" w="med" len="med"/>
            <a:tailEnd type="arrow"/>
          </a:ln>
          <a:effectLst/>
        </p:spPr>
      </p:cxnSp>
      <p:cxnSp>
        <p:nvCxnSpPr>
          <p:cNvPr id="55" name="Straight Arrow Connector 54"/>
          <p:cNvCxnSpPr/>
          <p:nvPr/>
        </p:nvCxnSpPr>
        <p:spPr bwMode="auto">
          <a:xfrm>
            <a:off x="4673600" y="5699442"/>
            <a:ext cx="1075867" cy="330835"/>
          </a:xfrm>
          <a:prstGeom prst="straightConnector1">
            <a:avLst/>
          </a:prstGeom>
          <a:noFill/>
          <a:ln w="28575" cap="flat" cmpd="sng" algn="ctr">
            <a:solidFill>
              <a:srgbClr val="FFFFFF"/>
            </a:solidFill>
            <a:prstDash val="solid"/>
            <a:round/>
            <a:headEnd type="none" w="med" len="med"/>
            <a:tailEnd type="arrow"/>
          </a:ln>
          <a:effectLst/>
        </p:spPr>
      </p:cxnSp>
      <p:sp>
        <p:nvSpPr>
          <p:cNvPr id="56" name="Oval 55"/>
          <p:cNvSpPr/>
          <p:nvPr/>
        </p:nvSpPr>
        <p:spPr bwMode="auto">
          <a:xfrm>
            <a:off x="4050030" y="4583603"/>
            <a:ext cx="673100" cy="661670"/>
          </a:xfrm>
          <a:prstGeom prst="ellipse">
            <a:avLst/>
          </a:prstGeom>
          <a:solidFill>
            <a:srgbClr val="FF999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4050030" y="5329160"/>
            <a:ext cx="673100" cy="661670"/>
          </a:xfrm>
          <a:prstGeom prst="ellipse">
            <a:avLst/>
          </a:prstGeom>
          <a:solidFill>
            <a:srgbClr val="FF999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4175760" y="2424497"/>
            <a:ext cx="372218" cy="461665"/>
          </a:xfrm>
          <a:prstGeom prst="rect">
            <a:avLst/>
          </a:prstGeom>
          <a:noFill/>
        </p:spPr>
        <p:txBody>
          <a:bodyPr wrap="none" rtlCol="0">
            <a:spAutoFit/>
          </a:bodyPr>
          <a:lstStyle/>
          <a:p>
            <a:r>
              <a:rPr lang="en-US" dirty="0" smtClean="0">
                <a:solidFill>
                  <a:schemeClr val="bg1"/>
                </a:solidFill>
              </a:rPr>
              <a:t>Z</a:t>
            </a:r>
            <a:endParaRPr lang="en-US" dirty="0">
              <a:solidFill>
                <a:schemeClr val="bg1"/>
              </a:solidFill>
            </a:endParaRPr>
          </a:p>
        </p:txBody>
      </p:sp>
      <p:sp>
        <p:nvSpPr>
          <p:cNvPr id="18" name="Rectangle 17"/>
          <p:cNvSpPr/>
          <p:nvPr/>
        </p:nvSpPr>
        <p:spPr>
          <a:xfrm>
            <a:off x="4172531" y="3152448"/>
            <a:ext cx="372218" cy="461665"/>
          </a:xfrm>
          <a:prstGeom prst="rect">
            <a:avLst/>
          </a:prstGeom>
        </p:spPr>
        <p:txBody>
          <a:bodyPr wrap="none">
            <a:spAutoFit/>
          </a:bodyPr>
          <a:lstStyle/>
          <a:p>
            <a:r>
              <a:rPr lang="en-US" dirty="0">
                <a:solidFill>
                  <a:schemeClr val="bg1"/>
                </a:solidFill>
              </a:rPr>
              <a:t>Z</a:t>
            </a:r>
          </a:p>
        </p:txBody>
      </p:sp>
      <p:sp>
        <p:nvSpPr>
          <p:cNvPr id="27" name="TextBox 26"/>
          <p:cNvSpPr txBox="1"/>
          <p:nvPr/>
        </p:nvSpPr>
        <p:spPr>
          <a:xfrm>
            <a:off x="4130040" y="4706620"/>
            <a:ext cx="595035" cy="461665"/>
          </a:xfrm>
          <a:prstGeom prst="rect">
            <a:avLst/>
          </a:prstGeom>
          <a:noFill/>
        </p:spPr>
        <p:txBody>
          <a:bodyPr wrap="none" rtlCol="0">
            <a:spAutoFit/>
          </a:bodyPr>
          <a:lstStyle/>
          <a:p>
            <a:r>
              <a:rPr lang="en-US" dirty="0" smtClean="0">
                <a:solidFill>
                  <a:schemeClr val="bg1"/>
                </a:solidFill>
              </a:rPr>
              <a:t>W</a:t>
            </a:r>
            <a:r>
              <a:rPr lang="en-US" baseline="30000" dirty="0" smtClean="0">
                <a:solidFill>
                  <a:schemeClr val="bg1"/>
                </a:solidFill>
              </a:rPr>
              <a:t>+</a:t>
            </a:r>
            <a:endParaRPr lang="en-US" baseline="30000" dirty="0">
              <a:solidFill>
                <a:schemeClr val="bg1"/>
              </a:solidFill>
            </a:endParaRPr>
          </a:p>
        </p:txBody>
      </p:sp>
      <p:sp>
        <p:nvSpPr>
          <p:cNvPr id="28" name="TextBox 27"/>
          <p:cNvSpPr txBox="1"/>
          <p:nvPr/>
        </p:nvSpPr>
        <p:spPr>
          <a:xfrm>
            <a:off x="4130040" y="5435117"/>
            <a:ext cx="543739" cy="461665"/>
          </a:xfrm>
          <a:prstGeom prst="rect">
            <a:avLst/>
          </a:prstGeom>
          <a:noFill/>
        </p:spPr>
        <p:txBody>
          <a:bodyPr wrap="none" rtlCol="0">
            <a:spAutoFit/>
          </a:bodyPr>
          <a:lstStyle/>
          <a:p>
            <a:r>
              <a:rPr lang="en-US" dirty="0" smtClean="0">
                <a:solidFill>
                  <a:schemeClr val="bg1"/>
                </a:solidFill>
              </a:rPr>
              <a:t>W</a:t>
            </a:r>
            <a:r>
              <a:rPr lang="en-US" baseline="30000" dirty="0" smtClean="0">
                <a:solidFill>
                  <a:schemeClr val="bg1"/>
                </a:solidFill>
              </a:rPr>
              <a:t>-</a:t>
            </a:r>
            <a:endParaRPr lang="en-US" baseline="30000" dirty="0">
              <a:solidFill>
                <a:schemeClr val="bg1"/>
              </a:solidFill>
            </a:endParaRPr>
          </a:p>
        </p:txBody>
      </p:sp>
      <p:sp>
        <p:nvSpPr>
          <p:cNvPr id="36" name="TextBox 35"/>
          <p:cNvSpPr txBox="1"/>
          <p:nvPr/>
        </p:nvSpPr>
        <p:spPr>
          <a:xfrm>
            <a:off x="5800090" y="2451888"/>
            <a:ext cx="465192" cy="461665"/>
          </a:xfrm>
          <a:prstGeom prst="rect">
            <a:avLst/>
          </a:prstGeom>
          <a:noFill/>
        </p:spPr>
        <p:txBody>
          <a:bodyPr wrap="none" rtlCol="0">
            <a:spAutoFit/>
          </a:bodyPr>
          <a:lstStyle/>
          <a:p>
            <a:r>
              <a:rPr lang="en-US" dirty="0" smtClean="0">
                <a:latin typeface="Symbol" pitchFamily="18" charset="2"/>
              </a:rPr>
              <a:t>m</a:t>
            </a:r>
            <a:r>
              <a:rPr lang="en-US" dirty="0"/>
              <a:t>-</a:t>
            </a:r>
          </a:p>
        </p:txBody>
      </p:sp>
      <p:sp>
        <p:nvSpPr>
          <p:cNvPr id="58" name="TextBox 57"/>
          <p:cNvSpPr txBox="1"/>
          <p:nvPr/>
        </p:nvSpPr>
        <p:spPr>
          <a:xfrm>
            <a:off x="5765859" y="1859672"/>
            <a:ext cx="542136" cy="461665"/>
          </a:xfrm>
          <a:prstGeom prst="rect">
            <a:avLst/>
          </a:prstGeom>
          <a:noFill/>
        </p:spPr>
        <p:txBody>
          <a:bodyPr wrap="none" rtlCol="0">
            <a:spAutoFit/>
          </a:bodyPr>
          <a:lstStyle/>
          <a:p>
            <a:r>
              <a:rPr lang="en-US" dirty="0">
                <a:latin typeface="Symbol" pitchFamily="18" charset="2"/>
              </a:rPr>
              <a:t>m</a:t>
            </a:r>
            <a:r>
              <a:rPr lang="en-US" dirty="0" smtClean="0"/>
              <a:t>+</a:t>
            </a:r>
            <a:endParaRPr lang="en-US" dirty="0"/>
          </a:p>
        </p:txBody>
      </p:sp>
      <p:sp>
        <p:nvSpPr>
          <p:cNvPr id="37" name="TextBox 36"/>
          <p:cNvSpPr txBox="1"/>
          <p:nvPr/>
        </p:nvSpPr>
        <p:spPr>
          <a:xfrm>
            <a:off x="5791200" y="2977602"/>
            <a:ext cx="535724" cy="461665"/>
          </a:xfrm>
          <a:prstGeom prst="rect">
            <a:avLst/>
          </a:prstGeom>
          <a:noFill/>
        </p:spPr>
        <p:txBody>
          <a:bodyPr wrap="none" rtlCol="0">
            <a:spAutoFit/>
          </a:bodyPr>
          <a:lstStyle/>
          <a:p>
            <a:r>
              <a:rPr lang="en-US" dirty="0" smtClean="0"/>
              <a:t>e+</a:t>
            </a:r>
            <a:endParaRPr lang="en-US" dirty="0"/>
          </a:p>
        </p:txBody>
      </p:sp>
      <p:sp>
        <p:nvSpPr>
          <p:cNvPr id="39" name="TextBox 38"/>
          <p:cNvSpPr txBox="1"/>
          <p:nvPr/>
        </p:nvSpPr>
        <p:spPr>
          <a:xfrm>
            <a:off x="5806502" y="3472179"/>
            <a:ext cx="458780" cy="461665"/>
          </a:xfrm>
          <a:prstGeom prst="rect">
            <a:avLst/>
          </a:prstGeom>
          <a:noFill/>
        </p:spPr>
        <p:txBody>
          <a:bodyPr wrap="none" rtlCol="0">
            <a:spAutoFit/>
          </a:bodyPr>
          <a:lstStyle/>
          <a:p>
            <a:r>
              <a:rPr lang="en-US" dirty="0" smtClean="0"/>
              <a:t>e-</a:t>
            </a:r>
            <a:endParaRPr lang="en-US" dirty="0"/>
          </a:p>
        </p:txBody>
      </p:sp>
      <p:sp>
        <p:nvSpPr>
          <p:cNvPr id="59" name="TextBox 58"/>
          <p:cNvSpPr txBox="1"/>
          <p:nvPr/>
        </p:nvSpPr>
        <p:spPr>
          <a:xfrm>
            <a:off x="5777593" y="5864859"/>
            <a:ext cx="465192" cy="461665"/>
          </a:xfrm>
          <a:prstGeom prst="rect">
            <a:avLst/>
          </a:prstGeom>
          <a:noFill/>
        </p:spPr>
        <p:txBody>
          <a:bodyPr wrap="none" rtlCol="0">
            <a:spAutoFit/>
          </a:bodyPr>
          <a:lstStyle/>
          <a:p>
            <a:r>
              <a:rPr lang="en-US" dirty="0" smtClean="0">
                <a:latin typeface="Symbol" pitchFamily="18" charset="2"/>
              </a:rPr>
              <a:t>m</a:t>
            </a:r>
            <a:r>
              <a:rPr lang="en-US" dirty="0"/>
              <a:t>-</a:t>
            </a:r>
          </a:p>
        </p:txBody>
      </p:sp>
      <p:sp>
        <p:nvSpPr>
          <p:cNvPr id="60" name="TextBox 59"/>
          <p:cNvSpPr txBox="1"/>
          <p:nvPr/>
        </p:nvSpPr>
        <p:spPr>
          <a:xfrm>
            <a:off x="5829300" y="4095374"/>
            <a:ext cx="535724" cy="461665"/>
          </a:xfrm>
          <a:prstGeom prst="rect">
            <a:avLst/>
          </a:prstGeom>
          <a:noFill/>
        </p:spPr>
        <p:txBody>
          <a:bodyPr wrap="none" rtlCol="0">
            <a:spAutoFit/>
          </a:bodyPr>
          <a:lstStyle/>
          <a:p>
            <a:r>
              <a:rPr lang="en-US" dirty="0" smtClean="0"/>
              <a:t>e+</a:t>
            </a:r>
            <a:endParaRPr lang="en-US" dirty="0"/>
          </a:p>
        </p:txBody>
      </p:sp>
      <p:sp>
        <p:nvSpPr>
          <p:cNvPr id="61" name="TextBox 60"/>
          <p:cNvSpPr txBox="1"/>
          <p:nvPr/>
        </p:nvSpPr>
        <p:spPr>
          <a:xfrm>
            <a:off x="5870234" y="4722407"/>
            <a:ext cx="356188" cy="461665"/>
          </a:xfrm>
          <a:prstGeom prst="rect">
            <a:avLst/>
          </a:prstGeom>
          <a:noFill/>
        </p:spPr>
        <p:txBody>
          <a:bodyPr wrap="none" rtlCol="0">
            <a:spAutoFit/>
          </a:bodyPr>
          <a:lstStyle/>
          <a:p>
            <a:r>
              <a:rPr lang="en-US" dirty="0" smtClean="0">
                <a:latin typeface="Symbol" pitchFamily="18" charset="2"/>
              </a:rPr>
              <a:t>n</a:t>
            </a:r>
            <a:endParaRPr lang="en-US" dirty="0">
              <a:latin typeface="Symbol" pitchFamily="18" charset="2"/>
            </a:endParaRPr>
          </a:p>
        </p:txBody>
      </p:sp>
      <p:sp>
        <p:nvSpPr>
          <p:cNvPr id="62" name="TextBox 61"/>
          <p:cNvSpPr txBox="1"/>
          <p:nvPr/>
        </p:nvSpPr>
        <p:spPr>
          <a:xfrm>
            <a:off x="5839754" y="5286287"/>
            <a:ext cx="356188" cy="461665"/>
          </a:xfrm>
          <a:prstGeom prst="rect">
            <a:avLst/>
          </a:prstGeom>
          <a:noFill/>
        </p:spPr>
        <p:txBody>
          <a:bodyPr wrap="none" rtlCol="0">
            <a:spAutoFit/>
          </a:bodyPr>
          <a:lstStyle/>
          <a:p>
            <a:r>
              <a:rPr lang="en-US" dirty="0" smtClean="0">
                <a:latin typeface="Symbol" pitchFamily="18" charset="2"/>
              </a:rPr>
              <a:t>n</a:t>
            </a:r>
            <a:endParaRPr lang="en-US" dirty="0">
              <a:latin typeface="Symbol" pitchFamily="18" charset="2"/>
            </a:endParaRPr>
          </a:p>
        </p:txBody>
      </p:sp>
    </p:spTree>
    <p:extLst>
      <p:ext uri="{BB962C8B-B14F-4D97-AF65-F5344CB8AC3E}">
        <p14:creationId xmlns:p14="http://schemas.microsoft.com/office/powerpoint/2010/main" val="2504197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made, what does it do?</a:t>
            </a:r>
            <a:endParaRPr lang="en-US"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17</a:t>
            </a:fld>
            <a:endParaRPr lang="en-US" dirty="0"/>
          </a:p>
        </p:txBody>
      </p:sp>
      <p:sp>
        <p:nvSpPr>
          <p:cNvPr id="59" name="TextBox 58"/>
          <p:cNvSpPr txBox="1"/>
          <p:nvPr/>
        </p:nvSpPr>
        <p:spPr>
          <a:xfrm>
            <a:off x="5777593" y="5864859"/>
            <a:ext cx="465192" cy="461665"/>
          </a:xfrm>
          <a:prstGeom prst="rect">
            <a:avLst/>
          </a:prstGeom>
          <a:noFill/>
        </p:spPr>
        <p:txBody>
          <a:bodyPr wrap="none" rtlCol="0">
            <a:spAutoFit/>
          </a:bodyPr>
          <a:lstStyle/>
          <a:p>
            <a:r>
              <a:rPr lang="en-US" dirty="0" smtClean="0">
                <a:latin typeface="Symbol" pitchFamily="18" charset="2"/>
              </a:rPr>
              <a:t>m</a:t>
            </a:r>
            <a:r>
              <a:rPr lang="en-US" dirty="0"/>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242" y="1596081"/>
            <a:ext cx="6417276" cy="3665838"/>
          </a:xfrm>
          <a:prstGeom prst="rect">
            <a:avLst/>
          </a:prstGeom>
        </p:spPr>
      </p:pic>
    </p:spTree>
    <p:extLst>
      <p:ext uri="{BB962C8B-B14F-4D97-AF65-F5344CB8AC3E}">
        <p14:creationId xmlns:p14="http://schemas.microsoft.com/office/powerpoint/2010/main" val="2452707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it?</a:t>
            </a:r>
            <a:endParaRPr lang="en-US"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18</a:t>
            </a:fld>
            <a:endParaRPr lang="en-US" dirty="0"/>
          </a:p>
        </p:txBody>
      </p:sp>
      <p:sp>
        <p:nvSpPr>
          <p:cNvPr id="10" name="Oval 9"/>
          <p:cNvSpPr/>
          <p:nvPr/>
        </p:nvSpPr>
        <p:spPr bwMode="auto">
          <a:xfrm>
            <a:off x="1600200" y="1409700"/>
            <a:ext cx="4632960" cy="4663440"/>
          </a:xfrm>
          <a:prstGeom prst="ellipse">
            <a:avLst/>
          </a:prstGeom>
          <a:solidFill>
            <a:schemeClr val="accent5">
              <a:lumMod val="5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2270760" y="2057400"/>
            <a:ext cx="3276600" cy="3383280"/>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2667000" y="2438400"/>
            <a:ext cx="2468880" cy="2606040"/>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400" b="0" i="0" u="none" strike="noStrike" cap="none" normalizeH="0" baseline="0" dirty="0" smtClean="0">
              <a:ln>
                <a:noFill/>
              </a:ln>
              <a:solidFill>
                <a:schemeClr val="bg1"/>
              </a:solidFill>
              <a:effectLst/>
              <a:latin typeface="Arial" charset="0"/>
            </a:endParaRPr>
          </a:p>
        </p:txBody>
      </p:sp>
      <p:sp>
        <p:nvSpPr>
          <p:cNvPr id="7" name="Oval 6"/>
          <p:cNvSpPr/>
          <p:nvPr/>
        </p:nvSpPr>
        <p:spPr bwMode="auto">
          <a:xfrm>
            <a:off x="3611880" y="3459480"/>
            <a:ext cx="579120" cy="579120"/>
          </a:xfrm>
          <a:prstGeom prst="ellipse">
            <a:avLst/>
          </a:prstGeom>
          <a:solidFill>
            <a:srgbClr val="00B0F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6400800" y="2057400"/>
            <a:ext cx="2254784" cy="461665"/>
          </a:xfrm>
          <a:prstGeom prst="rect">
            <a:avLst/>
          </a:prstGeom>
          <a:solidFill>
            <a:srgbClr val="00B0F0"/>
          </a:solidFill>
        </p:spPr>
        <p:txBody>
          <a:bodyPr wrap="none" rtlCol="0">
            <a:spAutoFit/>
          </a:bodyPr>
          <a:lstStyle/>
          <a:p>
            <a:r>
              <a:rPr lang="en-US" dirty="0" smtClean="0"/>
              <a:t>Vertex detector</a:t>
            </a:r>
            <a:endParaRPr lang="en-US" dirty="0"/>
          </a:p>
        </p:txBody>
      </p:sp>
      <p:sp>
        <p:nvSpPr>
          <p:cNvPr id="13" name="TextBox 12"/>
          <p:cNvSpPr txBox="1"/>
          <p:nvPr/>
        </p:nvSpPr>
        <p:spPr>
          <a:xfrm>
            <a:off x="6416040" y="2987040"/>
            <a:ext cx="1354666" cy="461665"/>
          </a:xfrm>
          <a:prstGeom prst="rect">
            <a:avLst/>
          </a:prstGeom>
          <a:solidFill>
            <a:srgbClr val="92D050"/>
          </a:solidFill>
        </p:spPr>
        <p:txBody>
          <a:bodyPr wrap="none" rtlCol="0">
            <a:spAutoFit/>
          </a:bodyPr>
          <a:lstStyle/>
          <a:p>
            <a:r>
              <a:rPr lang="en-US" dirty="0" smtClean="0"/>
              <a:t>Tracking</a:t>
            </a:r>
            <a:endParaRPr lang="en-US" dirty="0"/>
          </a:p>
        </p:txBody>
      </p:sp>
      <p:sp>
        <p:nvSpPr>
          <p:cNvPr id="14" name="TextBox 13"/>
          <p:cNvSpPr txBox="1"/>
          <p:nvPr/>
        </p:nvSpPr>
        <p:spPr>
          <a:xfrm>
            <a:off x="6400574" y="3927455"/>
            <a:ext cx="2255746" cy="461665"/>
          </a:xfrm>
          <a:prstGeom prst="rect">
            <a:avLst/>
          </a:prstGeom>
          <a:solidFill>
            <a:srgbClr val="9999FF"/>
          </a:solidFill>
        </p:spPr>
        <p:txBody>
          <a:bodyPr wrap="none" rtlCol="0">
            <a:spAutoFit/>
          </a:bodyPr>
          <a:lstStyle/>
          <a:p>
            <a:r>
              <a:rPr lang="en-US" dirty="0" smtClean="0"/>
              <a:t>EM calorimeter</a:t>
            </a:r>
            <a:endParaRPr lang="en-US" dirty="0"/>
          </a:p>
        </p:txBody>
      </p:sp>
      <p:sp>
        <p:nvSpPr>
          <p:cNvPr id="15" name="TextBox 14"/>
          <p:cNvSpPr txBox="1"/>
          <p:nvPr/>
        </p:nvSpPr>
        <p:spPr>
          <a:xfrm>
            <a:off x="6278880" y="4892040"/>
            <a:ext cx="2805576" cy="461665"/>
          </a:xfrm>
          <a:prstGeom prst="rect">
            <a:avLst/>
          </a:prstGeom>
          <a:solidFill>
            <a:schemeClr val="accent5">
              <a:lumMod val="50000"/>
            </a:schemeClr>
          </a:solidFill>
        </p:spPr>
        <p:txBody>
          <a:bodyPr wrap="none" rtlCol="0">
            <a:spAutoFit/>
          </a:bodyPr>
          <a:lstStyle/>
          <a:p>
            <a:r>
              <a:rPr lang="en-US" dirty="0" smtClean="0"/>
              <a:t>Hadron calorimeter</a:t>
            </a:r>
            <a:endParaRPr lang="en-US" dirty="0"/>
          </a:p>
        </p:txBody>
      </p:sp>
      <p:sp>
        <p:nvSpPr>
          <p:cNvPr id="18" name="Arc 17"/>
          <p:cNvSpPr/>
          <p:nvPr/>
        </p:nvSpPr>
        <p:spPr bwMode="auto">
          <a:xfrm rot="15744095">
            <a:off x="3931920" y="2430780"/>
            <a:ext cx="2247900" cy="2324100"/>
          </a:xfrm>
          <a:prstGeom prst="arc">
            <a:avLst>
              <a:gd name="adj1" fmla="val 16192800"/>
              <a:gd name="adj2" fmla="val 630751"/>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20" name="Straight Connector 19"/>
          <p:cNvCxnSpPr/>
          <p:nvPr/>
        </p:nvCxnSpPr>
        <p:spPr bwMode="auto">
          <a:xfrm flipV="1">
            <a:off x="3848100" y="2320121"/>
            <a:ext cx="129540" cy="72886"/>
          </a:xfrm>
          <a:prstGeom prst="line">
            <a:avLst/>
          </a:prstGeom>
          <a:noFill/>
          <a:ln w="9525" cap="flat" cmpd="sng" algn="ctr">
            <a:solidFill>
              <a:srgbClr val="000000"/>
            </a:solidFill>
            <a:prstDash val="solid"/>
            <a:round/>
            <a:headEnd type="none" w="med" len="med"/>
            <a:tailEnd type="none" w="med" len="med"/>
          </a:ln>
          <a:effectLst/>
        </p:spPr>
      </p:cxnSp>
      <p:cxnSp>
        <p:nvCxnSpPr>
          <p:cNvPr id="24" name="Straight Connector 23"/>
          <p:cNvCxnSpPr/>
          <p:nvPr/>
        </p:nvCxnSpPr>
        <p:spPr bwMode="auto">
          <a:xfrm flipV="1">
            <a:off x="3848100" y="2179320"/>
            <a:ext cx="76200" cy="145772"/>
          </a:xfrm>
          <a:prstGeom prst="line">
            <a:avLst/>
          </a:prstGeom>
          <a:noFill/>
          <a:ln w="9525" cap="flat" cmpd="sng" algn="ctr">
            <a:solidFill>
              <a:srgbClr val="000000"/>
            </a:solidFill>
            <a:prstDash val="solid"/>
            <a:round/>
            <a:headEnd type="none" w="med" len="med"/>
            <a:tailEnd type="none" w="med" len="med"/>
          </a:ln>
          <a:effectLst/>
        </p:spPr>
      </p:cxnSp>
      <p:cxnSp>
        <p:nvCxnSpPr>
          <p:cNvPr id="33" name="Straight Connector 32"/>
          <p:cNvCxnSpPr/>
          <p:nvPr/>
        </p:nvCxnSpPr>
        <p:spPr bwMode="auto">
          <a:xfrm flipV="1">
            <a:off x="3924300" y="2179320"/>
            <a:ext cx="30480" cy="161508"/>
          </a:xfrm>
          <a:prstGeom prst="line">
            <a:avLst/>
          </a:prstGeom>
          <a:noFill/>
          <a:ln w="9525"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flipV="1">
            <a:off x="3886200" y="2179320"/>
            <a:ext cx="0" cy="72886"/>
          </a:xfrm>
          <a:prstGeom prst="line">
            <a:avLst/>
          </a:prstGeom>
          <a:noFill/>
          <a:ln w="9525" cap="flat" cmpd="sng" algn="ctr">
            <a:solidFill>
              <a:srgbClr val="000000"/>
            </a:solidFill>
            <a:prstDash val="solid"/>
            <a:round/>
            <a:headEnd type="none" w="med" len="med"/>
            <a:tailEnd type="none" w="med" len="med"/>
          </a:ln>
          <a:effectLst/>
        </p:spPr>
      </p:cxnSp>
      <p:cxnSp>
        <p:nvCxnSpPr>
          <p:cNvPr id="47" name="Straight Connector 46"/>
          <p:cNvCxnSpPr/>
          <p:nvPr/>
        </p:nvCxnSpPr>
        <p:spPr bwMode="auto">
          <a:xfrm>
            <a:off x="3703320" y="2202180"/>
            <a:ext cx="121920" cy="60960"/>
          </a:xfrm>
          <a:prstGeom prst="line">
            <a:avLst/>
          </a:prstGeom>
          <a:noFill/>
          <a:ln w="9525" cap="flat" cmpd="sng" algn="ctr">
            <a:solidFill>
              <a:srgbClr val="000000"/>
            </a:solidFill>
            <a:prstDash val="solid"/>
            <a:round/>
            <a:headEnd type="none" w="med" len="med"/>
            <a:tailEnd type="none" w="med" len="med"/>
          </a:ln>
          <a:effectLst/>
        </p:spPr>
      </p:cxnSp>
      <p:cxnSp>
        <p:nvCxnSpPr>
          <p:cNvPr id="49" name="Straight Connector 48"/>
          <p:cNvCxnSpPr/>
          <p:nvPr/>
        </p:nvCxnSpPr>
        <p:spPr bwMode="auto">
          <a:xfrm>
            <a:off x="3755404" y="2110740"/>
            <a:ext cx="0" cy="114300"/>
          </a:xfrm>
          <a:prstGeom prst="line">
            <a:avLst/>
          </a:prstGeom>
          <a:noFill/>
          <a:ln w="9525" cap="flat" cmpd="sng" algn="ctr">
            <a:solidFill>
              <a:srgbClr val="000000"/>
            </a:solidFill>
            <a:prstDash val="solid"/>
            <a:round/>
            <a:headEnd type="none" w="med" len="med"/>
            <a:tailEnd type="none" w="med" len="med"/>
          </a:ln>
          <a:effectLst/>
        </p:spPr>
      </p:cxnSp>
      <p:cxnSp>
        <p:nvCxnSpPr>
          <p:cNvPr id="55" name="Straight Connector 54"/>
          <p:cNvCxnSpPr/>
          <p:nvPr/>
        </p:nvCxnSpPr>
        <p:spPr bwMode="auto">
          <a:xfrm>
            <a:off x="3756660" y="2179320"/>
            <a:ext cx="30480" cy="114300"/>
          </a:xfrm>
          <a:prstGeom prst="line">
            <a:avLst/>
          </a:prstGeom>
          <a:noFill/>
          <a:ln w="9525" cap="flat" cmpd="sng" algn="ctr">
            <a:solidFill>
              <a:srgbClr val="000000"/>
            </a:solidFill>
            <a:prstDash val="solid"/>
            <a:round/>
            <a:headEnd type="none" w="med" len="med"/>
            <a:tailEnd type="none" w="med" len="med"/>
          </a:ln>
          <a:effectLst/>
        </p:spPr>
      </p:cxnSp>
      <p:grpSp>
        <p:nvGrpSpPr>
          <p:cNvPr id="89" name="Group 88"/>
          <p:cNvGrpSpPr/>
          <p:nvPr/>
        </p:nvGrpSpPr>
        <p:grpSpPr>
          <a:xfrm>
            <a:off x="2004060" y="1143000"/>
            <a:ext cx="2057400" cy="4056072"/>
            <a:chOff x="2004060" y="1143000"/>
            <a:chExt cx="2057400" cy="4056072"/>
          </a:xfrm>
        </p:grpSpPr>
        <p:sp>
          <p:nvSpPr>
            <p:cNvPr id="17" name="Arc 16"/>
            <p:cNvSpPr/>
            <p:nvPr/>
          </p:nvSpPr>
          <p:spPr bwMode="auto">
            <a:xfrm>
              <a:off x="2004060" y="1143000"/>
              <a:ext cx="1927860" cy="4056072"/>
            </a:xfrm>
            <a:prstGeom prst="arc">
              <a:avLst>
                <a:gd name="adj1" fmla="val 18550376"/>
                <a:gd name="adj2" fmla="val 1862439"/>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27" name="Straight Connector 26"/>
            <p:cNvCxnSpPr/>
            <p:nvPr/>
          </p:nvCxnSpPr>
          <p:spPr bwMode="auto">
            <a:xfrm flipH="1" flipV="1">
              <a:off x="3755404" y="2252206"/>
              <a:ext cx="92696" cy="72886"/>
            </a:xfrm>
            <a:prstGeom prst="line">
              <a:avLst/>
            </a:prstGeom>
            <a:noFill/>
            <a:ln w="9525" cap="flat" cmpd="sng" algn="ctr">
              <a:solidFill>
                <a:srgbClr val="000000"/>
              </a:solidFill>
              <a:prstDash val="solid"/>
              <a:round/>
              <a:headEnd type="none" w="med" len="med"/>
              <a:tailEnd type="none" w="med" len="med"/>
            </a:ln>
            <a:effectLst/>
          </p:spPr>
        </p:cxnSp>
        <p:cxnSp>
          <p:nvCxnSpPr>
            <p:cNvPr id="31" name="Straight Connector 30"/>
            <p:cNvCxnSpPr/>
            <p:nvPr/>
          </p:nvCxnSpPr>
          <p:spPr bwMode="auto">
            <a:xfrm flipH="1" flipV="1">
              <a:off x="3755404" y="2288649"/>
              <a:ext cx="92696" cy="104358"/>
            </a:xfrm>
            <a:prstGeom prst="line">
              <a:avLst/>
            </a:prstGeom>
            <a:noFill/>
            <a:ln w="9525"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flipV="1">
              <a:off x="3954780" y="2289641"/>
              <a:ext cx="106680" cy="36443"/>
            </a:xfrm>
            <a:prstGeom prst="line">
              <a:avLst/>
            </a:prstGeom>
            <a:noFill/>
            <a:ln w="9525" cap="flat" cmpd="sng" algn="ctr">
              <a:solidFill>
                <a:srgbClr val="000000"/>
              </a:solidFill>
              <a:prstDash val="solid"/>
              <a:round/>
              <a:headEnd type="none" w="med" len="med"/>
              <a:tailEnd type="none" w="med" len="med"/>
            </a:ln>
            <a:effectLst/>
          </p:spPr>
        </p:cxnSp>
        <p:cxnSp>
          <p:nvCxnSpPr>
            <p:cNvPr id="39" name="Straight Connector 38"/>
            <p:cNvCxnSpPr/>
            <p:nvPr/>
          </p:nvCxnSpPr>
          <p:spPr bwMode="auto">
            <a:xfrm flipV="1">
              <a:off x="4008120" y="2179320"/>
              <a:ext cx="0" cy="128542"/>
            </a:xfrm>
            <a:prstGeom prst="line">
              <a:avLst/>
            </a:prstGeom>
            <a:noFill/>
            <a:ln w="9525" cap="flat" cmpd="sng" algn="ctr">
              <a:solidFill>
                <a:srgbClr val="000000"/>
              </a:solidFill>
              <a:prstDash val="solid"/>
              <a:round/>
              <a:headEnd type="none" w="med" len="med"/>
              <a:tailEnd type="none" w="med" len="med"/>
            </a:ln>
            <a:effectLst/>
          </p:spPr>
        </p:cxnSp>
        <p:cxnSp>
          <p:nvCxnSpPr>
            <p:cNvPr id="41" name="Straight Connector 40"/>
            <p:cNvCxnSpPr/>
            <p:nvPr/>
          </p:nvCxnSpPr>
          <p:spPr bwMode="auto">
            <a:xfrm flipV="1">
              <a:off x="3901440" y="2194560"/>
              <a:ext cx="22860" cy="161508"/>
            </a:xfrm>
            <a:prstGeom prst="line">
              <a:avLst/>
            </a:prstGeom>
            <a:noFill/>
            <a:ln w="9525" cap="flat" cmpd="sng" algn="ctr">
              <a:solidFill>
                <a:srgbClr val="000000"/>
              </a:solidFill>
              <a:prstDash val="solid"/>
              <a:round/>
              <a:headEnd type="none" w="med" len="med"/>
              <a:tailEnd type="none" w="med" len="med"/>
            </a:ln>
            <a:effectLst/>
          </p:spPr>
        </p:cxnSp>
        <p:cxnSp>
          <p:nvCxnSpPr>
            <p:cNvPr id="45" name="Straight Connector 44"/>
            <p:cNvCxnSpPr/>
            <p:nvPr/>
          </p:nvCxnSpPr>
          <p:spPr bwMode="auto">
            <a:xfrm flipH="1">
              <a:off x="3823984" y="2164398"/>
              <a:ext cx="45206" cy="45402"/>
            </a:xfrm>
            <a:prstGeom prst="line">
              <a:avLst/>
            </a:prstGeom>
            <a:noFill/>
            <a:ln w="9525" cap="flat" cmpd="sng" algn="ctr">
              <a:solidFill>
                <a:srgbClr val="000000"/>
              </a:solidFill>
              <a:prstDash val="solid"/>
              <a:round/>
              <a:headEnd type="none" w="med" len="med"/>
              <a:tailEnd type="none" w="med" len="med"/>
            </a:ln>
            <a:effectLst/>
          </p:spPr>
        </p:cxnSp>
        <p:cxnSp>
          <p:nvCxnSpPr>
            <p:cNvPr id="51" name="Straight Connector 50"/>
            <p:cNvCxnSpPr/>
            <p:nvPr/>
          </p:nvCxnSpPr>
          <p:spPr bwMode="auto">
            <a:xfrm flipH="1">
              <a:off x="3916680" y="2103120"/>
              <a:ext cx="7620" cy="106680"/>
            </a:xfrm>
            <a:prstGeom prst="line">
              <a:avLst/>
            </a:prstGeom>
            <a:noFill/>
            <a:ln w="9525" cap="flat" cmpd="sng" algn="ctr">
              <a:solidFill>
                <a:srgbClr val="000000"/>
              </a:solidFill>
              <a:prstDash val="solid"/>
              <a:round/>
              <a:headEnd type="none" w="med" len="med"/>
              <a:tailEnd type="none" w="med" len="med"/>
            </a:ln>
            <a:effectLst/>
          </p:spPr>
        </p:cxnSp>
        <p:cxnSp>
          <p:nvCxnSpPr>
            <p:cNvPr id="53" name="Straight Connector 52"/>
            <p:cNvCxnSpPr/>
            <p:nvPr/>
          </p:nvCxnSpPr>
          <p:spPr bwMode="auto">
            <a:xfrm>
              <a:off x="3878580" y="2194560"/>
              <a:ext cx="129540" cy="60960"/>
            </a:xfrm>
            <a:prstGeom prst="line">
              <a:avLst/>
            </a:prstGeom>
            <a:noFill/>
            <a:ln w="9525" cap="flat" cmpd="sng" algn="ctr">
              <a:solidFill>
                <a:srgbClr val="000000"/>
              </a:solidFill>
              <a:prstDash val="solid"/>
              <a:round/>
              <a:headEnd type="none" w="med" len="med"/>
              <a:tailEnd type="none" w="med" len="med"/>
            </a:ln>
            <a:effectLst/>
          </p:spPr>
        </p:cxnSp>
        <p:sp>
          <p:nvSpPr>
            <p:cNvPr id="57" name="Oval 56"/>
            <p:cNvSpPr/>
            <p:nvPr/>
          </p:nvSpPr>
          <p:spPr bwMode="auto">
            <a:xfrm>
              <a:off x="3688080" y="2057400"/>
              <a:ext cx="365760" cy="38100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cxnSp>
        <p:nvCxnSpPr>
          <p:cNvPr id="59" name="Straight Connector 58"/>
          <p:cNvCxnSpPr/>
          <p:nvPr/>
        </p:nvCxnSpPr>
        <p:spPr bwMode="auto">
          <a:xfrm flipV="1">
            <a:off x="4823460" y="2415816"/>
            <a:ext cx="232410" cy="59028"/>
          </a:xfrm>
          <a:prstGeom prst="line">
            <a:avLst/>
          </a:prstGeom>
          <a:noFill/>
          <a:ln w="9525" cap="flat" cmpd="sng" algn="ctr">
            <a:solidFill>
              <a:srgbClr val="000000"/>
            </a:solidFill>
            <a:prstDash val="solid"/>
            <a:round/>
            <a:headEnd type="none" w="med" len="med"/>
            <a:tailEnd type="none" w="med" len="med"/>
          </a:ln>
          <a:effectLst/>
        </p:spPr>
      </p:cxnSp>
      <p:cxnSp>
        <p:nvCxnSpPr>
          <p:cNvPr id="61" name="Straight Connector 60"/>
          <p:cNvCxnSpPr/>
          <p:nvPr/>
        </p:nvCxnSpPr>
        <p:spPr bwMode="auto">
          <a:xfrm flipV="1">
            <a:off x="4732020" y="2478732"/>
            <a:ext cx="323850" cy="43488"/>
          </a:xfrm>
          <a:prstGeom prst="line">
            <a:avLst/>
          </a:prstGeom>
          <a:noFill/>
          <a:ln w="9525" cap="flat" cmpd="sng" algn="ctr">
            <a:solidFill>
              <a:srgbClr val="000000"/>
            </a:solidFill>
            <a:prstDash val="solid"/>
            <a:round/>
            <a:headEnd type="none" w="med" len="med"/>
            <a:tailEnd type="none" w="med" len="med"/>
          </a:ln>
          <a:effectLst/>
        </p:spPr>
      </p:cxnSp>
      <p:sp>
        <p:nvSpPr>
          <p:cNvPr id="84" name="Oval 83"/>
          <p:cNvSpPr/>
          <p:nvPr/>
        </p:nvSpPr>
        <p:spPr bwMode="auto">
          <a:xfrm>
            <a:off x="4739640" y="2401788"/>
            <a:ext cx="245745" cy="153144"/>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86" name="Straight Connector 85"/>
          <p:cNvCxnSpPr/>
          <p:nvPr/>
        </p:nvCxnSpPr>
        <p:spPr bwMode="auto">
          <a:xfrm>
            <a:off x="3901440" y="3749040"/>
            <a:ext cx="1912620" cy="1912620"/>
          </a:xfrm>
          <a:prstGeom prst="line">
            <a:avLst/>
          </a:prstGeom>
          <a:noFill/>
          <a:ln w="9525" cap="flat" cmpd="sng" algn="ctr">
            <a:solidFill>
              <a:srgbClr val="000000"/>
            </a:solidFill>
            <a:prstDash val="dashDot"/>
            <a:round/>
            <a:headEnd type="none" w="med" len="med"/>
            <a:tailEnd type="none" w="med" len="med"/>
          </a:ln>
          <a:effectLst/>
        </p:spPr>
      </p:cxnSp>
      <p:sp>
        <p:nvSpPr>
          <p:cNvPr id="88" name="TextBox 87"/>
          <p:cNvSpPr txBox="1"/>
          <p:nvPr/>
        </p:nvSpPr>
        <p:spPr>
          <a:xfrm>
            <a:off x="3276600" y="2621280"/>
            <a:ext cx="729687" cy="276999"/>
          </a:xfrm>
          <a:prstGeom prst="rect">
            <a:avLst/>
          </a:prstGeom>
          <a:noFill/>
        </p:spPr>
        <p:txBody>
          <a:bodyPr wrap="none" rtlCol="0">
            <a:spAutoFit/>
          </a:bodyPr>
          <a:lstStyle/>
          <a:p>
            <a:r>
              <a:rPr lang="en-US" sz="1200" dirty="0" smtClean="0">
                <a:solidFill>
                  <a:schemeClr val="bg1"/>
                </a:solidFill>
              </a:rPr>
              <a:t>electron</a:t>
            </a:r>
            <a:endParaRPr lang="en-US" sz="1200" dirty="0">
              <a:solidFill>
                <a:schemeClr val="bg1"/>
              </a:solidFill>
            </a:endParaRPr>
          </a:p>
        </p:txBody>
      </p:sp>
      <p:grpSp>
        <p:nvGrpSpPr>
          <p:cNvPr id="91" name="Group 90"/>
          <p:cNvGrpSpPr/>
          <p:nvPr/>
        </p:nvGrpSpPr>
        <p:grpSpPr>
          <a:xfrm rot="11104802">
            <a:off x="2287232" y="3770905"/>
            <a:ext cx="373380" cy="388620"/>
            <a:chOff x="3604260" y="2670810"/>
            <a:chExt cx="2693670" cy="1116330"/>
          </a:xfrm>
        </p:grpSpPr>
        <p:cxnSp>
          <p:nvCxnSpPr>
            <p:cNvPr id="92" name="Straight Connector 91"/>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93" name="Straight Connector 92"/>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94" name="Straight Connector 93"/>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95" name="Straight Connector 94"/>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96" name="Straight Connector 95"/>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97" name="Straight Connector 96"/>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98" name="Straight Connector 97"/>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99" name="Straight Connector 98"/>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00" name="Straight Connector 99"/>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01" name="Straight Connector 100"/>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02" name="Straight Connector 101"/>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03" name="Straight Connector 102"/>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04" name="Straight Connector 103"/>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05" name="Straight Connector 104"/>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06" name="Straight Connector 105"/>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07" name="Straight Connector 106"/>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08" name="Straight Connector 107"/>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09" name="Straight Connector 108"/>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10" name="Oval 109"/>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cxnSp>
        <p:nvCxnSpPr>
          <p:cNvPr id="112" name="Straight Connector 111"/>
          <p:cNvCxnSpPr>
            <a:endCxn id="18" idx="0"/>
          </p:cNvCxnSpPr>
          <p:nvPr/>
        </p:nvCxnSpPr>
        <p:spPr bwMode="auto">
          <a:xfrm flipV="1">
            <a:off x="2658673" y="3748899"/>
            <a:ext cx="1245676" cy="158062"/>
          </a:xfrm>
          <a:prstGeom prst="line">
            <a:avLst/>
          </a:prstGeom>
          <a:noFill/>
          <a:ln w="9525" cap="flat" cmpd="sng" algn="ctr">
            <a:solidFill>
              <a:srgbClr val="000000"/>
            </a:solidFill>
            <a:prstDash val="dashDot"/>
            <a:round/>
            <a:headEnd type="none" w="med" len="med"/>
            <a:tailEnd type="none" w="med" len="med"/>
          </a:ln>
          <a:effectLst/>
        </p:spPr>
      </p:cxnSp>
      <p:grpSp>
        <p:nvGrpSpPr>
          <p:cNvPr id="113" name="Group 112"/>
          <p:cNvGrpSpPr/>
          <p:nvPr/>
        </p:nvGrpSpPr>
        <p:grpSpPr>
          <a:xfrm rot="21173013">
            <a:off x="5478780" y="3090565"/>
            <a:ext cx="716368" cy="338435"/>
            <a:chOff x="3604260" y="2670810"/>
            <a:chExt cx="2693670" cy="1116330"/>
          </a:xfrm>
        </p:grpSpPr>
        <p:cxnSp>
          <p:nvCxnSpPr>
            <p:cNvPr id="114" name="Straight Connector 113"/>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115" name="Straight Connector 114"/>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116" name="Straight Connector 115"/>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117" name="Straight Connector 116"/>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118" name="Straight Connector 117"/>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119" name="Straight Connector 118"/>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0" name="Straight Connector 119"/>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1" name="Straight Connector 120"/>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2" name="Straight Connector 121"/>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3" name="Straight Connector 122"/>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24" name="Straight Connector 123"/>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25" name="Straight Connector 124"/>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26" name="Straight Connector 125"/>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27" name="Straight Connector 126"/>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28" name="Straight Connector 127"/>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29" name="Straight Connector 128"/>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30" name="Straight Connector 129"/>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31" name="Straight Connector 130"/>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32" name="Oval 131"/>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33" name="Group 132"/>
          <p:cNvGrpSpPr/>
          <p:nvPr/>
        </p:nvGrpSpPr>
        <p:grpSpPr>
          <a:xfrm>
            <a:off x="4930808" y="2275340"/>
            <a:ext cx="876300" cy="281914"/>
            <a:chOff x="3604260" y="2670810"/>
            <a:chExt cx="2693670" cy="1116330"/>
          </a:xfrm>
        </p:grpSpPr>
        <p:cxnSp>
          <p:nvCxnSpPr>
            <p:cNvPr id="134" name="Straight Connector 133"/>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135" name="Straight Connector 134"/>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136" name="Straight Connector 135"/>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137" name="Straight Connector 136"/>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138" name="Straight Connector 137"/>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139" name="Straight Connector 138"/>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0" name="Straight Connector 139"/>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1" name="Straight Connector 140"/>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2" name="Straight Connector 141"/>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3" name="Straight Connector 142"/>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44" name="Straight Connector 143"/>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45" name="Straight Connector 144"/>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46" name="Straight Connector 145"/>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47" name="Straight Connector 146"/>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48" name="Straight Connector 147"/>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49" name="Straight Connector 148"/>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50" name="Straight Connector 149"/>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51" name="Straight Connector 150"/>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52" name="Oval 151"/>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54" name="TextBox 153"/>
          <p:cNvSpPr txBox="1"/>
          <p:nvPr/>
        </p:nvSpPr>
        <p:spPr>
          <a:xfrm>
            <a:off x="4076233" y="2771458"/>
            <a:ext cx="737702" cy="461665"/>
          </a:xfrm>
          <a:prstGeom prst="rect">
            <a:avLst/>
          </a:prstGeom>
          <a:noFill/>
        </p:spPr>
        <p:txBody>
          <a:bodyPr wrap="none" rtlCol="0">
            <a:spAutoFit/>
          </a:bodyPr>
          <a:lstStyle/>
          <a:p>
            <a:r>
              <a:rPr lang="en-US" sz="1200" dirty="0" smtClean="0">
                <a:solidFill>
                  <a:schemeClr val="bg1"/>
                </a:solidFill>
              </a:rPr>
              <a:t>charged</a:t>
            </a:r>
          </a:p>
          <a:p>
            <a:r>
              <a:rPr lang="en-US" sz="1200" dirty="0" smtClean="0">
                <a:solidFill>
                  <a:schemeClr val="bg1"/>
                </a:solidFill>
              </a:rPr>
              <a:t>hadron</a:t>
            </a:r>
          </a:p>
        </p:txBody>
      </p:sp>
      <p:sp>
        <p:nvSpPr>
          <p:cNvPr id="155" name="TextBox 154"/>
          <p:cNvSpPr txBox="1"/>
          <p:nvPr/>
        </p:nvSpPr>
        <p:spPr>
          <a:xfrm>
            <a:off x="4327105" y="4081789"/>
            <a:ext cx="737702" cy="276999"/>
          </a:xfrm>
          <a:prstGeom prst="rect">
            <a:avLst/>
          </a:prstGeom>
          <a:noFill/>
        </p:spPr>
        <p:txBody>
          <a:bodyPr wrap="none" rtlCol="0">
            <a:spAutoFit/>
          </a:bodyPr>
          <a:lstStyle/>
          <a:p>
            <a:r>
              <a:rPr lang="en-US" sz="1200" dirty="0" smtClean="0">
                <a:solidFill>
                  <a:schemeClr val="bg1"/>
                </a:solidFill>
              </a:rPr>
              <a:t>neutrino</a:t>
            </a:r>
            <a:endParaRPr lang="en-US" sz="1200" dirty="0">
              <a:solidFill>
                <a:schemeClr val="bg1"/>
              </a:solidFill>
            </a:endParaRPr>
          </a:p>
        </p:txBody>
      </p:sp>
      <p:sp>
        <p:nvSpPr>
          <p:cNvPr id="156" name="TextBox 155"/>
          <p:cNvSpPr txBox="1"/>
          <p:nvPr/>
        </p:nvSpPr>
        <p:spPr>
          <a:xfrm>
            <a:off x="2776188" y="3581229"/>
            <a:ext cx="696024" cy="276999"/>
          </a:xfrm>
          <a:prstGeom prst="rect">
            <a:avLst/>
          </a:prstGeom>
          <a:noFill/>
        </p:spPr>
        <p:txBody>
          <a:bodyPr wrap="none" rtlCol="0">
            <a:spAutoFit/>
          </a:bodyPr>
          <a:lstStyle/>
          <a:p>
            <a:r>
              <a:rPr lang="en-US" sz="1200" dirty="0" smtClean="0">
                <a:solidFill>
                  <a:schemeClr val="bg1"/>
                </a:solidFill>
              </a:rPr>
              <a:t>gamma</a:t>
            </a:r>
            <a:endParaRPr lang="en-US" sz="1200" dirty="0">
              <a:solidFill>
                <a:schemeClr val="bg1"/>
              </a:solidFill>
            </a:endParaRPr>
          </a:p>
        </p:txBody>
      </p:sp>
      <p:cxnSp>
        <p:nvCxnSpPr>
          <p:cNvPr id="158" name="Straight Connector 157"/>
          <p:cNvCxnSpPr/>
          <p:nvPr/>
        </p:nvCxnSpPr>
        <p:spPr bwMode="auto">
          <a:xfrm flipV="1">
            <a:off x="3904349" y="3357112"/>
            <a:ext cx="1601570" cy="398025"/>
          </a:xfrm>
          <a:prstGeom prst="line">
            <a:avLst/>
          </a:prstGeom>
          <a:noFill/>
          <a:ln w="9525" cap="flat" cmpd="sng" algn="ctr">
            <a:solidFill>
              <a:srgbClr val="000000"/>
            </a:solidFill>
            <a:prstDash val="dashDot"/>
            <a:round/>
            <a:headEnd type="none" w="med" len="med"/>
            <a:tailEnd type="none" w="med" len="med"/>
          </a:ln>
          <a:effectLst/>
        </p:spPr>
      </p:cxnSp>
      <p:sp>
        <p:nvSpPr>
          <p:cNvPr id="159" name="TextBox 158"/>
          <p:cNvSpPr txBox="1"/>
          <p:nvPr/>
        </p:nvSpPr>
        <p:spPr>
          <a:xfrm>
            <a:off x="4462267" y="3514091"/>
            <a:ext cx="704039" cy="276999"/>
          </a:xfrm>
          <a:prstGeom prst="rect">
            <a:avLst/>
          </a:prstGeom>
          <a:noFill/>
        </p:spPr>
        <p:txBody>
          <a:bodyPr wrap="none" rtlCol="0">
            <a:spAutoFit/>
          </a:bodyPr>
          <a:lstStyle/>
          <a:p>
            <a:r>
              <a:rPr lang="en-US" sz="1200" dirty="0" smtClean="0">
                <a:solidFill>
                  <a:schemeClr val="bg1"/>
                </a:solidFill>
              </a:rPr>
              <a:t>neutron</a:t>
            </a:r>
            <a:endParaRPr lang="en-US" sz="1200" dirty="0">
              <a:solidFill>
                <a:schemeClr val="bg1"/>
              </a:solidFill>
            </a:endParaRPr>
          </a:p>
        </p:txBody>
      </p:sp>
      <p:sp>
        <p:nvSpPr>
          <p:cNvPr id="162" name="Arc 161"/>
          <p:cNvSpPr/>
          <p:nvPr/>
        </p:nvSpPr>
        <p:spPr bwMode="auto">
          <a:xfrm rot="14331312">
            <a:off x="2975609" y="2785990"/>
            <a:ext cx="1927860" cy="4056072"/>
          </a:xfrm>
          <a:prstGeom prst="arc">
            <a:avLst>
              <a:gd name="adj1" fmla="val 16850593"/>
              <a:gd name="adj2" fmla="val 1862439"/>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2" name="TextBox 171"/>
          <p:cNvSpPr txBox="1"/>
          <p:nvPr/>
        </p:nvSpPr>
        <p:spPr>
          <a:xfrm>
            <a:off x="3073659" y="4143047"/>
            <a:ext cx="567784" cy="276999"/>
          </a:xfrm>
          <a:prstGeom prst="rect">
            <a:avLst/>
          </a:prstGeom>
          <a:noFill/>
        </p:spPr>
        <p:txBody>
          <a:bodyPr wrap="none" rtlCol="0">
            <a:spAutoFit/>
          </a:bodyPr>
          <a:lstStyle/>
          <a:p>
            <a:r>
              <a:rPr lang="en-US" sz="1200" dirty="0" err="1" smtClean="0">
                <a:solidFill>
                  <a:schemeClr val="bg1"/>
                </a:solidFill>
              </a:rPr>
              <a:t>muon</a:t>
            </a:r>
            <a:endParaRPr lang="en-US" sz="1200" dirty="0">
              <a:solidFill>
                <a:schemeClr val="bg1"/>
              </a:solidFill>
            </a:endParaRPr>
          </a:p>
        </p:txBody>
      </p:sp>
    </p:spTree>
    <p:extLst>
      <p:ext uri="{BB962C8B-B14F-4D97-AF65-F5344CB8AC3E}">
        <p14:creationId xmlns:p14="http://schemas.microsoft.com/office/powerpoint/2010/main" val="3041093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143000" y="167640"/>
            <a:ext cx="7162800" cy="533400"/>
          </a:xfrm>
        </p:spPr>
        <p:txBody>
          <a:bodyPr/>
          <a:lstStyle/>
          <a:p>
            <a:r>
              <a:rPr lang="en-US" dirty="0" smtClean="0"/>
              <a:t>How do we see it?: CDF and DZERO</a:t>
            </a:r>
          </a:p>
        </p:txBody>
      </p:sp>
      <p:sp>
        <p:nvSpPr>
          <p:cNvPr id="15363"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The Search for the Higgs, August 5, 2011</a:t>
            </a:r>
            <a:endParaRPr lang="en-US" sz="1200" smtClean="0">
              <a:solidFill>
                <a:srgbClr val="FFFFFF"/>
              </a:solidFill>
            </a:endParaRPr>
          </a:p>
        </p:txBody>
      </p:sp>
      <p:sp>
        <p:nvSpPr>
          <p:cNvPr id="153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fld id="{879ED6B1-B127-4F19-A175-24623465B961}" type="slidenum">
              <a:rPr lang="en-US" sz="1200" smtClean="0">
                <a:solidFill>
                  <a:srgbClr val="FFFFFF"/>
                </a:solidFill>
              </a:rPr>
              <a:pPr eaLnBrk="1" hangingPunct="1"/>
              <a:t>19</a:t>
            </a:fld>
            <a:endParaRPr lang="en-US" sz="1200" smtClean="0">
              <a:solidFill>
                <a:srgbClr val="FFFFFF"/>
              </a:solidFill>
            </a:endParaRPr>
          </a:p>
        </p:txBody>
      </p:sp>
      <p:pic>
        <p:nvPicPr>
          <p:cNvPr id="15365" name="Picture 2" descr="J:\AAAS\01-006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34340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4" descr="J:\AAAS\00-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14400"/>
            <a:ext cx="426720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7" name="TextBox 6"/>
          <p:cNvSpPr txBox="1">
            <a:spLocks noChangeArrowheads="1"/>
          </p:cNvSpPr>
          <p:nvPr/>
        </p:nvSpPr>
        <p:spPr bwMode="auto">
          <a:xfrm>
            <a:off x="1383320" y="5723800"/>
            <a:ext cx="616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dirty="0"/>
              <a:t>~10 fb</a:t>
            </a:r>
            <a:r>
              <a:rPr lang="en-US" baseline="30000" dirty="0"/>
              <a:t>-1</a:t>
            </a:r>
            <a:r>
              <a:rPr lang="en-US" dirty="0"/>
              <a:t> recorded to tapes by each detector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600200" y="1530350"/>
            <a:ext cx="7284720" cy="4114800"/>
          </a:xfrm>
        </p:spPr>
        <p:txBody>
          <a:bodyPr/>
          <a:lstStyle/>
          <a:p>
            <a:r>
              <a:rPr lang="en-US" dirty="0" smtClean="0">
                <a:solidFill>
                  <a:srgbClr val="99FF66"/>
                </a:solidFill>
              </a:rPr>
              <a:t>Background: </a:t>
            </a:r>
            <a:r>
              <a:rPr lang="en-US" dirty="0" smtClean="0"/>
              <a:t>the state of particle physics</a:t>
            </a:r>
          </a:p>
          <a:p>
            <a:endParaRPr lang="en-US" sz="1200" dirty="0"/>
          </a:p>
          <a:p>
            <a:r>
              <a:rPr lang="en-US" dirty="0">
                <a:solidFill>
                  <a:srgbClr val="99FF66"/>
                </a:solidFill>
              </a:rPr>
              <a:t>The Higgs Boson</a:t>
            </a:r>
            <a:r>
              <a:rPr lang="en-US" dirty="0" smtClean="0">
                <a:solidFill>
                  <a:srgbClr val="99FF66"/>
                </a:solidFill>
              </a:rPr>
              <a:t>: </a:t>
            </a:r>
            <a:r>
              <a:rPr lang="en-US" dirty="0" smtClean="0">
                <a:solidFill>
                  <a:srgbClr val="FFFFFF"/>
                </a:solidFill>
              </a:rPr>
              <a:t>how do we make it? </a:t>
            </a:r>
            <a:endParaRPr lang="en-US" dirty="0">
              <a:solidFill>
                <a:srgbClr val="FFFFFF"/>
              </a:solidFill>
            </a:endParaRPr>
          </a:p>
          <a:p>
            <a:pPr marL="0" indent="0">
              <a:buNone/>
            </a:pPr>
            <a:endParaRPr lang="en-US" sz="1100" dirty="0"/>
          </a:p>
          <a:p>
            <a:r>
              <a:rPr lang="en-US" dirty="0" smtClean="0">
                <a:solidFill>
                  <a:srgbClr val="99FF66"/>
                </a:solidFill>
              </a:rPr>
              <a:t>The Higgs Boson: </a:t>
            </a:r>
            <a:r>
              <a:rPr lang="en-US" dirty="0" smtClean="0">
                <a:solidFill>
                  <a:srgbClr val="FFFFFF"/>
                </a:solidFill>
              </a:rPr>
              <a:t>when made, what does it do? </a:t>
            </a:r>
          </a:p>
          <a:p>
            <a:endParaRPr lang="en-US" sz="1200" dirty="0"/>
          </a:p>
          <a:p>
            <a:r>
              <a:rPr lang="en-US" dirty="0" smtClean="0">
                <a:solidFill>
                  <a:srgbClr val="99FF66"/>
                </a:solidFill>
              </a:rPr>
              <a:t>The Higgs Boson: </a:t>
            </a:r>
            <a:r>
              <a:rPr lang="en-US" dirty="0" smtClean="0">
                <a:solidFill>
                  <a:srgbClr val="FFFFFF"/>
                </a:solidFill>
              </a:rPr>
              <a:t>how do we “see” it?</a:t>
            </a:r>
          </a:p>
          <a:p>
            <a:endParaRPr lang="en-US" sz="1200" dirty="0">
              <a:solidFill>
                <a:srgbClr val="FFFFFF"/>
              </a:solidFill>
            </a:endParaRPr>
          </a:p>
          <a:p>
            <a:r>
              <a:rPr lang="en-US" dirty="0" smtClean="0">
                <a:solidFill>
                  <a:srgbClr val="99FF66"/>
                </a:solidFill>
              </a:rPr>
              <a:t>Recent results: </a:t>
            </a:r>
            <a:r>
              <a:rPr lang="en-US" dirty="0" smtClean="0">
                <a:solidFill>
                  <a:srgbClr val="FFFFFF"/>
                </a:solidFill>
              </a:rPr>
              <a:t>EPS-HEP2011, Grenoble</a:t>
            </a:r>
          </a:p>
          <a:p>
            <a:endParaRPr lang="en-US" sz="1200" dirty="0">
              <a:solidFill>
                <a:srgbClr val="FFFFFF"/>
              </a:solidFill>
            </a:endParaRPr>
          </a:p>
          <a:p>
            <a:r>
              <a:rPr lang="en-US" dirty="0" smtClean="0">
                <a:solidFill>
                  <a:srgbClr val="99FF66"/>
                </a:solidFill>
              </a:rPr>
              <a:t>If there is no Higgs: </a:t>
            </a:r>
            <a:r>
              <a:rPr lang="en-US" dirty="0" smtClean="0">
                <a:solidFill>
                  <a:srgbClr val="FFFFFF"/>
                </a:solidFill>
              </a:rPr>
              <a:t>then what?</a:t>
            </a:r>
            <a:endParaRPr lang="en-US" dirty="0">
              <a:solidFill>
                <a:srgbClr val="FFFFFF"/>
              </a:solidFill>
            </a:endParaRPr>
          </a:p>
        </p:txBody>
      </p:sp>
      <p:sp>
        <p:nvSpPr>
          <p:cNvPr id="4" name="Footer Placeholder 3"/>
          <p:cNvSpPr>
            <a:spLocks noGrp="1"/>
          </p:cNvSpPr>
          <p:nvPr>
            <p:ph type="ftr" sz="quarter" idx="10"/>
          </p:nvPr>
        </p:nvSpPr>
        <p:spPr/>
        <p:txBody>
          <a:bodyPr/>
          <a:lstStyle/>
          <a:p>
            <a:pPr>
              <a:defRPr/>
            </a:pPr>
            <a:r>
              <a:rPr lang="en-US" dirty="0"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a:t>
            </a:fld>
            <a:endParaRPr lang="en-US" dirty="0"/>
          </a:p>
        </p:txBody>
      </p:sp>
    </p:spTree>
    <p:extLst>
      <p:ext uri="{BB962C8B-B14F-4D97-AF65-F5344CB8AC3E}">
        <p14:creationId xmlns:p14="http://schemas.microsoft.com/office/powerpoint/2010/main" val="626095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The Search for the Higgs, August 5, 2011</a:t>
            </a:r>
            <a:endParaRPr lang="en-US" sz="1200" smtClean="0">
              <a:solidFill>
                <a:srgbClr val="FFFFFF"/>
              </a:solidFill>
            </a:endParaRPr>
          </a:p>
        </p:txBody>
      </p:sp>
      <p:sp>
        <p:nvSpPr>
          <p:cNvPr id="143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fld id="{81028CCF-5A34-4F9E-8479-8D7BB5DC41BC}" type="slidenum">
              <a:rPr lang="en-US" sz="1200" smtClean="0">
                <a:solidFill>
                  <a:srgbClr val="FFFFFF"/>
                </a:solidFill>
              </a:rPr>
              <a:pPr eaLnBrk="1" hangingPunct="1"/>
              <a:t>20</a:t>
            </a:fld>
            <a:endParaRPr lang="en-US" sz="1200" smtClean="0">
              <a:solidFill>
                <a:srgbClr val="FFFFFF"/>
              </a:solidFill>
            </a:endParaRPr>
          </a:p>
        </p:txBody>
      </p:sp>
      <p:pic>
        <p:nvPicPr>
          <p:cNvPr id="14340" name="Picture 2" descr="http://www-d0.fnal.gov/collaboration/Map/D0_and_CDF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5825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6553200" y="6248400"/>
            <a:ext cx="2133600" cy="457200"/>
          </a:xfrm>
          <a:prstGeom prst="rect">
            <a:avLst/>
          </a:prstGeom>
        </p:spPr>
        <p:txBody>
          <a:bodyPr/>
          <a:lstStyle/>
          <a:p>
            <a:fld id="{74714E34-BD7E-4212-A6A3-5F6B5998499E}" type="slidenum">
              <a:rPr lang="en-US"/>
              <a:pPr/>
              <a:t>21</a:t>
            </a:fld>
            <a:endParaRPr lang="en-US"/>
          </a:p>
        </p:txBody>
      </p:sp>
      <p:sp>
        <p:nvSpPr>
          <p:cNvPr id="2052098" name="Rectangle 2"/>
          <p:cNvSpPr>
            <a:spLocks noGrp="1" noChangeArrowheads="1"/>
          </p:cNvSpPr>
          <p:nvPr>
            <p:ph type="title"/>
          </p:nvPr>
        </p:nvSpPr>
        <p:spPr/>
        <p:txBody>
          <a:bodyPr/>
          <a:lstStyle/>
          <a:p>
            <a:r>
              <a:rPr lang="en-US" dirty="0" smtClean="0"/>
              <a:t>How do we see it?: ATLAS</a:t>
            </a:r>
            <a:endParaRPr lang="en-US" dirty="0"/>
          </a:p>
        </p:txBody>
      </p:sp>
      <p:pic>
        <p:nvPicPr>
          <p:cNvPr id="2052101" name="Picture 5" descr="at-hp-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554163"/>
            <a:ext cx="4665662" cy="3889375"/>
          </a:xfrm>
          <a:prstGeom prst="rect">
            <a:avLst/>
          </a:prstGeom>
          <a:noFill/>
          <a:extLst>
            <a:ext uri="{909E8E84-426E-40DD-AFC4-6F175D3DCCD1}">
              <a14:hiddenFill xmlns:a14="http://schemas.microsoft.com/office/drawing/2010/main">
                <a:solidFill>
                  <a:srgbClr val="FFFFFF"/>
                </a:solidFill>
              </a14:hiddenFill>
            </a:ext>
          </a:extLst>
        </p:spPr>
      </p:pic>
      <p:pic>
        <p:nvPicPr>
          <p:cNvPr id="2052100" name="Picture 4" descr="atlas_c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638" y="3511550"/>
            <a:ext cx="3721100" cy="2389188"/>
          </a:xfrm>
          <a:prstGeom prst="rect">
            <a:avLst/>
          </a:prstGeom>
          <a:noFill/>
          <a:extLst>
            <a:ext uri="{909E8E84-426E-40DD-AFC4-6F175D3DCCD1}">
              <a14:hiddenFill xmlns:a14="http://schemas.microsoft.com/office/drawing/2010/main">
                <a:solidFill>
                  <a:srgbClr val="FFFFFF"/>
                </a:solidFill>
              </a14:hiddenFill>
            </a:ext>
          </a:extLst>
        </p:spPr>
      </p:pic>
      <p:sp>
        <p:nvSpPr>
          <p:cNvPr id="2052102" name="Text Box 6"/>
          <p:cNvSpPr txBox="1">
            <a:spLocks noChangeArrowheads="1"/>
          </p:cNvSpPr>
          <p:nvPr/>
        </p:nvSpPr>
        <p:spPr bwMode="auto">
          <a:xfrm>
            <a:off x="5727700" y="2576830"/>
            <a:ext cx="25330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ATLAS detector </a:t>
            </a:r>
            <a:endParaRPr lang="en-US" dirty="0" smtClean="0"/>
          </a:p>
          <a:p>
            <a:r>
              <a:rPr lang="en-US" dirty="0" smtClean="0"/>
              <a:t>and </a:t>
            </a:r>
            <a:r>
              <a:rPr lang="en-US" dirty="0"/>
              <a:t>collaboration</a:t>
            </a:r>
          </a:p>
        </p:txBody>
      </p:sp>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ea typeface="ＭＳ Ｐゴシック" pitchFamily="34" charset="-128"/>
              </a:rPr>
              <a:t>ATLAS detector toroid</a:t>
            </a:r>
          </a:p>
        </p:txBody>
      </p:sp>
      <p:pic>
        <p:nvPicPr>
          <p:cNvPr id="22531" name="Picture 5" descr="0511013_01-A4-at-144-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4201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ATLAS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49225"/>
            <a:ext cx="48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Slide Number Placeholder 8"/>
          <p:cNvSpPr>
            <a:spLocks noGrp="1"/>
          </p:cNvSpPr>
          <p:nvPr>
            <p:ph type="sldNum" sz="quarter" idx="4294967295"/>
          </p:nvPr>
        </p:nvSpPr>
        <p:spPr bwMode="auto">
          <a:xfrm>
            <a:off x="6553200" y="6356350"/>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D2A51ACD-6946-4D67-8996-57738ACB8616}" type="slidenum">
              <a:rPr lang="en-US" smtClean="0"/>
              <a:pPr fontAlgn="base">
                <a:spcBef>
                  <a:spcPct val="0"/>
                </a:spcBef>
                <a:spcAft>
                  <a:spcPct val="0"/>
                </a:spcAft>
                <a:defRPr/>
              </a:pPr>
              <a:t>22</a:t>
            </a:fld>
            <a:endParaRPr lang="en-US" smtClean="0"/>
          </a:p>
        </p:txBody>
      </p:sp>
      <p:sp>
        <p:nvSpPr>
          <p:cNvPr id="22535" name="Footer Placeholder 9"/>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P. Oddone,  The Search for the Higgs, August 5, 2011</a:t>
            </a:r>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ea typeface="ＭＳ Ｐゴシック" pitchFamily="34" charset="-128"/>
              </a:rPr>
              <a:t>ATLAS assemby</a:t>
            </a:r>
          </a:p>
        </p:txBody>
      </p:sp>
      <p:pic>
        <p:nvPicPr>
          <p:cNvPr id="23555" name="Picture 4" descr="0705024_05-A4-at-144-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391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ATLAS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
            <a:ext cx="48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Slide Number Placeholder 7"/>
          <p:cNvSpPr>
            <a:spLocks noGrp="1"/>
          </p:cNvSpPr>
          <p:nvPr>
            <p:ph type="sldNum" sz="quarter" idx="4294967295"/>
          </p:nvPr>
        </p:nvSpPr>
        <p:spPr bwMode="auto">
          <a:xfrm>
            <a:off x="6553200" y="6356350"/>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179BAEC2-6BF3-4948-B437-00F279F96A09}" type="slidenum">
              <a:rPr lang="en-US" smtClean="0"/>
              <a:pPr fontAlgn="base">
                <a:spcBef>
                  <a:spcPct val="0"/>
                </a:spcBef>
                <a:spcAft>
                  <a:spcPct val="0"/>
                </a:spcAft>
                <a:defRPr/>
              </a:pPr>
              <a:t>23</a:t>
            </a:fld>
            <a:endParaRPr lang="en-US" smtClean="0"/>
          </a:p>
        </p:txBody>
      </p:sp>
      <p:sp>
        <p:nvSpPr>
          <p:cNvPr id="23559" name="Footer Placeholder 8"/>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P. Oddone,  The Search for the Higgs, August 5, 2011</a:t>
            </a:r>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6"/>
            <a:ext cx="9144000" cy="6851347"/>
          </a:xfrm>
          <a:prstGeom prst="rect">
            <a:avLst/>
          </a:prstGeom>
        </p:spPr>
      </p:pic>
    </p:spTree>
    <p:extLst>
      <p:ext uri="{BB962C8B-B14F-4D97-AF65-F5344CB8AC3E}">
        <p14:creationId xmlns:p14="http://schemas.microsoft.com/office/powerpoint/2010/main" val="1551504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ea typeface="ＭＳ Ｐゴシック" pitchFamily="34" charset="-128"/>
              </a:rPr>
              <a:t>How do we see it?: CMS Detector</a:t>
            </a:r>
          </a:p>
        </p:txBody>
      </p:sp>
      <p:pic>
        <p:nvPicPr>
          <p:cNvPr id="25603" name="Picture 4" descr="In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1167278"/>
            <a:ext cx="8473440" cy="508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5"/>
          <p:cNvSpPr>
            <a:spLocks noChangeArrowheads="1"/>
          </p:cNvSpPr>
          <p:nvPr/>
        </p:nvSpPr>
        <p:spPr bwMode="auto">
          <a:xfrm>
            <a:off x="2133600" y="823913"/>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bg1"/>
                </a:solidFill>
                <a:latin typeface="Calibri" pitchFamily="34" charset="0"/>
              </a:rPr>
              <a:t>&gt;2500 scientists/engineers from 38 countries</a:t>
            </a:r>
          </a:p>
        </p:txBody>
      </p:sp>
      <p:sp>
        <p:nvSpPr>
          <p:cNvPr id="25606" name="Slide Number Placeholder 6"/>
          <p:cNvSpPr>
            <a:spLocks noGrp="1"/>
          </p:cNvSpPr>
          <p:nvPr>
            <p:ph type="sldNum" sz="quarter" idx="4294967295"/>
          </p:nvPr>
        </p:nvSpPr>
        <p:spPr bwMode="auto">
          <a:xfrm>
            <a:off x="6553200" y="6356350"/>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CE702530-5A7D-47B7-8B3D-836121F2E0C5}" type="slidenum">
              <a:rPr lang="en-US" smtClean="0"/>
              <a:pPr fontAlgn="base">
                <a:spcBef>
                  <a:spcPct val="0"/>
                </a:spcBef>
                <a:spcAft>
                  <a:spcPct val="0"/>
                </a:spcAft>
                <a:defRPr/>
              </a:pPr>
              <a:t>25</a:t>
            </a:fld>
            <a:endParaRPr lang="en-US" smtClean="0"/>
          </a:p>
        </p:txBody>
      </p:sp>
      <p:sp>
        <p:nvSpPr>
          <p:cNvPr id="25607" name="Footer Placeholder 7"/>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P. Oddone,  The Search for the Higgs, August 5, 2011</a:t>
            </a: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ea typeface="ＭＳ Ｐゴシック" pitchFamily="34" charset="-128"/>
              </a:rPr>
              <a:t>CMS Detector</a:t>
            </a:r>
          </a:p>
        </p:txBody>
      </p:sp>
      <p:pic>
        <p:nvPicPr>
          <p:cNvPr id="27655" name="Picture 10" descr="YB0_services_red.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 y="1185486"/>
            <a:ext cx="7924800" cy="513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lide Number Placeholder 6"/>
          <p:cNvSpPr>
            <a:spLocks noGrp="1"/>
          </p:cNvSpPr>
          <p:nvPr>
            <p:ph type="sldNum" sz="quarter" idx="4294967295"/>
          </p:nvPr>
        </p:nvSpPr>
        <p:spPr bwMode="auto">
          <a:xfrm>
            <a:off x="6553200" y="6356350"/>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806F5DF1-56F9-45EA-A886-8F05B0E5C1DC}" type="slidenum">
              <a:rPr lang="en-US" smtClean="0"/>
              <a:pPr fontAlgn="base">
                <a:spcBef>
                  <a:spcPct val="0"/>
                </a:spcBef>
                <a:spcAft>
                  <a:spcPct val="0"/>
                </a:spcAft>
                <a:defRPr/>
              </a:pPr>
              <a:t>26</a:t>
            </a:fld>
            <a:endParaRPr lang="en-US" smtClean="0"/>
          </a:p>
        </p:txBody>
      </p:sp>
      <p:sp>
        <p:nvSpPr>
          <p:cNvPr id="27654" name="Footer Placeholder 7"/>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P. Oddone,  The Search for the Higgs, August 5, 2011</a:t>
            </a: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pitchFamily="34" charset="-128"/>
              </a:rPr>
              <a:t>CMS Detector</a:t>
            </a:r>
          </a:p>
        </p:txBody>
      </p:sp>
      <p:grpSp>
        <p:nvGrpSpPr>
          <p:cNvPr id="26627" name="Group 15"/>
          <p:cNvGrpSpPr>
            <a:grpSpLocks/>
          </p:cNvGrpSpPr>
          <p:nvPr/>
        </p:nvGrpSpPr>
        <p:grpSpPr bwMode="auto">
          <a:xfrm>
            <a:off x="167640" y="1249680"/>
            <a:ext cx="8747760" cy="4998720"/>
            <a:chOff x="0" y="760190"/>
            <a:chExt cx="9144000" cy="6097810"/>
          </a:xfrm>
        </p:grpSpPr>
        <p:pic>
          <p:nvPicPr>
            <p:cNvPr id="26631" name="Picture 13" descr="bul-pho-2007-0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0190"/>
              <a:ext cx="9144000" cy="609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6550025" y="6371567"/>
              <a:ext cx="2444750" cy="337294"/>
            </a:xfrm>
            <a:prstGeom prst="rect">
              <a:avLst/>
            </a:prstGeom>
            <a:gradFill rotWithShape="1">
              <a:gsLst>
                <a:gs pos="0">
                  <a:srgbClr val="E0FFF4"/>
                </a:gs>
                <a:gs pos="64999">
                  <a:srgbClr val="B2FFE3"/>
                </a:gs>
                <a:gs pos="100000">
                  <a:srgbClr val="90FFDA"/>
                </a:gs>
              </a:gsLst>
              <a:lin ang="5400000" scaled="1"/>
            </a:gradFill>
            <a:ln w="9525">
              <a:solidFill>
                <a:srgbClr val="00CC98"/>
              </a:solidFill>
              <a:miter lim="800000"/>
              <a:headEnd/>
              <a:tailEnd/>
            </a:ln>
            <a:effectLst>
              <a:outerShdw dist="20000" dir="5400000" rotWithShape="0">
                <a:srgbClr val="808080">
                  <a:alpha val="37999"/>
                </a:srgbClr>
              </a:outerShdw>
            </a:effectLst>
          </p:spPr>
          <p:txBody>
            <a:bodyPr wrap="square">
              <a:spAutoFit/>
            </a:bodyPr>
            <a:lstStyle/>
            <a:p>
              <a:pPr fontAlgn="auto">
                <a:spcBef>
                  <a:spcPts val="0"/>
                </a:spcBef>
                <a:spcAft>
                  <a:spcPts val="0"/>
                </a:spcAft>
                <a:defRPr/>
              </a:pPr>
              <a:r>
                <a:rPr lang="en-US" sz="1400" b="1" dirty="0">
                  <a:solidFill>
                    <a:srgbClr val="2D2DB9"/>
                  </a:solidFill>
                  <a:latin typeface="Helvetica" charset="0"/>
                </a:rPr>
                <a:t>Tracker Insertion: Dec’07</a:t>
              </a:r>
              <a:endParaRPr lang="en-US" sz="1400" dirty="0">
                <a:solidFill>
                  <a:srgbClr val="000000"/>
                </a:solidFill>
                <a:latin typeface="Helvetica" charset="0"/>
              </a:endParaRPr>
            </a:p>
          </p:txBody>
        </p:sp>
      </p:grpSp>
      <p:sp>
        <p:nvSpPr>
          <p:cNvPr id="26629" name="Slide Number Placeholder 6"/>
          <p:cNvSpPr>
            <a:spLocks noGrp="1"/>
          </p:cNvSpPr>
          <p:nvPr>
            <p:ph type="sldNum" sz="quarter" idx="4294967295"/>
          </p:nvPr>
        </p:nvSpPr>
        <p:spPr bwMode="auto">
          <a:xfrm>
            <a:off x="6553200" y="6356350"/>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4AF5FA23-200D-4750-8C9E-2D6FFA953416}" type="slidenum">
              <a:rPr lang="en-US" smtClean="0"/>
              <a:pPr fontAlgn="base">
                <a:spcBef>
                  <a:spcPct val="0"/>
                </a:spcBef>
                <a:spcAft>
                  <a:spcPct val="0"/>
                </a:spcAft>
                <a:defRPr/>
              </a:pPr>
              <a:t>27</a:t>
            </a:fld>
            <a:endParaRPr lang="en-US" smtClean="0"/>
          </a:p>
        </p:txBody>
      </p:sp>
      <p:sp>
        <p:nvSpPr>
          <p:cNvPr id="26630" name="Footer Placeholder 7"/>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P. Oddone,  The Search for the Higgs, August 5, 2011</a:t>
            </a:r>
            <a:endParaRPr lang="en-US" smtClean="0"/>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4294967295"/>
          </p:nvPr>
        </p:nvSpPr>
        <p:spPr>
          <a:xfrm>
            <a:off x="6553200" y="6248400"/>
            <a:ext cx="2133600" cy="457200"/>
          </a:xfrm>
          <a:prstGeom prst="rect">
            <a:avLst/>
          </a:prstGeom>
        </p:spPr>
        <p:txBody>
          <a:bodyPr/>
          <a:lstStyle/>
          <a:p>
            <a:fld id="{FCF9BCAB-4799-472A-8C74-9B701064E2DE}" type="slidenum">
              <a:rPr lang="en-US"/>
              <a:pPr/>
              <a:t>28</a:t>
            </a:fld>
            <a:endParaRPr lang="en-US"/>
          </a:p>
        </p:txBody>
      </p:sp>
      <p:pic>
        <p:nvPicPr>
          <p:cNvPr id="2030595" name="Picture 3" descr="cms2-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1792288"/>
            <a:ext cx="3425825" cy="4291012"/>
          </a:xfrm>
          <a:prstGeom prst="rect">
            <a:avLst/>
          </a:prstGeom>
          <a:noFill/>
          <a:extLst>
            <a:ext uri="{909E8E84-426E-40DD-AFC4-6F175D3DCCD1}">
              <a14:hiddenFill xmlns:a14="http://schemas.microsoft.com/office/drawing/2010/main">
                <a:solidFill>
                  <a:srgbClr val="FFFFFF"/>
                </a:solidFill>
              </a14:hiddenFill>
            </a:ext>
          </a:extLst>
        </p:spPr>
      </p:pic>
      <p:pic>
        <p:nvPicPr>
          <p:cNvPr id="2030600" name="Picture 8" descr="LHC@FN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650" y="1808163"/>
            <a:ext cx="5089525" cy="4264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How do we see it?</a:t>
            </a:r>
            <a:endParaRPr lang="en-US" dirty="0"/>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TextBox 3"/>
          <p:cNvSpPr txBox="1"/>
          <p:nvPr/>
        </p:nvSpPr>
        <p:spPr>
          <a:xfrm>
            <a:off x="4762500" y="5689600"/>
            <a:ext cx="4269117" cy="338554"/>
          </a:xfrm>
          <a:prstGeom prst="rect">
            <a:avLst/>
          </a:prstGeom>
          <a:noFill/>
        </p:spPr>
        <p:txBody>
          <a:bodyPr wrap="none" rtlCol="0">
            <a:spAutoFit/>
          </a:bodyPr>
          <a:lstStyle/>
          <a:p>
            <a:r>
              <a:rPr lang="en-US" sz="1600" dirty="0" smtClean="0"/>
              <a:t>Remote Operation Center (ROC) at </a:t>
            </a:r>
            <a:r>
              <a:rPr lang="en-US" sz="1600" dirty="0" err="1" smtClean="0"/>
              <a:t>Fermilab</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3"/>
          <p:cNvSpPr>
            <a:spLocks noGrp="1"/>
          </p:cNvSpPr>
          <p:nvPr>
            <p:ph type="sldNum" sz="quarter" idx="4294967295"/>
          </p:nvPr>
        </p:nvSpPr>
        <p:spPr>
          <a:xfrm>
            <a:off x="6553200" y="6248400"/>
            <a:ext cx="2133600" cy="457200"/>
          </a:xfrm>
          <a:prstGeom prst="rect">
            <a:avLst/>
          </a:prstGeom>
        </p:spPr>
        <p:txBody>
          <a:bodyPr/>
          <a:lstStyle/>
          <a:p>
            <a:fld id="{9AEAC32F-10D2-4A3B-BD92-01C1E8A340D6}" type="slidenum">
              <a:rPr lang="en-US"/>
              <a:pPr/>
              <a:t>29</a:t>
            </a:fld>
            <a:endParaRPr lang="en-US"/>
          </a:p>
        </p:txBody>
      </p:sp>
      <p:sp>
        <p:nvSpPr>
          <p:cNvPr id="1376258" name="Rectangle 2"/>
          <p:cNvSpPr>
            <a:spLocks noChangeArrowheads="1"/>
          </p:cNvSpPr>
          <p:nvPr/>
        </p:nvSpPr>
        <p:spPr bwMode="auto">
          <a:xfrm>
            <a:off x="0" y="204788"/>
            <a:ext cx="9144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000" dirty="0" smtClean="0">
                <a:solidFill>
                  <a:srgbClr val="FFFFFF"/>
                </a:solidFill>
                <a:effectLst>
                  <a:outerShdw blurRad="38100" dist="38100" dir="2700000" algn="tl">
                    <a:srgbClr val="FFFFFF"/>
                  </a:outerShdw>
                </a:effectLst>
              </a:rPr>
              <a:t>How do we see it? Backgrounds!</a:t>
            </a:r>
            <a:endParaRPr lang="en-US" sz="4000" dirty="0">
              <a:solidFill>
                <a:srgbClr val="FFFFFF"/>
              </a:solidFill>
              <a:effectLst>
                <a:outerShdw blurRad="38100" dist="38100" dir="2700000" algn="tl">
                  <a:srgbClr val="FFFFFF"/>
                </a:outerShdw>
              </a:effectLst>
            </a:endParaRPr>
          </a:p>
        </p:txBody>
      </p:sp>
      <p:grpSp>
        <p:nvGrpSpPr>
          <p:cNvPr id="1376259" name="Group 3"/>
          <p:cNvGrpSpPr>
            <a:grpSpLocks/>
          </p:cNvGrpSpPr>
          <p:nvPr/>
        </p:nvGrpSpPr>
        <p:grpSpPr bwMode="auto">
          <a:xfrm>
            <a:off x="398463" y="695325"/>
            <a:ext cx="8208962" cy="6010275"/>
            <a:chOff x="251" y="438"/>
            <a:chExt cx="5171" cy="3786"/>
          </a:xfrm>
        </p:grpSpPr>
        <p:sp>
          <p:nvSpPr>
            <p:cNvPr id="1376260" name="Rectangle 4"/>
            <p:cNvSpPr>
              <a:spLocks noChangeArrowheads="1"/>
            </p:cNvSpPr>
            <p:nvPr/>
          </p:nvSpPr>
          <p:spPr bwMode="auto">
            <a:xfrm>
              <a:off x="1464" y="656"/>
              <a:ext cx="2824" cy="31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76261" name="Line 5"/>
            <p:cNvSpPr>
              <a:spLocks noChangeShapeType="1"/>
            </p:cNvSpPr>
            <p:nvPr/>
          </p:nvSpPr>
          <p:spPr bwMode="auto">
            <a:xfrm>
              <a:off x="1464" y="920"/>
              <a:ext cx="28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2" name="Line 6"/>
            <p:cNvSpPr>
              <a:spLocks noChangeShapeType="1"/>
            </p:cNvSpPr>
            <p:nvPr/>
          </p:nvSpPr>
          <p:spPr bwMode="auto">
            <a:xfrm>
              <a:off x="1464" y="1544"/>
              <a:ext cx="2824" cy="0"/>
            </a:xfrm>
            <a:prstGeom prst="line">
              <a:avLst/>
            </a:prstGeom>
            <a:noFill/>
            <a:ln w="19050">
              <a:solidFill>
                <a:srgbClr val="8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3" name="Line 7"/>
            <p:cNvSpPr>
              <a:spLocks noChangeShapeType="1"/>
            </p:cNvSpPr>
            <p:nvPr/>
          </p:nvSpPr>
          <p:spPr bwMode="auto">
            <a:xfrm>
              <a:off x="1464" y="2168"/>
              <a:ext cx="2824" cy="0"/>
            </a:xfrm>
            <a:prstGeom prst="line">
              <a:avLst/>
            </a:prstGeom>
            <a:noFill/>
            <a:ln w="19050">
              <a:solidFill>
                <a:srgbClr val="66FF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4" name="Line 8"/>
            <p:cNvSpPr>
              <a:spLocks noChangeShapeType="1"/>
            </p:cNvSpPr>
            <p:nvPr/>
          </p:nvSpPr>
          <p:spPr bwMode="auto">
            <a:xfrm>
              <a:off x="1464" y="2360"/>
              <a:ext cx="2824" cy="0"/>
            </a:xfrm>
            <a:prstGeom prst="line">
              <a:avLst/>
            </a:prstGeom>
            <a:noFill/>
            <a:ln w="22225">
              <a:solidFill>
                <a:srgbClr val="66FF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5" name="Line 9"/>
            <p:cNvSpPr>
              <a:spLocks noChangeShapeType="1"/>
            </p:cNvSpPr>
            <p:nvPr/>
          </p:nvSpPr>
          <p:spPr bwMode="auto">
            <a:xfrm>
              <a:off x="1464" y="2840"/>
              <a:ext cx="2824" cy="0"/>
            </a:xfrm>
            <a:prstGeom prst="line">
              <a:avLst/>
            </a:prstGeom>
            <a:noFill/>
            <a:ln w="19050">
              <a:solidFill>
                <a:srgbClr val="FF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6" name="Line 10"/>
            <p:cNvSpPr>
              <a:spLocks noChangeShapeType="1"/>
            </p:cNvSpPr>
            <p:nvPr/>
          </p:nvSpPr>
          <p:spPr bwMode="auto">
            <a:xfrm>
              <a:off x="1464" y="2912"/>
              <a:ext cx="2824" cy="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67" name="Text Box 11"/>
            <p:cNvSpPr txBox="1">
              <a:spLocks noChangeArrowheads="1"/>
            </p:cNvSpPr>
            <p:nvPr/>
          </p:nvSpPr>
          <p:spPr bwMode="auto">
            <a:xfrm>
              <a:off x="1078" y="1102"/>
              <a:ext cx="50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mb -</a:t>
              </a:r>
            </a:p>
          </p:txBody>
        </p:sp>
        <p:sp>
          <p:nvSpPr>
            <p:cNvPr id="1376268" name="Text Box 12"/>
            <p:cNvSpPr txBox="1">
              <a:spLocks noChangeArrowheads="1"/>
            </p:cNvSpPr>
            <p:nvPr/>
          </p:nvSpPr>
          <p:spPr bwMode="auto">
            <a:xfrm>
              <a:off x="1134" y="1678"/>
              <a:ext cx="45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Symbol" pitchFamily="18" charset="2"/>
                  <a:ea typeface="ＭＳ Ｐゴシック" pitchFamily="34" charset="-128"/>
                  <a:sym typeface="Symbol" pitchFamily="18" charset="2"/>
                </a:rPr>
                <a:t></a:t>
              </a:r>
              <a:r>
                <a:rPr lang="en-US" sz="2400">
                  <a:ea typeface="ＭＳ Ｐゴシック" pitchFamily="34" charset="-128"/>
                </a:rPr>
                <a:t>b -</a:t>
              </a:r>
            </a:p>
          </p:txBody>
        </p:sp>
        <p:sp>
          <p:nvSpPr>
            <p:cNvPr id="1376269" name="Text Box 13"/>
            <p:cNvSpPr txBox="1">
              <a:spLocks noChangeArrowheads="1"/>
            </p:cNvSpPr>
            <p:nvPr/>
          </p:nvSpPr>
          <p:spPr bwMode="auto">
            <a:xfrm>
              <a:off x="1150" y="2264"/>
              <a:ext cx="44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nb -</a:t>
              </a:r>
            </a:p>
          </p:txBody>
        </p:sp>
        <p:sp>
          <p:nvSpPr>
            <p:cNvPr id="1376270" name="Text Box 14"/>
            <p:cNvSpPr txBox="1">
              <a:spLocks noChangeArrowheads="1"/>
            </p:cNvSpPr>
            <p:nvPr/>
          </p:nvSpPr>
          <p:spPr bwMode="auto">
            <a:xfrm>
              <a:off x="1142" y="2856"/>
              <a:ext cx="44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pb -</a:t>
              </a:r>
            </a:p>
          </p:txBody>
        </p:sp>
        <p:sp>
          <p:nvSpPr>
            <p:cNvPr id="1376271" name="Text Box 15"/>
            <p:cNvSpPr txBox="1">
              <a:spLocks noChangeArrowheads="1"/>
            </p:cNvSpPr>
            <p:nvPr/>
          </p:nvSpPr>
          <p:spPr bwMode="auto">
            <a:xfrm>
              <a:off x="1182" y="3440"/>
              <a:ext cx="39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fb -</a:t>
              </a:r>
            </a:p>
          </p:txBody>
        </p:sp>
        <p:sp>
          <p:nvSpPr>
            <p:cNvPr id="1376272" name="Line 16"/>
            <p:cNvSpPr>
              <a:spLocks noChangeShapeType="1"/>
            </p:cNvSpPr>
            <p:nvPr/>
          </p:nvSpPr>
          <p:spPr bwMode="auto">
            <a:xfrm>
              <a:off x="1456" y="2960"/>
              <a:ext cx="2824"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73" name="Line 17"/>
            <p:cNvSpPr>
              <a:spLocks noChangeShapeType="1"/>
            </p:cNvSpPr>
            <p:nvPr/>
          </p:nvSpPr>
          <p:spPr bwMode="auto">
            <a:xfrm>
              <a:off x="1456" y="3000"/>
              <a:ext cx="2824" cy="0"/>
            </a:xfrm>
            <a:prstGeom prst="line">
              <a:avLst/>
            </a:prstGeom>
            <a:noFill/>
            <a:ln w="19050">
              <a:solidFill>
                <a:srgbClr val="F0E5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74" name="Text Box 18"/>
            <p:cNvSpPr txBox="1">
              <a:spLocks noChangeArrowheads="1"/>
            </p:cNvSpPr>
            <p:nvPr/>
          </p:nvSpPr>
          <p:spPr bwMode="auto">
            <a:xfrm>
              <a:off x="1294" y="3764"/>
              <a:ext cx="3140"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ea typeface="ＭＳ Ｐゴシック" pitchFamily="34" charset="-128"/>
                </a:rPr>
                <a:t>100       120       140      160      180      200</a:t>
              </a:r>
            </a:p>
          </p:txBody>
        </p:sp>
        <p:sp>
          <p:nvSpPr>
            <p:cNvPr id="1376275" name="Text Box 19"/>
            <p:cNvSpPr txBox="1">
              <a:spLocks noChangeArrowheads="1"/>
            </p:cNvSpPr>
            <p:nvPr/>
          </p:nvSpPr>
          <p:spPr bwMode="auto">
            <a:xfrm rot="5400000">
              <a:off x="1958" y="3606"/>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a:t>
              </a:r>
            </a:p>
          </p:txBody>
        </p:sp>
        <p:sp>
          <p:nvSpPr>
            <p:cNvPr id="1376276" name="Text Box 20"/>
            <p:cNvSpPr txBox="1">
              <a:spLocks noChangeArrowheads="1"/>
            </p:cNvSpPr>
            <p:nvPr/>
          </p:nvSpPr>
          <p:spPr bwMode="auto">
            <a:xfrm rot="5400000">
              <a:off x="2526" y="3614"/>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a:t>
              </a:r>
            </a:p>
          </p:txBody>
        </p:sp>
        <p:sp>
          <p:nvSpPr>
            <p:cNvPr id="1376277" name="Text Box 21"/>
            <p:cNvSpPr txBox="1">
              <a:spLocks noChangeArrowheads="1"/>
            </p:cNvSpPr>
            <p:nvPr/>
          </p:nvSpPr>
          <p:spPr bwMode="auto">
            <a:xfrm rot="5400000">
              <a:off x="3078" y="3622"/>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a:t>
              </a:r>
            </a:p>
          </p:txBody>
        </p:sp>
        <p:sp>
          <p:nvSpPr>
            <p:cNvPr id="1376278" name="Text Box 22"/>
            <p:cNvSpPr txBox="1">
              <a:spLocks noChangeArrowheads="1"/>
            </p:cNvSpPr>
            <p:nvPr/>
          </p:nvSpPr>
          <p:spPr bwMode="auto">
            <a:xfrm rot="5400000">
              <a:off x="3654" y="3614"/>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a:t>
              </a:r>
            </a:p>
          </p:txBody>
        </p:sp>
        <p:sp>
          <p:nvSpPr>
            <p:cNvPr id="1376279" name="Text Box 23"/>
            <p:cNvSpPr txBox="1">
              <a:spLocks noChangeArrowheads="1"/>
            </p:cNvSpPr>
            <p:nvPr/>
          </p:nvSpPr>
          <p:spPr bwMode="auto">
            <a:xfrm>
              <a:off x="1732" y="3936"/>
              <a:ext cx="229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400">
                  <a:ea typeface="ＭＳ Ｐゴシック" pitchFamily="34" charset="-128"/>
                </a:rPr>
                <a:t>Higgs Mass [GeV/c</a:t>
              </a:r>
              <a:r>
                <a:rPr lang="en-US" sz="2400" baseline="30000">
                  <a:ea typeface="ＭＳ Ｐゴシック" pitchFamily="34" charset="-128"/>
                </a:rPr>
                <a:t>2</a:t>
              </a:r>
              <a:r>
                <a:rPr lang="en-US" sz="2400">
                  <a:ea typeface="ＭＳ Ｐゴシック" pitchFamily="34" charset="-128"/>
                </a:rPr>
                <a:t>]</a:t>
              </a:r>
            </a:p>
          </p:txBody>
        </p:sp>
        <p:sp>
          <p:nvSpPr>
            <p:cNvPr id="1376280" name="Text Box 24"/>
            <p:cNvSpPr txBox="1">
              <a:spLocks noChangeArrowheads="1"/>
            </p:cNvSpPr>
            <p:nvPr/>
          </p:nvSpPr>
          <p:spPr bwMode="auto">
            <a:xfrm>
              <a:off x="980" y="568"/>
              <a:ext cx="61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400">
                  <a:latin typeface="Symbol" pitchFamily="18" charset="2"/>
                  <a:ea typeface="ＭＳ Ｐゴシック" pitchFamily="34" charset="-128"/>
                  <a:sym typeface="Symbol" pitchFamily="18" charset="2"/>
                </a:rPr>
                <a:t></a:t>
              </a:r>
            </a:p>
          </p:txBody>
        </p:sp>
        <p:sp>
          <p:nvSpPr>
            <p:cNvPr id="1376281" name="Text Box 25"/>
            <p:cNvSpPr txBox="1">
              <a:spLocks noChangeArrowheads="1"/>
            </p:cNvSpPr>
            <p:nvPr/>
          </p:nvSpPr>
          <p:spPr bwMode="auto">
            <a:xfrm>
              <a:off x="2170" y="758"/>
              <a:ext cx="2085" cy="29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dirty="0" err="1" smtClean="0">
                  <a:ea typeface="ＭＳ Ｐゴシック" pitchFamily="34" charset="-128"/>
                </a:rPr>
                <a:t>Tevatron</a:t>
              </a:r>
              <a:r>
                <a:rPr lang="en-US" sz="2400" dirty="0" smtClean="0">
                  <a:ea typeface="ＭＳ Ｐゴシック" pitchFamily="34" charset="-128"/>
                </a:rPr>
                <a:t> Total </a:t>
              </a:r>
              <a:r>
                <a:rPr lang="en-US" sz="2400" dirty="0">
                  <a:ea typeface="ＭＳ Ｐゴシック" pitchFamily="34" charset="-128"/>
                </a:rPr>
                <a:t>Inelastic</a:t>
              </a:r>
            </a:p>
          </p:txBody>
        </p:sp>
        <p:sp>
          <p:nvSpPr>
            <p:cNvPr id="1376282" name="Text Box 26"/>
            <p:cNvSpPr txBox="1">
              <a:spLocks noChangeArrowheads="1"/>
            </p:cNvSpPr>
            <p:nvPr/>
          </p:nvSpPr>
          <p:spPr bwMode="auto">
            <a:xfrm>
              <a:off x="3323" y="1398"/>
              <a:ext cx="330" cy="2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solidFill>
                    <a:srgbClr val="80FF00"/>
                  </a:solidFill>
                  <a:ea typeface="ＭＳ Ｐゴシック" pitchFamily="34" charset="-128"/>
                </a:rPr>
                <a:t>bb</a:t>
              </a:r>
            </a:p>
          </p:txBody>
        </p:sp>
        <p:sp>
          <p:nvSpPr>
            <p:cNvPr id="1376283" name="Text Box 27"/>
            <p:cNvSpPr txBox="1">
              <a:spLocks noChangeArrowheads="1"/>
            </p:cNvSpPr>
            <p:nvPr/>
          </p:nvSpPr>
          <p:spPr bwMode="auto">
            <a:xfrm>
              <a:off x="3331" y="2008"/>
              <a:ext cx="297" cy="51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400">
                  <a:solidFill>
                    <a:srgbClr val="66FFCC"/>
                  </a:solidFill>
                  <a:ea typeface="ＭＳ Ｐゴシック" pitchFamily="34" charset="-128"/>
                </a:rPr>
                <a:t>W</a:t>
              </a:r>
            </a:p>
            <a:p>
              <a:pPr algn="ctr"/>
              <a:r>
                <a:rPr lang="en-US" sz="2400">
                  <a:solidFill>
                    <a:srgbClr val="66FFCC"/>
                  </a:solidFill>
                  <a:ea typeface="ＭＳ Ｐゴシック" pitchFamily="34" charset="-128"/>
                </a:rPr>
                <a:t>Z</a:t>
              </a:r>
              <a:endParaRPr lang="en-US" sz="2400">
                <a:solidFill>
                  <a:srgbClr val="80FF00"/>
                </a:solidFill>
                <a:ea typeface="ＭＳ Ｐゴシック" pitchFamily="34" charset="-128"/>
              </a:endParaRPr>
            </a:p>
          </p:txBody>
        </p:sp>
        <p:sp>
          <p:nvSpPr>
            <p:cNvPr id="1376284" name="Text Box 28"/>
            <p:cNvSpPr txBox="1">
              <a:spLocks noChangeArrowheads="1"/>
            </p:cNvSpPr>
            <p:nvPr/>
          </p:nvSpPr>
          <p:spPr bwMode="auto">
            <a:xfrm>
              <a:off x="3379" y="2590"/>
              <a:ext cx="223" cy="2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solidFill>
                    <a:srgbClr val="FF8000"/>
                  </a:solidFill>
                  <a:ea typeface="ＭＳ Ｐゴシック" pitchFamily="34" charset="-128"/>
                </a:rPr>
                <a:t>tt</a:t>
              </a:r>
              <a:endParaRPr lang="en-US" sz="2400">
                <a:solidFill>
                  <a:srgbClr val="80FF00"/>
                </a:solidFill>
                <a:ea typeface="ＭＳ Ｐゴシック" pitchFamily="34" charset="-128"/>
              </a:endParaRPr>
            </a:p>
          </p:txBody>
        </p:sp>
        <p:sp>
          <p:nvSpPr>
            <p:cNvPr id="1376285" name="Text Box 29"/>
            <p:cNvSpPr txBox="1">
              <a:spLocks noChangeArrowheads="1"/>
            </p:cNvSpPr>
            <p:nvPr/>
          </p:nvSpPr>
          <p:spPr bwMode="auto">
            <a:xfrm>
              <a:off x="3430" y="2470"/>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solidFill>
                    <a:srgbClr val="FF8000"/>
                  </a:solidFill>
                  <a:ea typeface="ＭＳ Ｐゴシック" pitchFamily="34" charset="-128"/>
                </a:rPr>
                <a:t>-</a:t>
              </a:r>
              <a:endParaRPr lang="en-US" sz="2400">
                <a:ea typeface="ＭＳ Ｐゴシック" pitchFamily="34" charset="-128"/>
              </a:endParaRPr>
            </a:p>
          </p:txBody>
        </p:sp>
        <p:sp>
          <p:nvSpPr>
            <p:cNvPr id="1376286" name="Text Box 30"/>
            <p:cNvSpPr txBox="1">
              <a:spLocks noChangeArrowheads="1"/>
            </p:cNvSpPr>
            <p:nvPr/>
          </p:nvSpPr>
          <p:spPr bwMode="auto">
            <a:xfrm>
              <a:off x="3448" y="1278"/>
              <a:ext cx="18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solidFill>
                    <a:srgbClr val="80FF00"/>
                  </a:solidFill>
                  <a:ea typeface="ＭＳ Ｐゴシック" pitchFamily="34" charset="-128"/>
                </a:rPr>
                <a:t>-</a:t>
              </a:r>
              <a:endParaRPr lang="en-US" sz="2400">
                <a:ea typeface="ＭＳ Ｐゴシック" pitchFamily="34" charset="-128"/>
              </a:endParaRPr>
            </a:p>
          </p:txBody>
        </p:sp>
        <p:sp>
          <p:nvSpPr>
            <p:cNvPr id="1376287" name="Text Box 31"/>
            <p:cNvSpPr txBox="1">
              <a:spLocks noChangeArrowheads="1"/>
            </p:cNvSpPr>
            <p:nvPr/>
          </p:nvSpPr>
          <p:spPr bwMode="auto">
            <a:xfrm>
              <a:off x="251" y="2668"/>
              <a:ext cx="881" cy="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FFFF00"/>
                  </a:solidFill>
                  <a:ea typeface="ＭＳ Ｐゴシック" pitchFamily="34" charset="-128"/>
                </a:rPr>
                <a:t>WZ</a:t>
              </a:r>
            </a:p>
            <a:p>
              <a:pPr algn="r"/>
              <a:r>
                <a:rPr lang="en-US" sz="2000">
                  <a:solidFill>
                    <a:srgbClr val="FFFF00"/>
                  </a:solidFill>
                  <a:ea typeface="ＭＳ Ｐゴシック" pitchFamily="34" charset="-128"/>
                </a:rPr>
                <a:t>Single Top</a:t>
              </a:r>
            </a:p>
            <a:p>
              <a:pPr algn="r"/>
              <a:r>
                <a:rPr lang="en-US" sz="2000">
                  <a:solidFill>
                    <a:srgbClr val="FFFF00"/>
                  </a:solidFill>
                  <a:ea typeface="ＭＳ Ｐゴシック" pitchFamily="34" charset="-128"/>
                </a:rPr>
                <a:t>ZZ</a:t>
              </a:r>
              <a:endParaRPr lang="en-US" sz="2000">
                <a:solidFill>
                  <a:srgbClr val="804000"/>
                </a:solidFill>
                <a:ea typeface="ＭＳ Ｐゴシック" pitchFamily="34" charset="-128"/>
              </a:endParaRPr>
            </a:p>
          </p:txBody>
        </p:sp>
        <p:sp>
          <p:nvSpPr>
            <p:cNvPr id="1376288" name="AutoShape 32"/>
            <p:cNvSpPr>
              <a:spLocks/>
            </p:cNvSpPr>
            <p:nvPr/>
          </p:nvSpPr>
          <p:spPr bwMode="auto">
            <a:xfrm>
              <a:off x="1064" y="2896"/>
              <a:ext cx="83" cy="184"/>
            </a:xfrm>
            <a:prstGeom prst="leftBrace">
              <a:avLst>
                <a:gd name="adj1" fmla="val 18474"/>
                <a:gd name="adj2" fmla="val 50000"/>
              </a:avLst>
            </a:prstGeom>
            <a:noFill/>
            <a:ln w="19050">
              <a:solidFill>
                <a:srgbClr val="FFFF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76289" name="Text Box 33"/>
            <p:cNvSpPr txBox="1">
              <a:spLocks noChangeArrowheads="1"/>
            </p:cNvSpPr>
            <p:nvPr/>
          </p:nvSpPr>
          <p:spPr bwMode="auto">
            <a:xfrm>
              <a:off x="4617" y="438"/>
              <a:ext cx="805" cy="121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dirty="0" smtClean="0">
                  <a:ea typeface="ＭＳ Ｐゴシック" pitchFamily="34" charset="-128"/>
                </a:rPr>
                <a:t>per </a:t>
              </a:r>
              <a:r>
                <a:rPr lang="en-US" sz="2000" dirty="0">
                  <a:ea typeface="ＭＳ Ｐゴシック" pitchFamily="34" charset="-128"/>
                </a:rPr>
                <a:t>1 fb</a:t>
              </a:r>
              <a:r>
                <a:rPr lang="en-US" sz="2000" baseline="30000" dirty="0">
                  <a:ea typeface="ＭＳ Ｐゴシック" pitchFamily="34" charset="-128"/>
                </a:rPr>
                <a:t>-1</a:t>
              </a:r>
              <a:endParaRPr lang="en-US" sz="2000" dirty="0">
                <a:ea typeface="ＭＳ Ｐゴシック" pitchFamily="34" charset="-128"/>
              </a:endParaRPr>
            </a:p>
            <a:p>
              <a:pPr algn="r"/>
              <a:endParaRPr lang="en-US" sz="2000" dirty="0">
                <a:ea typeface="ＭＳ Ｐゴシック" pitchFamily="34" charset="-128"/>
              </a:endParaRPr>
            </a:p>
            <a:p>
              <a:pPr algn="r"/>
              <a:r>
                <a:rPr lang="en-US" sz="2000" dirty="0">
                  <a:ea typeface="ＭＳ Ｐゴシック" pitchFamily="34" charset="-128"/>
                </a:rPr>
                <a:t>1.4 x 10</a:t>
              </a:r>
              <a:r>
                <a:rPr lang="en-US" sz="2000" baseline="30000" dirty="0">
                  <a:ea typeface="ＭＳ Ｐゴシック" pitchFamily="34" charset="-128"/>
                </a:rPr>
                <a:t>14</a:t>
              </a:r>
              <a:endParaRPr lang="en-US" sz="2000" dirty="0">
                <a:solidFill>
                  <a:schemeClr val="bg1"/>
                </a:solidFill>
                <a:ea typeface="ＭＳ Ｐゴシック" pitchFamily="34" charset="-128"/>
              </a:endParaRPr>
            </a:p>
            <a:p>
              <a:pPr algn="r"/>
              <a:endParaRPr lang="en-US" sz="2000" dirty="0">
                <a:solidFill>
                  <a:schemeClr val="bg1"/>
                </a:solidFill>
                <a:ea typeface="ＭＳ Ｐゴシック" pitchFamily="34" charset="-128"/>
              </a:endParaRPr>
            </a:p>
            <a:p>
              <a:pPr algn="r"/>
              <a:endParaRPr lang="en-US" sz="2000" dirty="0">
                <a:ea typeface="ＭＳ Ｐゴシック" pitchFamily="34" charset="-128"/>
              </a:endParaRPr>
            </a:p>
            <a:p>
              <a:pPr algn="r"/>
              <a:r>
                <a:rPr lang="en-US" sz="2000" dirty="0">
                  <a:solidFill>
                    <a:srgbClr val="00FF00"/>
                  </a:solidFill>
                  <a:ea typeface="ＭＳ Ｐゴシック" pitchFamily="34" charset="-128"/>
                </a:rPr>
                <a:t>1 x 10</a:t>
              </a:r>
              <a:r>
                <a:rPr lang="en-US" sz="2000" baseline="30000" dirty="0">
                  <a:solidFill>
                    <a:srgbClr val="00FF00"/>
                  </a:solidFill>
                  <a:ea typeface="ＭＳ Ｐゴシック" pitchFamily="34" charset="-128"/>
                </a:rPr>
                <a:t>11</a:t>
              </a:r>
              <a:endParaRPr lang="en-US" sz="2000" dirty="0">
                <a:solidFill>
                  <a:srgbClr val="FF8000"/>
                </a:solidFill>
                <a:ea typeface="ＭＳ Ｐゴシック" pitchFamily="34" charset="-128"/>
              </a:endParaRPr>
            </a:p>
          </p:txBody>
        </p:sp>
        <p:sp>
          <p:nvSpPr>
            <p:cNvPr id="1376290" name="Text Box 34"/>
            <p:cNvSpPr txBox="1">
              <a:spLocks noChangeArrowheads="1"/>
            </p:cNvSpPr>
            <p:nvPr/>
          </p:nvSpPr>
          <p:spPr bwMode="auto">
            <a:xfrm>
              <a:off x="4797" y="2022"/>
              <a:ext cx="610" cy="44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66FFCC"/>
                  </a:solidFill>
                  <a:ea typeface="ＭＳ Ｐゴシック" pitchFamily="34" charset="-128"/>
                </a:rPr>
                <a:t>3 x 10</a:t>
              </a:r>
              <a:r>
                <a:rPr lang="en-US" sz="2000" baseline="30000">
                  <a:solidFill>
                    <a:srgbClr val="66FFCC"/>
                  </a:solidFill>
                  <a:ea typeface="ＭＳ Ｐゴシック" pitchFamily="34" charset="-128"/>
                </a:rPr>
                <a:t>7</a:t>
              </a:r>
              <a:endParaRPr lang="en-US" sz="2000">
                <a:solidFill>
                  <a:srgbClr val="66FFCC"/>
                </a:solidFill>
                <a:ea typeface="ＭＳ Ｐゴシック" pitchFamily="34" charset="-128"/>
              </a:endParaRPr>
            </a:p>
            <a:p>
              <a:pPr algn="r"/>
              <a:r>
                <a:rPr lang="en-US" sz="2000">
                  <a:solidFill>
                    <a:srgbClr val="66FFCC"/>
                  </a:solidFill>
                  <a:ea typeface="ＭＳ Ｐゴシック" pitchFamily="34" charset="-128"/>
                </a:rPr>
                <a:t>1 x 10</a:t>
              </a:r>
              <a:r>
                <a:rPr lang="en-US" sz="2000" baseline="30000">
                  <a:solidFill>
                    <a:srgbClr val="66FFCC"/>
                  </a:solidFill>
                  <a:ea typeface="ＭＳ Ｐゴシック" pitchFamily="34" charset="-128"/>
                </a:rPr>
                <a:t>7</a:t>
              </a:r>
              <a:endParaRPr lang="en-US" sz="2000">
                <a:solidFill>
                  <a:srgbClr val="66FFCC"/>
                </a:solidFill>
                <a:ea typeface="ＭＳ Ｐゴシック" pitchFamily="34" charset="-128"/>
              </a:endParaRPr>
            </a:p>
          </p:txBody>
        </p:sp>
        <p:sp>
          <p:nvSpPr>
            <p:cNvPr id="1376291" name="Text Box 35"/>
            <p:cNvSpPr txBox="1">
              <a:spLocks noChangeArrowheads="1"/>
            </p:cNvSpPr>
            <p:nvPr/>
          </p:nvSpPr>
          <p:spPr bwMode="auto">
            <a:xfrm>
              <a:off x="4373" y="2662"/>
              <a:ext cx="970" cy="44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FF8000"/>
                  </a:solidFill>
                  <a:ea typeface="ＭＳ Ｐゴシック" pitchFamily="34" charset="-128"/>
                </a:rPr>
                <a:t>14,000</a:t>
              </a:r>
            </a:p>
            <a:p>
              <a:pPr algn="r"/>
              <a:r>
                <a:rPr lang="en-US" sz="2000">
                  <a:solidFill>
                    <a:srgbClr val="FFFF00"/>
                  </a:solidFill>
                  <a:ea typeface="ＭＳ Ｐゴシック" pitchFamily="34" charset="-128"/>
                </a:rPr>
                <a:t>8,000-3,000</a:t>
              </a:r>
            </a:p>
          </p:txBody>
        </p:sp>
      </p:grpSp>
      <p:grpSp>
        <p:nvGrpSpPr>
          <p:cNvPr id="1376292" name="Group 36"/>
          <p:cNvGrpSpPr>
            <a:grpSpLocks/>
          </p:cNvGrpSpPr>
          <p:nvPr/>
        </p:nvGrpSpPr>
        <p:grpSpPr bwMode="auto">
          <a:xfrm>
            <a:off x="2305050" y="4743450"/>
            <a:ext cx="6181725" cy="996950"/>
            <a:chOff x="1452" y="2988"/>
            <a:chExt cx="3894" cy="628"/>
          </a:xfrm>
        </p:grpSpPr>
        <p:sp>
          <p:nvSpPr>
            <p:cNvPr id="1376293" name="Line 37"/>
            <p:cNvSpPr>
              <a:spLocks noChangeShapeType="1"/>
            </p:cNvSpPr>
            <p:nvPr/>
          </p:nvSpPr>
          <p:spPr bwMode="auto">
            <a:xfrm>
              <a:off x="1464" y="3096"/>
              <a:ext cx="2824" cy="248"/>
            </a:xfrm>
            <a:prstGeom prst="line">
              <a:avLst/>
            </a:prstGeom>
            <a:noFill/>
            <a:ln w="19050">
              <a:solidFill>
                <a:srgbClr val="FF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94" name="Line 38"/>
            <p:cNvSpPr>
              <a:spLocks noChangeShapeType="1"/>
            </p:cNvSpPr>
            <p:nvPr/>
          </p:nvSpPr>
          <p:spPr bwMode="auto">
            <a:xfrm>
              <a:off x="1452" y="3016"/>
              <a:ext cx="2824" cy="248"/>
            </a:xfrm>
            <a:prstGeom prst="line">
              <a:avLst/>
            </a:prstGeom>
            <a:noFill/>
            <a:ln w="19050">
              <a:solidFill>
                <a:srgbClr val="FF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6295" name="Rectangle 39"/>
            <p:cNvSpPr>
              <a:spLocks noChangeArrowheads="1"/>
            </p:cNvSpPr>
            <p:nvPr/>
          </p:nvSpPr>
          <p:spPr bwMode="auto">
            <a:xfrm rot="278232">
              <a:off x="2597" y="3064"/>
              <a:ext cx="545" cy="10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76296" name="Text Box 40"/>
            <p:cNvSpPr txBox="1">
              <a:spLocks noChangeArrowheads="1"/>
            </p:cNvSpPr>
            <p:nvPr/>
          </p:nvSpPr>
          <p:spPr bwMode="auto">
            <a:xfrm>
              <a:off x="2605" y="2988"/>
              <a:ext cx="525" cy="2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FF66FF"/>
                  </a:solidFill>
                  <a:ea typeface="ＭＳ Ｐゴシック" pitchFamily="34" charset="-128"/>
                </a:rPr>
                <a:t>Higgs</a:t>
              </a:r>
              <a:endParaRPr lang="en-US" sz="2400">
                <a:solidFill>
                  <a:srgbClr val="80FF00"/>
                </a:solidFill>
                <a:ea typeface="ＭＳ Ｐゴシック" pitchFamily="34" charset="-128"/>
              </a:endParaRPr>
            </a:p>
          </p:txBody>
        </p:sp>
        <p:sp>
          <p:nvSpPr>
            <p:cNvPr id="1376297" name="Rectangle 41"/>
            <p:cNvSpPr>
              <a:spLocks noChangeArrowheads="1"/>
            </p:cNvSpPr>
            <p:nvPr/>
          </p:nvSpPr>
          <p:spPr bwMode="auto">
            <a:xfrm rot="278232">
              <a:off x="2051" y="3138"/>
              <a:ext cx="661" cy="14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76298" name="Text Box 42"/>
            <p:cNvSpPr txBox="1">
              <a:spLocks noChangeArrowheads="1"/>
            </p:cNvSpPr>
            <p:nvPr/>
          </p:nvSpPr>
          <p:spPr bwMode="auto">
            <a:xfrm>
              <a:off x="2056" y="3100"/>
              <a:ext cx="640" cy="2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FF66FF"/>
                  </a:solidFill>
                  <a:ea typeface="ＭＳ Ｐゴシック" pitchFamily="34" charset="-128"/>
                </a:rPr>
                <a:t>WH,ZH</a:t>
              </a:r>
              <a:endParaRPr lang="en-US" sz="2400">
                <a:solidFill>
                  <a:srgbClr val="FF66FF"/>
                </a:solidFill>
                <a:ea typeface="ＭＳ Ｐゴシック" pitchFamily="34" charset="-128"/>
              </a:endParaRPr>
            </a:p>
          </p:txBody>
        </p:sp>
        <p:sp>
          <p:nvSpPr>
            <p:cNvPr id="1376299" name="Text Box 43"/>
            <p:cNvSpPr txBox="1">
              <a:spLocks noChangeArrowheads="1"/>
            </p:cNvSpPr>
            <p:nvPr/>
          </p:nvSpPr>
          <p:spPr bwMode="auto">
            <a:xfrm>
              <a:off x="4425" y="3174"/>
              <a:ext cx="921" cy="44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sz="2000">
                  <a:solidFill>
                    <a:srgbClr val="FF66FF"/>
                  </a:solidFill>
                  <a:ea typeface="ＭＳ Ｐゴシック" pitchFamily="34" charset="-128"/>
                </a:rPr>
                <a:t>2000 ~ 200</a:t>
              </a:r>
            </a:p>
            <a:p>
              <a:pPr algn="r"/>
              <a:r>
                <a:rPr lang="en-US" sz="2000">
                  <a:solidFill>
                    <a:srgbClr val="FF66FF"/>
                  </a:solidFill>
                  <a:ea typeface="ＭＳ Ｐゴシック" pitchFamily="34" charset="-128"/>
                </a:rPr>
                <a:t>200 ~ 20</a:t>
              </a:r>
            </a:p>
          </p:txBody>
        </p:sp>
      </p:grpSp>
      <p:sp>
        <p:nvSpPr>
          <p:cNvPr id="1376300" name="Rectangle 44"/>
          <p:cNvSpPr>
            <a:spLocks noChangeArrowheads="1"/>
          </p:cNvSpPr>
          <p:nvPr/>
        </p:nvSpPr>
        <p:spPr bwMode="auto">
          <a:xfrm>
            <a:off x="2336800" y="4800600"/>
            <a:ext cx="4457700" cy="1206500"/>
          </a:xfrm>
          <a:prstGeom prst="rect">
            <a:avLst/>
          </a:prstGeom>
          <a:solidFill>
            <a:srgbClr val="CC9900">
              <a:alpha val="5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sz="2400">
              <a:solidFill>
                <a:srgbClr val="8000FF"/>
              </a:solidFill>
              <a:ea typeface="ＭＳ Ｐゴシック" pitchFamily="34" charset="-128"/>
            </a:endParaRPr>
          </a:p>
          <a:p>
            <a:pPr algn="ctr"/>
            <a:r>
              <a:rPr lang="en-US" sz="2400">
                <a:ea typeface="ＭＳ Ｐゴシック" pitchFamily="34" charset="-128"/>
              </a:rPr>
              <a:t>Low Mass SUSY</a:t>
            </a:r>
          </a:p>
        </p:txBody>
      </p:sp>
      <p:sp>
        <p:nvSpPr>
          <p:cNvPr id="1376301" name="Text Box 45"/>
          <p:cNvSpPr txBox="1">
            <a:spLocks noChangeArrowheads="1"/>
          </p:cNvSpPr>
          <p:nvPr/>
        </p:nvSpPr>
        <p:spPr bwMode="auto">
          <a:xfrm>
            <a:off x="4419600" y="1635125"/>
            <a:ext cx="2301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ea typeface="ＭＳ Ｐゴシック" pitchFamily="34" charset="-128"/>
              </a:rPr>
              <a:t>jets (qq, qg, gg)</a:t>
            </a:r>
          </a:p>
        </p:txBody>
      </p:sp>
      <p:sp>
        <p:nvSpPr>
          <p:cNvPr id="1376303" name="Text Box 47"/>
          <p:cNvSpPr txBox="1">
            <a:spLocks noChangeArrowheads="1"/>
          </p:cNvSpPr>
          <p:nvPr/>
        </p:nvSpPr>
        <p:spPr bwMode="auto">
          <a:xfrm>
            <a:off x="8602663" y="582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800">
              <a:ea typeface="ＭＳ Ｐゴシック" pitchFamily="34" charset="-128"/>
            </a:endParaRPr>
          </a:p>
        </p:txBody>
      </p:sp>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76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76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30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3</a:t>
            </a:fld>
            <a:endParaRPr lang="en-US" dirty="0"/>
          </a:p>
        </p:txBody>
      </p:sp>
      <p:sp>
        <p:nvSpPr>
          <p:cNvPr id="1973250" name="Rectangle 2"/>
          <p:cNvSpPr>
            <a:spLocks noGrp="1" noChangeArrowheads="1"/>
          </p:cNvSpPr>
          <p:nvPr>
            <p:ph type="title"/>
          </p:nvPr>
        </p:nvSpPr>
        <p:spPr/>
        <p:txBody>
          <a:bodyPr/>
          <a:lstStyle/>
          <a:p>
            <a:r>
              <a:rPr lang="en-US" dirty="0" smtClean="0"/>
              <a:t>The state of knowledge</a:t>
            </a:r>
            <a:endParaRPr lang="en-US" dirty="0"/>
          </a:p>
        </p:txBody>
      </p:sp>
      <p:sp>
        <p:nvSpPr>
          <p:cNvPr id="1973251" name="Rectangle 3"/>
          <p:cNvSpPr>
            <a:spLocks noGrp="1" noChangeArrowheads="1"/>
          </p:cNvSpPr>
          <p:nvPr>
            <p:ph type="body" sz="half" idx="1"/>
          </p:nvPr>
        </p:nvSpPr>
        <p:spPr>
          <a:xfrm>
            <a:off x="685806" y="1600200"/>
            <a:ext cx="3492500" cy="4530725"/>
          </a:xfrm>
        </p:spPr>
        <p:txBody>
          <a:bodyPr/>
          <a:lstStyle/>
          <a:p>
            <a:r>
              <a:rPr lang="en-US" sz="2000" dirty="0"/>
              <a:t>The present theory is a remarkable intellectual construction</a:t>
            </a:r>
          </a:p>
          <a:p>
            <a:endParaRPr lang="en-US" sz="2000" dirty="0"/>
          </a:p>
          <a:p>
            <a:r>
              <a:rPr lang="en-US" sz="2000" dirty="0"/>
              <a:t>Every particle experiment ever done fits in the framework</a:t>
            </a:r>
          </a:p>
          <a:p>
            <a:endParaRPr lang="en-US" sz="2000" dirty="0"/>
          </a:p>
          <a:p>
            <a:r>
              <a:rPr lang="en-US" sz="2000" dirty="0"/>
              <a:t>But </a:t>
            </a:r>
            <a:r>
              <a:rPr lang="en-US" sz="2000" dirty="0" smtClean="0"/>
              <a:t>we know it is incomplete: there are hidden sectors yet to be discovered</a:t>
            </a:r>
            <a:endParaRPr lang="en-US" sz="2000"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406" y="1597230"/>
            <a:ext cx="4572000" cy="4082143"/>
          </a:xfrm>
        </p:spPr>
      </p:pic>
      <p:sp>
        <p:nvSpPr>
          <p:cNvPr id="2" name="Footer Placeholder 1"/>
          <p:cNvSpPr>
            <a:spLocks noGrp="1"/>
          </p:cNvSpPr>
          <p:nvPr>
            <p:ph type="ftr" sz="quarter" idx="10"/>
          </p:nvPr>
        </p:nvSpPr>
        <p:spPr/>
        <p:txBody>
          <a:bodyPr/>
          <a:lstStyle/>
          <a:p>
            <a:pPr>
              <a:defRPr/>
            </a:pPr>
            <a:r>
              <a:rPr lang="en-US" dirty="0" smtClean="0"/>
              <a:t>P. Oddone,  The Search for the Higgs, August 5, 2011</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it? Backgrounds</a:t>
            </a:r>
            <a:endParaRPr lang="en-US" dirty="0"/>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30</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85" y="2353876"/>
            <a:ext cx="4145915" cy="279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701" y="2353877"/>
            <a:ext cx="4133091" cy="279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88200" y="5156200"/>
            <a:ext cx="1696298" cy="307777"/>
          </a:xfrm>
          <a:prstGeom prst="rect">
            <a:avLst/>
          </a:prstGeom>
          <a:noFill/>
        </p:spPr>
        <p:txBody>
          <a:bodyPr wrap="none" rtlCol="0">
            <a:spAutoFit/>
          </a:bodyPr>
          <a:lstStyle/>
          <a:p>
            <a:r>
              <a:rPr lang="en-US" sz="1400" dirty="0" smtClean="0"/>
              <a:t>Requiring b-quarks</a:t>
            </a:r>
            <a:endParaRPr lang="en-US" sz="1400" dirty="0"/>
          </a:p>
        </p:txBody>
      </p:sp>
    </p:spTree>
    <p:extLst>
      <p:ext uri="{BB962C8B-B14F-4D97-AF65-F5344CB8AC3E}">
        <p14:creationId xmlns:p14="http://schemas.microsoft.com/office/powerpoint/2010/main" val="3019993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it? Backgrounds</a:t>
            </a:r>
            <a:endParaRPr lang="en-US" dirty="0"/>
          </a:p>
        </p:txBody>
      </p:sp>
      <p:sp>
        <p:nvSpPr>
          <p:cNvPr id="6" name="Content Placeholder 5"/>
          <p:cNvSpPr>
            <a:spLocks noGrp="1"/>
          </p:cNvSpPr>
          <p:nvPr>
            <p:ph idx="1"/>
          </p:nvPr>
        </p:nvSpPr>
        <p:spPr/>
        <p:txBody>
          <a:bodyPr/>
          <a:lstStyle/>
          <a:p>
            <a:r>
              <a:rPr lang="en-US" sz="2000" dirty="0" smtClean="0"/>
              <a:t>The key to observe the Higgs is to distinguish it from the many orders of magnitude more events produced in the collision</a:t>
            </a:r>
          </a:p>
          <a:p>
            <a:endParaRPr lang="en-US" sz="1200" dirty="0" smtClean="0"/>
          </a:p>
          <a:p>
            <a:r>
              <a:rPr lang="en-US" sz="2000" dirty="0" smtClean="0"/>
              <a:t>No channel is free of background</a:t>
            </a:r>
          </a:p>
          <a:p>
            <a:endParaRPr lang="en-US" sz="1200" dirty="0" smtClean="0"/>
          </a:p>
          <a:p>
            <a:r>
              <a:rPr lang="en-US" sz="2000" dirty="0" smtClean="0"/>
              <a:t>Maximize sensitivity through discrimination methods such as neural networks that use the full kinematic information</a:t>
            </a:r>
          </a:p>
          <a:p>
            <a:endParaRPr lang="en-US" sz="1200" dirty="0" smtClean="0"/>
          </a:p>
          <a:p>
            <a:r>
              <a:rPr lang="en-US" sz="2000" dirty="0" smtClean="0"/>
              <a:t>It can be even more complicated.  Pile-up of events at LHC is significant: bunches cross every 50 </a:t>
            </a:r>
            <a:r>
              <a:rPr lang="en-US" sz="2000" dirty="0" err="1" smtClean="0"/>
              <a:t>nsec</a:t>
            </a:r>
            <a:r>
              <a:rPr lang="en-US" sz="2000" dirty="0" smtClean="0"/>
              <a:t> and each collision has close to ten events – event rate more than 100 MHz!!</a:t>
            </a:r>
            <a:endParaRPr lang="en-US" sz="2000" dirty="0"/>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31</a:t>
            </a:fld>
            <a:endParaRPr lang="en-US" dirty="0"/>
          </a:p>
        </p:txBody>
      </p:sp>
    </p:spTree>
    <p:extLst>
      <p:ext uri="{BB962C8B-B14F-4D97-AF65-F5344CB8AC3E}">
        <p14:creationId xmlns:p14="http://schemas.microsoft.com/office/powerpoint/2010/main" val="24231002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32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2"/>
            <a:ext cx="9144000" cy="6853956"/>
          </a:xfrm>
          <a:prstGeom prst="rect">
            <a:avLst/>
          </a:prstGeom>
        </p:spPr>
      </p:pic>
    </p:spTree>
    <p:extLst>
      <p:ext uri="{BB962C8B-B14F-4D97-AF65-F5344CB8AC3E}">
        <p14:creationId xmlns:p14="http://schemas.microsoft.com/office/powerpoint/2010/main" val="3611936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results from EPS-HEP2011</a:t>
            </a:r>
            <a:endParaRPr lang="en-US" dirty="0"/>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49" y="1163015"/>
            <a:ext cx="7779251" cy="4729785"/>
          </a:xfrm>
          <a:prstGeom prst="rect">
            <a:avLst/>
          </a:prstGeom>
        </p:spPr>
      </p:pic>
      <p:sp>
        <p:nvSpPr>
          <p:cNvPr id="7" name="TextBox 6"/>
          <p:cNvSpPr txBox="1"/>
          <p:nvPr/>
        </p:nvSpPr>
        <p:spPr>
          <a:xfrm>
            <a:off x="5080000" y="5585023"/>
            <a:ext cx="3543300" cy="307777"/>
          </a:xfrm>
          <a:prstGeom prst="rect">
            <a:avLst/>
          </a:prstGeom>
          <a:noFill/>
        </p:spPr>
        <p:txBody>
          <a:bodyPr wrap="square" rtlCol="0">
            <a:spAutoFit/>
          </a:bodyPr>
          <a:lstStyle/>
          <a:p>
            <a:r>
              <a:rPr lang="en-US" sz="1400" dirty="0" smtClean="0"/>
              <a:t>Boulevard Gambetta, Grenoble, France</a:t>
            </a:r>
            <a:endParaRPr lang="en-US" sz="1400" dirty="0"/>
          </a:p>
        </p:txBody>
      </p:sp>
    </p:spTree>
    <p:extLst>
      <p:ext uri="{BB962C8B-B14F-4D97-AF65-F5344CB8AC3E}">
        <p14:creationId xmlns:p14="http://schemas.microsoft.com/office/powerpoint/2010/main" val="3341340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34</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909"/>
            <a:ext cx="9144000" cy="6961909"/>
          </a:xfrm>
          <a:prstGeom prst="rect">
            <a:avLst/>
          </a:prstGeom>
          <a:ln>
            <a:solidFill>
              <a:srgbClr val="FFFFFF"/>
            </a:solidFill>
          </a:ln>
        </p:spPr>
      </p:pic>
      <p:sp>
        <p:nvSpPr>
          <p:cNvPr id="5" name="TextBox 4"/>
          <p:cNvSpPr txBox="1"/>
          <p:nvPr/>
        </p:nvSpPr>
        <p:spPr>
          <a:xfrm>
            <a:off x="6451600" y="6527800"/>
            <a:ext cx="2652457" cy="338554"/>
          </a:xfrm>
          <a:prstGeom prst="rect">
            <a:avLst/>
          </a:prstGeom>
          <a:noFill/>
        </p:spPr>
        <p:txBody>
          <a:bodyPr wrap="none" rtlCol="0">
            <a:spAutoFit/>
          </a:bodyPr>
          <a:lstStyle/>
          <a:p>
            <a:r>
              <a:rPr lang="en-US" sz="1600" dirty="0" smtClean="0">
                <a:solidFill>
                  <a:schemeClr val="bg1"/>
                </a:solidFill>
              </a:rPr>
              <a:t>Eric James, EPS-HEP2011</a:t>
            </a:r>
            <a:endParaRPr lang="en-US" sz="1600" dirty="0">
              <a:solidFill>
                <a:schemeClr val="bg1"/>
              </a:solidFill>
            </a:endParaRPr>
          </a:p>
        </p:txBody>
      </p:sp>
      <p:sp>
        <p:nvSpPr>
          <p:cNvPr id="6" name="Rectangle 5"/>
          <p:cNvSpPr/>
          <p:nvPr/>
        </p:nvSpPr>
        <p:spPr bwMode="auto">
          <a:xfrm>
            <a:off x="8058150" y="5930900"/>
            <a:ext cx="393700" cy="419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75903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35</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6458473" y="6523335"/>
            <a:ext cx="2652457" cy="338554"/>
          </a:xfrm>
          <a:prstGeom prst="rect">
            <a:avLst/>
          </a:prstGeom>
        </p:spPr>
        <p:txBody>
          <a:bodyPr wrap="none">
            <a:spAutoFit/>
          </a:bodyPr>
          <a:lstStyle/>
          <a:p>
            <a:r>
              <a:rPr lang="en-US" sz="1600" dirty="0">
                <a:solidFill>
                  <a:schemeClr val="bg1"/>
                </a:solidFill>
              </a:rPr>
              <a:t>Eric James, EPS-HEP2011</a:t>
            </a:r>
          </a:p>
        </p:txBody>
      </p:sp>
      <p:sp>
        <p:nvSpPr>
          <p:cNvPr id="6" name="Rectangle 5"/>
          <p:cNvSpPr/>
          <p:nvPr/>
        </p:nvSpPr>
        <p:spPr bwMode="auto">
          <a:xfrm>
            <a:off x="8026400" y="5956300"/>
            <a:ext cx="279400"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68939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36</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6"/>
            <a:ext cx="9144000" cy="68513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
            <a:ext cx="9144000" cy="6855172"/>
          </a:xfrm>
          <a:prstGeom prst="rect">
            <a:avLst/>
          </a:prstGeom>
        </p:spPr>
      </p:pic>
      <p:sp>
        <p:nvSpPr>
          <p:cNvPr id="6" name="Oval 5"/>
          <p:cNvSpPr/>
          <p:nvPr/>
        </p:nvSpPr>
        <p:spPr bwMode="auto">
          <a:xfrm>
            <a:off x="5778500" y="4394200"/>
            <a:ext cx="419100" cy="444500"/>
          </a:xfrm>
          <a:prstGeom prst="ellipse">
            <a:avLst/>
          </a:prstGeom>
          <a:solidFill>
            <a:srgbClr val="C00000">
              <a:alpha val="4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723900" y="4311650"/>
            <a:ext cx="419100" cy="444500"/>
          </a:xfrm>
          <a:prstGeom prst="ellipse">
            <a:avLst/>
          </a:prstGeom>
          <a:solidFill>
            <a:srgbClr val="C00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157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results: conclusions</a:t>
            </a:r>
            <a:endParaRPr lang="en-US" dirty="0"/>
          </a:p>
        </p:txBody>
      </p:sp>
      <p:sp>
        <p:nvSpPr>
          <p:cNvPr id="3" name="Content Placeholder 2"/>
          <p:cNvSpPr>
            <a:spLocks noGrp="1"/>
          </p:cNvSpPr>
          <p:nvPr>
            <p:ph idx="1"/>
          </p:nvPr>
        </p:nvSpPr>
        <p:spPr/>
        <p:txBody>
          <a:bodyPr/>
          <a:lstStyle/>
          <a:p>
            <a:r>
              <a:rPr lang="en-US" sz="2000" dirty="0" err="1" smtClean="0"/>
              <a:t>Tevatron</a:t>
            </a:r>
            <a:r>
              <a:rPr lang="en-US" sz="2000" dirty="0" smtClean="0"/>
              <a:t> does not see any significant evidence for the Higgs</a:t>
            </a:r>
          </a:p>
          <a:p>
            <a:endParaRPr lang="en-US" sz="1200" dirty="0" smtClean="0"/>
          </a:p>
          <a:p>
            <a:r>
              <a:rPr lang="en-US" sz="2000" dirty="0" smtClean="0"/>
              <a:t>Both CMS and ATLAS have hints in the H</a:t>
            </a:r>
            <a:r>
              <a:rPr lang="en-US" sz="2000" dirty="0" smtClean="0">
                <a:sym typeface="Wingdings" pitchFamily="2" charset="2"/>
              </a:rPr>
              <a:t>WW channel at about 130-160 </a:t>
            </a:r>
            <a:r>
              <a:rPr lang="en-US" sz="2000" dirty="0" err="1" smtClean="0">
                <a:sym typeface="Wingdings" pitchFamily="2" charset="2"/>
              </a:rPr>
              <a:t>GeV</a:t>
            </a:r>
            <a:r>
              <a:rPr lang="en-US" sz="2000" dirty="0" smtClean="0">
                <a:sym typeface="Wingdings" pitchFamily="2" charset="2"/>
              </a:rPr>
              <a:t>.  Very poor mass resolution because of missing neutrinos.  Backgrounds need to be model precisely.  Both experiments are correlated in this regard.  No definitive claim made</a:t>
            </a:r>
          </a:p>
          <a:p>
            <a:endParaRPr lang="en-US" sz="1200" dirty="0" smtClean="0">
              <a:sym typeface="Wingdings" pitchFamily="2" charset="2"/>
            </a:endParaRPr>
          </a:p>
          <a:p>
            <a:r>
              <a:rPr lang="en-US" sz="2000" dirty="0" smtClean="0">
                <a:sym typeface="Wingdings" pitchFamily="2" charset="2"/>
              </a:rPr>
              <a:t>If the excess seen in ATLAS and CMS is real, LHC will find the Higgs in the HZZ4 charged leptons mode</a:t>
            </a:r>
          </a:p>
          <a:p>
            <a:endParaRPr lang="en-US" sz="1200" dirty="0">
              <a:sym typeface="Wingdings" pitchFamily="2" charset="2"/>
            </a:endParaRPr>
          </a:p>
          <a:p>
            <a:r>
              <a:rPr lang="en-US" sz="2000" dirty="0" smtClean="0">
                <a:sym typeface="Wingdings" pitchFamily="2" charset="2"/>
              </a:rPr>
              <a:t>The </a:t>
            </a:r>
            <a:r>
              <a:rPr lang="en-US" sz="2000" dirty="0" err="1" smtClean="0">
                <a:sym typeface="Wingdings" pitchFamily="2" charset="2"/>
              </a:rPr>
              <a:t>Tevatron</a:t>
            </a:r>
            <a:r>
              <a:rPr lang="en-US" sz="2000" dirty="0" smtClean="0">
                <a:sym typeface="Wingdings" pitchFamily="2" charset="2"/>
              </a:rPr>
              <a:t> is still relevant at very low masses where the SM Higgs is expected to be.  It is likely to have strongest exclusion for the next year</a:t>
            </a:r>
            <a:endParaRPr lang="en-US" sz="2000"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37</a:t>
            </a:fld>
            <a:endParaRPr lang="en-US" dirty="0"/>
          </a:p>
        </p:txBody>
      </p:sp>
    </p:spTree>
    <p:extLst>
      <p:ext uri="{BB962C8B-B14F-4D97-AF65-F5344CB8AC3E}">
        <p14:creationId xmlns:p14="http://schemas.microsoft.com/office/powerpoint/2010/main" val="1099979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there is no Higgs?</a:t>
            </a:r>
            <a:endParaRPr lang="en-US" dirty="0"/>
          </a:p>
        </p:txBody>
      </p:sp>
      <p:sp>
        <p:nvSpPr>
          <p:cNvPr id="3" name="Content Placeholder 2"/>
          <p:cNvSpPr>
            <a:spLocks noGrp="1"/>
          </p:cNvSpPr>
          <p:nvPr>
            <p:ph idx="1"/>
          </p:nvPr>
        </p:nvSpPr>
        <p:spPr/>
        <p:txBody>
          <a:bodyPr/>
          <a:lstStyle/>
          <a:p>
            <a:r>
              <a:rPr lang="en-US" sz="2000" dirty="0" smtClean="0"/>
              <a:t>The hope of particle physicists was to find super symmetry quickly, then the Higgs and the dark matter particle as the lowest lying super symmetric particle</a:t>
            </a:r>
          </a:p>
          <a:p>
            <a:endParaRPr lang="en-US" sz="1200" dirty="0" smtClean="0"/>
          </a:p>
          <a:p>
            <a:r>
              <a:rPr lang="en-US" sz="2000" dirty="0" smtClean="0"/>
              <a:t>There is no sign so far of super symmetry.  If the Higgs does not exist, then we expect some sort of new strong dynamics to come in and play the role of the Higgs in symmetry breaking. </a:t>
            </a:r>
          </a:p>
          <a:p>
            <a:endParaRPr lang="en-US" sz="1200" dirty="0" smtClean="0"/>
          </a:p>
          <a:p>
            <a:r>
              <a:rPr lang="en-US" sz="2000" dirty="0" smtClean="0"/>
              <a:t>However, this new strong dynamics may be at considerably higher energies and may take a long time to find.  The LHC should find it.</a:t>
            </a:r>
            <a:endParaRPr lang="en-US" sz="2000"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38</a:t>
            </a:fld>
            <a:endParaRPr lang="en-US" dirty="0"/>
          </a:p>
        </p:txBody>
      </p:sp>
    </p:spTree>
    <p:extLst>
      <p:ext uri="{BB962C8B-B14F-4D97-AF65-F5344CB8AC3E}">
        <p14:creationId xmlns:p14="http://schemas.microsoft.com/office/powerpoint/2010/main" val="89206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not know</a:t>
            </a:r>
            <a:endParaRPr lang="en-US" dirty="0"/>
          </a:p>
        </p:txBody>
      </p:sp>
      <p:sp>
        <p:nvSpPr>
          <p:cNvPr id="4" name="Footer Placeholder 3"/>
          <p:cNvSpPr>
            <a:spLocks noGrp="1"/>
          </p:cNvSpPr>
          <p:nvPr>
            <p:ph type="ftr" sz="quarter" idx="10"/>
          </p:nvPr>
        </p:nvSpPr>
        <p:spPr/>
        <p:txBody>
          <a:bodyPr/>
          <a:lstStyle/>
          <a:p>
            <a:pPr>
              <a:defRPr/>
            </a:pPr>
            <a:r>
              <a:rPr lang="en-US" dirty="0"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a:t>
            </a:fld>
            <a:endParaRPr lang="en-US" dirty="0"/>
          </a:p>
        </p:txBody>
      </p:sp>
      <p:sp>
        <p:nvSpPr>
          <p:cNvPr id="7" name="TextBox 6"/>
          <p:cNvSpPr txBox="1"/>
          <p:nvPr/>
        </p:nvSpPr>
        <p:spPr>
          <a:xfrm>
            <a:off x="2011680" y="2590800"/>
            <a:ext cx="6065520" cy="461665"/>
          </a:xfrm>
          <a:prstGeom prst="rect">
            <a:avLst/>
          </a:prstGeom>
          <a:solidFill>
            <a:srgbClr val="00B050"/>
          </a:solidFill>
          <a:ln>
            <a:solidFill>
              <a:srgbClr val="FFFFFF"/>
            </a:solidFill>
          </a:ln>
        </p:spPr>
        <p:txBody>
          <a:bodyPr wrap="square" rtlCol="0">
            <a:spAutoFit/>
          </a:bodyPr>
          <a:lstStyle/>
          <a:p>
            <a:r>
              <a:rPr lang="en-US" dirty="0" smtClean="0"/>
              <a:t>                                              Higgs Boson?</a:t>
            </a:r>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  With our increasing knowledge we also have learned how much we do not understand </a:t>
            </a:r>
          </a:p>
          <a:p>
            <a:endParaRPr lang="en-US" sz="9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supersymmetry?</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4701705D-BEF8-47E8-9499-43BC829F68E1}" type="slidenum">
              <a:rPr lang="en-US"/>
              <a:pPr/>
              <a:t>5</a:t>
            </a:fld>
            <a:endParaRPr lang="en-US" dirty="0"/>
          </a:p>
        </p:txBody>
      </p:sp>
      <p:sp>
        <p:nvSpPr>
          <p:cNvPr id="2014210" name="Rectangle 2"/>
          <p:cNvSpPr>
            <a:spLocks noGrp="1" noChangeArrowheads="1"/>
          </p:cNvSpPr>
          <p:nvPr>
            <p:ph type="title"/>
          </p:nvPr>
        </p:nvSpPr>
        <p:spPr/>
        <p:txBody>
          <a:bodyPr/>
          <a:lstStyle/>
          <a:p>
            <a:r>
              <a:rPr lang="en-US" dirty="0" smtClean="0"/>
              <a:t>Higgs analogy</a:t>
            </a:r>
            <a:endParaRPr lang="en-US" dirty="0"/>
          </a:p>
        </p:txBody>
      </p:sp>
      <p:sp>
        <p:nvSpPr>
          <p:cNvPr id="2014211" name="Rectangle 3"/>
          <p:cNvSpPr>
            <a:spLocks noGrp="1" noChangeArrowheads="1"/>
          </p:cNvSpPr>
          <p:nvPr>
            <p:ph type="body" sz="half" idx="1"/>
          </p:nvPr>
        </p:nvSpPr>
        <p:spPr/>
        <p:txBody>
          <a:bodyPr/>
          <a:lstStyle/>
          <a:p>
            <a:pPr>
              <a:lnSpc>
                <a:spcPct val="90000"/>
              </a:lnSpc>
            </a:pPr>
            <a:r>
              <a:rPr lang="en-US" sz="2400" dirty="0"/>
              <a:t>Mystery two: what gives mass to elementary particles?</a:t>
            </a:r>
          </a:p>
          <a:p>
            <a:pPr>
              <a:lnSpc>
                <a:spcPct val="90000"/>
              </a:lnSpc>
            </a:pPr>
            <a:endParaRPr lang="en-US" sz="2400" dirty="0"/>
          </a:p>
          <a:p>
            <a:pPr>
              <a:lnSpc>
                <a:spcPct val="90000"/>
              </a:lnSpc>
            </a:pPr>
            <a:r>
              <a:rPr lang="en-US" sz="2400" dirty="0"/>
              <a:t>Mass of composite particles understood E=mc</a:t>
            </a:r>
            <a:r>
              <a:rPr lang="en-US" sz="2400" baseline="30000" dirty="0"/>
              <a:t>2</a:t>
            </a:r>
            <a:r>
              <a:rPr lang="en-US" sz="2400" dirty="0"/>
              <a:t>.  </a:t>
            </a:r>
          </a:p>
          <a:p>
            <a:pPr>
              <a:lnSpc>
                <a:spcPct val="90000"/>
              </a:lnSpc>
            </a:pPr>
            <a:endParaRPr lang="en-US" sz="2400" dirty="0"/>
          </a:p>
          <a:p>
            <a:pPr>
              <a:lnSpc>
                <a:spcPct val="90000"/>
              </a:lnSpc>
            </a:pPr>
            <a:r>
              <a:rPr lang="en-US" sz="2400" dirty="0"/>
              <a:t>But the theory has zero masses for quarks and leptons.  What breaks the symmetry? </a:t>
            </a:r>
          </a:p>
        </p:txBody>
      </p:sp>
      <p:pic>
        <p:nvPicPr>
          <p:cNvPr id="2014213" name="Picture 5" descr="429507a-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1581150"/>
            <a:ext cx="225742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2014214" name="Picture 6" descr="HatPotential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1638" y="4076700"/>
            <a:ext cx="2314575"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dirty="0" smtClean="0"/>
              <a:t>P. Oddone,  The Search for the Higgs, August 5, 2011</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5" name="Content Placeholder 4"/>
          <p:cNvSpPr>
            <a:spLocks noGrp="1"/>
          </p:cNvSpPr>
          <p:nvPr>
            <p:ph idx="1"/>
          </p:nvPr>
        </p:nvSpPr>
        <p:spPr/>
        <p:txBody>
          <a:bodyPr/>
          <a:lstStyle/>
          <a:p>
            <a:r>
              <a:rPr lang="en-US" dirty="0" smtClean="0"/>
              <a:t>Need to invest enough energy in the collision to create the particle. No more than </a:t>
            </a:r>
            <a:r>
              <a:rPr lang="en-US" dirty="0" smtClean="0">
                <a:solidFill>
                  <a:srgbClr val="99FF66"/>
                </a:solidFill>
              </a:rPr>
              <a:t>E = mc</a:t>
            </a:r>
            <a:r>
              <a:rPr lang="en-US" baseline="30000" dirty="0" smtClean="0">
                <a:solidFill>
                  <a:srgbClr val="99FF66"/>
                </a:solidFill>
              </a:rPr>
              <a:t>2</a:t>
            </a:r>
            <a:endParaRPr lang="en-US" baseline="30000" dirty="0">
              <a:solidFill>
                <a:srgbClr val="99FF66"/>
              </a:solidFill>
            </a:endParaRPr>
          </a:p>
        </p:txBody>
      </p:sp>
      <p:sp>
        <p:nvSpPr>
          <p:cNvPr id="3" name="Footer Placeholder 2"/>
          <p:cNvSpPr>
            <a:spLocks noGrp="1"/>
          </p:cNvSpPr>
          <p:nvPr>
            <p:ph type="ftr" sz="quarter" idx="10"/>
          </p:nvPr>
        </p:nvSpPr>
        <p:spPr/>
        <p:txBody>
          <a:bodyPr/>
          <a:lstStyle/>
          <a:p>
            <a:pPr>
              <a:defRPr/>
            </a:pPr>
            <a:r>
              <a:rPr lang="en-US" dirty="0"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a:t>
            </a:fld>
            <a:endParaRPr lang="en-US" dirty="0"/>
          </a:p>
        </p:txBody>
      </p:sp>
      <p:grpSp>
        <p:nvGrpSpPr>
          <p:cNvPr id="6" name="Group 5"/>
          <p:cNvGrpSpPr/>
          <p:nvPr/>
        </p:nvGrpSpPr>
        <p:grpSpPr>
          <a:xfrm>
            <a:off x="3396298" y="3050540"/>
            <a:ext cx="3121025" cy="1843088"/>
            <a:chOff x="744538" y="4330700"/>
            <a:chExt cx="3121025" cy="1843088"/>
          </a:xfrm>
        </p:grpSpPr>
        <p:sp>
          <p:nvSpPr>
            <p:cNvPr id="7" name="Line 20"/>
            <p:cNvSpPr>
              <a:spLocks noChangeShapeType="1"/>
            </p:cNvSpPr>
            <p:nvPr/>
          </p:nvSpPr>
          <p:spPr bwMode="auto">
            <a:xfrm>
              <a:off x="2740025" y="5311775"/>
              <a:ext cx="915988" cy="862013"/>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 name="Freeform 21"/>
            <p:cNvSpPr>
              <a:spLocks/>
            </p:cNvSpPr>
            <p:nvPr/>
          </p:nvSpPr>
          <p:spPr bwMode="auto">
            <a:xfrm rot="10800000">
              <a:off x="1812925" y="5087938"/>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Text Box 23"/>
            <p:cNvSpPr txBox="1">
              <a:spLocks noChangeArrowheads="1"/>
            </p:cNvSpPr>
            <p:nvPr/>
          </p:nvSpPr>
          <p:spPr bwMode="auto">
            <a:xfrm>
              <a:off x="3424238" y="5497513"/>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9933"/>
                  </a:solidFill>
                </a:rPr>
                <a:t>H</a:t>
              </a:r>
            </a:p>
          </p:txBody>
        </p:sp>
        <p:sp>
          <p:nvSpPr>
            <p:cNvPr id="10" name="Line 26"/>
            <p:cNvSpPr>
              <a:spLocks noChangeShapeType="1"/>
            </p:cNvSpPr>
            <p:nvPr/>
          </p:nvSpPr>
          <p:spPr bwMode="auto">
            <a:xfrm>
              <a:off x="914400" y="4330700"/>
              <a:ext cx="914400" cy="90170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27"/>
            <p:cNvSpPr>
              <a:spLocks noChangeShapeType="1"/>
            </p:cNvSpPr>
            <p:nvPr/>
          </p:nvSpPr>
          <p:spPr bwMode="auto">
            <a:xfrm flipV="1">
              <a:off x="914400" y="5232400"/>
              <a:ext cx="914400" cy="92710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28"/>
            <p:cNvSpPr>
              <a:spLocks noChangeShapeType="1"/>
            </p:cNvSpPr>
            <p:nvPr/>
          </p:nvSpPr>
          <p:spPr bwMode="auto">
            <a:xfrm flipV="1">
              <a:off x="2743200" y="4381500"/>
              <a:ext cx="939800" cy="901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30"/>
            <p:cNvSpPr txBox="1">
              <a:spLocks noChangeArrowheads="1"/>
            </p:cNvSpPr>
            <p:nvPr/>
          </p:nvSpPr>
          <p:spPr bwMode="auto">
            <a:xfrm>
              <a:off x="758825" y="44719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00FFFF"/>
                  </a:solidFill>
                </a:rPr>
                <a:t>e</a:t>
              </a:r>
              <a:r>
                <a:rPr lang="en-US" sz="2400" baseline="30000" dirty="0">
                  <a:solidFill>
                    <a:srgbClr val="00FFFF"/>
                  </a:solidFill>
                </a:rPr>
                <a:t>+</a:t>
              </a:r>
              <a:endParaRPr lang="en-US" sz="2400" dirty="0">
                <a:solidFill>
                  <a:srgbClr val="00FFFF"/>
                </a:solidFill>
              </a:endParaRPr>
            </a:p>
          </p:txBody>
        </p:sp>
        <p:sp>
          <p:nvSpPr>
            <p:cNvPr id="14" name="Rectangle 31"/>
            <p:cNvSpPr>
              <a:spLocks noChangeArrowheads="1"/>
            </p:cNvSpPr>
            <p:nvPr/>
          </p:nvSpPr>
          <p:spPr bwMode="auto">
            <a:xfrm>
              <a:off x="744538" y="555148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00FFFF"/>
                  </a:solidFill>
                </a:rPr>
                <a:t>e</a:t>
              </a:r>
              <a:r>
                <a:rPr lang="en-US" sz="2400" baseline="30000" dirty="0">
                  <a:solidFill>
                    <a:srgbClr val="00FFFF"/>
                  </a:solidFill>
                </a:rPr>
                <a:t>-</a:t>
              </a:r>
              <a:endParaRPr lang="en-US" sz="2400" dirty="0">
                <a:solidFill>
                  <a:srgbClr val="00FFFF"/>
                </a:solidFill>
              </a:endParaRPr>
            </a:p>
          </p:txBody>
        </p:sp>
        <p:sp>
          <p:nvSpPr>
            <p:cNvPr id="15" name="Text Box 32"/>
            <p:cNvSpPr txBox="1">
              <a:spLocks noChangeArrowheads="1"/>
            </p:cNvSpPr>
            <p:nvPr/>
          </p:nvSpPr>
          <p:spPr bwMode="auto">
            <a:xfrm>
              <a:off x="2105025" y="4500563"/>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99FF66"/>
                  </a:solidFill>
                </a:rPr>
                <a:t>Z</a:t>
              </a:r>
              <a:r>
                <a:rPr lang="en-US" sz="3600" baseline="30000" dirty="0">
                  <a:solidFill>
                    <a:srgbClr val="99FF66"/>
                  </a:solidFill>
                </a:rPr>
                <a:t>*</a:t>
              </a:r>
              <a:endParaRPr lang="en-US" sz="2400" dirty="0">
                <a:solidFill>
                  <a:srgbClr val="99FF66"/>
                </a:solidFill>
              </a:endParaRPr>
            </a:p>
          </p:txBody>
        </p:sp>
        <p:sp>
          <p:nvSpPr>
            <p:cNvPr id="16" name="Text Box 33"/>
            <p:cNvSpPr txBox="1">
              <a:spLocks noChangeArrowheads="1"/>
            </p:cNvSpPr>
            <p:nvPr/>
          </p:nvSpPr>
          <p:spPr bwMode="auto">
            <a:xfrm>
              <a:off x="3438525" y="4560888"/>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Z</a:t>
              </a:r>
            </a:p>
          </p:txBody>
        </p:sp>
      </p:grpSp>
      <p:sp>
        <p:nvSpPr>
          <p:cNvPr id="17" name="TextBox 16"/>
          <p:cNvSpPr txBox="1"/>
          <p:nvPr/>
        </p:nvSpPr>
        <p:spPr>
          <a:xfrm>
            <a:off x="3261360" y="5288280"/>
            <a:ext cx="3530134" cy="523220"/>
          </a:xfrm>
          <a:prstGeom prst="rect">
            <a:avLst/>
          </a:prstGeom>
          <a:noFill/>
        </p:spPr>
        <p:txBody>
          <a:bodyPr wrap="none" rtlCol="0">
            <a:spAutoFit/>
          </a:bodyPr>
          <a:lstStyle/>
          <a:p>
            <a:r>
              <a:rPr lang="en-US" sz="2800" dirty="0" smtClean="0"/>
              <a:t>E (</a:t>
            </a:r>
            <a:r>
              <a:rPr lang="en-US" sz="2800" dirty="0" smtClean="0">
                <a:solidFill>
                  <a:srgbClr val="00FFFF"/>
                </a:solidFill>
              </a:rPr>
              <a:t>e+,e-</a:t>
            </a:r>
            <a:r>
              <a:rPr lang="en-US" sz="2800" dirty="0" smtClean="0"/>
              <a:t>)  &gt;  m (Z+</a:t>
            </a:r>
            <a:r>
              <a:rPr lang="en-US" sz="2800" dirty="0" smtClean="0">
                <a:solidFill>
                  <a:srgbClr val="FF9900"/>
                </a:solidFill>
              </a:rPr>
              <a:t>H</a:t>
            </a:r>
            <a:r>
              <a:rPr lang="en-US" sz="2800" dirty="0" smtClean="0"/>
              <a:t>)</a:t>
            </a:r>
            <a:endParaRPr lang="en-US" sz="2800" dirty="0"/>
          </a:p>
        </p:txBody>
      </p:sp>
    </p:spTree>
    <p:extLst>
      <p:ext uri="{BB962C8B-B14F-4D97-AF65-F5344CB8AC3E}">
        <p14:creationId xmlns:p14="http://schemas.microsoft.com/office/powerpoint/2010/main" val="3526986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5" name="Content Placeholder 4"/>
          <p:cNvSpPr>
            <a:spLocks noGrp="1"/>
          </p:cNvSpPr>
          <p:nvPr>
            <p:ph idx="1"/>
          </p:nvPr>
        </p:nvSpPr>
        <p:spPr/>
        <p:txBody>
          <a:bodyPr/>
          <a:lstStyle/>
          <a:p>
            <a:r>
              <a:rPr lang="en-US" sz="2000" dirty="0" smtClean="0"/>
              <a:t>The LEP machine with 200 </a:t>
            </a:r>
            <a:r>
              <a:rPr lang="en-US" sz="2000" dirty="0" err="1" smtClean="0"/>
              <a:t>GeV</a:t>
            </a:r>
            <a:r>
              <a:rPr lang="en-US" sz="2000" dirty="0" smtClean="0"/>
              <a:t> of top energy established that there was </a:t>
            </a:r>
            <a:r>
              <a:rPr lang="en-US" sz="2000" dirty="0" smtClean="0">
                <a:solidFill>
                  <a:srgbClr val="99FF66"/>
                </a:solidFill>
              </a:rPr>
              <a:t>no Higgs Boson up to a mass of 115 </a:t>
            </a:r>
            <a:r>
              <a:rPr lang="en-US" sz="2000" dirty="0" err="1" smtClean="0">
                <a:solidFill>
                  <a:srgbClr val="99FF66"/>
                </a:solidFill>
              </a:rPr>
              <a:t>GeV</a:t>
            </a:r>
            <a:r>
              <a:rPr lang="en-US" sz="2000" dirty="0" smtClean="0"/>
              <a:t>.  It was an electron-positron collider and it is very hard to go to higher energies with these machines</a:t>
            </a:r>
          </a:p>
          <a:p>
            <a:endParaRPr lang="en-US" sz="2000" dirty="0"/>
          </a:p>
          <a:p>
            <a:r>
              <a:rPr lang="en-US" sz="2000" dirty="0" smtClean="0"/>
              <a:t>The party then moved to the </a:t>
            </a:r>
            <a:r>
              <a:rPr lang="en-US" sz="2000" dirty="0" err="1" smtClean="0"/>
              <a:t>Tevatron</a:t>
            </a:r>
            <a:r>
              <a:rPr lang="en-US" sz="2000" dirty="0" smtClean="0"/>
              <a:t> where with 2,000 </a:t>
            </a:r>
            <a:r>
              <a:rPr lang="en-US" sz="2000" dirty="0" err="1" smtClean="0"/>
              <a:t>GeV</a:t>
            </a:r>
            <a:r>
              <a:rPr lang="en-US" sz="2000" dirty="0" smtClean="0"/>
              <a:t> it can explore Higgs Bosons masses </a:t>
            </a:r>
            <a:r>
              <a:rPr lang="en-US" sz="2000" dirty="0" smtClean="0">
                <a:solidFill>
                  <a:srgbClr val="99FF66"/>
                </a:solidFill>
              </a:rPr>
              <a:t>up to about 200 </a:t>
            </a:r>
            <a:r>
              <a:rPr lang="en-US" sz="2000" dirty="0" err="1" smtClean="0">
                <a:solidFill>
                  <a:srgbClr val="99FF66"/>
                </a:solidFill>
              </a:rPr>
              <a:t>GeV</a:t>
            </a:r>
            <a:endParaRPr lang="en-US" sz="2000" dirty="0" smtClean="0">
              <a:solidFill>
                <a:srgbClr val="99FF66"/>
              </a:solidFill>
            </a:endParaRPr>
          </a:p>
          <a:p>
            <a:endParaRPr lang="en-US" sz="2000" dirty="0"/>
          </a:p>
          <a:p>
            <a:r>
              <a:rPr lang="en-US" sz="2000" dirty="0" smtClean="0"/>
              <a:t>Now the party moves to the LHC where with 7,000 </a:t>
            </a:r>
            <a:r>
              <a:rPr lang="en-US" sz="2000" dirty="0" err="1" smtClean="0"/>
              <a:t>GeV</a:t>
            </a:r>
            <a:r>
              <a:rPr lang="en-US" sz="2000" dirty="0" smtClean="0"/>
              <a:t> of total energy it can explore </a:t>
            </a:r>
            <a:r>
              <a:rPr lang="en-US" sz="2000" dirty="0" smtClean="0">
                <a:solidFill>
                  <a:srgbClr val="99FF66"/>
                </a:solidFill>
              </a:rPr>
              <a:t>up to Higgs Boson masses of about 600 </a:t>
            </a:r>
            <a:r>
              <a:rPr lang="en-US" sz="2000" dirty="0" err="1" smtClean="0">
                <a:solidFill>
                  <a:srgbClr val="99FF66"/>
                </a:solidFill>
              </a:rPr>
              <a:t>GeV</a:t>
            </a:r>
            <a:r>
              <a:rPr lang="en-US" sz="2000" dirty="0" smtClean="0">
                <a:solidFill>
                  <a:srgbClr val="99FF66"/>
                </a:solidFill>
              </a:rPr>
              <a:t>  </a:t>
            </a:r>
          </a:p>
          <a:p>
            <a:endParaRPr lang="en-US" baseline="30000" dirty="0">
              <a:solidFill>
                <a:srgbClr val="99FF66"/>
              </a:solidFill>
            </a:endParaRPr>
          </a:p>
          <a:p>
            <a:endParaRPr lang="en-US" baseline="30000" dirty="0">
              <a:solidFill>
                <a:srgbClr val="99FF66"/>
              </a:solidFill>
            </a:endParaRPr>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7</a:t>
            </a:fld>
            <a:endParaRPr lang="en-US" dirty="0"/>
          </a:p>
        </p:txBody>
      </p:sp>
    </p:spTree>
    <p:extLst>
      <p:ext uri="{BB962C8B-B14F-4D97-AF65-F5344CB8AC3E}">
        <p14:creationId xmlns:p14="http://schemas.microsoft.com/office/powerpoint/2010/main" val="965802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5" name="Content Placeholder 4"/>
          <p:cNvSpPr>
            <a:spLocks noGrp="1"/>
          </p:cNvSpPr>
          <p:nvPr>
            <p:ph idx="1"/>
          </p:nvPr>
        </p:nvSpPr>
        <p:spPr/>
        <p:txBody>
          <a:bodyPr/>
          <a:lstStyle/>
          <a:p>
            <a:r>
              <a:rPr lang="en-US" sz="2000" dirty="0" smtClean="0"/>
              <a:t>The effective energy available in the </a:t>
            </a:r>
            <a:r>
              <a:rPr lang="en-US" sz="2000" dirty="0" err="1" smtClean="0"/>
              <a:t>Tevatron</a:t>
            </a:r>
            <a:r>
              <a:rPr lang="en-US" sz="2000" dirty="0" smtClean="0"/>
              <a:t> (proton-antiproton collisions) and the LHC (proton-proton collisions) is about 10% of the total collision energy because protons are not simple, they are made of quarks and gluons rattling around inside</a:t>
            </a:r>
            <a:endParaRPr lang="en-US" baseline="30000" dirty="0">
              <a:solidFill>
                <a:srgbClr val="99FF66"/>
              </a:solidFill>
            </a:endParaRPr>
          </a:p>
          <a:p>
            <a:endParaRPr lang="en-US" baseline="30000" dirty="0">
              <a:solidFill>
                <a:srgbClr val="99FF66"/>
              </a:solidFill>
            </a:endParaRPr>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8</a:t>
            </a:fld>
            <a:endParaRPr lang="en-US" dirty="0"/>
          </a:p>
        </p:txBody>
      </p:sp>
      <p:grpSp>
        <p:nvGrpSpPr>
          <p:cNvPr id="36" name="Group 35"/>
          <p:cNvGrpSpPr/>
          <p:nvPr/>
        </p:nvGrpSpPr>
        <p:grpSpPr>
          <a:xfrm>
            <a:off x="2015058" y="3429000"/>
            <a:ext cx="2048933" cy="2201333"/>
            <a:chOff x="2015058" y="3429000"/>
            <a:chExt cx="2048933" cy="2201333"/>
          </a:xfrm>
        </p:grpSpPr>
        <p:sp>
          <p:nvSpPr>
            <p:cNvPr id="35" name="Oval 34"/>
            <p:cNvSpPr/>
            <p:nvPr/>
          </p:nvSpPr>
          <p:spPr bwMode="auto">
            <a:xfrm>
              <a:off x="2015058" y="3429000"/>
              <a:ext cx="2048933" cy="2201333"/>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316480" y="38100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436620" y="370332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055620" y="413004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573780" y="46482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2324100" y="509016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Freeform 21"/>
            <p:cNvSpPr>
              <a:spLocks/>
            </p:cNvSpPr>
            <p:nvPr/>
          </p:nvSpPr>
          <p:spPr bwMode="auto">
            <a:xfrm rot="7636928" flipV="1">
              <a:off x="3170886" y="3976966"/>
              <a:ext cx="388650" cy="168915"/>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1"/>
            <p:cNvSpPr>
              <a:spLocks/>
            </p:cNvSpPr>
            <p:nvPr/>
          </p:nvSpPr>
          <p:spPr bwMode="auto">
            <a:xfrm rot="10066417">
              <a:off x="2528404" y="3681237"/>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21"/>
            <p:cNvSpPr>
              <a:spLocks/>
            </p:cNvSpPr>
            <p:nvPr/>
          </p:nvSpPr>
          <p:spPr bwMode="auto">
            <a:xfrm rot="15935111">
              <a:off x="2009862" y="4500379"/>
              <a:ext cx="989779" cy="178944"/>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21"/>
            <p:cNvSpPr>
              <a:spLocks/>
            </p:cNvSpPr>
            <p:nvPr/>
          </p:nvSpPr>
          <p:spPr bwMode="auto">
            <a:xfrm rot="4260409">
              <a:off x="3299822" y="4214490"/>
              <a:ext cx="677431" cy="195580"/>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21"/>
            <p:cNvSpPr>
              <a:spLocks/>
            </p:cNvSpPr>
            <p:nvPr/>
          </p:nvSpPr>
          <p:spPr bwMode="auto">
            <a:xfrm rot="9448436">
              <a:off x="2506710" y="4918620"/>
              <a:ext cx="1121945" cy="18225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21"/>
            <p:cNvSpPr>
              <a:spLocks/>
            </p:cNvSpPr>
            <p:nvPr/>
          </p:nvSpPr>
          <p:spPr bwMode="auto">
            <a:xfrm rot="7636412">
              <a:off x="2315489" y="4695126"/>
              <a:ext cx="1008916" cy="137839"/>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21"/>
            <p:cNvSpPr>
              <a:spLocks/>
            </p:cNvSpPr>
            <p:nvPr/>
          </p:nvSpPr>
          <p:spPr bwMode="auto">
            <a:xfrm rot="12937907">
              <a:off x="2410150" y="4315526"/>
              <a:ext cx="1243933" cy="24951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Oval 26"/>
            <p:cNvSpPr/>
            <p:nvPr/>
          </p:nvSpPr>
          <p:spPr bwMode="auto">
            <a:xfrm>
              <a:off x="3523401" y="4227815"/>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2896968" y="3647639"/>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0" name="Oval 29"/>
            <p:cNvSpPr/>
            <p:nvPr/>
          </p:nvSpPr>
          <p:spPr bwMode="auto">
            <a:xfrm>
              <a:off x="2960469" y="43574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3070535" y="4916681"/>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3262406" y="39540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2367280" y="4450577"/>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2761502" y="4664382"/>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37" name="Group 36"/>
          <p:cNvGrpSpPr/>
          <p:nvPr/>
        </p:nvGrpSpPr>
        <p:grpSpPr>
          <a:xfrm rot="15511760">
            <a:off x="5645161" y="3439427"/>
            <a:ext cx="2186614" cy="2201333"/>
            <a:chOff x="2015058" y="3429000"/>
            <a:chExt cx="2048933" cy="2201333"/>
          </a:xfrm>
        </p:grpSpPr>
        <p:sp>
          <p:nvSpPr>
            <p:cNvPr id="38" name="Oval 37"/>
            <p:cNvSpPr/>
            <p:nvPr/>
          </p:nvSpPr>
          <p:spPr bwMode="auto">
            <a:xfrm>
              <a:off x="2015058" y="3429000"/>
              <a:ext cx="2048933" cy="2201333"/>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2316480" y="38100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3436620" y="370332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3055620" y="413004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3573780" y="46482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324100" y="509016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4" name="Freeform 21"/>
            <p:cNvSpPr>
              <a:spLocks/>
            </p:cNvSpPr>
            <p:nvPr/>
          </p:nvSpPr>
          <p:spPr bwMode="auto">
            <a:xfrm rot="7636928" flipV="1">
              <a:off x="3170886" y="3976966"/>
              <a:ext cx="388650" cy="168915"/>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21"/>
            <p:cNvSpPr>
              <a:spLocks/>
            </p:cNvSpPr>
            <p:nvPr/>
          </p:nvSpPr>
          <p:spPr bwMode="auto">
            <a:xfrm rot="10066417">
              <a:off x="2528404" y="3681237"/>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21"/>
            <p:cNvSpPr>
              <a:spLocks/>
            </p:cNvSpPr>
            <p:nvPr/>
          </p:nvSpPr>
          <p:spPr bwMode="auto">
            <a:xfrm rot="15935111">
              <a:off x="2009862" y="4500379"/>
              <a:ext cx="989779" cy="178944"/>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21"/>
            <p:cNvSpPr>
              <a:spLocks/>
            </p:cNvSpPr>
            <p:nvPr/>
          </p:nvSpPr>
          <p:spPr bwMode="auto">
            <a:xfrm rot="4260409">
              <a:off x="3299822" y="4214490"/>
              <a:ext cx="677431" cy="195580"/>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21"/>
            <p:cNvSpPr>
              <a:spLocks/>
            </p:cNvSpPr>
            <p:nvPr/>
          </p:nvSpPr>
          <p:spPr bwMode="auto">
            <a:xfrm rot="9448436">
              <a:off x="2506710" y="4918620"/>
              <a:ext cx="1121945" cy="18225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21"/>
            <p:cNvSpPr>
              <a:spLocks/>
            </p:cNvSpPr>
            <p:nvPr/>
          </p:nvSpPr>
          <p:spPr bwMode="auto">
            <a:xfrm rot="7636412">
              <a:off x="2315489" y="4695126"/>
              <a:ext cx="1008916" cy="137839"/>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1"/>
            <p:cNvSpPr>
              <a:spLocks/>
            </p:cNvSpPr>
            <p:nvPr/>
          </p:nvSpPr>
          <p:spPr bwMode="auto">
            <a:xfrm rot="12937907">
              <a:off x="2479966" y="4205223"/>
              <a:ext cx="1231467" cy="25794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Oval 50"/>
            <p:cNvSpPr/>
            <p:nvPr/>
          </p:nvSpPr>
          <p:spPr bwMode="auto">
            <a:xfrm>
              <a:off x="3523401" y="4227815"/>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896968" y="3647639"/>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2960469" y="43574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3070535" y="4916681"/>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3262406" y="39540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2367280" y="4450577"/>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2761502" y="4664382"/>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58" name="Right Arrow 57"/>
          <p:cNvSpPr/>
          <p:nvPr/>
        </p:nvSpPr>
        <p:spPr bwMode="auto">
          <a:xfrm>
            <a:off x="4140200" y="4301057"/>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9" name="Right Arrow 58"/>
          <p:cNvSpPr/>
          <p:nvPr/>
        </p:nvSpPr>
        <p:spPr bwMode="auto">
          <a:xfrm rot="10800000">
            <a:off x="5012295" y="4309518"/>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32845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it?</a:t>
            </a:r>
            <a:endParaRPr lang="en-US" dirty="0"/>
          </a:p>
        </p:txBody>
      </p:sp>
      <p:sp>
        <p:nvSpPr>
          <p:cNvPr id="5" name="Content Placeholder 4"/>
          <p:cNvSpPr>
            <a:spLocks noGrp="1"/>
          </p:cNvSpPr>
          <p:nvPr>
            <p:ph idx="1"/>
          </p:nvPr>
        </p:nvSpPr>
        <p:spPr/>
        <p:txBody>
          <a:bodyPr/>
          <a:lstStyle/>
          <a:p>
            <a:r>
              <a:rPr lang="en-US" sz="2000" dirty="0" smtClean="0"/>
              <a:t>We look for energetic collisions of elementary components (the </a:t>
            </a:r>
            <a:r>
              <a:rPr lang="en-US" sz="2000" dirty="0" err="1" smtClean="0"/>
              <a:t>partons</a:t>
            </a:r>
            <a:r>
              <a:rPr lang="en-US" sz="2000" dirty="0" smtClean="0"/>
              <a:t>).</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dirty="0"/>
              <a:t>t</a:t>
            </a:r>
            <a:r>
              <a:rPr lang="en-US" sz="2000" dirty="0" smtClean="0"/>
              <a:t>hat throw a lot of energy transverse to the beam indicating an energetic collision</a:t>
            </a: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endParaRPr lang="en-US" sz="2000" baseline="30000" dirty="0">
              <a:solidFill>
                <a:srgbClr val="99FF66"/>
              </a:solidFill>
            </a:endParaRPr>
          </a:p>
          <a:p>
            <a:endParaRPr lang="en-US" sz="2000" baseline="30000" dirty="0" smtClean="0">
              <a:solidFill>
                <a:srgbClr val="99FF66"/>
              </a:solidFill>
            </a:endParaRPr>
          </a:p>
          <a:p>
            <a:pPr marL="0" indent="0">
              <a:buNone/>
            </a:pPr>
            <a:endParaRPr lang="en-US" baseline="30000" dirty="0">
              <a:solidFill>
                <a:srgbClr val="FFFFFF"/>
              </a:solidFill>
            </a:endParaRPr>
          </a:p>
        </p:txBody>
      </p:sp>
      <p:sp>
        <p:nvSpPr>
          <p:cNvPr id="3" name="Footer Placeholder 2"/>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9</a:t>
            </a:fld>
            <a:endParaRPr lang="en-US" dirty="0"/>
          </a:p>
        </p:txBody>
      </p:sp>
      <p:grpSp>
        <p:nvGrpSpPr>
          <p:cNvPr id="36" name="Group 35"/>
          <p:cNvGrpSpPr/>
          <p:nvPr/>
        </p:nvGrpSpPr>
        <p:grpSpPr>
          <a:xfrm>
            <a:off x="2761502" y="2441282"/>
            <a:ext cx="1302489" cy="1309451"/>
            <a:chOff x="2015058" y="3429000"/>
            <a:chExt cx="2048933" cy="2201333"/>
          </a:xfrm>
        </p:grpSpPr>
        <p:sp>
          <p:nvSpPr>
            <p:cNvPr id="35" name="Oval 34"/>
            <p:cNvSpPr/>
            <p:nvPr/>
          </p:nvSpPr>
          <p:spPr bwMode="auto">
            <a:xfrm>
              <a:off x="2015058" y="3429000"/>
              <a:ext cx="2048933" cy="2201333"/>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316480" y="38100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436620" y="370332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055620" y="413004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573780" y="46482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2324100" y="509016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Freeform 21"/>
            <p:cNvSpPr>
              <a:spLocks/>
            </p:cNvSpPr>
            <p:nvPr/>
          </p:nvSpPr>
          <p:spPr bwMode="auto">
            <a:xfrm rot="7636928" flipV="1">
              <a:off x="3170886" y="3976966"/>
              <a:ext cx="388650" cy="168915"/>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1"/>
            <p:cNvSpPr>
              <a:spLocks/>
            </p:cNvSpPr>
            <p:nvPr/>
          </p:nvSpPr>
          <p:spPr bwMode="auto">
            <a:xfrm rot="10066417">
              <a:off x="2528404" y="3681237"/>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21"/>
            <p:cNvSpPr>
              <a:spLocks/>
            </p:cNvSpPr>
            <p:nvPr/>
          </p:nvSpPr>
          <p:spPr bwMode="auto">
            <a:xfrm rot="15935111">
              <a:off x="2009862" y="4500379"/>
              <a:ext cx="989779" cy="178944"/>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21"/>
            <p:cNvSpPr>
              <a:spLocks/>
            </p:cNvSpPr>
            <p:nvPr/>
          </p:nvSpPr>
          <p:spPr bwMode="auto">
            <a:xfrm rot="4260409">
              <a:off x="3299822" y="4214490"/>
              <a:ext cx="677431" cy="195580"/>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21"/>
            <p:cNvSpPr>
              <a:spLocks/>
            </p:cNvSpPr>
            <p:nvPr/>
          </p:nvSpPr>
          <p:spPr bwMode="auto">
            <a:xfrm rot="9448436">
              <a:off x="2506710" y="4918620"/>
              <a:ext cx="1121945" cy="18225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21"/>
            <p:cNvSpPr>
              <a:spLocks/>
            </p:cNvSpPr>
            <p:nvPr/>
          </p:nvSpPr>
          <p:spPr bwMode="auto">
            <a:xfrm rot="7636412">
              <a:off x="2315489" y="4695126"/>
              <a:ext cx="1008916" cy="137839"/>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21"/>
            <p:cNvSpPr>
              <a:spLocks/>
            </p:cNvSpPr>
            <p:nvPr/>
          </p:nvSpPr>
          <p:spPr bwMode="auto">
            <a:xfrm rot="12937907">
              <a:off x="2410150" y="4315526"/>
              <a:ext cx="1243933" cy="24951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Oval 26"/>
            <p:cNvSpPr/>
            <p:nvPr/>
          </p:nvSpPr>
          <p:spPr bwMode="auto">
            <a:xfrm>
              <a:off x="3523401" y="4227815"/>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2896968" y="3647639"/>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0" name="Oval 29"/>
            <p:cNvSpPr/>
            <p:nvPr/>
          </p:nvSpPr>
          <p:spPr bwMode="auto">
            <a:xfrm>
              <a:off x="2960469" y="43574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3070535" y="4916681"/>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3262406" y="39540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2367280" y="4450577"/>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2761502" y="4664382"/>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37" name="Group 36"/>
          <p:cNvGrpSpPr/>
          <p:nvPr/>
        </p:nvGrpSpPr>
        <p:grpSpPr>
          <a:xfrm rot="15511760">
            <a:off x="5698132" y="2455100"/>
            <a:ext cx="1329119" cy="1260462"/>
            <a:chOff x="2015058" y="3429000"/>
            <a:chExt cx="2048933" cy="2201333"/>
          </a:xfrm>
        </p:grpSpPr>
        <p:sp>
          <p:nvSpPr>
            <p:cNvPr id="38" name="Oval 37"/>
            <p:cNvSpPr/>
            <p:nvPr/>
          </p:nvSpPr>
          <p:spPr bwMode="auto">
            <a:xfrm>
              <a:off x="2015058" y="3429000"/>
              <a:ext cx="2048933" cy="2201333"/>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2316480" y="38100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3436620" y="370332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3055620" y="413004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3573780" y="464820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324100" y="5090160"/>
              <a:ext cx="259080" cy="274320"/>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4" name="Freeform 21"/>
            <p:cNvSpPr>
              <a:spLocks/>
            </p:cNvSpPr>
            <p:nvPr/>
          </p:nvSpPr>
          <p:spPr bwMode="auto">
            <a:xfrm rot="7636928" flipV="1">
              <a:off x="3170886" y="3976966"/>
              <a:ext cx="388650" cy="168915"/>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21"/>
            <p:cNvSpPr>
              <a:spLocks/>
            </p:cNvSpPr>
            <p:nvPr/>
          </p:nvSpPr>
          <p:spPr bwMode="auto">
            <a:xfrm rot="10066417">
              <a:off x="2528404" y="3681237"/>
              <a:ext cx="931863" cy="230187"/>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21"/>
            <p:cNvSpPr>
              <a:spLocks/>
            </p:cNvSpPr>
            <p:nvPr/>
          </p:nvSpPr>
          <p:spPr bwMode="auto">
            <a:xfrm rot="15935111">
              <a:off x="2009862" y="4500379"/>
              <a:ext cx="989779" cy="178944"/>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21"/>
            <p:cNvSpPr>
              <a:spLocks/>
            </p:cNvSpPr>
            <p:nvPr/>
          </p:nvSpPr>
          <p:spPr bwMode="auto">
            <a:xfrm rot="4260409">
              <a:off x="3299822" y="4214490"/>
              <a:ext cx="677431" cy="195580"/>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21"/>
            <p:cNvSpPr>
              <a:spLocks/>
            </p:cNvSpPr>
            <p:nvPr/>
          </p:nvSpPr>
          <p:spPr bwMode="auto">
            <a:xfrm rot="9448436">
              <a:off x="2506710" y="4918620"/>
              <a:ext cx="1121945" cy="18225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21"/>
            <p:cNvSpPr>
              <a:spLocks/>
            </p:cNvSpPr>
            <p:nvPr/>
          </p:nvSpPr>
          <p:spPr bwMode="auto">
            <a:xfrm rot="7636412">
              <a:off x="2315489" y="4695126"/>
              <a:ext cx="1008916" cy="137839"/>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1"/>
            <p:cNvSpPr>
              <a:spLocks/>
            </p:cNvSpPr>
            <p:nvPr/>
          </p:nvSpPr>
          <p:spPr bwMode="auto">
            <a:xfrm rot="12937907">
              <a:off x="2479966" y="4205223"/>
              <a:ext cx="1231467" cy="257946"/>
            </a:xfrm>
            <a:custGeom>
              <a:avLst/>
              <a:gdLst>
                <a:gd name="T0" fmla="*/ 0 w 2883"/>
                <a:gd name="T1" fmla="*/ 10 h 621"/>
                <a:gd name="T2" fmla="*/ 285 w 2883"/>
                <a:gd name="T3" fmla="*/ 589 h 621"/>
                <a:gd name="T4" fmla="*/ 573 w 2883"/>
                <a:gd name="T5" fmla="*/ 7 h 621"/>
                <a:gd name="T6" fmla="*/ 870 w 2883"/>
                <a:gd name="T7" fmla="*/ 583 h 621"/>
                <a:gd name="T8" fmla="*/ 1143 w 2883"/>
                <a:gd name="T9" fmla="*/ 4 h 621"/>
                <a:gd name="T10" fmla="*/ 1434 w 2883"/>
                <a:gd name="T11" fmla="*/ 586 h 621"/>
                <a:gd name="T12" fmla="*/ 1719 w 2883"/>
                <a:gd name="T13" fmla="*/ 7 h 621"/>
                <a:gd name="T14" fmla="*/ 2007 w 2883"/>
                <a:gd name="T15" fmla="*/ 586 h 621"/>
                <a:gd name="T16" fmla="*/ 2307 w 2883"/>
                <a:gd name="T17" fmla="*/ 1 h 621"/>
                <a:gd name="T18" fmla="*/ 2613 w 2883"/>
                <a:gd name="T19" fmla="*/ 580 h 621"/>
                <a:gd name="T20" fmla="*/ 2883 w 2883"/>
                <a:gd name="T21" fmla="*/ 24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3" h="621">
                  <a:moveTo>
                    <a:pt x="0" y="10"/>
                  </a:moveTo>
                  <a:cubicBezTo>
                    <a:pt x="95" y="299"/>
                    <a:pt x="190" y="589"/>
                    <a:pt x="285" y="589"/>
                  </a:cubicBezTo>
                  <a:cubicBezTo>
                    <a:pt x="380" y="589"/>
                    <a:pt x="476" y="8"/>
                    <a:pt x="573" y="7"/>
                  </a:cubicBezTo>
                  <a:cubicBezTo>
                    <a:pt x="670" y="6"/>
                    <a:pt x="775" y="583"/>
                    <a:pt x="870" y="583"/>
                  </a:cubicBezTo>
                  <a:cubicBezTo>
                    <a:pt x="965" y="583"/>
                    <a:pt x="1049" y="3"/>
                    <a:pt x="1143" y="4"/>
                  </a:cubicBezTo>
                  <a:cubicBezTo>
                    <a:pt x="1237" y="5"/>
                    <a:pt x="1338" y="585"/>
                    <a:pt x="1434" y="586"/>
                  </a:cubicBezTo>
                  <a:cubicBezTo>
                    <a:pt x="1530" y="587"/>
                    <a:pt x="1624" y="7"/>
                    <a:pt x="1719" y="7"/>
                  </a:cubicBezTo>
                  <a:cubicBezTo>
                    <a:pt x="1814" y="7"/>
                    <a:pt x="1909" y="587"/>
                    <a:pt x="2007" y="586"/>
                  </a:cubicBezTo>
                  <a:cubicBezTo>
                    <a:pt x="2105" y="585"/>
                    <a:pt x="2206" y="2"/>
                    <a:pt x="2307" y="1"/>
                  </a:cubicBezTo>
                  <a:cubicBezTo>
                    <a:pt x="2408" y="0"/>
                    <a:pt x="2517" y="539"/>
                    <a:pt x="2613" y="580"/>
                  </a:cubicBezTo>
                  <a:cubicBezTo>
                    <a:pt x="2709" y="621"/>
                    <a:pt x="2838" y="302"/>
                    <a:pt x="2883" y="247"/>
                  </a:cubicBezTo>
                </a:path>
              </a:pathLst>
            </a:custGeom>
            <a:noFill/>
            <a:ln w="28575" cap="flat" cmpd="sng">
              <a:solidFill>
                <a:srgbClr val="99FF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Oval 50"/>
            <p:cNvSpPr/>
            <p:nvPr/>
          </p:nvSpPr>
          <p:spPr bwMode="auto">
            <a:xfrm>
              <a:off x="3523401" y="4227815"/>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896968" y="3647639"/>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2960469" y="43574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3070535" y="4916681"/>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3262406" y="3954000"/>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2367280" y="4450577"/>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2761502" y="4664382"/>
              <a:ext cx="194733" cy="186134"/>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58" name="Right Arrow 57"/>
          <p:cNvSpPr/>
          <p:nvPr/>
        </p:nvSpPr>
        <p:spPr bwMode="auto">
          <a:xfrm>
            <a:off x="4178300" y="2878657"/>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9" name="Right Arrow 58"/>
          <p:cNvSpPr/>
          <p:nvPr/>
        </p:nvSpPr>
        <p:spPr bwMode="auto">
          <a:xfrm rot="10800000">
            <a:off x="5050395" y="2887118"/>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3678220" y="4140200"/>
            <a:ext cx="2474118" cy="493792"/>
            <a:chOff x="3678220" y="4305300"/>
            <a:chExt cx="2474118" cy="493792"/>
          </a:xfrm>
        </p:grpSpPr>
        <p:sp>
          <p:nvSpPr>
            <p:cNvPr id="60" name="Oval 59"/>
            <p:cNvSpPr/>
            <p:nvPr/>
          </p:nvSpPr>
          <p:spPr bwMode="auto">
            <a:xfrm>
              <a:off x="4329833" y="4305300"/>
              <a:ext cx="484333" cy="493792"/>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5036828" y="4305300"/>
              <a:ext cx="484333" cy="493792"/>
            </a:xfrm>
            <a:prstGeom prst="ellipse">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2" name="Right Arrow 61"/>
            <p:cNvSpPr/>
            <p:nvPr/>
          </p:nvSpPr>
          <p:spPr bwMode="auto">
            <a:xfrm>
              <a:off x="3678220" y="4376059"/>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3" name="Right Arrow 62"/>
            <p:cNvSpPr/>
            <p:nvPr/>
          </p:nvSpPr>
          <p:spPr bwMode="auto">
            <a:xfrm rot="10800000">
              <a:off x="5593538" y="4378224"/>
              <a:ext cx="558800" cy="347943"/>
            </a:xfrm>
            <a:prstGeom prst="rightArrow">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2" name="Right Arrow 11"/>
          <p:cNvSpPr/>
          <p:nvPr/>
        </p:nvSpPr>
        <p:spPr bwMode="auto">
          <a:xfrm rot="15476347">
            <a:off x="4568782" y="3855676"/>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4" name="Right Arrow 63"/>
          <p:cNvSpPr/>
          <p:nvPr/>
        </p:nvSpPr>
        <p:spPr bwMode="auto">
          <a:xfrm rot="5400000">
            <a:off x="4660926" y="4752951"/>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5" name="Right Arrow 64"/>
          <p:cNvSpPr/>
          <p:nvPr/>
        </p:nvSpPr>
        <p:spPr bwMode="auto">
          <a:xfrm rot="4615641">
            <a:off x="4788394" y="4746524"/>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6" name="Right Arrow 65"/>
          <p:cNvSpPr/>
          <p:nvPr/>
        </p:nvSpPr>
        <p:spPr bwMode="auto">
          <a:xfrm rot="6417465">
            <a:off x="4521438" y="4749954"/>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7" name="Right Arrow 66"/>
          <p:cNvSpPr/>
          <p:nvPr/>
        </p:nvSpPr>
        <p:spPr bwMode="auto">
          <a:xfrm rot="16892875">
            <a:off x="4717859" y="3867059"/>
            <a:ext cx="583706" cy="171806"/>
          </a:xfrm>
          <a:prstGeom prst="rightArrow">
            <a:avLst/>
          </a:prstGeom>
          <a:solidFill>
            <a:srgbClr val="FF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30561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14132</TotalTime>
  <Words>1806</Words>
  <Application>Microsoft Office PowerPoint</Application>
  <PresentationFormat>On-screen Show (4:3)</PresentationFormat>
  <Paragraphs>310</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Factory</vt:lpstr>
      <vt:lpstr>The Search for the Higgs   Recent developments in the search for the “God” particle Encuentro Científico Internacional, Lima Peru P. Oddone, August 5th, 2011 </vt:lpstr>
      <vt:lpstr>Outline</vt:lpstr>
      <vt:lpstr>The state of knowledge</vt:lpstr>
      <vt:lpstr>What we do not know</vt:lpstr>
      <vt:lpstr>Higgs analogy</vt:lpstr>
      <vt:lpstr>How do we make it?</vt:lpstr>
      <vt:lpstr>How do we make it?</vt:lpstr>
      <vt:lpstr>How do we make it?</vt:lpstr>
      <vt:lpstr>How do we make it?</vt:lpstr>
      <vt:lpstr>How do we make it?</vt:lpstr>
      <vt:lpstr>How do we make it?</vt:lpstr>
      <vt:lpstr>How do we make it?: Tevatron</vt:lpstr>
      <vt:lpstr>The Tevatron: a legendary machine</vt:lpstr>
      <vt:lpstr>How do we make it?: LHC</vt:lpstr>
      <vt:lpstr>When made, what does it do?</vt:lpstr>
      <vt:lpstr>When made, what does it do?</vt:lpstr>
      <vt:lpstr>When made, what does it do?</vt:lpstr>
      <vt:lpstr>How do we see it?</vt:lpstr>
      <vt:lpstr>How do we see it?: CDF and DZERO</vt:lpstr>
      <vt:lpstr>PowerPoint Presentation</vt:lpstr>
      <vt:lpstr>How do we see it?: ATLAS</vt:lpstr>
      <vt:lpstr>ATLAS detector toroid</vt:lpstr>
      <vt:lpstr>ATLAS assemby</vt:lpstr>
      <vt:lpstr>PowerPoint Presentation</vt:lpstr>
      <vt:lpstr>How do we see it?: CMS Detector</vt:lpstr>
      <vt:lpstr>CMS Detector</vt:lpstr>
      <vt:lpstr>CMS Detector</vt:lpstr>
      <vt:lpstr>How do we see it?</vt:lpstr>
      <vt:lpstr>PowerPoint Presentation</vt:lpstr>
      <vt:lpstr>How do we see it? Backgrounds</vt:lpstr>
      <vt:lpstr>How do we see it? Backgrounds</vt:lpstr>
      <vt:lpstr>PowerPoint Presentation</vt:lpstr>
      <vt:lpstr>Recent results from EPS-HEP2011</vt:lpstr>
      <vt:lpstr>PowerPoint Presentation</vt:lpstr>
      <vt:lpstr>PowerPoint Presentation</vt:lpstr>
      <vt:lpstr>PowerPoint Presentation</vt:lpstr>
      <vt:lpstr>Recent results: conclusions</vt:lpstr>
      <vt:lpstr>What if there is no Higgs?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Search for the Higgs   Recent developments in the search for the “God” particle Encuentro Cientifico Internacional, Lima Peru P. Oddone, August 5th, 2011 </dc:title>
  <dc:creator>Pier Oddone x3211 14265N</dc:creator>
  <cp:lastModifiedBy>Piermaria J. Oddone</cp:lastModifiedBy>
  <cp:revision>47</cp:revision>
  <cp:lastPrinted>1601-01-01T00:00:00Z</cp:lastPrinted>
  <dcterms:created xsi:type="dcterms:W3CDTF">2008-08-01T20:03:26Z</dcterms:created>
  <dcterms:modified xsi:type="dcterms:W3CDTF">2011-07-31T21:42:48Z</dcterms:modified>
</cp:coreProperties>
</file>