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28" r:id="rId1"/>
  </p:sldMasterIdLst>
  <p:notesMasterIdLst>
    <p:notesMasterId r:id="rId11"/>
  </p:notesMasterIdLst>
  <p:handoutMasterIdLst>
    <p:handoutMasterId r:id="rId12"/>
  </p:handoutMasterIdLst>
  <p:sldIdLst>
    <p:sldId id="1041" r:id="rId2"/>
    <p:sldId id="1202" r:id="rId3"/>
    <p:sldId id="1203" r:id="rId4"/>
    <p:sldId id="1213" r:id="rId5"/>
    <p:sldId id="1214" r:id="rId6"/>
    <p:sldId id="1215" r:id="rId7"/>
    <p:sldId id="1210" r:id="rId8"/>
    <p:sldId id="1209" r:id="rId9"/>
    <p:sldId id="1205" r:id="rId10"/>
  </p:sldIdLst>
  <p:sldSz cx="12192000" cy="6858000"/>
  <p:notesSz cx="69977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33CC"/>
    <a:srgbClr val="0066FF"/>
    <a:srgbClr val="FF66CC"/>
    <a:srgbClr val="FF66FF"/>
    <a:srgbClr val="FF0000"/>
    <a:srgbClr val="FF00FF"/>
    <a:srgbClr val="FF33CC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5" autoAdjust="0"/>
    <p:restoredTop sz="96208" autoAdjust="0"/>
  </p:normalViewPr>
  <p:slideViewPr>
    <p:cSldViewPr>
      <p:cViewPr varScale="1">
        <p:scale>
          <a:sx n="115" d="100"/>
          <a:sy n="115" d="100"/>
        </p:scale>
        <p:origin x="360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9" d="100"/>
        <a:sy n="129" d="100"/>
      </p:scale>
      <p:origin x="0" y="0"/>
    </p:cViewPr>
  </p:sorterViewPr>
  <p:notesViewPr>
    <p:cSldViewPr>
      <p:cViewPr varScale="1">
        <p:scale>
          <a:sx n="136" d="100"/>
          <a:sy n="136" d="100"/>
        </p:scale>
        <p:origin x="1288" y="200"/>
      </p:cViewPr>
      <p:guideLst/>
    </p:cSldViewPr>
  </p:notes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9038"/>
            <a:ext cx="303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09038"/>
            <a:ext cx="303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b="0"/>
            </a:lvl1pPr>
          </a:lstStyle>
          <a:p>
            <a:pPr>
              <a:defRPr/>
            </a:pPr>
            <a:fld id="{6F69BB85-52EB-8E4E-88B2-CB733D6F8B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2336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4338" y="695325"/>
            <a:ext cx="6176962" cy="3475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0550"/>
            <a:ext cx="5133975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9038"/>
            <a:ext cx="303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09038"/>
            <a:ext cx="303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b="0"/>
            </a:lvl1pPr>
          </a:lstStyle>
          <a:p>
            <a:pPr>
              <a:defRPr/>
            </a:pPr>
            <a:fld id="{CD6FF4B7-CC0D-CC44-B0E6-CE79288510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7127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4338" y="695325"/>
            <a:ext cx="6176962" cy="3475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AC356E-086B-0044-B74E-5E69526ECEB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7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0" descr="ppt_BG_Title_BNL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0"/>
            <a:ext cx="122428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571500"/>
            <a:ext cx="10363200" cy="1143000"/>
          </a:xfr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304800" y="4879658"/>
            <a:ext cx="170304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1600" b="0" kern="1200" dirty="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rPr>
              <a:t>C-AD</a:t>
            </a:r>
            <a:r>
              <a:rPr lang="en-US" sz="1600" b="0" kern="1200" baseline="0" dirty="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rPr>
              <a:t> MAC-13</a:t>
            </a:r>
            <a:br>
              <a:rPr lang="en-US" sz="1600" b="0" kern="1200" dirty="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rPr>
            </a:br>
            <a:r>
              <a:rPr lang="en-US" sz="1600" b="0" kern="1200" dirty="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rPr>
              <a:t>October 31, 2016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771900"/>
            <a:ext cx="5791200" cy="57150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Author Name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1714500"/>
            <a:ext cx="10363201" cy="2057400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101066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10/8/2020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Snowmass AF | CPM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5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355601" y="815976"/>
            <a:ext cx="11569700" cy="60420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1447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608879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8382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28879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1" y="815976"/>
            <a:ext cx="5588000" cy="6042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48401" y="815976"/>
            <a:ext cx="5676900" cy="6042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79884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827" y="987611"/>
            <a:ext cx="11118573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>
            <a:spLocks/>
          </p:cNvSpPr>
          <p:nvPr userDrawn="1"/>
        </p:nvSpPr>
        <p:spPr bwMode="auto">
          <a:xfrm>
            <a:off x="560373" y="5319236"/>
            <a:ext cx="217112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1600" b="1" dirty="0">
                <a:latin typeface="Helvetica" charset="0"/>
                <a:cs typeface="Helvetica" charset="0"/>
              </a:rPr>
              <a:t>Thomas</a:t>
            </a:r>
            <a:r>
              <a:rPr lang="en-US" sz="1600" b="1" baseline="0" dirty="0">
                <a:latin typeface="Helvetica" charset="0"/>
                <a:cs typeface="Helvetica" charset="0"/>
              </a:rPr>
              <a:t> Roser</a:t>
            </a:r>
            <a:endParaRPr lang="en-US" sz="1600" b="1" dirty="0">
              <a:latin typeface="Helvetica" charset="0"/>
              <a:cs typeface="Helvetica" charset="0"/>
            </a:endParaRPr>
          </a:p>
          <a:p>
            <a:pPr marL="57150" algn="l"/>
            <a:r>
              <a:rPr lang="en-US" sz="1600" b="1" dirty="0">
                <a:latin typeface="Helvetica" charset="0"/>
                <a:cs typeface="Helvetica" charset="0"/>
              </a:rPr>
              <a:t>C-AD</a:t>
            </a:r>
            <a:r>
              <a:rPr lang="en-US" sz="1600" b="1" baseline="0" dirty="0">
                <a:latin typeface="Helvetica" charset="0"/>
                <a:cs typeface="Helvetica" charset="0"/>
              </a:rPr>
              <a:t> MAC-14</a:t>
            </a:r>
            <a:endParaRPr lang="en-US" sz="1600" b="1" dirty="0">
              <a:latin typeface="Helvetica" charset="0"/>
              <a:cs typeface="Helvetica" charset="0"/>
            </a:endParaRPr>
          </a:p>
          <a:p>
            <a:pPr marL="57150" algn="l"/>
            <a:r>
              <a:rPr lang="en-US" sz="1600" b="1" dirty="0">
                <a:latin typeface="Helvetica" charset="0"/>
                <a:cs typeface="Helvetica" charset="0"/>
              </a:rPr>
              <a:t>October 25</a:t>
            </a:r>
            <a:r>
              <a:rPr lang="en-US" sz="1600" b="1" baseline="0" dirty="0">
                <a:latin typeface="Helvetica" charset="0"/>
                <a:cs typeface="Helvetica" charset="0"/>
              </a:rPr>
              <a:t> - 27</a:t>
            </a:r>
            <a:r>
              <a:rPr lang="en-US" sz="1600" b="1" dirty="0">
                <a:latin typeface="Helvetica" charset="0"/>
                <a:cs typeface="Helvetica" charset="0"/>
              </a:rPr>
              <a:t>, 2017</a:t>
            </a:r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idx="1"/>
          </p:nvPr>
        </p:nvSpPr>
        <p:spPr bwMode="auto">
          <a:xfrm>
            <a:off x="457201" y="3543300"/>
            <a:ext cx="7315200" cy="17145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3175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827" y="987611"/>
            <a:ext cx="11118573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827" y="3467286"/>
            <a:ext cx="11118573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53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4B51-4C11-EA46-850E-D3235BE62D5B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4930-FF10-F84D-8D3B-AE8898994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4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96838"/>
            <a:ext cx="11277600" cy="7191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1" y="815976"/>
            <a:ext cx="11569700" cy="60420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11735123" y="0"/>
            <a:ext cx="3930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CD0E7053-A9EF-4948-8331-64540782529C}" type="slidenum">
              <a:rPr lang="en-US" sz="1400" b="0" smtClean="0"/>
              <a:pPr>
                <a:defRPr/>
              </a:pPr>
              <a:t>‹#›</a:t>
            </a:fld>
            <a:endParaRPr lang="en-US" sz="14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4" r:id="rId2"/>
    <p:sldLayoutId id="2147484131" r:id="rId3"/>
    <p:sldLayoutId id="2147484132" r:id="rId4"/>
    <p:sldLayoutId id="2147484130" r:id="rId5"/>
    <p:sldLayoutId id="2147484133" r:id="rId6"/>
    <p:sldLayoutId id="2147484135" r:id="rId7"/>
    <p:sldLayoutId id="2147484136" r:id="rId8"/>
    <p:sldLayoutId id="2147484139" r:id="rId9"/>
    <p:sldLayoutId id="2147484140" r:id="rId10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lang="en-US" sz="2400" b="1" dirty="0">
          <a:solidFill>
            <a:srgbClr val="FF0000"/>
          </a:solidFill>
          <a:latin typeface="Helvetica"/>
          <a:ea typeface="ＭＳ Ｐゴシック" pitchFamily="-65" charset="-128"/>
          <a:cs typeface="Helvetica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9pPr>
    </p:titleStyle>
    <p:bodyStyle>
      <a:lvl1pPr marL="233363" indent="-233363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12"/>
        </a:buBlip>
        <a:defRPr sz="2000">
          <a:solidFill>
            <a:srgbClr val="0000FF"/>
          </a:solidFill>
          <a:latin typeface="Helvetica"/>
          <a:ea typeface="ＭＳ Ｐゴシック" charset="0"/>
          <a:cs typeface="Helvetica"/>
        </a:defRPr>
      </a:lvl1pPr>
      <a:lvl2pPr marL="339725" indent="-230188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13"/>
        </a:buBlip>
        <a:defRPr>
          <a:solidFill>
            <a:schemeClr val="tx1"/>
          </a:solidFill>
          <a:latin typeface="Helvetica"/>
          <a:ea typeface="ＭＳ Ｐゴシック" charset="0"/>
          <a:cs typeface="Helvetica"/>
        </a:defRPr>
      </a:lvl2pPr>
      <a:lvl3pPr marL="460375" indent="-230188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14"/>
        </a:buBlip>
        <a:defRPr sz="1600" i="1">
          <a:solidFill>
            <a:schemeClr val="tx1"/>
          </a:solidFill>
          <a:latin typeface="Helvetica"/>
          <a:ea typeface="ＭＳ Ｐゴシック" charset="0"/>
          <a:cs typeface="Helvetica"/>
        </a:defRPr>
      </a:lvl3pPr>
      <a:lvl4pPr marL="569913" indent="-230188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15"/>
        </a:buBlip>
        <a:defRPr sz="1400">
          <a:solidFill>
            <a:schemeClr val="tx1"/>
          </a:solidFill>
          <a:latin typeface="Helvetica"/>
          <a:ea typeface="ＭＳ Ｐゴシック" charset="0"/>
          <a:cs typeface="Helvetica"/>
        </a:defRPr>
      </a:lvl4pPr>
      <a:lvl5pPr marL="62388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Helvetica"/>
          <a:ea typeface="ＭＳ Ｐゴシック" charset="0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ctrTitle"/>
          </p:nvPr>
        </p:nvSpPr>
        <p:spPr>
          <a:xfrm>
            <a:off x="609600" y="1600200"/>
            <a:ext cx="11430000" cy="2387600"/>
          </a:xfrm>
        </p:spPr>
        <p:txBody>
          <a:bodyPr>
            <a:normAutofit/>
          </a:bodyPr>
          <a:lstStyle/>
          <a:p>
            <a:r>
              <a:rPr lang="en-US" dirty="0"/>
              <a:t>AF Implementation Task Force</a:t>
            </a:r>
            <a:endParaRPr lang="en-US" sz="3600" dirty="0">
              <a:ea typeface="ＭＳ Ｐゴシック" charset="0"/>
            </a:endParaRPr>
          </a:p>
        </p:txBody>
      </p:sp>
      <p:sp>
        <p:nvSpPr>
          <p:cNvPr id="5122" name="Subtitle 2"/>
          <p:cNvSpPr>
            <a:spLocks noGrp="1"/>
          </p:cNvSpPr>
          <p:nvPr>
            <p:ph type="subTitle" idx="1"/>
          </p:nvPr>
        </p:nvSpPr>
        <p:spPr>
          <a:xfrm>
            <a:off x="609600" y="4343400"/>
            <a:ext cx="8572500" cy="2514600"/>
          </a:xfrm>
        </p:spPr>
        <p:txBody>
          <a:bodyPr>
            <a:normAutofit/>
          </a:bodyPr>
          <a:lstStyle/>
          <a:p>
            <a:endParaRPr lang="en-US" sz="1800" b="1" dirty="0">
              <a:latin typeface="Helvetic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1" dirty="0">
              <a:latin typeface="Helvetica" charset="0"/>
            </a:endParaRPr>
          </a:p>
          <a:p>
            <a:r>
              <a:rPr lang="en-US" dirty="0">
                <a:latin typeface="Helvetica"/>
                <a:ea typeface="ＭＳ Ｐゴシック" charset="0"/>
              </a:rPr>
              <a:t>Thomas Roser for the Implementation Task Force</a:t>
            </a:r>
          </a:p>
          <a:p>
            <a:endParaRPr lang="en-US" dirty="0">
              <a:solidFill>
                <a:schemeClr val="tx1"/>
              </a:solidFill>
              <a:ea typeface="ＭＳ Ｐゴシック" charset="0"/>
            </a:endParaRPr>
          </a:p>
          <a:p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Meetings with AF groups</a:t>
            </a:r>
          </a:p>
          <a:p>
            <a:r>
              <a:rPr lang="en-US" dirty="0">
                <a:solidFill>
                  <a:schemeClr val="tx1"/>
                </a:solidFill>
                <a:ea typeface="ＭＳ Ｐゴシック" charset="0"/>
              </a:rPr>
              <a:t>December 2020</a:t>
            </a:r>
          </a:p>
          <a:p>
            <a:endParaRPr lang="en-US" sz="1800" b="1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203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A64C6-F400-43D9-B402-00686E53D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96838"/>
            <a:ext cx="7313972" cy="719137"/>
          </a:xfrm>
        </p:spPr>
        <p:txBody>
          <a:bodyPr/>
          <a:lstStyle/>
          <a:p>
            <a:r>
              <a:rPr lang="en-US" dirty="0"/>
              <a:t>AF Implementation Task Force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10203-7E82-42CD-B23B-32044CAD862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881E7D-5A17-EB4A-B013-04381A7C357D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E5E32BA-FB96-1D4B-93FF-51EFBDA89FFE}"/>
              </a:ext>
            </a:extLst>
          </p:cNvPr>
          <p:cNvGrpSpPr/>
          <p:nvPr/>
        </p:nvGrpSpPr>
        <p:grpSpPr>
          <a:xfrm>
            <a:off x="7702612" y="292524"/>
            <a:ext cx="1587375" cy="1982977"/>
            <a:chOff x="1965706" y="5197546"/>
            <a:chExt cx="1587375" cy="198297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95A4377-5E49-424C-B3AA-FBB75F568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94180" y="5197546"/>
              <a:ext cx="1291364" cy="142212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851347E-2825-4E4C-9000-F9D6B6D1170E}"/>
                </a:ext>
              </a:extLst>
            </p:cNvPr>
            <p:cNvSpPr txBox="1"/>
            <p:nvPr/>
          </p:nvSpPr>
          <p:spPr>
            <a:xfrm>
              <a:off x="1965706" y="6657303"/>
              <a:ext cx="158737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800080"/>
                  </a:solidFill>
                </a:rPr>
                <a:t>Steve </a:t>
              </a:r>
              <a:r>
                <a:rPr lang="en-US" sz="1400" dirty="0" err="1">
                  <a:solidFill>
                    <a:srgbClr val="800080"/>
                  </a:solidFill>
                </a:rPr>
                <a:t>Gourlay</a:t>
              </a:r>
              <a:r>
                <a:rPr lang="en-US" sz="1400" dirty="0">
                  <a:solidFill>
                    <a:srgbClr val="800080"/>
                  </a:solidFill>
                </a:rPr>
                <a:t> (LBNL)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1C06C61-F767-1C49-B684-31C71F9FBA26}"/>
              </a:ext>
            </a:extLst>
          </p:cNvPr>
          <p:cNvGrpSpPr/>
          <p:nvPr/>
        </p:nvGrpSpPr>
        <p:grpSpPr>
          <a:xfrm>
            <a:off x="7562992" y="2382240"/>
            <a:ext cx="1840898" cy="2075460"/>
            <a:chOff x="3882179" y="5243288"/>
            <a:chExt cx="1840898" cy="207546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99DF3FC-5A9A-4F78-9485-A2782AD46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56089" y="5243288"/>
              <a:ext cx="1229283" cy="1510978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17AB996-B567-4F76-9EA4-41E16063BF48}"/>
                </a:ext>
              </a:extLst>
            </p:cNvPr>
            <p:cNvSpPr txBox="1"/>
            <p:nvPr/>
          </p:nvSpPr>
          <p:spPr>
            <a:xfrm>
              <a:off x="3882179" y="6795528"/>
              <a:ext cx="184089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800080"/>
                  </a:solidFill>
                </a:rPr>
                <a:t>Tor </a:t>
              </a:r>
              <a:r>
                <a:rPr lang="en-US" sz="1400" dirty="0" err="1">
                  <a:solidFill>
                    <a:srgbClr val="800080"/>
                  </a:solidFill>
                </a:rPr>
                <a:t>Raubenheimer</a:t>
              </a:r>
              <a:r>
                <a:rPr lang="en-US" sz="1400" dirty="0">
                  <a:solidFill>
                    <a:srgbClr val="800080"/>
                  </a:solidFill>
                </a:rPr>
                <a:t> (SLAC)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CD6A0CB-E618-DA4C-8DC0-49E02E1A1EA3}"/>
              </a:ext>
            </a:extLst>
          </p:cNvPr>
          <p:cNvGrpSpPr/>
          <p:nvPr/>
        </p:nvGrpSpPr>
        <p:grpSpPr>
          <a:xfrm>
            <a:off x="7724146" y="4603607"/>
            <a:ext cx="1630733" cy="1935305"/>
            <a:chOff x="5958770" y="5181974"/>
            <a:chExt cx="1630733" cy="193530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F232380-4D4B-4BAE-AD93-C28BFBA33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1658" y="5181974"/>
              <a:ext cx="1157476" cy="1379203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113EBDC-B741-4E42-BFE5-46E143585945}"/>
                </a:ext>
              </a:extLst>
            </p:cNvPr>
            <p:cNvSpPr txBox="1"/>
            <p:nvPr/>
          </p:nvSpPr>
          <p:spPr>
            <a:xfrm>
              <a:off x="5958770" y="6594059"/>
              <a:ext cx="1630733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800080"/>
                  </a:solidFill>
                </a:rPr>
                <a:t>Vladimir </a:t>
              </a:r>
              <a:r>
                <a:rPr lang="en-US" sz="1400" dirty="0" err="1">
                  <a:solidFill>
                    <a:srgbClr val="800080"/>
                  </a:solidFill>
                </a:rPr>
                <a:t>Shiltsev</a:t>
              </a:r>
              <a:r>
                <a:rPr lang="en-US" sz="1400" dirty="0">
                  <a:solidFill>
                    <a:srgbClr val="800080"/>
                  </a:solidFill>
                </a:rPr>
                <a:t> (FNAL)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24389FD-50D1-6246-8061-713A1C15508E}"/>
              </a:ext>
            </a:extLst>
          </p:cNvPr>
          <p:cNvGrpSpPr/>
          <p:nvPr/>
        </p:nvGrpSpPr>
        <p:grpSpPr>
          <a:xfrm>
            <a:off x="10715319" y="287992"/>
            <a:ext cx="1375399" cy="2015995"/>
            <a:chOff x="9292602" y="87041"/>
            <a:chExt cx="1375399" cy="2015995"/>
          </a:xfrm>
        </p:grpSpPr>
        <p:pic>
          <p:nvPicPr>
            <p:cNvPr id="1026" name="Picture 2" descr="BNL | Thomas Roser">
              <a:extLst>
                <a:ext uri="{FF2B5EF4-FFF2-40B4-BE49-F238E27FC236}">
                  <a16:creationId xmlns:a16="http://schemas.microsoft.com/office/drawing/2014/main" id="{99328213-9FE1-459B-A344-111A692ED1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21" r="7955" b="21985"/>
            <a:stretch/>
          </p:blipFill>
          <p:spPr bwMode="auto">
            <a:xfrm>
              <a:off x="9315230" y="87041"/>
              <a:ext cx="1196506" cy="1422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5BEE34E-64A5-48FC-BDAA-F560D2EDCDB5}"/>
                </a:ext>
              </a:extLst>
            </p:cNvPr>
            <p:cNvSpPr txBox="1"/>
            <p:nvPr/>
          </p:nvSpPr>
          <p:spPr>
            <a:xfrm>
              <a:off x="9292602" y="1579816"/>
              <a:ext cx="137539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800080"/>
                  </a:solidFill>
                </a:rPr>
                <a:t>Thomas Roser (BNL, Chair)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6101390-6D8D-9846-A5EE-E5F68A868FAA}"/>
              </a:ext>
            </a:extLst>
          </p:cNvPr>
          <p:cNvGrpSpPr/>
          <p:nvPr/>
        </p:nvGrpSpPr>
        <p:grpSpPr>
          <a:xfrm>
            <a:off x="10622648" y="2365404"/>
            <a:ext cx="1515423" cy="2107701"/>
            <a:chOff x="9299032" y="2079668"/>
            <a:chExt cx="1375399" cy="210770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D525BEF-AA5F-49D0-847C-F155779CF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97793" y="2079668"/>
              <a:ext cx="1099704" cy="152781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2F34CD1-A110-42B9-AEF6-B3D742F687AB}"/>
                </a:ext>
              </a:extLst>
            </p:cNvPr>
            <p:cNvSpPr txBox="1"/>
            <p:nvPr/>
          </p:nvSpPr>
          <p:spPr>
            <a:xfrm>
              <a:off x="9299032" y="3664149"/>
              <a:ext cx="137539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800080"/>
                  </a:solidFill>
                </a:rPr>
                <a:t>Jim Strait</a:t>
              </a:r>
              <a:br>
                <a:rPr lang="en-US" sz="1400" dirty="0">
                  <a:solidFill>
                    <a:srgbClr val="800080"/>
                  </a:solidFill>
                </a:rPr>
              </a:br>
              <a:r>
                <a:rPr lang="en-US" sz="1400" dirty="0">
                  <a:solidFill>
                    <a:srgbClr val="800080"/>
                  </a:solidFill>
                </a:rPr>
                <a:t>(FNAL)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17AE81-9A1B-AC41-BDD3-4FEBED944D33}"/>
              </a:ext>
            </a:extLst>
          </p:cNvPr>
          <p:cNvGrpSpPr/>
          <p:nvPr/>
        </p:nvGrpSpPr>
        <p:grpSpPr>
          <a:xfrm>
            <a:off x="10680941" y="4579495"/>
            <a:ext cx="1375399" cy="1935605"/>
            <a:chOff x="9248093" y="4282647"/>
            <a:chExt cx="1375399" cy="193560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50B1DC8-CB24-4905-8727-47BFDEE71B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2699" r="8424"/>
            <a:stretch/>
          </p:blipFill>
          <p:spPr>
            <a:xfrm>
              <a:off x="9298615" y="4282647"/>
              <a:ext cx="1202989" cy="1525137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D608D8D-2AF7-453F-94E4-EE484A67222C}"/>
                </a:ext>
              </a:extLst>
            </p:cNvPr>
            <p:cNvSpPr txBox="1"/>
            <p:nvPr/>
          </p:nvSpPr>
          <p:spPr>
            <a:xfrm>
              <a:off x="9248093" y="5695032"/>
              <a:ext cx="137539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800080"/>
                  </a:solidFill>
                </a:rPr>
                <a:t>John  Seeman</a:t>
              </a:r>
              <a:br>
                <a:rPr lang="en-US" sz="1400" dirty="0">
                  <a:solidFill>
                    <a:srgbClr val="800080"/>
                  </a:solidFill>
                </a:rPr>
              </a:br>
              <a:r>
                <a:rPr lang="en-US" sz="1400" dirty="0">
                  <a:solidFill>
                    <a:srgbClr val="800080"/>
                  </a:solidFill>
                </a:rPr>
                <a:t>(SLAC)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9AB6BC4-54F2-D04C-A182-3FDEF2695B85}"/>
              </a:ext>
            </a:extLst>
          </p:cNvPr>
          <p:cNvGrpSpPr/>
          <p:nvPr/>
        </p:nvGrpSpPr>
        <p:grpSpPr>
          <a:xfrm>
            <a:off x="9249863" y="299400"/>
            <a:ext cx="1481600" cy="1962888"/>
            <a:chOff x="7877946" y="1015961"/>
            <a:chExt cx="1481600" cy="196288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F53CFE-4783-42F9-A6D4-332376E8E8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1690" b="-1707"/>
            <a:stretch/>
          </p:blipFill>
          <p:spPr>
            <a:xfrm>
              <a:off x="8109555" y="1015961"/>
              <a:ext cx="1050614" cy="142950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D6CE4B3-CE7E-4FD7-B1DB-765D67718E1A}"/>
                </a:ext>
              </a:extLst>
            </p:cNvPr>
            <p:cNvSpPr txBox="1"/>
            <p:nvPr/>
          </p:nvSpPr>
          <p:spPr>
            <a:xfrm>
              <a:off x="7877946" y="2455629"/>
              <a:ext cx="14816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800080"/>
                  </a:solidFill>
                </a:rPr>
                <a:t>Philippe Lebrun (CERN)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1263CCF-F98E-1044-BF83-0F8CBECEBC94}"/>
              </a:ext>
            </a:extLst>
          </p:cNvPr>
          <p:cNvGrpSpPr/>
          <p:nvPr/>
        </p:nvGrpSpPr>
        <p:grpSpPr>
          <a:xfrm>
            <a:off x="9370700" y="2381803"/>
            <a:ext cx="1375399" cy="2075897"/>
            <a:chOff x="7971007" y="2982736"/>
            <a:chExt cx="1375399" cy="207589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B230184-3F01-4511-BE1C-D7038410CC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7194" r="2938"/>
            <a:stretch/>
          </p:blipFill>
          <p:spPr>
            <a:xfrm>
              <a:off x="8030935" y="2982736"/>
              <a:ext cx="1101458" cy="151097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BF0FA44-9A01-4466-A302-CC180EED1DA5}"/>
                </a:ext>
              </a:extLst>
            </p:cNvPr>
            <p:cNvSpPr txBox="1"/>
            <p:nvPr/>
          </p:nvSpPr>
          <p:spPr>
            <a:xfrm>
              <a:off x="7971007" y="4535413"/>
              <a:ext cx="137539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800080"/>
                  </a:solidFill>
                </a:rPr>
                <a:t>Katsunobu Oide (KEK)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3AC8ED8-3034-6F4D-AC36-D6EA21FB92A9}"/>
              </a:ext>
            </a:extLst>
          </p:cNvPr>
          <p:cNvGrpSpPr/>
          <p:nvPr/>
        </p:nvGrpSpPr>
        <p:grpSpPr>
          <a:xfrm>
            <a:off x="9186551" y="4600871"/>
            <a:ext cx="1630733" cy="2142829"/>
            <a:chOff x="7799832" y="5049418"/>
            <a:chExt cx="1630733" cy="214282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BD2716D-A374-46C6-88A8-0D2B6F353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75615" y="5049418"/>
              <a:ext cx="1141304" cy="138194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A949E71-28D3-4021-90ED-C15967A7314E}"/>
                </a:ext>
              </a:extLst>
            </p:cNvPr>
            <p:cNvSpPr txBox="1"/>
            <p:nvPr/>
          </p:nvSpPr>
          <p:spPr>
            <a:xfrm>
              <a:off x="7799832" y="6453583"/>
              <a:ext cx="163073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800080"/>
                  </a:solidFill>
                </a:rPr>
                <a:t>Reinhard Brinkmann</a:t>
              </a:r>
            </a:p>
            <a:p>
              <a:pPr algn="ctr"/>
              <a:r>
                <a:rPr lang="en-US" sz="1400" dirty="0">
                  <a:solidFill>
                    <a:srgbClr val="800080"/>
                  </a:solidFill>
                </a:rPr>
                <a:t>(DESY)</a:t>
              </a:r>
            </a:p>
          </p:txBody>
        </p:sp>
      </p:grp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0E92698B-7567-414A-A895-1E2AC2486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1" y="815976"/>
            <a:ext cx="7415572" cy="365712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Key question for Snowmass’21 Accelerator Frontier to address: “…What are the time and cost scales of the R&amp;D and associated test facilities as well as the time and cost scale of the facility?” </a:t>
            </a:r>
          </a:p>
          <a:p>
            <a:r>
              <a:rPr lang="en-US" dirty="0"/>
              <a:t>A large number of possible accelerator projects: ILC, Muon Collider, gamma-gamma and ERL options, a large circumference electron ring, and a large circumference hadron ring amongst others. </a:t>
            </a:r>
          </a:p>
          <a:p>
            <a:r>
              <a:rPr lang="en-US" dirty="0"/>
              <a:t>Comparison of the expected costs (using different accounting rules), schedule, and R&amp;D status for the projects.  </a:t>
            </a:r>
          </a:p>
          <a:p>
            <a:r>
              <a:rPr lang="en-US" dirty="0"/>
              <a:t>The Accelerator Implementation Task Force is charged with developing metrics and processes to facilitate a comparison between projects.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480953-BE5C-E54C-BB92-9A004A23FEE8}"/>
              </a:ext>
            </a:extLst>
          </p:cNvPr>
          <p:cNvGrpSpPr/>
          <p:nvPr/>
        </p:nvGrpSpPr>
        <p:grpSpPr>
          <a:xfrm>
            <a:off x="6049948" y="4597239"/>
            <a:ext cx="1630733" cy="1975269"/>
            <a:chOff x="5362210" y="4597239"/>
            <a:chExt cx="1630733" cy="1975269"/>
          </a:xfrm>
        </p:grpSpPr>
        <p:pic>
          <p:nvPicPr>
            <p:cNvPr id="3" name="Picture 2" descr="Spencer Gessner">
              <a:extLst>
                <a:ext uri="{FF2B5EF4-FFF2-40B4-BE49-F238E27FC236}">
                  <a16:creationId xmlns:a16="http://schemas.microsoft.com/office/drawing/2014/main" id="{C209F6AA-7166-2847-8F93-DBC1516B07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056" b="7463"/>
            <a:stretch/>
          </p:blipFill>
          <p:spPr bwMode="auto">
            <a:xfrm>
              <a:off x="5603962" y="4597239"/>
              <a:ext cx="1165080" cy="1385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41F4F4C-F007-E241-8A4C-9279698976DA}"/>
                </a:ext>
              </a:extLst>
            </p:cNvPr>
            <p:cNvSpPr txBox="1"/>
            <p:nvPr/>
          </p:nvSpPr>
          <p:spPr>
            <a:xfrm>
              <a:off x="5362210" y="6049288"/>
              <a:ext cx="1630733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800080"/>
                  </a:solidFill>
                </a:rPr>
                <a:t>Spencer Gessner (SLAC)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39C23E8-CBA5-184B-8076-4EF976B992DD}"/>
              </a:ext>
            </a:extLst>
          </p:cNvPr>
          <p:cNvGrpSpPr/>
          <p:nvPr/>
        </p:nvGrpSpPr>
        <p:grpSpPr>
          <a:xfrm>
            <a:off x="4436105" y="4597239"/>
            <a:ext cx="1630733" cy="1975269"/>
            <a:chOff x="2750767" y="4597239"/>
            <a:chExt cx="1630733" cy="1975269"/>
          </a:xfrm>
        </p:grpSpPr>
        <p:pic>
          <p:nvPicPr>
            <p:cNvPr id="1028" name="Picture 4" descr="Marlene Turner">
              <a:extLst>
                <a:ext uri="{FF2B5EF4-FFF2-40B4-BE49-F238E27FC236}">
                  <a16:creationId xmlns:a16="http://schemas.microsoft.com/office/drawing/2014/main" id="{23CF80A5-5839-FE4D-85F0-52B2EA9909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60" t="2898" r="12037" b="21930"/>
            <a:stretch/>
          </p:blipFill>
          <p:spPr bwMode="auto">
            <a:xfrm>
              <a:off x="2953909" y="4597239"/>
              <a:ext cx="1202988" cy="1418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E0369B5-2F22-A846-9732-88A1C38414E1}"/>
                </a:ext>
              </a:extLst>
            </p:cNvPr>
            <p:cNvSpPr txBox="1"/>
            <p:nvPr/>
          </p:nvSpPr>
          <p:spPr>
            <a:xfrm>
              <a:off x="2750767" y="6049288"/>
              <a:ext cx="1630733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800080"/>
                  </a:solidFill>
                </a:rPr>
                <a:t>Marlene Turner (LBNL)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615631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A64C6-F400-43D9-B402-00686E53D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 items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0E92698B-7567-414A-A895-1E2AC2486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346075" indent="-342900">
              <a:buSzPct val="90000"/>
              <a:buFont typeface="+mj-lt"/>
              <a:buAutoNum type="arabicPeriod"/>
            </a:pPr>
            <a:r>
              <a:rPr lang="en-US" dirty="0"/>
              <a:t>Develop the metrics to compare projects’ cost, schedule/timeline, technical risks (readiness), operating cost and environmental impact, and R&amp;D status and plans; </a:t>
            </a:r>
          </a:p>
          <a:p>
            <a:pPr marL="346075" indent="-342900">
              <a:buSzPct val="90000"/>
              <a:buFont typeface="+mj-lt"/>
              <a:buAutoNum type="arabicPeriod"/>
            </a:pPr>
            <a:r>
              <a:rPr lang="en-US" dirty="0"/>
              <a:t>Select the accelerator projects to be evaluated (provided by the AF topical groups);</a:t>
            </a:r>
          </a:p>
          <a:p>
            <a:pPr marL="346075" indent="-342900">
              <a:buSzPct val="90000"/>
              <a:buFont typeface="+mj-lt"/>
              <a:buAutoNum type="arabicPeriod"/>
            </a:pPr>
            <a:r>
              <a:rPr lang="en-US" dirty="0"/>
              <a:t>Work with the proponents of the selected accelerator projects to evaluate them against the metrics </a:t>
            </a:r>
            <a:br>
              <a:rPr lang="en-US" dirty="0"/>
            </a:br>
            <a:r>
              <a:rPr lang="en-US" dirty="0"/>
              <a:t>from item 1;</a:t>
            </a:r>
          </a:p>
          <a:p>
            <a:pPr marL="346075" indent="-342900">
              <a:buSzPct val="90000"/>
              <a:buFont typeface="+mj-lt"/>
              <a:buAutoNum type="arabicPeriod"/>
            </a:pPr>
            <a:r>
              <a:rPr lang="en-US" dirty="0"/>
              <a:t>Consider the ultimate limits of various types of colliders: e+/e-, p/p, mu+/mu-; </a:t>
            </a:r>
          </a:p>
          <a:p>
            <a:pPr marL="346075" indent="-342900">
              <a:buSzPct val="90000"/>
              <a:buFont typeface="+mj-lt"/>
              <a:buAutoNum type="arabicPeriod"/>
            </a:pPr>
            <a:r>
              <a:rPr lang="en-US" dirty="0"/>
              <a:t>Consider limits and timescales due to accelerator technology for various types of colliders: </a:t>
            </a:r>
            <a:br>
              <a:rPr lang="en-US" dirty="0"/>
            </a:br>
            <a:r>
              <a:rPr lang="en-US" dirty="0"/>
              <a:t>e+/e-, p/p, mu+/mu-; </a:t>
            </a:r>
          </a:p>
          <a:p>
            <a:pPr marL="346075" indent="-342900">
              <a:buSzPct val="90000"/>
              <a:buFont typeface="+mj-lt"/>
              <a:buAutoNum type="arabicPeriod"/>
            </a:pPr>
            <a:r>
              <a:rPr lang="en-US" dirty="0"/>
              <a:t>Lead the evaluation of the different HEP accelerator proposals and inform and communicate with the Snowmass’21 AF, EF, NF and TF; </a:t>
            </a:r>
          </a:p>
          <a:p>
            <a:pPr marL="346075" indent="-342900">
              <a:buSzPct val="90000"/>
              <a:buFont typeface="+mj-lt"/>
              <a:buAutoNum type="arabicPeriod"/>
            </a:pPr>
            <a:r>
              <a:rPr lang="en-US" dirty="0"/>
              <a:t>Document the metrics, processes, and conclusions for the Snowmass'21 meeting in the Summer 2021; write and submit a corresponding White Paper.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0408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6DD720-BB30-A84F-B9F0-DDDED6E4E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LHC example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2741CF-06AF-8B4A-AFE0-B4AB760C5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8616"/>
            <a:ext cx="12192000" cy="462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0486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6DD720-BB30-A84F-B9F0-DDDED6E4E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LHC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2BD356-E42D-3B47-8C68-D9F4DD25B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6008"/>
            <a:ext cx="12192000" cy="520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5390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6DD720-BB30-A84F-B9F0-DDDED6E4E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LHC example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8C29F7-E047-9F48-889A-42F5DCD69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5256"/>
            <a:ext cx="12192000" cy="50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4106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DE2EA-B77C-C44A-80EC-5F3B17301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Higgs factory concepts / proposals (8)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3">
                <a:extLst>
                  <a:ext uri="{FF2B5EF4-FFF2-40B4-BE49-F238E27FC236}">
                    <a16:creationId xmlns:a16="http://schemas.microsoft.com/office/drawing/2014/main" id="{216B760E-2326-7149-AA80-42F05C6FAB9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35573666"/>
                  </p:ext>
                </p:extLst>
              </p:nvPr>
            </p:nvGraphicFramePr>
            <p:xfrm>
              <a:off x="457202" y="800100"/>
              <a:ext cx="10134601" cy="2781300"/>
            </p:xfrm>
            <a:graphic>
              <a:graphicData uri="http://schemas.openxmlformats.org/drawingml/2006/table">
                <a:tbl>
                  <a:tblPr firstRow="1" firstCol="1" bandRow="1">
                    <a:tableStyleId>{073A0DAA-6AF3-43AB-8588-CEC1D06C72B9}</a:tableStyleId>
                  </a:tblPr>
                  <a:tblGrid>
                    <a:gridCol w="2781298">
                      <a:extLst>
                        <a:ext uri="{9D8B030D-6E8A-4147-A177-3AD203B41FA5}">
                          <a16:colId xmlns:a16="http://schemas.microsoft.com/office/drawing/2014/main" val="1535006315"/>
                        </a:ext>
                      </a:extLst>
                    </a:gridCol>
                    <a:gridCol w="2857500">
                      <a:extLst>
                        <a:ext uri="{9D8B030D-6E8A-4147-A177-3AD203B41FA5}">
                          <a16:colId xmlns:a16="http://schemas.microsoft.com/office/drawing/2014/main" val="3607622953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956670629"/>
                        </a:ext>
                      </a:extLst>
                    </a:gridCol>
                    <a:gridCol w="1295403">
                      <a:extLst>
                        <a:ext uri="{9D8B030D-6E8A-4147-A177-3AD203B41FA5}">
                          <a16:colId xmlns:a16="http://schemas.microsoft.com/office/drawing/2014/main" val="680145351"/>
                        </a:ext>
                      </a:extLst>
                    </a:gridCol>
                  </a:tblGrid>
                  <a:tr h="342900">
                    <a:tc>
                      <a:txBody>
                        <a:bodyPr/>
                        <a:lstStyle/>
                        <a:p>
                          <a:pPr marL="0" marR="0"/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Name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/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Details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/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POC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/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 Group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18624961"/>
                      </a:ext>
                    </a:extLst>
                  </a:tr>
                  <a:tr h="269369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CepC</a:t>
                          </a:r>
                          <a:endParaRPr lang="en-US" sz="1400" b="1" kern="1200" dirty="0">
                            <a:solidFill>
                              <a:schemeClr val="lt1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e+e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-,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1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 0.24</a:t>
                          </a:r>
                          <a:r>
                            <a:rPr lang="en-US" sz="11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 TeV, 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L= 3.0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1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34</m:t>
                                  </m:r>
                                </m:sup>
                              </m:sSup>
                            </m:oMath>
                          </a14:m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Jie Gao (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gaoj@ihep.ac.cn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AF3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89760"/>
                      </a:ext>
                    </a:extLst>
                  </a:tr>
                  <a:tr h="269369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CLIC (Higgs factory)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e+e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-,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1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 0.38</a:t>
                          </a:r>
                          <a:r>
                            <a:rPr lang="en-US" sz="11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 TeV, 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L= 1.5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1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34</m:t>
                                  </m:r>
                                </m:sup>
                              </m:sSup>
                            </m:oMath>
                          </a14:m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de-DE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Steinar</a:t>
                          </a:r>
                          <a:r>
                            <a:rPr lang="de-DE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de-DE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Stapnes</a:t>
                          </a:r>
                          <a:r>
                            <a:rPr lang="de-DE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de-DE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Steinar.Stapnes@cern.ch</a:t>
                          </a:r>
                          <a:r>
                            <a:rPr lang="de-DE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AF3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311304"/>
                      </a:ext>
                    </a:extLst>
                  </a:tr>
                  <a:tr h="269369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ERL ee collider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e+e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-,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1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 0.24 TeV</a:t>
                          </a:r>
                          <a:r>
                            <a:rPr lang="en-US" sz="11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L= 73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1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34</m:t>
                                  </m:r>
                                </m:sup>
                              </m:sSup>
                            </m:oMath>
                          </a14:m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Thomas Roser (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roser@bnl.gov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AF3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38636334"/>
                      </a:ext>
                    </a:extLst>
                  </a:tr>
                  <a:tr h="269369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FCC-ee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e+e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-,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1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 0.24 TeV</a:t>
                          </a:r>
                          <a:r>
                            <a:rPr lang="en-US" sz="11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L= 17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1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34</m:t>
                                  </m:r>
                                </m:sup>
                              </m:sSup>
                            </m:oMath>
                          </a14:m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Katsunobu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Oide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katsunobu.oide@ern.ch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AF3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0117323"/>
                      </a:ext>
                    </a:extLst>
                  </a:tr>
                  <a:tr h="269369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gamma gamma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X-ray FEL-based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𝛾𝛾</m:t>
                              </m:r>
                            </m:oMath>
                          </a14:m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 collider</a:t>
                          </a: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Tim 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Barklow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timb@slac.stanford.edu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AF3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331145960"/>
                      </a:ext>
                    </a:extLst>
                  </a:tr>
                  <a:tr h="269369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ILC (Higgs factory)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e+e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-,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1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 0.25 TeV, L= 1.4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1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34</m:t>
                                  </m:r>
                                </m:sup>
                              </m:sSup>
                            </m:oMath>
                          </a14:m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Shin-ichi 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Michizono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shinichiro.michizono@kek.jp</a:t>
                          </a:r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AF3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09251085"/>
                      </a:ext>
                    </a:extLst>
                  </a:tr>
                  <a:tr h="269369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LHeC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1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𝑒𝑝</m:t>
                              </m:r>
                            </m:oMath>
                          </a14:m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1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 1.3 TeV, L= 0.1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1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34</m:t>
                                  </m:r>
                                </m:sup>
                              </m:sSup>
                            </m:oMath>
                          </a14:m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Oliver </a:t>
                          </a:r>
                          <a:r>
                            <a:rPr kumimoji="0" lang="en-US" sz="11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Bruening</a:t>
                          </a:r>
                          <a:r>
                            <a:rPr kumimoji="0" lang="en-US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kumimoji="0" lang="en-US" sz="11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oliver.bruening@cern.ch</a:t>
                          </a:r>
                          <a:r>
                            <a:rPr kumimoji="0" lang="en-US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)</a:t>
                          </a: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AF3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937352"/>
                      </a:ext>
                    </a:extLst>
                  </a:tr>
                  <a:tr h="269369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MC (Higgs factory)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100" smtClean="0">
                                  <a:effectLst/>
                                  <a:latin typeface="Cambria Math" panose="02040503050406030204" pitchFamily="18" charset="0"/>
                                </a:rPr>
                                <m:t>𝜇𝜇</m:t>
                              </m:r>
                            </m:oMath>
                          </a14:m>
                          <a:r>
                            <a:rPr lang="en-US" sz="1100" dirty="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0.13 TeV, L= 0.01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1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34</m:t>
                                  </m:r>
                                </m:sup>
                              </m:sSup>
                            </m:oMath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Mark Palmer (</a:t>
                          </a:r>
                          <a:r>
                            <a:rPr kumimoji="0" lang="en-US" sz="11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mpalmer@bnl.gov</a:t>
                          </a:r>
                          <a:r>
                            <a:rPr kumimoji="0" lang="en-US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)</a:t>
                          </a: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AF3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670997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3">
                <a:extLst>
                  <a:ext uri="{FF2B5EF4-FFF2-40B4-BE49-F238E27FC236}">
                    <a16:creationId xmlns:a16="http://schemas.microsoft.com/office/drawing/2014/main" id="{216B760E-2326-7149-AA80-42F05C6FAB9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35573666"/>
                  </p:ext>
                </p:extLst>
              </p:nvPr>
            </p:nvGraphicFramePr>
            <p:xfrm>
              <a:off x="457202" y="800100"/>
              <a:ext cx="10134601" cy="2781300"/>
            </p:xfrm>
            <a:graphic>
              <a:graphicData uri="http://schemas.openxmlformats.org/drawingml/2006/table">
                <a:tbl>
                  <a:tblPr firstRow="1" firstCol="1" bandRow="1">
                    <a:tableStyleId>{073A0DAA-6AF3-43AB-8588-CEC1D06C72B9}</a:tableStyleId>
                  </a:tblPr>
                  <a:tblGrid>
                    <a:gridCol w="2781298">
                      <a:extLst>
                        <a:ext uri="{9D8B030D-6E8A-4147-A177-3AD203B41FA5}">
                          <a16:colId xmlns:a16="http://schemas.microsoft.com/office/drawing/2014/main" val="1535006315"/>
                        </a:ext>
                      </a:extLst>
                    </a:gridCol>
                    <a:gridCol w="2857500">
                      <a:extLst>
                        <a:ext uri="{9D8B030D-6E8A-4147-A177-3AD203B41FA5}">
                          <a16:colId xmlns:a16="http://schemas.microsoft.com/office/drawing/2014/main" val="3607622953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956670629"/>
                        </a:ext>
                      </a:extLst>
                    </a:gridCol>
                    <a:gridCol w="1295403">
                      <a:extLst>
                        <a:ext uri="{9D8B030D-6E8A-4147-A177-3AD203B41FA5}">
                          <a16:colId xmlns:a16="http://schemas.microsoft.com/office/drawing/2014/main" val="680145351"/>
                        </a:ext>
                      </a:extLst>
                    </a:gridCol>
                  </a:tblGrid>
                  <a:tr h="342900">
                    <a:tc>
                      <a:txBody>
                        <a:bodyPr/>
                        <a:lstStyle/>
                        <a:p>
                          <a:pPr marL="0" marR="0"/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Name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/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Details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/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POC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/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 Group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1862496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CepC</a:t>
                          </a:r>
                          <a:endParaRPr lang="en-US" sz="1400" b="1" kern="1200" dirty="0">
                            <a:solidFill>
                              <a:schemeClr val="lt1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3257" marR="33257" marT="0" marB="0" anchor="ctr">
                        <a:blipFill>
                          <a:blip r:embed="rId2"/>
                          <a:stretch>
                            <a:fillRect l="-97345" t="-137500" r="-157522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Jie Gao (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gaoj@ihep.ac.cn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AF3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8976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CLIC (Higgs factory)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3257" marR="33257" marT="0" marB="0" anchor="ctr">
                        <a:blipFill>
                          <a:blip r:embed="rId2"/>
                          <a:stretch>
                            <a:fillRect l="-97345" t="-237500" r="-157522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de-DE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Steinar</a:t>
                          </a:r>
                          <a:r>
                            <a:rPr lang="de-DE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de-DE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Stapnes</a:t>
                          </a:r>
                          <a:r>
                            <a:rPr lang="de-DE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de-DE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Steinar.Stapnes@cern.ch</a:t>
                          </a:r>
                          <a:r>
                            <a:rPr lang="de-DE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AF3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31130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ERL ee collider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3257" marR="33257" marT="0" marB="0" anchor="ctr">
                        <a:blipFill>
                          <a:blip r:embed="rId2"/>
                          <a:stretch>
                            <a:fillRect l="-97345" t="-337500" r="-157522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Thomas Roser (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roser@bnl.gov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AF3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3863633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FCC-ee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3257" marR="33257" marT="0" marB="0" anchor="ctr">
                        <a:blipFill>
                          <a:blip r:embed="rId2"/>
                          <a:stretch>
                            <a:fillRect l="-97345" t="-437500" r="-157522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Katsunobu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Oide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katsunobu.oide@ern.ch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AF3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011732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gamma gamma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3257" marR="33257" marT="0" marB="0" anchor="ctr">
                        <a:blipFill>
                          <a:blip r:embed="rId2"/>
                          <a:stretch>
                            <a:fillRect l="-97345" t="-537500" r="-157522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Tim 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Barklow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timb@slac.stanford.edu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AF3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33114596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ILC (Higgs factory)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3257" marR="33257" marT="0" marB="0" anchor="ctr">
                        <a:blipFill>
                          <a:blip r:embed="rId2"/>
                          <a:stretch>
                            <a:fillRect l="-97345" t="-637500" r="-157522" b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Shin-ichi 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Michizono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shinichiro.michizono@kek.jp</a:t>
                          </a:r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AF3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0925108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LHeC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3257" marR="33257" marT="0" marB="0" anchor="ctr">
                        <a:blipFill>
                          <a:blip r:embed="rId2"/>
                          <a:stretch>
                            <a:fillRect l="-97345" t="-737500" r="-157522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Oliver </a:t>
                          </a:r>
                          <a:r>
                            <a:rPr kumimoji="0" lang="en-US" sz="11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Bruening</a:t>
                          </a:r>
                          <a:r>
                            <a:rPr kumimoji="0" lang="en-US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kumimoji="0" lang="en-US" sz="11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oliver.bruening@cern.ch</a:t>
                          </a:r>
                          <a:r>
                            <a:rPr kumimoji="0" lang="en-US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)</a:t>
                          </a: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AF3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93735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MC (Higgs factory)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blipFill>
                          <a:blip r:embed="rId2"/>
                          <a:stretch>
                            <a:fillRect l="-97345" t="-837500" r="-157522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Mark Palmer (</a:t>
                          </a:r>
                          <a:r>
                            <a:rPr kumimoji="0" lang="en-US" sz="11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mpalmer@bnl.gov</a:t>
                          </a:r>
                          <a:r>
                            <a:rPr kumimoji="0" lang="en-US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)</a:t>
                          </a: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AF3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6709970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7986936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40F0B-856C-3240-AA87-E356BE5F2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energy concepts / proposals (18)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10EFF29-F3E9-6B47-8D37-9C5A8F52BF5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29801092"/>
                  </p:ext>
                </p:extLst>
              </p:nvPr>
            </p:nvGraphicFramePr>
            <p:xfrm>
              <a:off x="457202" y="800100"/>
              <a:ext cx="10134601" cy="5829300"/>
            </p:xfrm>
            <a:graphic>
              <a:graphicData uri="http://schemas.openxmlformats.org/drawingml/2006/table">
                <a:tbl>
                  <a:tblPr firstRow="1" firstCol="1" bandRow="1">
                    <a:tableStyleId>{073A0DAA-6AF3-43AB-8588-CEC1D06C72B9}</a:tableStyleId>
                  </a:tblPr>
                  <a:tblGrid>
                    <a:gridCol w="2781298">
                      <a:extLst>
                        <a:ext uri="{9D8B030D-6E8A-4147-A177-3AD203B41FA5}">
                          <a16:colId xmlns:a16="http://schemas.microsoft.com/office/drawing/2014/main" val="1535006315"/>
                        </a:ext>
                      </a:extLst>
                    </a:gridCol>
                    <a:gridCol w="3086100">
                      <a:extLst>
                        <a:ext uri="{9D8B030D-6E8A-4147-A177-3AD203B41FA5}">
                          <a16:colId xmlns:a16="http://schemas.microsoft.com/office/drawing/2014/main" val="3607622953"/>
                        </a:ext>
                      </a:extLst>
                    </a:gridCol>
                    <a:gridCol w="2971800">
                      <a:extLst>
                        <a:ext uri="{9D8B030D-6E8A-4147-A177-3AD203B41FA5}">
                          <a16:colId xmlns:a16="http://schemas.microsoft.com/office/drawing/2014/main" val="956670629"/>
                        </a:ext>
                      </a:extLst>
                    </a:gridCol>
                    <a:gridCol w="1295403">
                      <a:extLst>
                        <a:ext uri="{9D8B030D-6E8A-4147-A177-3AD203B41FA5}">
                          <a16:colId xmlns:a16="http://schemas.microsoft.com/office/drawing/2014/main" val="680145351"/>
                        </a:ext>
                      </a:extLst>
                    </a:gridCol>
                  </a:tblGrid>
                  <a:tr h="342900">
                    <a:tc>
                      <a:txBody>
                        <a:bodyPr/>
                        <a:lstStyle/>
                        <a:p>
                          <a:pPr marL="0" marR="0"/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Name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/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Details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/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POC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/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 Group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18624961"/>
                      </a:ext>
                    </a:extLst>
                  </a:tr>
                  <a:tr h="269369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Cryo-Cooled Copper (C^3) linac 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e+e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-,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1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 2 TeV, L= 4.5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1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34</m:t>
                                  </m:r>
                                </m:sup>
                              </m:sSup>
                            </m:oMath>
                          </a14:m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Emilio 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Nanni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nanni@slac.Stanford.edu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/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AF3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903344374"/>
                      </a:ext>
                    </a:extLst>
                  </a:tr>
                  <a:tr h="269369">
                    <a:tc>
                      <a:txBody>
                        <a:bodyPr/>
                        <a:lstStyle/>
                        <a:p>
                          <a:pPr marL="0" marR="0" lvl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High Energy CLIC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e+e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-,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1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en-US" sz="11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=1.5−</m:t>
                              </m:r>
                            </m:oMath>
                          </a14:m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3 TeV, L= 5.9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1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34</m:t>
                                  </m:r>
                                </m:sup>
                              </m:sSup>
                            </m:oMath>
                          </a14:m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S.Stapnes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steinar.stapnes@cern.ch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) </a:t>
                          </a: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/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65275948"/>
                      </a:ext>
                    </a:extLst>
                  </a:tr>
                  <a:tr h="269369">
                    <a:tc>
                      <a:txBody>
                        <a:bodyPr/>
                        <a:lstStyle/>
                        <a:p>
                          <a:pPr marL="0" marR="0" lvl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High Energy ILC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e+e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-,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1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en-US" sz="11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=1−</m:t>
                              </m:r>
                            </m:oMath>
                          </a14:m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3 TeV</a:t>
                          </a: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Hassan 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Padamsee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 (hsp3@cornell.edu)</a:t>
                          </a: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/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89760"/>
                      </a:ext>
                    </a:extLst>
                  </a:tr>
                  <a:tr h="269369">
                    <a:tc>
                      <a:txBody>
                        <a:bodyPr/>
                        <a:lstStyle/>
                        <a:p>
                          <a:pPr marL="0" marR="0" lvl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FCC-</a:t>
                          </a:r>
                          <a:r>
                            <a:rPr lang="en-US" sz="14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hh</a:t>
                          </a:r>
                          <a:endParaRPr lang="en-US" sz="1400" b="1" kern="1200" dirty="0">
                            <a:solidFill>
                              <a:schemeClr val="lt1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pp,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1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en-US" sz="11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=100 </m:t>
                              </m:r>
                            </m:oMath>
                          </a14:m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TeV, L= 30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1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34</m:t>
                                  </m:r>
                                </m:sup>
                              </m:sSup>
                            </m:oMath>
                          </a14:m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de-DE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M.Benedikt</a:t>
                          </a:r>
                          <a:r>
                            <a:rPr lang="de-DE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de-DE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Michael.Benedikt@cern.ch</a:t>
                          </a:r>
                          <a:r>
                            <a:rPr lang="de-DE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311304"/>
                      </a:ext>
                    </a:extLst>
                  </a:tr>
                  <a:tr h="269369">
                    <a:tc>
                      <a:txBody>
                        <a:bodyPr/>
                        <a:lstStyle/>
                        <a:p>
                          <a:pPr marL="0" marR="0" lvl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SPPC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pp,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1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en-US" sz="11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=75/150 </m:t>
                              </m:r>
                            </m:oMath>
                          </a14:m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TeV, L= 10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1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34</m:t>
                                  </m:r>
                                </m:sup>
                              </m:sSup>
                            </m:oMath>
                          </a14:m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de-DE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J.Tang</a:t>
                          </a:r>
                          <a:r>
                            <a:rPr lang="de-DE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de-DE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tangjy@ihep.ac.cn</a:t>
                          </a:r>
                          <a:r>
                            <a:rPr lang="de-DE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38636334"/>
                      </a:ext>
                    </a:extLst>
                  </a:tr>
                  <a:tr h="269369">
                    <a:tc>
                      <a:txBody>
                        <a:bodyPr/>
                        <a:lstStyle/>
                        <a:p>
                          <a:pPr marL="0" marR="0" lvl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Collider-in-Sea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pp,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1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en-US" sz="11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=500 </m:t>
                              </m:r>
                            </m:oMath>
                          </a14:m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TeV, L= 50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1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34</m:t>
                                  </m:r>
                                </m:sup>
                              </m:sSup>
                            </m:oMath>
                          </a14:m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P.McIntyre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mcintyre@physics.tamu.edu</a:t>
                          </a:r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0117323"/>
                      </a:ext>
                    </a:extLst>
                  </a:tr>
                  <a:tr h="269369">
                    <a:tc>
                      <a:txBody>
                        <a:bodyPr/>
                        <a:lstStyle/>
                        <a:p>
                          <a:pPr marL="0" marR="0" lvl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Gamma-gamma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 ??</a:t>
                          </a: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W.Krasny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mieczyslaw.witold.krasny@cern.ch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331145960"/>
                      </a:ext>
                    </a:extLst>
                  </a:tr>
                  <a:tr h="269369">
                    <a:tc>
                      <a:txBody>
                        <a:bodyPr/>
                        <a:lstStyle/>
                        <a:p>
                          <a:pPr marL="0" marR="0" lvl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LHeC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1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𝑒𝑝</m:t>
                              </m:r>
                            </m:oMath>
                          </a14:m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1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en-US" sz="11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=1.3 </m:t>
                              </m:r>
                            </m:oMath>
                          </a14:m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TeV, L= 1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1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34</m:t>
                                  </m:r>
                                </m:sup>
                              </m:sSup>
                            </m:oMath>
                          </a14:m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de-DE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Y.Zhang</a:t>
                          </a:r>
                          <a:r>
                            <a:rPr lang="de-DE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de-DE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yzhang@jlab.org</a:t>
                          </a:r>
                          <a:r>
                            <a:rPr lang="de-DE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09251085"/>
                      </a:ext>
                    </a:extLst>
                  </a:tr>
                  <a:tr h="269369">
                    <a:tc>
                      <a:txBody>
                        <a:bodyPr/>
                        <a:lstStyle/>
                        <a:p>
                          <a:pPr marL="0" marR="0" lvl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FCC-eh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1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𝑒𝑝</m:t>
                              </m:r>
                            </m:oMath>
                          </a14:m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1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en-US" sz="11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=3.5 </m:t>
                              </m:r>
                            </m:oMath>
                          </a14:m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TeV, L= 1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1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34</m:t>
                                  </m:r>
                                </m:sup>
                              </m:sSup>
                            </m:oMath>
                          </a14:m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de-DE" sz="1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Y.Zhang </a:t>
                          </a:r>
                          <a:r>
                            <a:rPr kumimoji="0" lang="en-US" sz="1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kumimoji="0" lang="de-DE" sz="1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yzhang@jlab.org)</a:t>
                          </a: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937352"/>
                      </a:ext>
                    </a:extLst>
                  </a:tr>
                  <a:tr h="269369">
                    <a:tc>
                      <a:txBody>
                        <a:bodyPr/>
                        <a:lstStyle/>
                        <a:p>
                          <a:pPr marL="0" marR="0" lvl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CEPC-</a:t>
                          </a:r>
                          <a:r>
                            <a:rPr lang="en-US" sz="14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SPPpC</a:t>
                          </a: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-eh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100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𝑒𝑝</m:t>
                              </m:r>
                            </m:oMath>
                          </a14:m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1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en-US" sz="11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=6 </m:t>
                              </m:r>
                            </m:oMath>
                          </a14:m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TeV, L= 4.5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1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33</m:t>
                                  </m:r>
                                </m:sup>
                              </m:sSup>
                            </m:oMath>
                          </a14:m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de-DE" sz="11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Y.Zhang</a:t>
                          </a:r>
                          <a:r>
                            <a:rPr kumimoji="0" lang="de-DE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0" lang="en-US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kumimoji="0" lang="de-DE" sz="11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yzhang@jlab.org</a:t>
                          </a:r>
                          <a:r>
                            <a:rPr kumimoji="0" lang="de-DE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)</a:t>
                          </a: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67099706"/>
                      </a:ext>
                    </a:extLst>
                  </a:tr>
                  <a:tr h="269369">
                    <a:tc>
                      <a:txBody>
                        <a:bodyPr/>
                        <a:lstStyle/>
                        <a:p>
                          <a:pPr marL="0" marR="0" lvl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VHE-ep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100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𝑒𝑝</m:t>
                              </m:r>
                            </m:oMath>
                          </a14:m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1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en-US" sz="11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=9 </m:t>
                              </m:r>
                            </m:oMath>
                          </a14:m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TeV</a:t>
                          </a: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de-DE" sz="11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Y.Zhang</a:t>
                          </a:r>
                          <a:r>
                            <a:rPr kumimoji="0" lang="de-DE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0" lang="en-US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kumimoji="0" lang="de-DE" sz="11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yzhang@jlab.org</a:t>
                          </a:r>
                          <a:r>
                            <a:rPr kumimoji="0" lang="de-DE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)</a:t>
                          </a: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994334974"/>
                      </a:ext>
                    </a:extLst>
                  </a:tr>
                  <a:tr h="26936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MC – Proton Driver 1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100" smtClean="0">
                                  <a:effectLst/>
                                  <a:latin typeface="Cambria Math" panose="02040503050406030204" pitchFamily="18" charset="0"/>
                                </a:rPr>
                                <m:t>𝜇𝜇</m:t>
                              </m:r>
                            </m:oMath>
                          </a14:m>
                          <a:r>
                            <a:rPr lang="en-US" sz="1100" dirty="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=1.5 </m:t>
                              </m:r>
                            </m:oMath>
                          </a14:m>
                          <a:r>
                            <a:rPr lang="en-US" sz="1100" dirty="0">
                              <a:effectLst/>
                            </a:rPr>
                            <a:t>TeV, L= 1 </a:t>
                          </a:r>
                          <a14:m>
                            <m:oMath xmlns:m="http://schemas.openxmlformats.org/officeDocument/2006/math"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p>
                              </m:sSup>
                            </m:oMath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de-DE" sz="1100" dirty="0" err="1">
                              <a:effectLst/>
                            </a:rPr>
                            <a:t>D.Schulte</a:t>
                          </a:r>
                          <a:r>
                            <a:rPr lang="de-DE" sz="1100" dirty="0">
                              <a:effectLst/>
                            </a:rPr>
                            <a:t> (</a:t>
                          </a:r>
                          <a:r>
                            <a:rPr lang="de-DE" sz="1100" dirty="0" err="1">
                              <a:effectLst/>
                            </a:rPr>
                            <a:t>daniel.schulte@cern.ch</a:t>
                          </a:r>
                          <a:r>
                            <a:rPr lang="de-DE" sz="1100" dirty="0">
                              <a:effectLst/>
                            </a:rPr>
                            <a:t>)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213996708"/>
                      </a:ext>
                    </a:extLst>
                  </a:tr>
                  <a:tr h="26936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MC – Proton Driver 2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100" smtClean="0">
                                  <a:effectLst/>
                                  <a:latin typeface="Cambria Math" panose="02040503050406030204" pitchFamily="18" charset="0"/>
                                </a:rPr>
                                <m:t>𝜇𝜇</m:t>
                              </m:r>
                            </m:oMath>
                          </a14:m>
                          <a:r>
                            <a:rPr lang="en-US" sz="1100" dirty="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=3 </m:t>
                              </m:r>
                            </m:oMath>
                          </a14:m>
                          <a:r>
                            <a:rPr lang="en-US" sz="1100" dirty="0">
                              <a:effectLst/>
                            </a:rPr>
                            <a:t>TeV, L= 2 </a:t>
                          </a:r>
                          <a14:m>
                            <m:oMath xmlns:m="http://schemas.openxmlformats.org/officeDocument/2006/math"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p>
                              </m:sSup>
                            </m:oMath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de-DE" sz="1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Book Antiqua"/>
                              <a:ea typeface="+mn-ea"/>
                              <a:cs typeface="+mn-cs"/>
                            </a:rPr>
                            <a:t>D.Schulte (daniel.schulte@cern.ch)</a:t>
                          </a: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21784818"/>
                      </a:ext>
                    </a:extLst>
                  </a:tr>
                  <a:tr h="26936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MC – Proton Driver 3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100" smtClean="0">
                                  <a:effectLst/>
                                  <a:latin typeface="Cambria Math" panose="02040503050406030204" pitchFamily="18" charset="0"/>
                                </a:rPr>
                                <m:t>𝜇𝜇</m:t>
                              </m:r>
                            </m:oMath>
                          </a14:m>
                          <a:r>
                            <a:rPr lang="en-US" sz="1100" dirty="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=10−14 </m:t>
                              </m:r>
                            </m:oMath>
                          </a14:m>
                          <a:r>
                            <a:rPr lang="en-US" sz="1100" dirty="0">
                              <a:effectLst/>
                            </a:rPr>
                            <a:t>TeV, L= 20 </a:t>
                          </a:r>
                          <a14:m>
                            <m:oMath xmlns:m="http://schemas.openxmlformats.org/officeDocument/2006/math"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p>
                              </m:sSup>
                            </m:oMath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de-DE" sz="11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Book Antiqua"/>
                              <a:ea typeface="+mn-ea"/>
                              <a:cs typeface="+mn-cs"/>
                            </a:rPr>
                            <a:t>D.Schulte</a:t>
                          </a:r>
                          <a:r>
                            <a:rPr kumimoji="0" lang="de-DE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Book Antiqua"/>
                              <a:ea typeface="+mn-ea"/>
                              <a:cs typeface="+mn-cs"/>
                            </a:rPr>
                            <a:t> (</a:t>
                          </a:r>
                          <a:r>
                            <a:rPr kumimoji="0" lang="de-DE" sz="11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Book Antiqua"/>
                              <a:ea typeface="+mn-ea"/>
                              <a:cs typeface="+mn-cs"/>
                            </a:rPr>
                            <a:t>daniel.schulte@cern.ch</a:t>
                          </a:r>
                          <a:r>
                            <a:rPr kumimoji="0" lang="de-DE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Book Antiqua"/>
                              <a:ea typeface="+mn-ea"/>
                              <a:cs typeface="+mn-cs"/>
                            </a:rPr>
                            <a:t>)</a:t>
                          </a: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8668471"/>
                      </a:ext>
                    </a:extLst>
                  </a:tr>
                  <a:tr h="26936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MC – Positron Driver 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100" smtClean="0">
                                  <a:effectLst/>
                                  <a:latin typeface="Cambria Math" panose="02040503050406030204" pitchFamily="18" charset="0"/>
                                </a:rPr>
                                <m:t>𝜇𝜇</m:t>
                              </m:r>
                            </m:oMath>
                          </a14:m>
                          <a:r>
                            <a:rPr lang="en-US" sz="1100" dirty="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=10−14 </m:t>
                              </m:r>
                            </m:oMath>
                          </a14:m>
                          <a:r>
                            <a:rPr lang="en-US" sz="1100" dirty="0">
                              <a:effectLst/>
                            </a:rPr>
                            <a:t>TeV, L= 20 </a:t>
                          </a:r>
                          <a14:m>
                            <m:oMath xmlns:m="http://schemas.openxmlformats.org/officeDocument/2006/math"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p>
                              </m:sSup>
                            </m:oMath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de-DE" sz="11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Book Antiqua"/>
                              <a:ea typeface="+mn-ea"/>
                              <a:cs typeface="+mn-cs"/>
                            </a:rPr>
                            <a:t>D.Schulte</a:t>
                          </a:r>
                          <a:r>
                            <a:rPr kumimoji="0" lang="de-DE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Book Antiqua"/>
                              <a:ea typeface="+mn-ea"/>
                              <a:cs typeface="+mn-cs"/>
                            </a:rPr>
                            <a:t> (</a:t>
                          </a:r>
                          <a:r>
                            <a:rPr kumimoji="0" lang="de-DE" sz="11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Book Antiqua"/>
                              <a:ea typeface="+mn-ea"/>
                              <a:cs typeface="+mn-cs"/>
                            </a:rPr>
                            <a:t>daniel.schulte@cern.ch</a:t>
                          </a:r>
                          <a:r>
                            <a:rPr kumimoji="0" lang="de-DE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Book Antiqua"/>
                              <a:ea typeface="+mn-ea"/>
                              <a:cs typeface="+mn-cs"/>
                            </a:rPr>
                            <a:t>)</a:t>
                          </a: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636924585"/>
                      </a:ext>
                    </a:extLst>
                  </a:tr>
                  <a:tr h="269369">
                    <a:tc>
                      <a:txBody>
                        <a:bodyPr/>
                        <a:lstStyle/>
                        <a:p>
                          <a:pPr marL="0" marR="0" lvl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LWFA-LC (</a:t>
                          </a:r>
                          <a:r>
                            <a:rPr lang="en-US" sz="14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e+e</a:t>
                          </a: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- and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𝛾𝛾</m:t>
                              </m:r>
                            </m:oMath>
                          </a14:m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/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Laser driven plasmas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; </a:t>
                          </a:r>
                          <a:r>
                            <a:rPr lang="en-US" sz="1100" dirty="0">
                              <a:effectLst/>
                            </a:rPr>
                            <a:t>e+e-,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=1−30</m:t>
                              </m:r>
                            </m:oMath>
                          </a14:m>
                          <a:r>
                            <a:rPr lang="en-US" sz="1100" dirty="0">
                              <a:effectLst/>
                            </a:rPr>
                            <a:t> TeV</a:t>
                          </a:r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/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Carl Schroeder (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CBSchroeder@lbl.gov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/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AF6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12873405"/>
                      </a:ext>
                    </a:extLst>
                  </a:tr>
                  <a:tr h="269369">
                    <a:tc>
                      <a:txBody>
                        <a:bodyPr/>
                        <a:lstStyle/>
                        <a:p>
                          <a:pPr marL="0" marR="0" lvl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PWFA-LC (</a:t>
                          </a:r>
                          <a:r>
                            <a:rPr lang="en-US" sz="14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e+e</a:t>
                          </a: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- and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𝛾𝛾</m:t>
                              </m:r>
                            </m:oMath>
                          </a14:m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/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Beam driven plasmas; </a:t>
                          </a:r>
                          <a:r>
                            <a:rPr lang="en-US" sz="1100" dirty="0">
                              <a:effectLst/>
                            </a:rPr>
                            <a:t>e+e-,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=1−30</m:t>
                              </m:r>
                            </m:oMath>
                          </a14:m>
                          <a:r>
                            <a:rPr lang="en-US" sz="1100" dirty="0">
                              <a:effectLst/>
                            </a:rPr>
                            <a:t> TeV</a:t>
                          </a:r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/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Gessner, Spencer J. (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sgess@slac.edu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/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AF6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95759694"/>
                      </a:ext>
                    </a:extLst>
                  </a:tr>
                  <a:tr h="269369">
                    <a:tc>
                      <a:txBody>
                        <a:bodyPr/>
                        <a:lstStyle/>
                        <a:p>
                          <a:pPr marL="0" marR="0" lvl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SWFA-LC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Structure 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wakefields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; </a:t>
                          </a:r>
                          <a:r>
                            <a:rPr lang="en-US" sz="1100" dirty="0">
                              <a:effectLst/>
                            </a:rPr>
                            <a:t>e+e-,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rad>
                              <m:r>
                                <a:rPr lang="en-US" sz="1100">
                                  <a:effectLst/>
                                  <a:latin typeface="Cambria Math" panose="02040503050406030204" pitchFamily="18" charset="0"/>
                                </a:rPr>
                                <m:t>=1−30</m:t>
                              </m:r>
                            </m:oMath>
                          </a14:m>
                          <a:r>
                            <a:rPr lang="en-US" sz="1100" dirty="0">
                              <a:effectLst/>
                            </a:rPr>
                            <a:t> TeV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/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Chunguang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Jing (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jingchg@anl.gov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/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AF6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714646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10EFF29-F3E9-6B47-8D37-9C5A8F52BF5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29801092"/>
                  </p:ext>
                </p:extLst>
              </p:nvPr>
            </p:nvGraphicFramePr>
            <p:xfrm>
              <a:off x="457202" y="800100"/>
              <a:ext cx="10134601" cy="5829300"/>
            </p:xfrm>
            <a:graphic>
              <a:graphicData uri="http://schemas.openxmlformats.org/drawingml/2006/table">
                <a:tbl>
                  <a:tblPr firstRow="1" firstCol="1" bandRow="1">
                    <a:tableStyleId>{073A0DAA-6AF3-43AB-8588-CEC1D06C72B9}</a:tableStyleId>
                  </a:tblPr>
                  <a:tblGrid>
                    <a:gridCol w="2781298">
                      <a:extLst>
                        <a:ext uri="{9D8B030D-6E8A-4147-A177-3AD203B41FA5}">
                          <a16:colId xmlns:a16="http://schemas.microsoft.com/office/drawing/2014/main" val="1535006315"/>
                        </a:ext>
                      </a:extLst>
                    </a:gridCol>
                    <a:gridCol w="3086100">
                      <a:extLst>
                        <a:ext uri="{9D8B030D-6E8A-4147-A177-3AD203B41FA5}">
                          <a16:colId xmlns:a16="http://schemas.microsoft.com/office/drawing/2014/main" val="3607622953"/>
                        </a:ext>
                      </a:extLst>
                    </a:gridCol>
                    <a:gridCol w="2971800">
                      <a:extLst>
                        <a:ext uri="{9D8B030D-6E8A-4147-A177-3AD203B41FA5}">
                          <a16:colId xmlns:a16="http://schemas.microsoft.com/office/drawing/2014/main" val="956670629"/>
                        </a:ext>
                      </a:extLst>
                    </a:gridCol>
                    <a:gridCol w="1295403">
                      <a:extLst>
                        <a:ext uri="{9D8B030D-6E8A-4147-A177-3AD203B41FA5}">
                          <a16:colId xmlns:a16="http://schemas.microsoft.com/office/drawing/2014/main" val="680145351"/>
                        </a:ext>
                      </a:extLst>
                    </a:gridCol>
                  </a:tblGrid>
                  <a:tr h="342900">
                    <a:tc>
                      <a:txBody>
                        <a:bodyPr/>
                        <a:lstStyle/>
                        <a:p>
                          <a:pPr marL="0" marR="0"/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Name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/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Details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/>
                          <a:r>
                            <a:rPr lang="en-US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POC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/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 Group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1862496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Cryo-Cooled Copper (C^3) linac 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3257" marR="33257" marT="0" marB="0" anchor="ctr">
                        <a:blipFill>
                          <a:blip r:embed="rId2"/>
                          <a:stretch>
                            <a:fillRect l="-90164" t="-137500" r="-138525" b="-1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Emilio 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Nanni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nanni@slac.Stanford.edu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/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AF3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90334437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High Energy CLIC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3257" marR="33257" marT="0" marB="0" anchor="ctr">
                        <a:blipFill>
                          <a:blip r:embed="rId2"/>
                          <a:stretch>
                            <a:fillRect l="-90164" t="-237500" r="-138525" b="-1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S.Stapnes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steinar.stapnes@cern.ch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) </a:t>
                          </a: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/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6527594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High Energy ILC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3257" marR="33257" marT="0" marB="0" anchor="ctr">
                        <a:blipFill>
                          <a:blip r:embed="rId2"/>
                          <a:stretch>
                            <a:fillRect l="-90164" t="-337500" r="-138525" b="-1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Hassan 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Padamsee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 (hsp3@cornell.edu)</a:t>
                          </a: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/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8976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FCC-</a:t>
                          </a:r>
                          <a:r>
                            <a:rPr lang="en-US" sz="14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hh</a:t>
                          </a:r>
                          <a:endParaRPr lang="en-US" sz="1400" b="1" kern="1200" dirty="0">
                            <a:solidFill>
                              <a:schemeClr val="lt1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3257" marR="33257" marT="0" marB="0" anchor="ctr">
                        <a:blipFill>
                          <a:blip r:embed="rId2"/>
                          <a:stretch>
                            <a:fillRect l="-90164" t="-437500" r="-138525" b="-1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de-DE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M.Benedikt</a:t>
                          </a:r>
                          <a:r>
                            <a:rPr lang="de-DE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de-DE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Michael.Benedikt@cern.ch</a:t>
                          </a:r>
                          <a:r>
                            <a:rPr lang="de-DE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3731130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SPPC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3257" marR="33257" marT="0" marB="0" anchor="ctr">
                        <a:blipFill>
                          <a:blip r:embed="rId2"/>
                          <a:stretch>
                            <a:fillRect l="-90164" t="-537500" r="-138525" b="-1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de-DE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J.Tang</a:t>
                          </a:r>
                          <a:r>
                            <a:rPr lang="de-DE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de-DE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tangjy@ihep.ac.cn</a:t>
                          </a:r>
                          <a:r>
                            <a:rPr lang="de-DE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3863633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Collider-in-Sea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3257" marR="33257" marT="0" marB="0" anchor="ctr">
                        <a:blipFill>
                          <a:blip r:embed="rId2"/>
                          <a:stretch>
                            <a:fillRect l="-90164" t="-637500" r="-138525" b="-1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P.McIntyre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mcintyre@physics.tamu.edu</a:t>
                          </a:r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1011732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Gamma-gamma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 ??</a:t>
                          </a: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W.Krasny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mieczyslaw.witold.krasny@cern.ch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33114596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LHeC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3257" marR="33257" marT="0" marB="0" anchor="ctr">
                        <a:blipFill>
                          <a:blip r:embed="rId2"/>
                          <a:stretch>
                            <a:fillRect l="-90164" t="-837500" r="-138525" b="-10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de-DE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Y.Zhang</a:t>
                          </a:r>
                          <a:r>
                            <a:rPr lang="de-DE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de-DE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yzhang@jlab.org</a:t>
                          </a:r>
                          <a:r>
                            <a:rPr lang="de-DE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33257" marR="332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0925108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FCC-eh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3257" marR="33257" marT="0" marB="0" anchor="ctr">
                        <a:blipFill>
                          <a:blip r:embed="rId2"/>
                          <a:stretch>
                            <a:fillRect l="-90164" t="-937500" r="-138525" b="-9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de-DE" sz="1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Y.Zhang </a:t>
                          </a:r>
                          <a:r>
                            <a:rPr kumimoji="0" lang="en-US" sz="1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kumimoji="0" lang="de-DE" sz="1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yzhang@jlab.org)</a:t>
                          </a: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94593735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CEPC-</a:t>
                          </a:r>
                          <a:r>
                            <a:rPr lang="en-US" sz="14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SPPpC</a:t>
                          </a: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-eh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blipFill>
                          <a:blip r:embed="rId2"/>
                          <a:stretch>
                            <a:fillRect l="-90164" t="-1037500" r="-138525" b="-8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de-DE" sz="11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Y.Zhang</a:t>
                          </a:r>
                          <a:r>
                            <a:rPr kumimoji="0" lang="de-DE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0" lang="en-US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kumimoji="0" lang="de-DE" sz="11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yzhang@jlab.org</a:t>
                          </a:r>
                          <a:r>
                            <a:rPr kumimoji="0" lang="de-DE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)</a:t>
                          </a: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6709970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VHE-ep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3257" marR="33257" marT="0" marB="0" anchor="ctr">
                        <a:blipFill>
                          <a:blip r:embed="rId2"/>
                          <a:stretch>
                            <a:fillRect l="-90164" t="-1137500" r="-138525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de-DE" sz="11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Y.Zhang</a:t>
                          </a:r>
                          <a:r>
                            <a:rPr kumimoji="0" lang="de-DE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0" lang="en-US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kumimoji="0" lang="de-DE" sz="11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yzhang@jlab.org</a:t>
                          </a:r>
                          <a:r>
                            <a:rPr kumimoji="0" lang="de-DE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HelveticaNeue" panose="02000503000000020004" pitchFamily="2" charset="0"/>
                              <a:ea typeface="+mn-ea"/>
                              <a:cs typeface="Times New Roman" panose="02020603050405020304" pitchFamily="18" charset="0"/>
                            </a:rPr>
                            <a:t>)</a:t>
                          </a: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HelveticaNeue" panose="02000503000000020004" pitchFamily="2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99433497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MC – Proton Driver 1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blipFill>
                          <a:blip r:embed="rId2"/>
                          <a:stretch>
                            <a:fillRect l="-90164" t="-1237500" r="-138525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de-DE" sz="1100" dirty="0" err="1">
                              <a:effectLst/>
                            </a:rPr>
                            <a:t>D.Schulte</a:t>
                          </a:r>
                          <a:r>
                            <a:rPr lang="de-DE" sz="1100" dirty="0">
                              <a:effectLst/>
                            </a:rPr>
                            <a:t> (</a:t>
                          </a:r>
                          <a:r>
                            <a:rPr lang="de-DE" sz="1100" dirty="0" err="1">
                              <a:effectLst/>
                            </a:rPr>
                            <a:t>daniel.schulte@cern.ch</a:t>
                          </a:r>
                          <a:r>
                            <a:rPr lang="de-DE" sz="1100" dirty="0">
                              <a:effectLst/>
                            </a:rPr>
                            <a:t>)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21399670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MC – Proton Driver 2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blipFill>
                          <a:blip r:embed="rId2"/>
                          <a:stretch>
                            <a:fillRect l="-90164" t="-1337500" r="-138525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de-DE" sz="1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Book Antiqua"/>
                              <a:ea typeface="+mn-ea"/>
                              <a:cs typeface="+mn-cs"/>
                            </a:rPr>
                            <a:t>D.Schulte (daniel.schulte@cern.ch)</a:t>
                          </a: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2178481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MC – Proton Driver 3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blipFill>
                          <a:blip r:embed="rId2"/>
                          <a:stretch>
                            <a:fillRect l="-90164" t="-1437500" r="-138525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de-DE" sz="11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Book Antiqua"/>
                              <a:ea typeface="+mn-ea"/>
                              <a:cs typeface="+mn-cs"/>
                            </a:rPr>
                            <a:t>D.Schulte</a:t>
                          </a:r>
                          <a:r>
                            <a:rPr kumimoji="0" lang="de-DE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Book Antiqua"/>
                              <a:ea typeface="+mn-ea"/>
                              <a:cs typeface="+mn-cs"/>
                            </a:rPr>
                            <a:t> (</a:t>
                          </a:r>
                          <a:r>
                            <a:rPr kumimoji="0" lang="de-DE" sz="11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Book Antiqua"/>
                              <a:ea typeface="+mn-ea"/>
                              <a:cs typeface="+mn-cs"/>
                            </a:rPr>
                            <a:t>daniel.schulte@cern.ch</a:t>
                          </a:r>
                          <a:r>
                            <a:rPr kumimoji="0" lang="de-DE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Book Antiqua"/>
                              <a:ea typeface="+mn-ea"/>
                              <a:cs typeface="+mn-cs"/>
                            </a:rPr>
                            <a:t>)</a:t>
                          </a: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866847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MC – Positron Driver 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blipFill>
                          <a:blip r:embed="rId2"/>
                          <a:stretch>
                            <a:fillRect l="-90164" t="-1537500" r="-138525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de-DE" sz="11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Book Antiqua"/>
                              <a:ea typeface="+mn-ea"/>
                              <a:cs typeface="+mn-cs"/>
                            </a:rPr>
                            <a:t>D.Schulte</a:t>
                          </a:r>
                          <a:r>
                            <a:rPr kumimoji="0" lang="de-DE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Book Antiqua"/>
                              <a:ea typeface="+mn-ea"/>
                              <a:cs typeface="+mn-cs"/>
                            </a:rPr>
                            <a:t> (</a:t>
                          </a:r>
                          <a:r>
                            <a:rPr kumimoji="0" lang="de-DE" sz="11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Book Antiqua"/>
                              <a:ea typeface="+mn-ea"/>
                              <a:cs typeface="+mn-cs"/>
                            </a:rPr>
                            <a:t>daniel.schulte@cern.ch</a:t>
                          </a:r>
                          <a:r>
                            <a:rPr kumimoji="0" lang="de-DE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Book Antiqua"/>
                              <a:ea typeface="+mn-ea"/>
                              <a:cs typeface="+mn-cs"/>
                            </a:rPr>
                            <a:t>)</a:t>
                          </a: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AF4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63692458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blipFill>
                          <a:blip r:embed="rId2"/>
                          <a:stretch>
                            <a:fillRect l="-457" t="-1637500" r="-265753" b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blipFill>
                          <a:blip r:embed="rId2"/>
                          <a:stretch>
                            <a:fillRect l="-90164" t="-1637500" r="-138525" b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/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Carl Schroeder (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CBSchroeder@lbl.gov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/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AF6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1287340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blipFill>
                          <a:blip r:embed="rId2"/>
                          <a:stretch>
                            <a:fillRect l="-457" t="-1737500" r="-265753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blipFill>
                          <a:blip r:embed="rId2"/>
                          <a:stretch>
                            <a:fillRect l="-90164" t="-1737500" r="-138525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/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Gessner, Spencer J. (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sgess@slac.edu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/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AF6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9575969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algn="l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SWFA-LC</a:t>
                          </a:r>
                        </a:p>
                      </a:txBody>
                      <a:tcPr marL="45720" marR="4572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blipFill>
                          <a:blip r:embed="rId2"/>
                          <a:stretch>
                            <a:fillRect l="-90164" t="-1837500" r="-138525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 defTabSz="914400" rtl="0" eaLnBrk="1" latinLnBrk="0" hangingPunct="1"/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Chunguang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Jing (</a:t>
                          </a:r>
                          <a:r>
                            <a:rPr lang="en-US" sz="1100" kern="1200" dirty="0" err="1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jingchg@anl.gov</a:t>
                          </a:r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HelveticaNeue" panose="02000503000000020004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/>
                          <a:r>
                            <a:rPr lang="en-US" sz="14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AF6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714646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8723900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5C8FC26-BF59-C045-A717-F1BF2D307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2A0EA7-2275-4346-B8EC-FB2A3D16B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ITF is focusing on collider facilities.</a:t>
            </a:r>
          </a:p>
          <a:p>
            <a:r>
              <a:rPr lang="en-US" dirty="0"/>
              <a:t>AF topical groups (AF3,4,6) have provided initial lists of proposals and concepts for evaluation to the ITF. </a:t>
            </a:r>
          </a:p>
          <a:p>
            <a:r>
              <a:rPr lang="en-US" dirty="0"/>
              <a:t>Proposal for four categories:</a:t>
            </a:r>
          </a:p>
          <a:p>
            <a:pPr marL="452437" lvl="1" indent="-342900">
              <a:buSzPct val="90000"/>
              <a:buFont typeface="+mj-lt"/>
              <a:buAutoNum type="arabicPeriod"/>
            </a:pPr>
            <a:r>
              <a:rPr lang="en-US" dirty="0"/>
              <a:t>Existing facilities for references (Tevatron, RHIC, LEP, LHC, Super KEKB, XFEL, LCLS II ...) </a:t>
            </a:r>
            <a:r>
              <a:rPr lang="en-US" b="1" dirty="0"/>
              <a:t>[Existing]</a:t>
            </a:r>
          </a:p>
          <a:p>
            <a:pPr marL="452437" lvl="1" indent="-342900">
              <a:buSzPct val="90000"/>
              <a:buFont typeface="+mj-lt"/>
              <a:buAutoNum type="arabicPeriod"/>
            </a:pPr>
            <a:r>
              <a:rPr lang="en-US" dirty="0"/>
              <a:t>Proposals with TDR and/or CDR </a:t>
            </a:r>
            <a:r>
              <a:rPr lang="en-US" b="1" dirty="0"/>
              <a:t>[CDR/TDR]</a:t>
            </a:r>
          </a:p>
          <a:p>
            <a:pPr marL="452437" lvl="1" indent="-342900">
              <a:buSzPct val="90000"/>
              <a:buFont typeface="+mj-lt"/>
              <a:buAutoNum type="arabicPeriod"/>
            </a:pPr>
            <a:r>
              <a:rPr lang="en-US" dirty="0"/>
              <a:t>Proposal without TDR or CDR but reasonably well thought through and mostly based on existing technologies. An estimate for component counts exists. </a:t>
            </a:r>
            <a:r>
              <a:rPr lang="en-US" b="1" dirty="0"/>
              <a:t>[Concept]</a:t>
            </a:r>
          </a:p>
          <a:p>
            <a:pPr marL="452437" lvl="1" indent="-342900">
              <a:buSzPct val="90000"/>
              <a:buFont typeface="+mj-lt"/>
              <a:buAutoNum type="arabicPeriod"/>
            </a:pPr>
            <a:r>
              <a:rPr lang="en-US" dirty="0"/>
              <a:t>Future concepts and ideas </a:t>
            </a:r>
            <a:r>
              <a:rPr lang="en-US" b="1" dirty="0"/>
              <a:t>[Future concepts]</a:t>
            </a:r>
          </a:p>
          <a:p>
            <a:r>
              <a:rPr lang="en-US" dirty="0"/>
              <a:t>The ITF developed a set of metrics that will be used to evaluate the proposals and concepts. A spreadsheet to be filled out by the proponents of proposals and concepts will be distributed soon. </a:t>
            </a:r>
          </a:p>
          <a:p>
            <a:r>
              <a:rPr lang="en-US" dirty="0">
                <a:solidFill>
                  <a:schemeClr val="tx1"/>
                </a:solidFill>
              </a:rPr>
              <a:t>ITF will assemble and evaluate all this information and prepare an overall comparison of all the proposals and concepts. This will be presented to the AF topical groups at a workshop, probably during spring 2021, for comments and feedback.</a:t>
            </a:r>
          </a:p>
          <a:p>
            <a:r>
              <a:rPr lang="en-US" dirty="0"/>
              <a:t>ITF will prepare a White Paper with the metrics, processes and conclusions for Snowmass’21 in summer 2021.</a:t>
            </a:r>
          </a:p>
        </p:txBody>
      </p:sp>
    </p:spTree>
    <p:extLst>
      <p:ext uri="{BB962C8B-B14F-4D97-AF65-F5344CB8AC3E}">
        <p14:creationId xmlns:p14="http://schemas.microsoft.com/office/powerpoint/2010/main" val="228428389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RHIC operations review templat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Felix Titling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l">
          <a:spcBef>
            <a:spcPct val="50000"/>
          </a:spcBef>
          <a:defRPr sz="2800" b="0" dirty="0" smtClean="0">
            <a:solidFill>
              <a:srgbClr val="FFFFFF"/>
            </a:solidFill>
            <a:latin typeface="Helvetica"/>
            <a:cs typeface="Helvetica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Helvetica template.potx</Template>
  <TotalTime>249739</TotalTime>
  <Words>1295</Words>
  <Application>Microsoft Macintosh PowerPoint</Application>
  <PresentationFormat>Widescreen</PresentationFormat>
  <Paragraphs>163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Book Antiqua</vt:lpstr>
      <vt:lpstr>Calibri</vt:lpstr>
      <vt:lpstr>Cambria Math</vt:lpstr>
      <vt:lpstr>Felix Titling</vt:lpstr>
      <vt:lpstr>Helvetica</vt:lpstr>
      <vt:lpstr>HelveticaNeue</vt:lpstr>
      <vt:lpstr>Times New Roman</vt:lpstr>
      <vt:lpstr>1_RHIC operations review template</vt:lpstr>
      <vt:lpstr>AF Implementation Task Force</vt:lpstr>
      <vt:lpstr>AF Implementation Task Force</vt:lpstr>
      <vt:lpstr>Charge items</vt:lpstr>
      <vt:lpstr>LHC example</vt:lpstr>
      <vt:lpstr>LHC example</vt:lpstr>
      <vt:lpstr>LHC example</vt:lpstr>
      <vt:lpstr>Higgs factory concepts / proposals (8)</vt:lpstr>
      <vt:lpstr>High energy concepts / proposals (18)</vt:lpstr>
      <vt:lpstr>Status</vt:lpstr>
    </vt:vector>
  </TitlesOfParts>
  <Company>Brookhaven National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Valued Gateway Client</dc:creator>
  <cp:lastModifiedBy>Roser, Thomas</cp:lastModifiedBy>
  <cp:revision>1394</cp:revision>
  <cp:lastPrinted>2019-11-26T13:59:32Z</cp:lastPrinted>
  <dcterms:created xsi:type="dcterms:W3CDTF">2011-02-21T05:12:41Z</dcterms:created>
  <dcterms:modified xsi:type="dcterms:W3CDTF">2020-12-16T01:56:03Z</dcterms:modified>
</cp:coreProperties>
</file>