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23"/>
  </p:notesMasterIdLst>
  <p:handoutMasterIdLst>
    <p:handoutMasterId r:id="rId24"/>
  </p:handoutMasterIdLst>
  <p:sldIdLst>
    <p:sldId id="294" r:id="rId2"/>
    <p:sldId id="330" r:id="rId3"/>
    <p:sldId id="300" r:id="rId4"/>
    <p:sldId id="316" r:id="rId5"/>
    <p:sldId id="327" r:id="rId6"/>
    <p:sldId id="337" r:id="rId7"/>
    <p:sldId id="325" r:id="rId8"/>
    <p:sldId id="323" r:id="rId9"/>
    <p:sldId id="326" r:id="rId10"/>
    <p:sldId id="331" r:id="rId11"/>
    <p:sldId id="329" r:id="rId12"/>
    <p:sldId id="321" r:id="rId13"/>
    <p:sldId id="324" r:id="rId14"/>
    <p:sldId id="322" r:id="rId15"/>
    <p:sldId id="335" r:id="rId16"/>
    <p:sldId id="320" r:id="rId17"/>
    <p:sldId id="334" r:id="rId18"/>
    <p:sldId id="278" r:id="rId19"/>
    <p:sldId id="319" r:id="rId20"/>
    <p:sldId id="338" r:id="rId21"/>
    <p:sldId id="333" r:id="rId22"/>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3107">
          <p15:clr>
            <a:srgbClr val="A4A3A4"/>
          </p15:clr>
        </p15:guide>
        <p15:guide id="2" orient="horz" pos="1274">
          <p15:clr>
            <a:srgbClr val="A4A3A4"/>
          </p15:clr>
        </p15:guide>
        <p15:guide id="3" orient="horz" pos="114">
          <p15:clr>
            <a:srgbClr val="A4A3A4"/>
          </p15:clr>
        </p15:guide>
        <p15:guide id="4" orient="horz" pos="2093">
          <p15:clr>
            <a:srgbClr val="A4A3A4"/>
          </p15:clr>
        </p15:guide>
        <p15:guide id="5" orient="horz" pos="453">
          <p15:clr>
            <a:srgbClr val="A4A3A4"/>
          </p15:clr>
        </p15:guide>
        <p15:guide id="6" orient="horz" pos="3001">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0504E"/>
    <a:srgbClr val="4E4E4E"/>
    <a:srgbClr val="404040"/>
    <a:srgbClr val="004C97"/>
    <a:srgbClr val="63666A"/>
    <a:srgbClr val="99D6EA"/>
    <a:srgbClr val="505050"/>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35" autoAdjust="0"/>
    <p:restoredTop sz="95921"/>
  </p:normalViewPr>
  <p:slideViewPr>
    <p:cSldViewPr snapToGrid="0" snapToObjects="1" showGuides="1">
      <p:cViewPr varScale="1">
        <p:scale>
          <a:sx n="134" d="100"/>
          <a:sy n="134" d="100"/>
        </p:scale>
        <p:origin x="200" y="488"/>
      </p:cViewPr>
      <p:guideLst>
        <p:guide orient="horz" pos="3107"/>
        <p:guide orient="horz" pos="1274"/>
        <p:guide orient="horz" pos="114"/>
        <p:guide orient="horz" pos="2093"/>
        <p:guide orient="horz" pos="453"/>
        <p:guide orient="horz" pos="3001"/>
        <p:guide pos="5616"/>
        <p:guide pos="136"/>
        <p:guide pos="589"/>
        <p:guide pos="4453"/>
        <p:guide pos="5163"/>
        <p:guide pos="4632"/>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image" Target="../media/image5.png"/><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3/9/21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dirty="0"/>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3/9/21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dirty="0"/>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9524" b="2952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3" y="728664"/>
            <a:ext cx="8672513" cy="3794522"/>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3275" indent="-230188">
              <a:defRPr sz="1500">
                <a:solidFill>
                  <a:srgbClr val="505050"/>
                </a:solidFill>
              </a:defRPr>
            </a:lvl3pPr>
            <a:lvl4pPr marL="1085850" indent="-228600">
              <a:defRPr sz="1400">
                <a:solidFill>
                  <a:srgbClr val="505050"/>
                </a:solidFill>
              </a:defRPr>
            </a:lvl4pPr>
            <a:lvl5pPr marL="1370013" indent="-230188">
              <a:buFont typeface="Arial"/>
              <a:buChar char="•"/>
              <a:defRPr sz="1400">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57ADAB69-348E-2C41-AF41-E98D046040A4}" type="datetime1">
              <a:rPr lang="en-US" smtClean="0"/>
              <a:pPr>
                <a:defRPr/>
              </a:pPr>
              <a:t>3/9/21</a:t>
            </a:fld>
            <a:endParaRPr lang="en-US" dirty="0"/>
          </a:p>
        </p:txBody>
      </p:sp>
      <p:sp>
        <p:nvSpPr>
          <p:cNvPr id="9" name="Footer Placeholder 4"/>
          <p:cNvSpPr>
            <a:spLocks noGrp="1"/>
          </p:cNvSpPr>
          <p:nvPr>
            <p:ph type="ftr" sz="quarter" idx="3"/>
          </p:nvPr>
        </p:nvSpPr>
        <p:spPr>
          <a:xfrm>
            <a:off x="1530603" y="4878161"/>
            <a:ext cx="6262118" cy="182155"/>
          </a:xfrm>
          <a:prstGeom prst="rect">
            <a:avLst/>
          </a:prstGeom>
        </p:spPr>
        <p:txBody>
          <a:bodyPr lIns="0" tIns="0" rIns="0" bIns="0" anchor="t" anchorCtr="0"/>
          <a:lstStyle>
            <a:lvl1pPr marL="0" algn="l">
              <a:defRPr sz="900" b="0">
                <a:solidFill>
                  <a:srgbClr val="004C97"/>
                </a:solidFill>
                <a:latin typeface="Helvetica"/>
                <a:ea typeface="ＭＳ Ｐゴシック" charset="0"/>
                <a:cs typeface="ＭＳ Ｐゴシック" charset="0"/>
              </a:defRPr>
            </a:lvl1pPr>
          </a:lstStyle>
          <a:p>
            <a:pPr>
              <a:defRPr/>
            </a:pPr>
            <a:r>
              <a:rPr lang="en-US" spc="-1" dirty="0">
                <a:solidFill>
                  <a:srgbClr val="1F497D"/>
                </a:solidFill>
                <a:uFill>
                  <a:solidFill>
                    <a:srgbClr val="FFFFFF"/>
                  </a:solidFill>
                </a:uFill>
                <a:latin typeface="Arial"/>
                <a:ea typeface="ＭＳ Ｐゴシック"/>
              </a:rPr>
              <a:t>Hans Wenzel    </a:t>
            </a:r>
            <a:r>
              <a:rPr lang="en-US" dirty="0"/>
              <a:t>CPAD Instrumentation Frontier Workshop 18-22 March 2021 Stony Brook, NY</a:t>
            </a:r>
          </a:p>
          <a:p>
            <a:pPr>
              <a:defRPr/>
            </a:pPr>
            <a:endParaRPr lang="en-US" b="1" dirty="0"/>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728663"/>
            <a:ext cx="4206240" cy="2725341"/>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3275" indent="-230188">
              <a:defRPr sz="1500">
                <a:solidFill>
                  <a:srgbClr val="505050"/>
                </a:solidFill>
              </a:defRPr>
            </a:lvl3pPr>
            <a:lvl4pPr marL="1085850" indent="-228600">
              <a:defRPr sz="1400">
                <a:solidFill>
                  <a:srgbClr val="505050"/>
                </a:solidFill>
              </a:defRPr>
            </a:lvl4pPr>
            <a:lvl5pPr marL="1370013" indent="-230188">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5" y="728663"/>
            <a:ext cx="4215383" cy="2725341"/>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6450" indent="-228600">
              <a:defRPr sz="1500">
                <a:solidFill>
                  <a:srgbClr val="505050"/>
                </a:solidFill>
              </a:defRPr>
            </a:lvl3pPr>
            <a:lvl4pPr marL="1087438" indent="-228600">
              <a:defRPr sz="1400">
                <a:solidFill>
                  <a:srgbClr val="505050"/>
                </a:solidFill>
              </a:defRPr>
            </a:lvl4pPr>
            <a:lvl5pPr marL="1370013" indent="-228600">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3573827"/>
            <a:ext cx="4205476"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2" y="3573827"/>
            <a:ext cx="4206239"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B099EE7B-C01A-E94A-AA76-2F04CF97FC05}" type="datetime1">
              <a:rPr lang="en-US" smtClean="0"/>
              <a:pPr>
                <a:defRPr/>
              </a:pPr>
              <a:t>3/9/21</a:t>
            </a:fld>
            <a:endParaRPr lang="en-US" dirty="0"/>
          </a:p>
        </p:txBody>
      </p:sp>
      <p:sp>
        <p:nvSpPr>
          <p:cNvPr id="12" name="Footer Placeholder 4"/>
          <p:cNvSpPr>
            <a:spLocks noGrp="1"/>
          </p:cNvSpPr>
          <p:nvPr>
            <p:ph type="ftr" sz="quarter" idx="3"/>
          </p:nvPr>
        </p:nvSpPr>
        <p:spPr>
          <a:xfrm>
            <a:off x="1530602"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b="1" spc="-1" dirty="0">
                <a:solidFill>
                  <a:srgbClr val="1F497D"/>
                </a:solidFill>
                <a:uFill>
                  <a:solidFill>
                    <a:srgbClr val="FFFFFF"/>
                  </a:solidFill>
                </a:uFill>
                <a:latin typeface="Arial"/>
                <a:ea typeface="ＭＳ Ｐゴシック"/>
              </a:rPr>
              <a:t>Hans Wenzel    </a:t>
            </a:r>
            <a:r>
              <a:rPr lang="en-US" b="1" dirty="0"/>
              <a:t>CPAD Instrumentation Frontier Workshop 18-22 March 2021 Stony Brook, NY</a:t>
            </a:r>
          </a:p>
          <a:p>
            <a:pPr>
              <a:defRPr/>
            </a:pPr>
            <a:endParaRPr lang="en-US" b="1" dirty="0"/>
          </a:p>
        </p:txBody>
      </p:sp>
      <p:sp>
        <p:nvSpPr>
          <p:cNvPr id="13"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719138"/>
            <a:ext cx="3027894" cy="3767007"/>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5" y="719139"/>
            <a:ext cx="5347605" cy="3767006"/>
          </a:xfrm>
          <a:prstGeom prst="rect">
            <a:avLst/>
          </a:prstGeom>
        </p:spPr>
        <p:txBody>
          <a:bodyPr lIns="0" tIns="0" rIns="0" bIns="0"/>
          <a:lstStyle>
            <a:lvl1pPr marL="230188" indent="-230188">
              <a:defRPr sz="1800">
                <a:solidFill>
                  <a:srgbClr val="505050"/>
                </a:solidFill>
              </a:defRPr>
            </a:lvl1pPr>
            <a:lvl2pPr marL="514350" indent="-230188">
              <a:defRPr sz="1600">
                <a:solidFill>
                  <a:srgbClr val="505050"/>
                </a:solidFill>
              </a:defRPr>
            </a:lvl2pPr>
            <a:lvl3pPr marL="806450" indent="-228600">
              <a:defRPr sz="1500">
                <a:solidFill>
                  <a:srgbClr val="505050"/>
                </a:solidFill>
              </a:defRPr>
            </a:lvl3pPr>
            <a:lvl4pPr marL="1087438" indent="-228600">
              <a:defRPr sz="1400">
                <a:solidFill>
                  <a:srgbClr val="505050"/>
                </a:solidFill>
              </a:defRPr>
            </a:lvl4pPr>
            <a:lvl5pPr marL="1370013" indent="-228600">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4878161"/>
            <a:ext cx="675368" cy="180975"/>
          </a:xfrm>
        </p:spPr>
        <p:txBody>
          <a:bodyPr/>
          <a:lstStyle>
            <a:lvl1pPr>
              <a:defRPr sz="900" smtClean="0"/>
            </a:lvl1pPr>
          </a:lstStyle>
          <a:p>
            <a:pPr>
              <a:defRPr/>
            </a:pPr>
            <a:fld id="{09EA2773-F02A-CC43-B1C5-479A1F34EDA7}" type="datetime1">
              <a:rPr lang="en-US" smtClean="0"/>
              <a:pPr>
                <a:defRPr/>
              </a:pPr>
              <a:t>3/9/21</a:t>
            </a:fld>
            <a:endParaRPr lang="en-US" dirty="0"/>
          </a:p>
        </p:txBody>
      </p:sp>
      <p:sp>
        <p:nvSpPr>
          <p:cNvPr id="6" name="Footer Placeholder 4"/>
          <p:cNvSpPr>
            <a:spLocks noGrp="1"/>
          </p:cNvSpPr>
          <p:nvPr>
            <p:ph type="ftr" sz="quarter" idx="17"/>
          </p:nvPr>
        </p:nvSpPr>
        <p:spPr>
          <a:xfrm>
            <a:off x="1530604" y="4878161"/>
            <a:ext cx="6262119" cy="187523"/>
          </a:xfrm>
        </p:spPr>
        <p:txBody>
          <a:bodyPr/>
          <a:lstStyle>
            <a:lvl1pPr>
              <a:defRPr sz="900" dirty="0" smtClean="0"/>
            </a:lvl1pPr>
          </a:lstStyle>
          <a:p>
            <a:pPr>
              <a:defRPr/>
            </a:pPr>
            <a:r>
              <a:rPr lang="en-US" b="1" spc="-1" dirty="0">
                <a:solidFill>
                  <a:srgbClr val="1F497D"/>
                </a:solidFill>
                <a:uFill>
                  <a:solidFill>
                    <a:srgbClr val="FFFFFF"/>
                  </a:solidFill>
                </a:uFill>
                <a:latin typeface="Arial"/>
                <a:ea typeface="ＭＳ Ｐゴシック"/>
              </a:rPr>
              <a:t>Hans Wenzel    </a:t>
            </a:r>
            <a:r>
              <a:rPr lang="en-US" b="1" dirty="0"/>
              <a:t>CPAD Instrumentation Frontier Workshop 18-22 March 2021 Stony Brook, NY</a:t>
            </a:r>
          </a:p>
          <a:p>
            <a:pPr>
              <a:defRPr/>
            </a:pPr>
            <a:endParaRPr lang="en-US" b="1" dirty="0"/>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228600" y="190520"/>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728664"/>
            <a:ext cx="8686800" cy="2795038"/>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3707254"/>
            <a:ext cx="8686800" cy="818444"/>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8FEA58B7-095F-6844-8E3C-8A1DDD22BF89}" type="datetime1">
              <a:rPr lang="en-US" smtClean="0"/>
              <a:pPr>
                <a:defRPr/>
              </a:pPr>
              <a:t>3/9/21</a:t>
            </a:fld>
            <a:endParaRPr lang="en-US" dirty="0"/>
          </a:p>
        </p:txBody>
      </p:sp>
      <p:sp>
        <p:nvSpPr>
          <p:cNvPr id="9" name="Footer Placeholder 4"/>
          <p:cNvSpPr>
            <a:spLocks noGrp="1"/>
          </p:cNvSpPr>
          <p:nvPr>
            <p:ph type="ftr" sz="quarter" idx="3"/>
          </p:nvPr>
        </p:nvSpPr>
        <p:spPr>
          <a:xfrm>
            <a:off x="1530603" y="4878161"/>
            <a:ext cx="625195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b="1" spc="-1" dirty="0">
                <a:solidFill>
                  <a:srgbClr val="1F497D"/>
                </a:solidFill>
                <a:uFill>
                  <a:solidFill>
                    <a:srgbClr val="FFFFFF"/>
                  </a:solidFill>
                </a:uFill>
                <a:latin typeface="Arial"/>
                <a:ea typeface="ＭＳ Ｐゴシック"/>
              </a:rPr>
              <a:t>Hans Wenzel    </a:t>
            </a:r>
            <a:r>
              <a:rPr lang="en-US" b="1" dirty="0"/>
              <a:t>CPAD Instrumentation Frontier Workshop 18-22 March 2021 Stony Brook, NY</a:t>
            </a:r>
          </a:p>
          <a:p>
            <a:pPr>
              <a:defRPr/>
            </a:pPr>
            <a:endParaRPr lang="en-US" b="1" dirty="0"/>
          </a:p>
        </p:txBody>
      </p:sp>
      <p:sp>
        <p:nvSpPr>
          <p:cNvPr id="11"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4878161"/>
            <a:ext cx="675368" cy="180975"/>
          </a:xfrm>
        </p:spPr>
        <p:txBody>
          <a:bodyPr/>
          <a:lstStyle>
            <a:lvl1pPr>
              <a:defRPr sz="900"/>
            </a:lvl1pPr>
          </a:lstStyle>
          <a:p>
            <a:pPr>
              <a:defRPr/>
            </a:pPr>
            <a:fld id="{3C7E1B65-1920-CF40-87B8-818D6517E0EA}" type="datetime1">
              <a:rPr lang="en-US" smtClean="0"/>
              <a:pPr>
                <a:defRPr/>
              </a:pPr>
              <a:t>3/9/21</a:t>
            </a:fld>
            <a:endParaRPr lang="en-US" dirty="0"/>
          </a:p>
        </p:txBody>
      </p:sp>
      <p:sp>
        <p:nvSpPr>
          <p:cNvPr id="4" name="Footer Placeholder 3"/>
          <p:cNvSpPr>
            <a:spLocks noGrp="1"/>
          </p:cNvSpPr>
          <p:nvPr>
            <p:ph type="ftr" sz="quarter" idx="11"/>
          </p:nvPr>
        </p:nvSpPr>
        <p:spPr>
          <a:xfrm>
            <a:off x="1530605" y="4878161"/>
            <a:ext cx="6260399" cy="182155"/>
          </a:xfrm>
        </p:spPr>
        <p:txBody>
          <a:bodyPr/>
          <a:lstStyle>
            <a:lvl1pPr>
              <a:defRPr sz="900"/>
            </a:lvl1pPr>
          </a:lstStyle>
          <a:p>
            <a:pPr>
              <a:defRPr/>
            </a:pPr>
            <a:r>
              <a:rPr lang="en-US" b="1" spc="-1" dirty="0">
                <a:solidFill>
                  <a:srgbClr val="1F497D"/>
                </a:solidFill>
                <a:uFill>
                  <a:solidFill>
                    <a:srgbClr val="FFFFFF"/>
                  </a:solidFill>
                </a:uFill>
                <a:latin typeface="Arial"/>
                <a:ea typeface="ＭＳ Ｐゴシック"/>
              </a:rPr>
              <a:t>Hans Wenzel    </a:t>
            </a:r>
            <a:r>
              <a:rPr lang="en-US" b="1" dirty="0"/>
              <a:t>CPAD Instrumentation Frontier Workshop 18-22 March 2021 Stony Brook, NY</a:t>
            </a:r>
          </a:p>
          <a:p>
            <a:pPr>
              <a:defRPr/>
            </a:pPr>
            <a:endParaRPr lang="en-US" b="1" dirty="0"/>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190501"/>
            <a:ext cx="8675688" cy="4352192"/>
          </a:xfrm>
          <a:prstGeom prst="rect">
            <a:avLst/>
          </a:prstGeom>
        </p:spPr>
        <p:txBody>
          <a:bodyPr vert="horz"/>
          <a:lstStyle>
            <a:lvl1pPr marL="230188" indent="-230188">
              <a:defRPr sz="1400">
                <a:solidFill>
                  <a:srgbClr val="505050"/>
                </a:solidFill>
              </a:defRPr>
            </a:lvl1pPr>
          </a:lstStyle>
          <a:p>
            <a:r>
              <a:rPr lang="en-US" dirty="0"/>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D38FDACF-6E1B-814B-BDB6-B66F2ED862D6}" type="datetime1">
              <a:rPr lang="en-US" smtClean="0"/>
              <a:t>3/9/21</a:t>
            </a:fld>
            <a:endParaRPr lang="en-US" dirty="0"/>
          </a:p>
        </p:txBody>
      </p:sp>
      <p:sp>
        <p:nvSpPr>
          <p:cNvPr id="4" name="Footer Placeholder 3"/>
          <p:cNvSpPr>
            <a:spLocks noGrp="1"/>
          </p:cNvSpPr>
          <p:nvPr>
            <p:ph type="ftr" sz="quarter" idx="11"/>
          </p:nvPr>
        </p:nvSpPr>
        <p:spPr>
          <a:xfrm>
            <a:off x="1530603" y="4878161"/>
            <a:ext cx="6272278" cy="182155"/>
          </a:xfrm>
        </p:spPr>
        <p:txBody>
          <a:bodyPr/>
          <a:lstStyle/>
          <a:p>
            <a:pPr>
              <a:defRPr/>
            </a:pPr>
            <a:r>
              <a:rPr lang="en-US" dirty="0"/>
              <a:t>Presenter | Presentation Title or Meeting Title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036671"/>
            <a:ext cx="1600200" cy="120015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036671"/>
            <a:ext cx="1600200" cy="120015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036671"/>
            <a:ext cx="1600200" cy="120015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036671"/>
            <a:ext cx="1600200" cy="120015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036671"/>
            <a:ext cx="1600200" cy="120015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729132"/>
            <a:ext cx="1600200" cy="120015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729132"/>
            <a:ext cx="1600200" cy="120015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729132"/>
            <a:ext cx="1600200" cy="120015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729132"/>
            <a:ext cx="1600200" cy="120015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729132"/>
            <a:ext cx="1600200" cy="120015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3336601"/>
            <a:ext cx="1600200" cy="120015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3336601"/>
            <a:ext cx="1600200" cy="120015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3336601"/>
            <a:ext cx="1600200" cy="120015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3336601"/>
            <a:ext cx="1600200" cy="120015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3336601"/>
            <a:ext cx="1600200" cy="120015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lang="en-US" sz="3300" b="0" strike="noStrike" spc="-1">
              <a:solidFill>
                <a:srgbClr val="000000"/>
              </a:solidFill>
              <a:uFill>
                <a:solidFill>
                  <a:srgbClr val="FFFFFF"/>
                </a:solidFill>
              </a:uFill>
              <a:latin typeface="Arial"/>
            </a:endParaRPr>
          </a:p>
        </p:txBody>
      </p:sp>
      <p:sp>
        <p:nvSpPr>
          <p:cNvPr id="3" name="Date Placeholder 3">
            <a:extLst>
              <a:ext uri="{FF2B5EF4-FFF2-40B4-BE49-F238E27FC236}">
                <a16:creationId xmlns:a16="http://schemas.microsoft.com/office/drawing/2014/main" id="{46247DDD-FE25-A94E-A765-C2980AF92382}"/>
              </a:ext>
            </a:extLst>
          </p:cNvPr>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57ADAB69-348E-2C41-AF41-E98D046040A4}" type="datetime1">
              <a:rPr lang="en-US" smtClean="0"/>
              <a:pPr>
                <a:defRPr/>
              </a:pPr>
              <a:t>3/9/21</a:t>
            </a:fld>
            <a:endParaRPr lang="en-US" dirty="0"/>
          </a:p>
        </p:txBody>
      </p:sp>
      <p:sp>
        <p:nvSpPr>
          <p:cNvPr id="4" name="Footer Placeholder 4">
            <a:extLst>
              <a:ext uri="{FF2B5EF4-FFF2-40B4-BE49-F238E27FC236}">
                <a16:creationId xmlns:a16="http://schemas.microsoft.com/office/drawing/2014/main" id="{B386B57C-421C-9D42-B380-6CD6231D5224}"/>
              </a:ext>
            </a:extLst>
          </p:cNvPr>
          <p:cNvSpPr>
            <a:spLocks noGrp="1"/>
          </p:cNvSpPr>
          <p:nvPr>
            <p:ph type="ftr" sz="quarter" idx="3"/>
          </p:nvPr>
        </p:nvSpPr>
        <p:spPr>
          <a:xfrm>
            <a:off x="1530603" y="4878161"/>
            <a:ext cx="6262118" cy="182155"/>
          </a:xfrm>
          <a:prstGeom prst="rect">
            <a:avLst/>
          </a:prstGeom>
        </p:spPr>
        <p:txBody>
          <a:bodyPr lIns="0" tIns="0" rIns="0" bIns="0" anchor="t" anchorCtr="0"/>
          <a:lstStyle>
            <a:lvl1pPr marL="0" algn="l">
              <a:defRPr sz="900" b="0">
                <a:solidFill>
                  <a:srgbClr val="004C97"/>
                </a:solidFill>
                <a:latin typeface="Helvetica"/>
                <a:ea typeface="ＭＳ Ｐゴシック" charset="0"/>
                <a:cs typeface="ＭＳ Ｐゴシック" charset="0"/>
              </a:defRPr>
            </a:lvl1pPr>
          </a:lstStyle>
          <a:p>
            <a:pPr>
              <a:defRPr/>
            </a:pPr>
            <a:r>
              <a:rPr lang="en-US" spc="-1" dirty="0">
                <a:solidFill>
                  <a:srgbClr val="1F497D"/>
                </a:solidFill>
                <a:uFill>
                  <a:solidFill>
                    <a:srgbClr val="FFFFFF"/>
                  </a:solidFill>
                </a:uFill>
                <a:latin typeface="Arial"/>
                <a:ea typeface="ＭＳ Ｐゴシック"/>
              </a:rPr>
              <a:t>Hans Wenzel    </a:t>
            </a:r>
            <a:r>
              <a:rPr lang="en-US" dirty="0"/>
              <a:t>CPAD Instrumentation Frontier Workshop 18-22 March 2021 Stony Brook, NY</a:t>
            </a:r>
          </a:p>
          <a:p>
            <a:pPr>
              <a:defRPr/>
            </a:pPr>
            <a:endParaRPr lang="en-US" b="1" dirty="0"/>
          </a:p>
        </p:txBody>
      </p:sp>
      <p:sp>
        <p:nvSpPr>
          <p:cNvPr id="5" name="Slide Number Placeholder 5">
            <a:extLst>
              <a:ext uri="{FF2B5EF4-FFF2-40B4-BE49-F238E27FC236}">
                <a16:creationId xmlns:a16="http://schemas.microsoft.com/office/drawing/2014/main" id="{4EB83EC6-095D-E748-91F7-927E96E03219}"/>
              </a:ext>
            </a:extLst>
          </p:cNvPr>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2272330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E28A345-236F-D043-A59F-3370763DDFFB}"/>
              </a:ext>
            </a:extLst>
          </p:cNvPr>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57ADAB69-348E-2C41-AF41-E98D046040A4}" type="datetime1">
              <a:rPr lang="en-US" smtClean="0"/>
              <a:pPr>
                <a:defRPr/>
              </a:pPr>
              <a:t>3/9/21</a:t>
            </a:fld>
            <a:endParaRPr lang="en-US" dirty="0"/>
          </a:p>
        </p:txBody>
      </p:sp>
      <p:sp>
        <p:nvSpPr>
          <p:cNvPr id="3" name="Footer Placeholder 4">
            <a:extLst>
              <a:ext uri="{FF2B5EF4-FFF2-40B4-BE49-F238E27FC236}">
                <a16:creationId xmlns:a16="http://schemas.microsoft.com/office/drawing/2014/main" id="{6DAF33AF-22F3-E443-BD42-52B223273E9C}"/>
              </a:ext>
            </a:extLst>
          </p:cNvPr>
          <p:cNvSpPr>
            <a:spLocks noGrp="1"/>
          </p:cNvSpPr>
          <p:nvPr>
            <p:ph type="ftr" sz="quarter" idx="3"/>
          </p:nvPr>
        </p:nvSpPr>
        <p:spPr>
          <a:xfrm>
            <a:off x="1530603" y="4878161"/>
            <a:ext cx="6262118" cy="182155"/>
          </a:xfrm>
          <a:prstGeom prst="rect">
            <a:avLst/>
          </a:prstGeom>
        </p:spPr>
        <p:txBody>
          <a:bodyPr lIns="0" tIns="0" rIns="0" bIns="0" anchor="t" anchorCtr="0"/>
          <a:lstStyle>
            <a:lvl1pPr marL="0" algn="l">
              <a:defRPr sz="900" b="0">
                <a:solidFill>
                  <a:srgbClr val="004C97"/>
                </a:solidFill>
                <a:latin typeface="Helvetica"/>
                <a:ea typeface="ＭＳ Ｐゴシック" charset="0"/>
                <a:cs typeface="ＭＳ Ｐゴシック" charset="0"/>
              </a:defRPr>
            </a:lvl1pPr>
          </a:lstStyle>
          <a:p>
            <a:pPr>
              <a:defRPr/>
            </a:pPr>
            <a:r>
              <a:rPr lang="en-US" spc="-1" dirty="0">
                <a:solidFill>
                  <a:srgbClr val="1F497D"/>
                </a:solidFill>
                <a:uFill>
                  <a:solidFill>
                    <a:srgbClr val="FFFFFF"/>
                  </a:solidFill>
                </a:uFill>
                <a:latin typeface="Arial"/>
                <a:ea typeface="ＭＳ Ｐゴシック"/>
              </a:rPr>
              <a:t>Hans Wenzel    </a:t>
            </a:r>
            <a:r>
              <a:rPr lang="en-US" dirty="0"/>
              <a:t>CPAD Instrumentation Frontier Workshop 18-22 March 2021 Stony Brook, NY</a:t>
            </a:r>
          </a:p>
          <a:p>
            <a:pPr>
              <a:defRPr/>
            </a:pPr>
            <a:endParaRPr lang="en-US" b="1" dirty="0"/>
          </a:p>
        </p:txBody>
      </p:sp>
      <p:sp>
        <p:nvSpPr>
          <p:cNvPr id="4" name="Slide Number Placeholder 5">
            <a:extLst>
              <a:ext uri="{FF2B5EF4-FFF2-40B4-BE49-F238E27FC236}">
                <a16:creationId xmlns:a16="http://schemas.microsoft.com/office/drawing/2014/main" id="{3D70D90E-BA7A-4148-88BE-A0F6FD82D201}"/>
              </a:ext>
            </a:extLst>
          </p:cNvPr>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1760896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E2EF4938-6162-EE4E-9ED3-73016E21644A}" type="datetime1">
              <a:rPr lang="en-US" smtClean="0"/>
              <a:pPr>
                <a:defRPr/>
              </a:pPr>
              <a:t>3/9/21</a:t>
            </a:fld>
            <a:endParaRPr lang="en-US" dirty="0"/>
          </a:p>
        </p:txBody>
      </p:sp>
      <p:sp>
        <p:nvSpPr>
          <p:cNvPr id="15" name="Footer Placeholder 4"/>
          <p:cNvSpPr>
            <a:spLocks noGrp="1"/>
          </p:cNvSpPr>
          <p:nvPr>
            <p:ph type="ftr" sz="quarter" idx="3"/>
          </p:nvPr>
        </p:nvSpPr>
        <p:spPr>
          <a:xfrm>
            <a:off x="1530605" y="4878161"/>
            <a:ext cx="626039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r>
              <a:rPr lang="en-US" b="1" spc="-1" dirty="0">
                <a:solidFill>
                  <a:srgbClr val="1F497D"/>
                </a:solidFill>
                <a:uFill>
                  <a:solidFill>
                    <a:srgbClr val="FFFFFF"/>
                  </a:solidFill>
                </a:uFill>
                <a:latin typeface="Arial"/>
                <a:ea typeface="ＭＳ Ｐゴシック"/>
              </a:rPr>
              <a:t>Hans Wenzel    </a:t>
            </a:r>
            <a:r>
              <a:rPr lang="en-US" b="1" dirty="0"/>
              <a:t>CPAD Instrumentation Frontier Workshop 18-22 March 2021 Stony Brook, NY</a:t>
            </a:r>
          </a:p>
          <a:p>
            <a:pPr>
              <a:defRPr/>
            </a:pPr>
            <a:endParaRPr lang="en-US" dirty="0"/>
          </a:p>
          <a:p>
            <a:pPr>
              <a:defRPr/>
            </a:pPr>
            <a:endParaRPr lang="en-US" b="1" dirty="0"/>
          </a:p>
        </p:txBody>
      </p:sp>
      <p:sp>
        <p:nvSpPr>
          <p:cNvPr id="16"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6" y="3358114"/>
            <a:ext cx="1076325"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25" name="Group 24"/>
          <p:cNvGrpSpPr>
            <a:grpSpLocks noChangeAspect="1"/>
          </p:cNvGrpSpPr>
          <p:nvPr userDrawn="1"/>
        </p:nvGrpSpPr>
        <p:grpSpPr>
          <a:xfrm>
            <a:off x="215900" y="4670857"/>
            <a:ext cx="8699500" cy="202387"/>
            <a:chOff x="600217" y="6229673"/>
            <a:chExt cx="8297721" cy="257386"/>
          </a:xfrm>
        </p:grpSpPr>
        <p:cxnSp>
          <p:nvCxnSpPr>
            <p:cNvPr id="26" name="Straight Connector 25"/>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27" name="Picture 6" descr="FermiLogo_RGB_NALBlue.png"/>
            <p:cNvPicPr>
              <a:picLocks/>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853781" y="6229673"/>
              <a:ext cx="1044157" cy="257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 name="Text Placeholder 1">
            <a:extLst>
              <a:ext uri="{FF2B5EF4-FFF2-40B4-BE49-F238E27FC236}">
                <a16:creationId xmlns:a16="http://schemas.microsoft.com/office/drawing/2014/main" id="{E8EE3496-DDDF-D943-A139-8BC422C61076}"/>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 id="2147484123" r:id="rId8"/>
    <p:sldLayoutId id="2147484124" r:id="rId9"/>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1051/epjconf/201921405002"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hyperlink" Target="https://doi.org/10.1051/epjconf/201921402027"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geant4-userdoc.web.cern.ch/UsersGuides/PhysicsReferenceManual/html/index.html" TargetMode="External"/><Relationship Id="rId2" Type="http://schemas.openxmlformats.org/officeDocument/2006/relationships/hyperlink" Target="https://old.inspirehep.net/record/1846890" TargetMode="External"/><Relationship Id="rId1" Type="http://schemas.openxmlformats.org/officeDocument/2006/relationships/slideLayout" Target="../slideLayouts/slideLayout2.xml"/><Relationship Id="rId4" Type="http://schemas.openxmlformats.org/officeDocument/2006/relationships/hyperlink" Target="https://geant4.web.cern.ch/collaboration/technical_foru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0607" y="3818480"/>
            <a:ext cx="8499231" cy="935794"/>
          </a:xfrm>
        </p:spPr>
        <p:txBody>
          <a:bodyPr/>
          <a:lstStyle/>
          <a:p>
            <a:r>
              <a:rPr lang="en-US" u="sng" dirty="0"/>
              <a:t>Hans Wenzel</a:t>
            </a:r>
            <a:r>
              <a:rPr lang="en-US" dirty="0"/>
              <a:t>, Adam Para, Sunanda Banerjee, Julia Yarba </a:t>
            </a:r>
            <a:r>
              <a:rPr lang="en-US" baseline="30000" dirty="0"/>
              <a:t> </a:t>
            </a:r>
          </a:p>
          <a:p>
            <a:r>
              <a:rPr lang="en-US" sz="1400" dirty="0"/>
              <a:t>Fermilab</a:t>
            </a:r>
          </a:p>
          <a:p>
            <a:r>
              <a:rPr lang="en-US" dirty="0"/>
              <a:t>CPAD Instrumentation Frontier Workshop </a:t>
            </a:r>
          </a:p>
          <a:p>
            <a:r>
              <a:rPr lang="en-US" dirty="0"/>
              <a:t>18-22 March 2021, Stony Brook, NY</a:t>
            </a:r>
          </a:p>
          <a:p>
            <a:endParaRPr lang="en-US" dirty="0"/>
          </a:p>
        </p:txBody>
      </p:sp>
      <p:sp>
        <p:nvSpPr>
          <p:cNvPr id="5" name="CustomShape 3">
            <a:extLst>
              <a:ext uri="{FF2B5EF4-FFF2-40B4-BE49-F238E27FC236}">
                <a16:creationId xmlns:a16="http://schemas.microsoft.com/office/drawing/2014/main" id="{0F9181C6-02AB-4148-925F-D27451CC51F7}"/>
              </a:ext>
            </a:extLst>
          </p:cNvPr>
          <p:cNvSpPr>
            <a:spLocks noGrp="1"/>
          </p:cNvSpPr>
          <p:nvPr>
            <p:ph type="body" sz="quarter" idx="11"/>
          </p:nvPr>
        </p:nvSpPr>
        <p:spPr>
          <a:xfrm>
            <a:off x="109167" y="3144530"/>
            <a:ext cx="8499232" cy="752287"/>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rmAutofit/>
          </a:bodyPr>
          <a:lstStyle/>
          <a:p>
            <a:r>
              <a:rPr lang="en-US" spc="-1" dirty="0">
                <a:solidFill>
                  <a:srgbClr val="1F497D"/>
                </a:solidFill>
                <a:uFill>
                  <a:solidFill>
                    <a:srgbClr val="FFFFFF"/>
                  </a:solidFill>
                </a:uFill>
                <a:ea typeface="DejaVu Sans"/>
              </a:rPr>
              <a:t>Status of hadronic calorimetry in GEANT4</a:t>
            </a:r>
            <a:endParaRPr lang="en-US" sz="3600" b="0" strike="noStrike" spc="-1" dirty="0">
              <a:solidFill>
                <a:srgbClr val="000000"/>
              </a:solidFill>
              <a:uFill>
                <a:solidFill>
                  <a:srgbClr val="FFFFFF"/>
                </a:solidFill>
              </a:uFill>
              <a:latin typeface="Arial"/>
            </a:endParaRPr>
          </a:p>
        </p:txBody>
      </p:sp>
      <p:pic>
        <p:nvPicPr>
          <p:cNvPr id="7" name="Picture 2">
            <a:extLst>
              <a:ext uri="{FF2B5EF4-FFF2-40B4-BE49-F238E27FC236}">
                <a16:creationId xmlns:a16="http://schemas.microsoft.com/office/drawing/2014/main" id="{6EE089AE-D7D1-B649-9BF9-E23C7921A827}"/>
              </a:ext>
            </a:extLst>
          </p:cNvPr>
          <p:cNvPicPr/>
          <p:nvPr/>
        </p:nvPicPr>
        <p:blipFill>
          <a:blip r:embed="rId2"/>
          <a:stretch/>
        </p:blipFill>
        <p:spPr>
          <a:xfrm>
            <a:off x="6280390" y="4136748"/>
            <a:ext cx="2863610" cy="784691"/>
          </a:xfrm>
          <a:prstGeom prst="rect">
            <a:avLst/>
          </a:prstGeom>
          <a:ln>
            <a:noFill/>
          </a:ln>
        </p:spPr>
      </p:pic>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B3D94F8F-1464-3140-9830-24DBE6F560C6}"/>
              </a:ext>
            </a:extLst>
          </p:cNvPr>
          <p:cNvPicPr>
            <a:picLocks noGrp="1" noChangeAspect="1"/>
          </p:cNvPicPr>
          <p:nvPr>
            <p:ph idx="1"/>
          </p:nvPr>
        </p:nvPicPr>
        <p:blipFill>
          <a:blip r:embed="rId2"/>
          <a:stretch>
            <a:fillRect/>
          </a:stretch>
        </p:blipFill>
        <p:spPr>
          <a:xfrm>
            <a:off x="308226" y="595901"/>
            <a:ext cx="8346377" cy="3848095"/>
          </a:xfrm>
        </p:spPr>
      </p:pic>
      <p:sp>
        <p:nvSpPr>
          <p:cNvPr id="3" name="Title 2">
            <a:extLst>
              <a:ext uri="{FF2B5EF4-FFF2-40B4-BE49-F238E27FC236}">
                <a16:creationId xmlns:a16="http://schemas.microsoft.com/office/drawing/2014/main" id="{66B803F9-EA6C-4C46-9A53-C6D51CDDD829}"/>
              </a:ext>
            </a:extLst>
          </p:cNvPr>
          <p:cNvSpPr>
            <a:spLocks noGrp="1"/>
          </p:cNvSpPr>
          <p:nvPr>
            <p:ph type="title"/>
          </p:nvPr>
        </p:nvSpPr>
        <p:spPr/>
        <p:txBody>
          <a:bodyPr/>
          <a:lstStyle/>
          <a:p>
            <a:r>
              <a:rPr lang="en-US" dirty="0"/>
              <a:t>Geant4 Validation Portal:  </a:t>
            </a:r>
            <a:r>
              <a:rPr lang="en-US" b="0" dirty="0"/>
              <a:t>https://geant-val.cern.ch/</a:t>
            </a:r>
          </a:p>
        </p:txBody>
      </p:sp>
      <p:sp>
        <p:nvSpPr>
          <p:cNvPr id="4" name="Date Placeholder 3">
            <a:extLst>
              <a:ext uri="{FF2B5EF4-FFF2-40B4-BE49-F238E27FC236}">
                <a16:creationId xmlns:a16="http://schemas.microsoft.com/office/drawing/2014/main" id="{13167F32-48A0-D94D-BC4A-A34A06055BFA}"/>
              </a:ext>
            </a:extLst>
          </p:cNvPr>
          <p:cNvSpPr>
            <a:spLocks noGrp="1"/>
          </p:cNvSpPr>
          <p:nvPr>
            <p:ph type="dt" sz="half" idx="2"/>
          </p:nvPr>
        </p:nvSpPr>
        <p:spPr/>
        <p:txBody>
          <a:bodyPr/>
          <a:lstStyle/>
          <a:p>
            <a:pPr>
              <a:defRPr/>
            </a:pPr>
            <a:fld id="{57ADAB69-348E-2C41-AF41-E98D046040A4}" type="datetime1">
              <a:rPr lang="en-US" smtClean="0"/>
              <a:pPr>
                <a:defRPr/>
              </a:pPr>
              <a:t>3/12/21</a:t>
            </a:fld>
            <a:endParaRPr lang="en-US" dirty="0"/>
          </a:p>
        </p:txBody>
      </p:sp>
      <p:sp>
        <p:nvSpPr>
          <p:cNvPr id="5" name="Footer Placeholder 4">
            <a:extLst>
              <a:ext uri="{FF2B5EF4-FFF2-40B4-BE49-F238E27FC236}">
                <a16:creationId xmlns:a16="http://schemas.microsoft.com/office/drawing/2014/main" id="{CD41F538-A151-2449-81A7-D6C9DCEC128D}"/>
              </a:ext>
            </a:extLst>
          </p:cNvPr>
          <p:cNvSpPr>
            <a:spLocks noGrp="1"/>
          </p:cNvSpPr>
          <p:nvPr>
            <p:ph type="ftr" sz="quarter" idx="3"/>
          </p:nvPr>
        </p:nvSpPr>
        <p:spPr/>
        <p:txBody>
          <a:bodyPr/>
          <a:lstStyle/>
          <a:p>
            <a:pPr>
              <a:defRPr/>
            </a:pPr>
            <a:r>
              <a:rPr lang="en-US" spc="-1" dirty="0">
                <a:solidFill>
                  <a:srgbClr val="1F497D"/>
                </a:solidFill>
                <a:uFill>
                  <a:solidFill>
                    <a:srgbClr val="FFFFFF"/>
                  </a:solidFill>
                </a:uFill>
                <a:latin typeface="Arial"/>
                <a:ea typeface="ＭＳ Ｐゴシック"/>
              </a:rPr>
              <a:t>Hans Wenzel    </a:t>
            </a:r>
            <a:r>
              <a:rPr lang="en-US" dirty="0"/>
              <a:t>CPAD Instrumentation Frontier Workshop 18-22 March 2021 Stony Brook, NY</a:t>
            </a:r>
          </a:p>
          <a:p>
            <a:pPr>
              <a:defRPr/>
            </a:pPr>
            <a:endParaRPr lang="en-US" b="1" dirty="0"/>
          </a:p>
        </p:txBody>
      </p:sp>
      <p:sp>
        <p:nvSpPr>
          <p:cNvPr id="6" name="Slide Number Placeholder 5">
            <a:extLst>
              <a:ext uri="{FF2B5EF4-FFF2-40B4-BE49-F238E27FC236}">
                <a16:creationId xmlns:a16="http://schemas.microsoft.com/office/drawing/2014/main" id="{8FF12809-48A7-E048-B6B9-E315E2B4F78D}"/>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
        <p:nvSpPr>
          <p:cNvPr id="9" name="TextBox 8">
            <a:extLst>
              <a:ext uri="{FF2B5EF4-FFF2-40B4-BE49-F238E27FC236}">
                <a16:creationId xmlns:a16="http://schemas.microsoft.com/office/drawing/2014/main" id="{BFF3C47B-8D60-DC45-986F-41C4BDEB6052}"/>
              </a:ext>
            </a:extLst>
          </p:cNvPr>
          <p:cNvSpPr txBox="1"/>
          <p:nvPr/>
        </p:nvSpPr>
        <p:spPr>
          <a:xfrm>
            <a:off x="265108" y="4443996"/>
            <a:ext cx="5159489" cy="369332"/>
          </a:xfrm>
          <a:prstGeom prst="rect">
            <a:avLst/>
          </a:prstGeom>
          <a:noFill/>
        </p:spPr>
        <p:txBody>
          <a:bodyPr wrap="none" rtlCol="0">
            <a:spAutoFit/>
          </a:bodyPr>
          <a:lstStyle/>
          <a:p>
            <a:r>
              <a:rPr lang="en-US" sz="1800" dirty="0">
                <a:hlinkClick r:id="rId3"/>
              </a:rPr>
              <a:t>See: https://doi.org/10.1051/epjconf/201921405002</a:t>
            </a:r>
            <a:endParaRPr lang="en-US" sz="1800" dirty="0"/>
          </a:p>
        </p:txBody>
      </p:sp>
    </p:spTree>
    <p:extLst>
      <p:ext uri="{BB962C8B-B14F-4D97-AF65-F5344CB8AC3E}">
        <p14:creationId xmlns:p14="http://schemas.microsoft.com/office/powerpoint/2010/main" val="3384472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9B2CBC-0672-A840-BDDD-99FD5A914284}"/>
              </a:ext>
            </a:extLst>
          </p:cNvPr>
          <p:cNvSpPr>
            <a:spLocks noGrp="1"/>
          </p:cNvSpPr>
          <p:nvPr>
            <p:ph type="title"/>
          </p:nvPr>
        </p:nvSpPr>
        <p:spPr>
          <a:xfrm>
            <a:off x="228600" y="434620"/>
            <a:ext cx="8686800" cy="320908"/>
          </a:xfrm>
        </p:spPr>
        <p:txBody>
          <a:bodyPr/>
          <a:lstStyle/>
          <a:p>
            <a:r>
              <a:rPr lang="en-US" sz="2400" dirty="0"/>
              <a:t>Geant4 as a predictive tool</a:t>
            </a:r>
            <a:br>
              <a:rPr lang="en-US" sz="2400" dirty="0"/>
            </a:br>
            <a:endParaRPr lang="en-US" dirty="0"/>
          </a:p>
        </p:txBody>
      </p:sp>
      <p:sp>
        <p:nvSpPr>
          <p:cNvPr id="4" name="Date Placeholder 3">
            <a:extLst>
              <a:ext uri="{FF2B5EF4-FFF2-40B4-BE49-F238E27FC236}">
                <a16:creationId xmlns:a16="http://schemas.microsoft.com/office/drawing/2014/main" id="{16401F12-8609-7B4C-BDA8-61AD08CF30FC}"/>
              </a:ext>
            </a:extLst>
          </p:cNvPr>
          <p:cNvSpPr>
            <a:spLocks noGrp="1"/>
          </p:cNvSpPr>
          <p:nvPr>
            <p:ph type="dt" sz="half" idx="2"/>
          </p:nvPr>
        </p:nvSpPr>
        <p:spPr/>
        <p:txBody>
          <a:bodyPr/>
          <a:lstStyle/>
          <a:p>
            <a:pPr>
              <a:defRPr/>
            </a:pPr>
            <a:fld id="{57ADAB69-348E-2C41-AF41-E98D046040A4}" type="datetime1">
              <a:rPr lang="en-US" smtClean="0"/>
              <a:pPr>
                <a:defRPr/>
              </a:pPr>
              <a:t>3/15/21</a:t>
            </a:fld>
            <a:endParaRPr lang="en-US" dirty="0"/>
          </a:p>
        </p:txBody>
      </p:sp>
      <p:sp>
        <p:nvSpPr>
          <p:cNvPr id="5" name="Footer Placeholder 4">
            <a:extLst>
              <a:ext uri="{FF2B5EF4-FFF2-40B4-BE49-F238E27FC236}">
                <a16:creationId xmlns:a16="http://schemas.microsoft.com/office/drawing/2014/main" id="{AE3A5D39-A213-6343-B67A-2AC4090DCE48}"/>
              </a:ext>
            </a:extLst>
          </p:cNvPr>
          <p:cNvSpPr>
            <a:spLocks noGrp="1"/>
          </p:cNvSpPr>
          <p:nvPr>
            <p:ph type="ftr" sz="quarter" idx="3"/>
          </p:nvPr>
        </p:nvSpPr>
        <p:spPr/>
        <p:txBody>
          <a:bodyPr/>
          <a:lstStyle/>
          <a:p>
            <a:pPr>
              <a:defRPr/>
            </a:pPr>
            <a:r>
              <a:rPr lang="en-US" spc="-1" dirty="0">
                <a:solidFill>
                  <a:srgbClr val="1F497D"/>
                </a:solidFill>
                <a:uFill>
                  <a:solidFill>
                    <a:srgbClr val="FFFFFF"/>
                  </a:solidFill>
                </a:uFill>
                <a:latin typeface="Arial"/>
                <a:ea typeface="ＭＳ Ｐゴシック"/>
              </a:rPr>
              <a:t>Hans Wenzel    </a:t>
            </a:r>
            <a:r>
              <a:rPr lang="en-US" dirty="0"/>
              <a:t>CPAD Instrumentation Frontier Workshop 18-22 March 2021 Stony Brook, NY</a:t>
            </a:r>
          </a:p>
          <a:p>
            <a:pPr>
              <a:defRPr/>
            </a:pPr>
            <a:endParaRPr lang="en-US" b="1" dirty="0"/>
          </a:p>
        </p:txBody>
      </p:sp>
      <p:sp>
        <p:nvSpPr>
          <p:cNvPr id="6" name="Slide Number Placeholder 5">
            <a:extLst>
              <a:ext uri="{FF2B5EF4-FFF2-40B4-BE49-F238E27FC236}">
                <a16:creationId xmlns:a16="http://schemas.microsoft.com/office/drawing/2014/main" id="{C1334F6A-72DA-E042-AAA0-BCB32BE5CBA1}"/>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sp>
        <p:nvSpPr>
          <p:cNvPr id="2" name="TextBox 1">
            <a:extLst>
              <a:ext uri="{FF2B5EF4-FFF2-40B4-BE49-F238E27FC236}">
                <a16:creationId xmlns:a16="http://schemas.microsoft.com/office/drawing/2014/main" id="{EE14BD3A-75ED-404F-A218-007A5353B92B}"/>
              </a:ext>
            </a:extLst>
          </p:cNvPr>
          <p:cNvSpPr txBox="1"/>
          <p:nvPr/>
        </p:nvSpPr>
        <p:spPr>
          <a:xfrm>
            <a:off x="228600" y="509722"/>
            <a:ext cx="8792110" cy="2431435"/>
          </a:xfrm>
          <a:prstGeom prst="rect">
            <a:avLst/>
          </a:prstGeom>
          <a:noFill/>
        </p:spPr>
        <p:txBody>
          <a:bodyPr wrap="square" rtlCol="0">
            <a:spAutoFit/>
          </a:bodyPr>
          <a:lstStyle/>
          <a:p>
            <a:pPr marL="342900" indent="-342900">
              <a:buFont typeface="Arial" panose="020B0604020202020204" pitchFamily="34" charset="0"/>
              <a:buChar char="•"/>
            </a:pPr>
            <a:r>
              <a:rPr lang="en-US" sz="2000" dirty="0"/>
              <a:t>Very powerful and flexible tool to</a:t>
            </a:r>
          </a:p>
          <a:p>
            <a:pPr marL="800100" lvl="1" indent="-342900">
              <a:buFont typeface="Arial" panose="020B0604020202020204" pitchFamily="34" charset="0"/>
              <a:buChar char="•"/>
            </a:pPr>
            <a:r>
              <a:rPr lang="en-US" sz="2000" dirty="0"/>
              <a:t>identify the most important contributions, variables and particle types,</a:t>
            </a:r>
          </a:p>
          <a:p>
            <a:pPr marL="800100" lvl="1" indent="-342900">
              <a:buFont typeface="Arial" panose="020B0604020202020204" pitchFamily="34" charset="0"/>
              <a:buChar char="•"/>
            </a:pPr>
            <a:r>
              <a:rPr lang="en-US" sz="2000" dirty="0"/>
              <a:t>develop and test new concepts and ideas and make predictions with high confidence,</a:t>
            </a:r>
          </a:p>
          <a:p>
            <a:pPr marL="800100" lvl="1" indent="-342900">
              <a:buFont typeface="Arial" panose="020B0604020202020204" pitchFamily="34" charset="0"/>
              <a:buChar char="•"/>
            </a:pPr>
            <a:r>
              <a:rPr lang="en-US" sz="2000" dirty="0"/>
              <a:t>Identify observables that can be tested in small experimental test setups,</a:t>
            </a:r>
          </a:p>
          <a:p>
            <a:pPr marL="800100" lvl="1" indent="-342900">
              <a:buFont typeface="Arial" panose="020B0604020202020204" pitchFamily="34" charset="0"/>
              <a:buChar char="•"/>
            </a:pPr>
            <a:r>
              <a:rPr lang="en-US" sz="2000" dirty="0"/>
              <a:t>learn and teach physics </a:t>
            </a:r>
            <a:r>
              <a:rPr lang="en-US" sz="2000" dirty="0">
                <a:sym typeface="Wingdings" pitchFamily="2" charset="2"/>
              </a:rPr>
              <a:t></a:t>
            </a:r>
            <a:r>
              <a:rPr lang="en-US" sz="2000" dirty="0"/>
              <a:t>.</a:t>
            </a:r>
          </a:p>
          <a:p>
            <a:pPr marL="800100" lvl="1" indent="-342900">
              <a:buFont typeface="Arial" panose="020B0604020202020204" pitchFamily="34" charset="0"/>
              <a:buChar char="•"/>
            </a:pPr>
            <a:endParaRPr lang="en-US" sz="1600" dirty="0"/>
          </a:p>
          <a:p>
            <a:pPr marL="800100" lvl="1" indent="-342900">
              <a:buFont typeface="Arial" panose="020B0604020202020204" pitchFamily="34" charset="0"/>
              <a:buChar char="•"/>
            </a:pPr>
            <a:endParaRPr lang="en-US" sz="1600" dirty="0"/>
          </a:p>
        </p:txBody>
      </p:sp>
    </p:spTree>
    <p:extLst>
      <p:ext uri="{BB962C8B-B14F-4D97-AF65-F5344CB8AC3E}">
        <p14:creationId xmlns:p14="http://schemas.microsoft.com/office/powerpoint/2010/main" val="3815696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9B2CBC-0672-A840-BDDD-99FD5A914284}"/>
              </a:ext>
            </a:extLst>
          </p:cNvPr>
          <p:cNvSpPr>
            <a:spLocks noGrp="1"/>
          </p:cNvSpPr>
          <p:nvPr>
            <p:ph type="title"/>
          </p:nvPr>
        </p:nvSpPr>
        <p:spPr/>
        <p:txBody>
          <a:bodyPr/>
          <a:lstStyle/>
          <a:p>
            <a:r>
              <a:rPr lang="en-US" dirty="0"/>
              <a:t>Particles of interest: neutrons and protons </a:t>
            </a:r>
          </a:p>
        </p:txBody>
      </p:sp>
      <p:sp>
        <p:nvSpPr>
          <p:cNvPr id="4" name="Date Placeholder 3">
            <a:extLst>
              <a:ext uri="{FF2B5EF4-FFF2-40B4-BE49-F238E27FC236}">
                <a16:creationId xmlns:a16="http://schemas.microsoft.com/office/drawing/2014/main" id="{16401F12-8609-7B4C-BDA8-61AD08CF30FC}"/>
              </a:ext>
            </a:extLst>
          </p:cNvPr>
          <p:cNvSpPr>
            <a:spLocks noGrp="1"/>
          </p:cNvSpPr>
          <p:nvPr>
            <p:ph type="dt" sz="half" idx="2"/>
          </p:nvPr>
        </p:nvSpPr>
        <p:spPr/>
        <p:txBody>
          <a:bodyPr/>
          <a:lstStyle/>
          <a:p>
            <a:pPr>
              <a:defRPr/>
            </a:pPr>
            <a:fld id="{57ADAB69-348E-2C41-AF41-E98D046040A4}" type="datetime1">
              <a:rPr lang="en-US" smtClean="0"/>
              <a:pPr>
                <a:defRPr/>
              </a:pPr>
              <a:t>3/15/21</a:t>
            </a:fld>
            <a:endParaRPr lang="en-US" dirty="0"/>
          </a:p>
        </p:txBody>
      </p:sp>
      <p:sp>
        <p:nvSpPr>
          <p:cNvPr id="5" name="Footer Placeholder 4">
            <a:extLst>
              <a:ext uri="{FF2B5EF4-FFF2-40B4-BE49-F238E27FC236}">
                <a16:creationId xmlns:a16="http://schemas.microsoft.com/office/drawing/2014/main" id="{AE3A5D39-A213-6343-B67A-2AC4090DCE48}"/>
              </a:ext>
            </a:extLst>
          </p:cNvPr>
          <p:cNvSpPr>
            <a:spLocks noGrp="1"/>
          </p:cNvSpPr>
          <p:nvPr>
            <p:ph type="ftr" sz="quarter" idx="3"/>
          </p:nvPr>
        </p:nvSpPr>
        <p:spPr/>
        <p:txBody>
          <a:bodyPr/>
          <a:lstStyle/>
          <a:p>
            <a:pPr>
              <a:defRPr/>
            </a:pPr>
            <a:r>
              <a:rPr lang="en-US" spc="-1" dirty="0">
                <a:solidFill>
                  <a:srgbClr val="1F497D"/>
                </a:solidFill>
                <a:uFill>
                  <a:solidFill>
                    <a:srgbClr val="FFFFFF"/>
                  </a:solidFill>
                </a:uFill>
                <a:latin typeface="Arial"/>
                <a:ea typeface="ＭＳ Ｐゴシック"/>
              </a:rPr>
              <a:t>Hans Wenzel    </a:t>
            </a:r>
            <a:r>
              <a:rPr lang="en-US" dirty="0"/>
              <a:t>CPAD Instrumentation Frontier Workshop 18-22 March 2021 Stony Brook, NY</a:t>
            </a:r>
          </a:p>
          <a:p>
            <a:pPr>
              <a:defRPr/>
            </a:pPr>
            <a:endParaRPr lang="en-US" b="1" dirty="0"/>
          </a:p>
        </p:txBody>
      </p:sp>
      <p:sp>
        <p:nvSpPr>
          <p:cNvPr id="6" name="Slide Number Placeholder 5">
            <a:extLst>
              <a:ext uri="{FF2B5EF4-FFF2-40B4-BE49-F238E27FC236}">
                <a16:creationId xmlns:a16="http://schemas.microsoft.com/office/drawing/2014/main" id="{C1334F6A-72DA-E042-AAA0-BCB32BE5CBA1}"/>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sp>
        <p:nvSpPr>
          <p:cNvPr id="2" name="TextBox 1">
            <a:extLst>
              <a:ext uri="{FF2B5EF4-FFF2-40B4-BE49-F238E27FC236}">
                <a16:creationId xmlns:a16="http://schemas.microsoft.com/office/drawing/2014/main" id="{EE14BD3A-75ED-404F-A218-007A5353B92B}"/>
              </a:ext>
            </a:extLst>
          </p:cNvPr>
          <p:cNvSpPr txBox="1"/>
          <p:nvPr/>
        </p:nvSpPr>
        <p:spPr>
          <a:xfrm>
            <a:off x="110614" y="531810"/>
            <a:ext cx="5804924" cy="4031873"/>
          </a:xfrm>
          <a:prstGeom prst="rect">
            <a:avLst/>
          </a:prstGeom>
          <a:noFill/>
        </p:spPr>
        <p:txBody>
          <a:bodyPr wrap="square" rtlCol="0">
            <a:spAutoFit/>
          </a:bodyPr>
          <a:lstStyle/>
          <a:p>
            <a:r>
              <a:rPr lang="en-US" sz="1600" b="1" dirty="0"/>
              <a:t>Neutrons:</a:t>
            </a:r>
          </a:p>
          <a:p>
            <a:pPr marL="342900" indent="-342900">
              <a:buFont typeface="Arial" panose="020B0604020202020204" pitchFamily="34" charset="0"/>
              <a:buChar char="•"/>
            </a:pPr>
            <a:r>
              <a:rPr lang="en-US" sz="1600" dirty="0">
                <a:latin typeface="Calibri" panose="020F0502020204030204" pitchFamily="34" charset="0"/>
                <a:cs typeface="Calibri" panose="020F0502020204030204" pitchFamily="34" charset="0"/>
              </a:rPr>
              <a:t>Neutrons are abundantly produced they are typically the 3rd most produced particle (after electrons and gammas)</a:t>
            </a:r>
          </a:p>
          <a:p>
            <a:pPr marL="342900" indent="-342900">
              <a:buFont typeface="Arial" panose="020B0604020202020204" pitchFamily="34" charset="0"/>
              <a:buChar char="•"/>
            </a:pPr>
            <a:r>
              <a:rPr lang="en-US" sz="1600" dirty="0">
                <a:latin typeface="Calibri" panose="020F0502020204030204" pitchFamily="34" charset="0"/>
                <a:cs typeface="Calibri" panose="020F0502020204030204" pitchFamily="34" charset="0"/>
              </a:rPr>
              <a:t>Mostly “soft” neutrons, produced by the de-excitation of nuclei.</a:t>
            </a:r>
          </a:p>
          <a:p>
            <a:pPr marL="342900" indent="-342900">
              <a:buFont typeface="Arial" panose="020B0604020202020204" pitchFamily="34" charset="0"/>
              <a:buChar char="•"/>
            </a:pPr>
            <a:r>
              <a:rPr lang="en-US" sz="1600" dirty="0">
                <a:latin typeface="Calibri" panose="020F0502020204030204" pitchFamily="34" charset="0"/>
                <a:cs typeface="Calibri" panose="020F0502020204030204" pitchFamily="34" charset="0"/>
              </a:rPr>
              <a:t>Before a neutron “disappears” via an inelastic interactions (or decays or exits the world volume), it can have many elastic scatterings with nuclei, and eventually  can “thermalize” in the environment. </a:t>
            </a:r>
          </a:p>
          <a:p>
            <a:pPr marL="342900" indent="-342900">
              <a:buFont typeface="Arial" panose="020B0604020202020204" pitchFamily="34" charset="0"/>
              <a:buChar char="•"/>
            </a:pPr>
            <a:r>
              <a:rPr lang="en-US" sz="1600" dirty="0">
                <a:latin typeface="Calibri" panose="020F0502020204030204" pitchFamily="34" charset="0"/>
                <a:cs typeface="Calibri" panose="020F0502020204030204" pitchFamily="34" charset="0"/>
              </a:rPr>
              <a:t>Assuming a long integration time (&gt; 10</a:t>
            </a:r>
            <a:r>
              <a:rPr lang="el-GR" sz="1600" dirty="0">
                <a:latin typeface="Calibri" panose="020F0502020204030204" pitchFamily="34" charset="0"/>
                <a:cs typeface="Calibri" panose="020F0502020204030204" pitchFamily="34" charset="0"/>
              </a:rPr>
              <a:t>μ</a:t>
            </a:r>
            <a:r>
              <a:rPr lang="en-US" sz="1600" i="1" dirty="0">
                <a:latin typeface="Calibri" panose="020F0502020204030204" pitchFamily="34" charset="0"/>
                <a:cs typeface="Calibri" panose="020F0502020204030204" pitchFamily="34" charset="0"/>
              </a:rPr>
              <a:t>s</a:t>
            </a:r>
            <a:r>
              <a:rPr lang="en-US" sz="1600" dirty="0">
                <a:latin typeface="Calibri" panose="020F0502020204030204" pitchFamily="34" charset="0"/>
                <a:cs typeface="Calibri" panose="020F0502020204030204" pitchFamily="34" charset="0"/>
              </a:rPr>
              <a:t>) for a 5 </a:t>
            </a:r>
            <a:r>
              <a:rPr lang="en-US" sz="1600" i="1" dirty="0">
                <a:latin typeface="Calibri" panose="020F0502020204030204" pitchFamily="34" charset="0"/>
                <a:cs typeface="Calibri" panose="020F0502020204030204" pitchFamily="34" charset="0"/>
              </a:rPr>
              <a:t>GeV </a:t>
            </a:r>
            <a:r>
              <a:rPr lang="el-GR" sz="1600" dirty="0">
                <a:latin typeface="Calibri" panose="020F0502020204030204" pitchFamily="34" charset="0"/>
                <a:cs typeface="Calibri" panose="020F0502020204030204" pitchFamily="34" charset="0"/>
              </a:rPr>
              <a:t>π</a:t>
            </a:r>
            <a:r>
              <a:rPr lang="el-GR" sz="1600" baseline="30000" dirty="0">
                <a:latin typeface="Calibri" panose="020F0502020204030204" pitchFamily="34" charset="0"/>
                <a:cs typeface="Calibri" panose="020F0502020204030204" pitchFamily="34" charset="0"/>
              </a:rPr>
              <a:t>−</a:t>
            </a:r>
            <a:r>
              <a:rPr lang="el-GR" sz="1600"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shower in a dual readout total absorption </a:t>
            </a:r>
            <a:r>
              <a:rPr lang="en-US" sz="1600" i="1" dirty="0">
                <a:latin typeface="Calibri" panose="020F0502020204030204" pitchFamily="34" charset="0"/>
                <a:cs typeface="Calibri" panose="020F0502020204030204" pitchFamily="34" charset="0"/>
              </a:rPr>
              <a:t>PbF </a:t>
            </a:r>
            <a:r>
              <a:rPr lang="en-US" sz="1600" dirty="0">
                <a:latin typeface="Calibri" panose="020F0502020204030204" pitchFamily="34" charset="0"/>
                <a:cs typeface="Calibri" panose="020F0502020204030204" pitchFamily="34" charset="0"/>
              </a:rPr>
              <a:t>calorimeter one observes that ≈ 17% of the Scintillation signal and ≈ 23% the Cerenkov signal are due to </a:t>
            </a:r>
            <a:r>
              <a:rPr lang="el-GR" sz="1600" dirty="0">
                <a:latin typeface="Calibri" panose="020F0502020204030204" pitchFamily="34" charset="0"/>
                <a:cs typeface="Calibri" panose="020F0502020204030204" pitchFamily="34" charset="0"/>
              </a:rPr>
              <a:t>γ’</a:t>
            </a:r>
            <a:r>
              <a:rPr lang="en-US" sz="1600" dirty="0">
                <a:latin typeface="Calibri" panose="020F0502020204030204" pitchFamily="34" charset="0"/>
                <a:cs typeface="Calibri" panose="020F0502020204030204" pitchFamily="34" charset="0"/>
              </a:rPr>
              <a:t>s from neutron capture. </a:t>
            </a:r>
          </a:p>
          <a:p>
            <a:pPr marL="342900" indent="-342900">
              <a:buFont typeface="Arial" panose="020B0604020202020204" pitchFamily="34" charset="0"/>
              <a:buChar char="•"/>
            </a:pPr>
            <a:r>
              <a:rPr lang="en-US" sz="1600" dirty="0">
                <a:latin typeface="Calibri" panose="020F0502020204030204" pitchFamily="34" charset="0"/>
                <a:cs typeface="Calibri" panose="020F0502020204030204" pitchFamily="34" charset="0"/>
              </a:rPr>
              <a:t>For typical high-energy applications very often a simple treatment is enough. But as we will see neutrons are critical to get the details (e. g. temporal development) in hadronic calorimetry right.  </a:t>
            </a:r>
          </a:p>
        </p:txBody>
      </p:sp>
      <p:pic>
        <p:nvPicPr>
          <p:cNvPr id="8" name="Picture 7">
            <a:extLst>
              <a:ext uri="{FF2B5EF4-FFF2-40B4-BE49-F238E27FC236}">
                <a16:creationId xmlns:a16="http://schemas.microsoft.com/office/drawing/2014/main" id="{3DAABB55-492E-9E49-851F-51F3116D5E0C}"/>
              </a:ext>
            </a:extLst>
          </p:cNvPr>
          <p:cNvPicPr>
            <a:picLocks noChangeAspect="1"/>
          </p:cNvPicPr>
          <p:nvPr/>
        </p:nvPicPr>
        <p:blipFill>
          <a:blip r:embed="rId2"/>
          <a:stretch>
            <a:fillRect/>
          </a:stretch>
        </p:blipFill>
        <p:spPr>
          <a:xfrm>
            <a:off x="6174658" y="349268"/>
            <a:ext cx="2858728" cy="2152122"/>
          </a:xfrm>
          <a:prstGeom prst="rect">
            <a:avLst/>
          </a:prstGeom>
        </p:spPr>
      </p:pic>
      <p:sp>
        <p:nvSpPr>
          <p:cNvPr id="9" name="Rectangle 8">
            <a:extLst>
              <a:ext uri="{FF2B5EF4-FFF2-40B4-BE49-F238E27FC236}">
                <a16:creationId xmlns:a16="http://schemas.microsoft.com/office/drawing/2014/main" id="{FA201D38-5394-C548-AA7C-1EFA7FB1EC0C}"/>
              </a:ext>
            </a:extLst>
          </p:cNvPr>
          <p:cNvSpPr/>
          <p:nvPr/>
        </p:nvSpPr>
        <p:spPr>
          <a:xfrm>
            <a:off x="6174658" y="2559151"/>
            <a:ext cx="2980647" cy="1615827"/>
          </a:xfrm>
          <a:prstGeom prst="rect">
            <a:avLst/>
          </a:prstGeom>
        </p:spPr>
        <p:txBody>
          <a:bodyPr wrap="square">
            <a:spAutoFit/>
          </a:bodyPr>
          <a:lstStyle/>
          <a:p>
            <a:r>
              <a:rPr lang="en-US" sz="900" dirty="0">
                <a:latin typeface="NimbusRomNo9L"/>
              </a:rPr>
              <a:t>Kinetic Energy of neutrons (magenta) and protons(blue) created in </a:t>
            </a:r>
            <a:r>
              <a:rPr lang="en-US" sz="900" i="1" dirty="0">
                <a:latin typeface="NimbusRomNo9L"/>
              </a:rPr>
              <a:t>Pb</a:t>
            </a:r>
            <a:r>
              <a:rPr lang="en-US" sz="900" i="1" baseline="30000" dirty="0">
                <a:latin typeface="NimbusRomNo9L"/>
              </a:rPr>
              <a:t>208</a:t>
            </a:r>
            <a:r>
              <a:rPr lang="en-US" sz="100" dirty="0">
                <a:latin typeface="NimbusRomNo9L"/>
              </a:rPr>
              <a:t>208 </a:t>
            </a:r>
            <a:r>
              <a:rPr lang="en-US" sz="900" dirty="0">
                <a:latin typeface="NimbusRomNo9L"/>
              </a:rPr>
              <a:t>and the ratio </a:t>
            </a:r>
            <a:r>
              <a:rPr lang="en-US" sz="100" dirty="0">
                <a:latin typeface="NimbusRomNo9L"/>
              </a:rPr>
              <a:t>82 </a:t>
            </a:r>
            <a:r>
              <a:rPr lang="en-US" sz="900" dirty="0">
                <a:latin typeface="NimbusRomNo9L"/>
              </a:rPr>
              <a:t>thereof (green) as predicted by Geant4 (Bertini Cascade). The vertical line represents the energy of the Coulomb barrier (</a:t>
            </a:r>
            <a:r>
              <a:rPr lang="en-US" sz="900" dirty="0">
                <a:latin typeface="CMSY10"/>
              </a:rPr>
              <a:t>≈ </a:t>
            </a:r>
            <a:r>
              <a:rPr lang="en-US" sz="900" dirty="0">
                <a:latin typeface="NimbusRomNo9L"/>
              </a:rPr>
              <a:t>12</a:t>
            </a:r>
            <a:r>
              <a:rPr lang="en-US" sz="900" i="1" dirty="0">
                <a:latin typeface="NimbusRomNo9L"/>
              </a:rPr>
              <a:t>MeV </a:t>
            </a:r>
            <a:r>
              <a:rPr lang="en-US" sz="900" dirty="0">
                <a:latin typeface="NimbusRomNo9L"/>
              </a:rPr>
              <a:t>). The horizontal line represents the ratio in which neutrons and protons are present in the target nucleus (</a:t>
            </a:r>
            <a:r>
              <a:rPr lang="en-US" sz="900" dirty="0">
                <a:latin typeface="CMSY10"/>
              </a:rPr>
              <a:t>≈ </a:t>
            </a:r>
            <a:r>
              <a:rPr lang="en-US" sz="900" dirty="0">
                <a:latin typeface="NimbusRomNo9L"/>
              </a:rPr>
              <a:t>1</a:t>
            </a:r>
            <a:r>
              <a:rPr lang="en-US" sz="900" dirty="0">
                <a:latin typeface="CMMI10"/>
              </a:rPr>
              <a:t>.</a:t>
            </a:r>
            <a:r>
              <a:rPr lang="en-US" sz="900" dirty="0">
                <a:latin typeface="NimbusRomNo9L"/>
              </a:rPr>
              <a:t>54).</a:t>
            </a:r>
          </a:p>
          <a:p>
            <a:r>
              <a:rPr lang="en-US" sz="900" dirty="0">
                <a:latin typeface="NimbusRomNo9L"/>
              </a:rPr>
              <a:t>(H. Wenzel CHEF2013) </a:t>
            </a:r>
          </a:p>
          <a:p>
            <a:endParaRPr lang="en-US" sz="900" dirty="0">
              <a:latin typeface="NimbusRomNo9L"/>
            </a:endParaRPr>
          </a:p>
          <a:p>
            <a:r>
              <a:rPr lang="en-US" sz="900" dirty="0">
                <a:latin typeface="NimbusRomNo9L"/>
              </a:rPr>
              <a:t>Topics to discuss with students: nuclear binding forces, nuclear potential, difference for n and p, Coulomb barrier,  tunneling …. </a:t>
            </a:r>
            <a:endParaRPr lang="en-US" sz="900" dirty="0"/>
          </a:p>
        </p:txBody>
      </p:sp>
    </p:spTree>
    <p:extLst>
      <p:ext uri="{BB962C8B-B14F-4D97-AF65-F5344CB8AC3E}">
        <p14:creationId xmlns:p14="http://schemas.microsoft.com/office/powerpoint/2010/main" val="1972616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6401F12-8609-7B4C-BDA8-61AD08CF30FC}"/>
              </a:ext>
            </a:extLst>
          </p:cNvPr>
          <p:cNvSpPr>
            <a:spLocks noGrp="1"/>
          </p:cNvSpPr>
          <p:nvPr>
            <p:ph type="dt" sz="half" idx="2"/>
          </p:nvPr>
        </p:nvSpPr>
        <p:spPr/>
        <p:txBody>
          <a:bodyPr/>
          <a:lstStyle/>
          <a:p>
            <a:pPr>
              <a:defRPr/>
            </a:pPr>
            <a:fld id="{57ADAB69-348E-2C41-AF41-E98D046040A4}" type="datetime1">
              <a:rPr lang="en-US" smtClean="0"/>
              <a:pPr>
                <a:defRPr/>
              </a:pPr>
              <a:t>3/17/21</a:t>
            </a:fld>
            <a:endParaRPr lang="en-US" dirty="0"/>
          </a:p>
        </p:txBody>
      </p:sp>
      <p:sp>
        <p:nvSpPr>
          <p:cNvPr id="5" name="Footer Placeholder 4">
            <a:extLst>
              <a:ext uri="{FF2B5EF4-FFF2-40B4-BE49-F238E27FC236}">
                <a16:creationId xmlns:a16="http://schemas.microsoft.com/office/drawing/2014/main" id="{AE3A5D39-A213-6343-B67A-2AC4090DCE48}"/>
              </a:ext>
            </a:extLst>
          </p:cNvPr>
          <p:cNvSpPr>
            <a:spLocks noGrp="1"/>
          </p:cNvSpPr>
          <p:nvPr>
            <p:ph type="ftr" sz="quarter" idx="3"/>
          </p:nvPr>
        </p:nvSpPr>
        <p:spPr/>
        <p:txBody>
          <a:bodyPr/>
          <a:lstStyle/>
          <a:p>
            <a:pPr>
              <a:defRPr/>
            </a:pPr>
            <a:r>
              <a:rPr lang="en-US" spc="-1" dirty="0">
                <a:solidFill>
                  <a:srgbClr val="1F497D"/>
                </a:solidFill>
                <a:uFill>
                  <a:solidFill>
                    <a:srgbClr val="FFFFFF"/>
                  </a:solidFill>
                </a:uFill>
                <a:latin typeface="Arial"/>
                <a:ea typeface="ＭＳ Ｐゴシック"/>
              </a:rPr>
              <a:t>Hans Wenzel    </a:t>
            </a:r>
            <a:r>
              <a:rPr lang="en-US" dirty="0"/>
              <a:t>CPAD Instrumentation Frontier Workshop 18-22 March 2021 Stony Brook, NY</a:t>
            </a:r>
          </a:p>
          <a:p>
            <a:pPr>
              <a:defRPr/>
            </a:pPr>
            <a:endParaRPr lang="en-US" b="1" dirty="0"/>
          </a:p>
        </p:txBody>
      </p:sp>
      <p:sp>
        <p:nvSpPr>
          <p:cNvPr id="6" name="Slide Number Placeholder 5">
            <a:extLst>
              <a:ext uri="{FF2B5EF4-FFF2-40B4-BE49-F238E27FC236}">
                <a16:creationId xmlns:a16="http://schemas.microsoft.com/office/drawing/2014/main" id="{C1334F6A-72DA-E042-AAA0-BCB32BE5CBA1}"/>
              </a:ext>
            </a:extLst>
          </p:cNvPr>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sp>
        <p:nvSpPr>
          <p:cNvPr id="2" name="TextBox 1">
            <a:extLst>
              <a:ext uri="{FF2B5EF4-FFF2-40B4-BE49-F238E27FC236}">
                <a16:creationId xmlns:a16="http://schemas.microsoft.com/office/drawing/2014/main" id="{EE14BD3A-75ED-404F-A218-007A5353B92B}"/>
              </a:ext>
            </a:extLst>
          </p:cNvPr>
          <p:cNvSpPr txBox="1"/>
          <p:nvPr/>
        </p:nvSpPr>
        <p:spPr>
          <a:xfrm>
            <a:off x="359596" y="437803"/>
            <a:ext cx="8050979" cy="2308324"/>
          </a:xfrm>
          <a:prstGeom prst="rect">
            <a:avLst/>
          </a:prstGeom>
          <a:noFill/>
        </p:spPr>
        <p:txBody>
          <a:bodyPr wrap="square" rtlCol="0">
            <a:spAutoFit/>
          </a:bodyPr>
          <a:lstStyle/>
          <a:p>
            <a:pPr marL="285750" indent="-285750">
              <a:buFont typeface="Arial" panose="020B0604020202020204" pitchFamily="34" charset="0"/>
              <a:buChar char="•"/>
            </a:pPr>
            <a:endParaRPr lang="en-US" sz="1600" dirty="0">
              <a:latin typeface="+mj-lt"/>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For low energy neutrons kinetic energies Ekin &lt; 20 MeV  down to thermal energies a high precision, data-driven and isotope-specific treatment is available.  NEUTRON_HP is based on evaluated neutron scattering data libraries.  It includes 4 types of interactions: elastic scattering, radiative capture, fission, inelastic scattering. It is precise, but slow (expensive)! </a:t>
            </a:r>
          </a:p>
          <a:p>
            <a:r>
              <a:rPr lang="en-US" sz="1600" dirty="0">
                <a:latin typeface="Arial" panose="020B0604020202020204" pitchFamily="34" charset="0"/>
                <a:cs typeface="Arial" panose="020B0604020202020204" pitchFamily="34" charset="0"/>
              </a:rPr>
              <a:t>     Concerning calorimetry energy conservation needs special attention!</a:t>
            </a:r>
          </a:p>
          <a:p>
            <a:endParaRPr lang="en-US" sz="1600" dirty="0"/>
          </a:p>
          <a:p>
            <a:endParaRPr lang="en-US" sz="1600" dirty="0"/>
          </a:p>
        </p:txBody>
      </p:sp>
      <p:graphicFrame>
        <p:nvGraphicFramePr>
          <p:cNvPr id="10" name="Table 19">
            <a:extLst>
              <a:ext uri="{FF2B5EF4-FFF2-40B4-BE49-F238E27FC236}">
                <a16:creationId xmlns:a16="http://schemas.microsoft.com/office/drawing/2014/main" id="{B07C3D1F-097A-5C41-8B6C-C2DF1BD0F81E}"/>
              </a:ext>
            </a:extLst>
          </p:cNvPr>
          <p:cNvGraphicFramePr>
            <a:graphicFrameLocks noGrp="1"/>
          </p:cNvGraphicFramePr>
          <p:nvPr>
            <p:extLst>
              <p:ext uri="{D42A27DB-BD31-4B8C-83A1-F6EECF244321}">
                <p14:modId xmlns:p14="http://schemas.microsoft.com/office/powerpoint/2010/main" val="1617216303"/>
              </p:ext>
            </p:extLst>
          </p:nvPr>
        </p:nvGraphicFramePr>
        <p:xfrm>
          <a:off x="5614938" y="2925504"/>
          <a:ext cx="3431458" cy="1611016"/>
        </p:xfrm>
        <a:graphic>
          <a:graphicData uri="http://schemas.openxmlformats.org/drawingml/2006/table">
            <a:tbl>
              <a:tblPr firstRow="1" bandRow="1">
                <a:tableStyleId>{5C22544A-7EE6-4342-B048-85BDC9FD1C3A}</a:tableStyleId>
              </a:tblPr>
              <a:tblGrid>
                <a:gridCol w="1644240">
                  <a:extLst>
                    <a:ext uri="{9D8B030D-6E8A-4147-A177-3AD203B41FA5}">
                      <a16:colId xmlns:a16="http://schemas.microsoft.com/office/drawing/2014/main" val="2395392533"/>
                    </a:ext>
                  </a:extLst>
                </a:gridCol>
                <a:gridCol w="1787218">
                  <a:extLst>
                    <a:ext uri="{9D8B030D-6E8A-4147-A177-3AD203B41FA5}">
                      <a16:colId xmlns:a16="http://schemas.microsoft.com/office/drawing/2014/main" val="3865066452"/>
                    </a:ext>
                  </a:extLst>
                </a:gridCol>
              </a:tblGrid>
              <a:tr h="391816">
                <a:tc>
                  <a:txBody>
                    <a:bodyPr/>
                    <a:lstStyle/>
                    <a:p>
                      <a:r>
                        <a:rPr lang="en-US" sz="1400" dirty="0">
                          <a:solidFill>
                            <a:schemeClr val="tx1"/>
                          </a:solidFill>
                        </a:rPr>
                        <a:t>Physics list</a:t>
                      </a:r>
                    </a:p>
                  </a:txBody>
                  <a:tcPr/>
                </a:tc>
                <a:tc>
                  <a:txBody>
                    <a:bodyPr/>
                    <a:lstStyle/>
                    <a:p>
                      <a:r>
                        <a:rPr lang="en-US" sz="1400" dirty="0">
                          <a:solidFill>
                            <a:schemeClr val="tx1"/>
                          </a:solidFill>
                        </a:rPr>
                        <a:t>sec/evt (20GeV </a:t>
                      </a:r>
                      <a:r>
                        <a:rPr lang="en-US" sz="1400" dirty="0">
                          <a:solidFill>
                            <a:schemeClr val="tx1"/>
                          </a:solidFill>
                          <a:latin typeface="Symbol" pitchFamily="2" charset="2"/>
                        </a:rPr>
                        <a:t>p</a:t>
                      </a:r>
                      <a:r>
                        <a:rPr lang="en-US" sz="1400" dirty="0">
                          <a:solidFill>
                            <a:schemeClr val="tx1"/>
                          </a:solidFill>
                        </a:rPr>
                        <a:t>+)</a:t>
                      </a:r>
                    </a:p>
                  </a:txBody>
                  <a:tcPr/>
                </a:tc>
                <a:extLst>
                  <a:ext uri="{0D108BD9-81ED-4DB2-BD59-A6C34878D82A}">
                    <a16:rowId xmlns:a16="http://schemas.microsoft.com/office/drawing/2014/main" val="1164658572"/>
                  </a:ext>
                </a:extLst>
              </a:tr>
              <a:tr h="263382">
                <a:tc>
                  <a:txBody>
                    <a:bodyPr/>
                    <a:lstStyle/>
                    <a:p>
                      <a:r>
                        <a:rPr lang="en-US" sz="1400" dirty="0"/>
                        <a:t>QGSP_BERT</a:t>
                      </a:r>
                    </a:p>
                  </a:txBody>
                  <a:tcPr/>
                </a:tc>
                <a:tc>
                  <a:txBody>
                    <a:bodyPr/>
                    <a:lstStyle/>
                    <a:p>
                      <a:r>
                        <a:rPr lang="en-US" sz="1400" dirty="0"/>
                        <a:t>1.8</a:t>
                      </a:r>
                    </a:p>
                  </a:txBody>
                  <a:tcPr/>
                </a:tc>
                <a:extLst>
                  <a:ext uri="{0D108BD9-81ED-4DB2-BD59-A6C34878D82A}">
                    <a16:rowId xmlns:a16="http://schemas.microsoft.com/office/drawing/2014/main" val="1192551682"/>
                  </a:ext>
                </a:extLst>
              </a:tr>
              <a:tr h="263382">
                <a:tc>
                  <a:txBody>
                    <a:bodyPr/>
                    <a:lstStyle/>
                    <a:p>
                      <a:r>
                        <a:rPr lang="en-US" sz="1400" dirty="0"/>
                        <a:t>FTFP_BERT</a:t>
                      </a:r>
                    </a:p>
                  </a:txBody>
                  <a:tcPr/>
                </a:tc>
                <a:tc>
                  <a:txBody>
                    <a:bodyPr/>
                    <a:lstStyle/>
                    <a:p>
                      <a:r>
                        <a:rPr lang="en-US" sz="1400" dirty="0"/>
                        <a:t>4.2</a:t>
                      </a:r>
                    </a:p>
                  </a:txBody>
                  <a:tcPr/>
                </a:tc>
                <a:extLst>
                  <a:ext uri="{0D108BD9-81ED-4DB2-BD59-A6C34878D82A}">
                    <a16:rowId xmlns:a16="http://schemas.microsoft.com/office/drawing/2014/main" val="2251316587"/>
                  </a:ext>
                </a:extLst>
              </a:tr>
              <a:tr h="263382">
                <a:tc>
                  <a:txBody>
                    <a:bodyPr/>
                    <a:lstStyle/>
                    <a:p>
                      <a:r>
                        <a:rPr lang="en-US" sz="1400" dirty="0"/>
                        <a:t>FTFP_INCLXX</a:t>
                      </a:r>
                    </a:p>
                  </a:txBody>
                  <a:tcPr/>
                </a:tc>
                <a:tc>
                  <a:txBody>
                    <a:bodyPr/>
                    <a:lstStyle/>
                    <a:p>
                      <a:r>
                        <a:rPr lang="en-US" sz="1400" dirty="0"/>
                        <a:t>15.4</a:t>
                      </a:r>
                    </a:p>
                  </a:txBody>
                  <a:tcPr/>
                </a:tc>
                <a:extLst>
                  <a:ext uri="{0D108BD9-81ED-4DB2-BD59-A6C34878D82A}">
                    <a16:rowId xmlns:a16="http://schemas.microsoft.com/office/drawing/2014/main" val="753961846"/>
                  </a:ext>
                </a:extLst>
              </a:tr>
              <a:tr h="263382">
                <a:tc>
                  <a:txBody>
                    <a:bodyPr/>
                    <a:lstStyle/>
                    <a:p>
                      <a:r>
                        <a:rPr lang="en-US" sz="1400" dirty="0"/>
                        <a:t>FTFP_BERT_HP</a:t>
                      </a:r>
                    </a:p>
                  </a:txBody>
                  <a:tcPr/>
                </a:tc>
                <a:tc>
                  <a:txBody>
                    <a:bodyPr/>
                    <a:lstStyle/>
                    <a:p>
                      <a:r>
                        <a:rPr lang="en-US" sz="1400" dirty="0"/>
                        <a:t>24.8</a:t>
                      </a:r>
                    </a:p>
                  </a:txBody>
                  <a:tcPr/>
                </a:tc>
                <a:extLst>
                  <a:ext uri="{0D108BD9-81ED-4DB2-BD59-A6C34878D82A}">
                    <a16:rowId xmlns:a16="http://schemas.microsoft.com/office/drawing/2014/main" val="3814747119"/>
                  </a:ext>
                </a:extLst>
              </a:tr>
            </a:tbl>
          </a:graphicData>
        </a:graphic>
      </p:graphicFrame>
      <p:sp>
        <p:nvSpPr>
          <p:cNvPr id="12" name="Title 11">
            <a:extLst>
              <a:ext uri="{FF2B5EF4-FFF2-40B4-BE49-F238E27FC236}">
                <a16:creationId xmlns:a16="http://schemas.microsoft.com/office/drawing/2014/main" id="{6E5AFE28-CAAF-274F-AD23-C3F124183C46}"/>
              </a:ext>
            </a:extLst>
          </p:cNvPr>
          <p:cNvSpPr>
            <a:spLocks noGrp="1"/>
          </p:cNvSpPr>
          <p:nvPr>
            <p:ph type="title"/>
          </p:nvPr>
        </p:nvSpPr>
        <p:spPr/>
        <p:txBody>
          <a:bodyPr/>
          <a:lstStyle/>
          <a:p>
            <a:r>
              <a:rPr lang="en-US" dirty="0"/>
              <a:t>Particles of interest: neutrons and protons (cont.)</a:t>
            </a:r>
          </a:p>
        </p:txBody>
      </p:sp>
      <p:sp>
        <p:nvSpPr>
          <p:cNvPr id="13" name="TextBox 12">
            <a:extLst>
              <a:ext uri="{FF2B5EF4-FFF2-40B4-BE49-F238E27FC236}">
                <a16:creationId xmlns:a16="http://schemas.microsoft.com/office/drawing/2014/main" id="{8D6DA7A6-E90B-3C43-97E1-77C17F0D0483}"/>
              </a:ext>
            </a:extLst>
          </p:cNvPr>
          <p:cNvSpPr txBox="1"/>
          <p:nvPr/>
        </p:nvSpPr>
        <p:spPr>
          <a:xfrm>
            <a:off x="189524" y="2275905"/>
            <a:ext cx="5386338" cy="2431435"/>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protons: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Range of spallation protons is very short (~ 1 mm). </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in a sampling calorimeter these energies are not observable (part of the ‘nuclear effects’). </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In a total absorption dual read out calorimeter these protons contribute significantly to the observed ionization signal (~23% for 5 GeV </a:t>
            </a:r>
            <a:r>
              <a:rPr lang="en-US" sz="1600" dirty="0">
                <a:latin typeface="Symbol" pitchFamily="2" charset="2"/>
                <a:cs typeface="Arial" panose="020B0604020202020204" pitchFamily="34" charset="0"/>
              </a:rPr>
              <a:t>p</a:t>
            </a:r>
            <a:r>
              <a:rPr lang="en-US" sz="1600" baseline="300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showers).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These protons don’t contribute to Cerenkov signal. </a:t>
            </a:r>
          </a:p>
          <a:p>
            <a:endParaRPr lang="en-US" dirty="0"/>
          </a:p>
        </p:txBody>
      </p:sp>
    </p:spTree>
    <p:extLst>
      <p:ext uri="{BB962C8B-B14F-4D97-AF65-F5344CB8AC3E}">
        <p14:creationId xmlns:p14="http://schemas.microsoft.com/office/powerpoint/2010/main" val="2301884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extLst>
              <a:ext uri="{FF2B5EF4-FFF2-40B4-BE49-F238E27FC236}">
                <a16:creationId xmlns:a16="http://schemas.microsoft.com/office/drawing/2014/main" id="{2196D701-4436-6F42-A8F3-A3ADAE9E7F0F}"/>
              </a:ext>
            </a:extLst>
          </p:cNvPr>
          <p:cNvSpPr/>
          <p:nvPr/>
        </p:nvSpPr>
        <p:spPr>
          <a:xfrm>
            <a:off x="5632890" y="13826"/>
            <a:ext cx="3511110" cy="26163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Content Placeholder 7">
            <a:extLst>
              <a:ext uri="{FF2B5EF4-FFF2-40B4-BE49-F238E27FC236}">
                <a16:creationId xmlns:a16="http://schemas.microsoft.com/office/drawing/2014/main" id="{B045D140-97D1-8C4E-819A-5529A9530DD0}"/>
              </a:ext>
            </a:extLst>
          </p:cNvPr>
          <p:cNvPicPr>
            <a:picLocks noGrp="1" noChangeAspect="1"/>
          </p:cNvPicPr>
          <p:nvPr>
            <p:ph idx="1"/>
          </p:nvPr>
        </p:nvPicPr>
        <p:blipFill>
          <a:blip r:embed="rId2"/>
          <a:stretch>
            <a:fillRect/>
          </a:stretch>
        </p:blipFill>
        <p:spPr>
          <a:xfrm>
            <a:off x="352873" y="2724455"/>
            <a:ext cx="2355459" cy="1978718"/>
          </a:xfrm>
        </p:spPr>
      </p:pic>
      <p:sp>
        <p:nvSpPr>
          <p:cNvPr id="3" name="Title 2">
            <a:extLst>
              <a:ext uri="{FF2B5EF4-FFF2-40B4-BE49-F238E27FC236}">
                <a16:creationId xmlns:a16="http://schemas.microsoft.com/office/drawing/2014/main" id="{2326AF4B-08C4-2C4D-888D-D4720E1AB4F7}"/>
              </a:ext>
            </a:extLst>
          </p:cNvPr>
          <p:cNvSpPr>
            <a:spLocks noGrp="1"/>
          </p:cNvSpPr>
          <p:nvPr>
            <p:ph type="title"/>
          </p:nvPr>
        </p:nvSpPr>
        <p:spPr>
          <a:xfrm>
            <a:off x="222250" y="470861"/>
            <a:ext cx="5120148" cy="320908"/>
          </a:xfrm>
        </p:spPr>
        <p:txBody>
          <a:bodyPr/>
          <a:lstStyle/>
          <a:p>
            <a:br>
              <a:rPr lang="en-US" dirty="0"/>
            </a:br>
            <a:r>
              <a:rPr lang="en-US" dirty="0"/>
              <a:t>utilizing the time structure of hadronic showers</a:t>
            </a:r>
          </a:p>
        </p:txBody>
      </p:sp>
      <p:sp>
        <p:nvSpPr>
          <p:cNvPr id="4" name="Date Placeholder 3">
            <a:extLst>
              <a:ext uri="{FF2B5EF4-FFF2-40B4-BE49-F238E27FC236}">
                <a16:creationId xmlns:a16="http://schemas.microsoft.com/office/drawing/2014/main" id="{BE14E090-6F4C-3D4C-A937-A8F394912C68}"/>
              </a:ext>
            </a:extLst>
          </p:cNvPr>
          <p:cNvSpPr>
            <a:spLocks noGrp="1"/>
          </p:cNvSpPr>
          <p:nvPr>
            <p:ph type="dt" sz="half" idx="2"/>
          </p:nvPr>
        </p:nvSpPr>
        <p:spPr/>
        <p:txBody>
          <a:bodyPr/>
          <a:lstStyle/>
          <a:p>
            <a:pPr>
              <a:defRPr/>
            </a:pPr>
            <a:fld id="{57ADAB69-348E-2C41-AF41-E98D046040A4}" type="datetime1">
              <a:rPr lang="en-US" smtClean="0"/>
              <a:pPr>
                <a:defRPr/>
              </a:pPr>
              <a:t>3/9/21</a:t>
            </a:fld>
            <a:endParaRPr lang="en-US" dirty="0"/>
          </a:p>
        </p:txBody>
      </p:sp>
      <p:sp>
        <p:nvSpPr>
          <p:cNvPr id="5" name="Footer Placeholder 4">
            <a:extLst>
              <a:ext uri="{FF2B5EF4-FFF2-40B4-BE49-F238E27FC236}">
                <a16:creationId xmlns:a16="http://schemas.microsoft.com/office/drawing/2014/main" id="{7D2907D4-BF0F-EC47-B0A2-90BB16647C19}"/>
              </a:ext>
            </a:extLst>
          </p:cNvPr>
          <p:cNvSpPr>
            <a:spLocks noGrp="1"/>
          </p:cNvSpPr>
          <p:nvPr>
            <p:ph type="ftr" sz="quarter" idx="3"/>
          </p:nvPr>
        </p:nvSpPr>
        <p:spPr/>
        <p:txBody>
          <a:bodyPr/>
          <a:lstStyle/>
          <a:p>
            <a:pPr>
              <a:defRPr/>
            </a:pPr>
            <a:r>
              <a:rPr lang="en-US" spc="-1" dirty="0">
                <a:solidFill>
                  <a:srgbClr val="1F497D"/>
                </a:solidFill>
                <a:uFill>
                  <a:solidFill>
                    <a:srgbClr val="FFFFFF"/>
                  </a:solidFill>
                </a:uFill>
                <a:latin typeface="Arial"/>
                <a:ea typeface="ＭＳ Ｐゴシック"/>
              </a:rPr>
              <a:t>Hans Wenzel    </a:t>
            </a:r>
            <a:r>
              <a:rPr lang="en-US" dirty="0"/>
              <a:t>CPAD Instrumentation Frontier Workshop 18-22 March 2021 Stony Brook, NY</a:t>
            </a:r>
          </a:p>
          <a:p>
            <a:pPr>
              <a:defRPr/>
            </a:pPr>
            <a:endParaRPr lang="en-US" b="1" dirty="0"/>
          </a:p>
        </p:txBody>
      </p:sp>
      <p:sp>
        <p:nvSpPr>
          <p:cNvPr id="6" name="Slide Number Placeholder 5">
            <a:extLst>
              <a:ext uri="{FF2B5EF4-FFF2-40B4-BE49-F238E27FC236}">
                <a16:creationId xmlns:a16="http://schemas.microsoft.com/office/drawing/2014/main" id="{A8C1F52D-22E4-E645-97E5-4371999415B0}"/>
              </a:ext>
            </a:extLst>
          </p:cNvPr>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pic>
        <p:nvPicPr>
          <p:cNvPr id="10" name="Picture 9">
            <a:extLst>
              <a:ext uri="{FF2B5EF4-FFF2-40B4-BE49-F238E27FC236}">
                <a16:creationId xmlns:a16="http://schemas.microsoft.com/office/drawing/2014/main" id="{89592D54-7CD2-3F41-9174-589DD673AAC9}"/>
              </a:ext>
            </a:extLst>
          </p:cNvPr>
          <p:cNvPicPr>
            <a:picLocks noChangeAspect="1"/>
          </p:cNvPicPr>
          <p:nvPr/>
        </p:nvPicPr>
        <p:blipFill>
          <a:blip r:embed="rId3"/>
          <a:stretch>
            <a:fillRect/>
          </a:stretch>
        </p:blipFill>
        <p:spPr>
          <a:xfrm>
            <a:off x="4754581" y="2759928"/>
            <a:ext cx="2085654" cy="1953389"/>
          </a:xfrm>
          <a:prstGeom prst="rect">
            <a:avLst/>
          </a:prstGeom>
        </p:spPr>
      </p:pic>
      <p:pic>
        <p:nvPicPr>
          <p:cNvPr id="12" name="Picture 11">
            <a:extLst>
              <a:ext uri="{FF2B5EF4-FFF2-40B4-BE49-F238E27FC236}">
                <a16:creationId xmlns:a16="http://schemas.microsoft.com/office/drawing/2014/main" id="{0231A31D-57D0-7B47-826E-7CAD5FDF212C}"/>
              </a:ext>
            </a:extLst>
          </p:cNvPr>
          <p:cNvPicPr>
            <a:picLocks noChangeAspect="1"/>
          </p:cNvPicPr>
          <p:nvPr/>
        </p:nvPicPr>
        <p:blipFill>
          <a:blip r:embed="rId4"/>
          <a:stretch>
            <a:fillRect/>
          </a:stretch>
        </p:blipFill>
        <p:spPr>
          <a:xfrm>
            <a:off x="2877415" y="2749784"/>
            <a:ext cx="1838272" cy="1978718"/>
          </a:xfrm>
          <a:prstGeom prst="rect">
            <a:avLst/>
          </a:prstGeom>
        </p:spPr>
      </p:pic>
      <p:pic>
        <p:nvPicPr>
          <p:cNvPr id="14" name="Picture 13">
            <a:extLst>
              <a:ext uri="{FF2B5EF4-FFF2-40B4-BE49-F238E27FC236}">
                <a16:creationId xmlns:a16="http://schemas.microsoft.com/office/drawing/2014/main" id="{28C18FF3-7035-9F48-8F4B-7AE34E398AAC}"/>
              </a:ext>
            </a:extLst>
          </p:cNvPr>
          <p:cNvPicPr>
            <a:picLocks noChangeAspect="1"/>
          </p:cNvPicPr>
          <p:nvPr/>
        </p:nvPicPr>
        <p:blipFill>
          <a:blip r:embed="rId5"/>
          <a:stretch>
            <a:fillRect/>
          </a:stretch>
        </p:blipFill>
        <p:spPr>
          <a:xfrm>
            <a:off x="6879129" y="2678096"/>
            <a:ext cx="2264871" cy="2025078"/>
          </a:xfrm>
          <a:prstGeom prst="rect">
            <a:avLst/>
          </a:prstGeom>
        </p:spPr>
      </p:pic>
      <p:sp>
        <p:nvSpPr>
          <p:cNvPr id="15" name="Rectangle 14">
            <a:extLst>
              <a:ext uri="{FF2B5EF4-FFF2-40B4-BE49-F238E27FC236}">
                <a16:creationId xmlns:a16="http://schemas.microsoft.com/office/drawing/2014/main" id="{6ED26CDA-593A-1C4D-9862-D27A06543032}"/>
              </a:ext>
            </a:extLst>
          </p:cNvPr>
          <p:cNvSpPr/>
          <p:nvPr/>
        </p:nvSpPr>
        <p:spPr>
          <a:xfrm>
            <a:off x="69267" y="2491701"/>
            <a:ext cx="227948" cy="276999"/>
          </a:xfrm>
          <a:prstGeom prst="rect">
            <a:avLst/>
          </a:prstGeom>
        </p:spPr>
        <p:txBody>
          <a:bodyPr wrap="none">
            <a:spAutoFit/>
          </a:bodyPr>
          <a:lstStyle/>
          <a:p>
            <a:r>
              <a:rPr lang="en-US" sz="1200" dirty="0">
                <a:latin typeface="Arial" panose="020B0604020202020204" pitchFamily="34" charset="0"/>
              </a:rPr>
              <a:t> </a:t>
            </a:r>
            <a:endParaRPr lang="en-US" sz="1200" dirty="0"/>
          </a:p>
        </p:txBody>
      </p:sp>
      <p:sp>
        <p:nvSpPr>
          <p:cNvPr id="17" name="TextBox 16">
            <a:extLst>
              <a:ext uri="{FF2B5EF4-FFF2-40B4-BE49-F238E27FC236}">
                <a16:creationId xmlns:a16="http://schemas.microsoft.com/office/drawing/2014/main" id="{E6B2E0E2-86CF-344B-A6C4-02BF9D193DF8}"/>
              </a:ext>
            </a:extLst>
          </p:cNvPr>
          <p:cNvSpPr txBox="1"/>
          <p:nvPr/>
        </p:nvSpPr>
        <p:spPr>
          <a:xfrm>
            <a:off x="-391566" y="968207"/>
            <a:ext cx="5917671" cy="830997"/>
          </a:xfrm>
          <a:prstGeom prst="rect">
            <a:avLst/>
          </a:prstGeom>
          <a:noFill/>
        </p:spPr>
        <p:txBody>
          <a:bodyPr wrap="square" rtlCol="0">
            <a:spAutoFit/>
          </a:bodyPr>
          <a:lstStyle/>
          <a:p>
            <a:pPr lvl="1">
              <a:buClr>
                <a:srgbClr val="000000"/>
              </a:buClr>
              <a:buSzPct val="45000"/>
            </a:pPr>
            <a:r>
              <a:rPr lang="en-US" sz="1600" spc="-1" dirty="0">
                <a:uFill>
                  <a:solidFill>
                    <a:srgbClr val="FFFFFF"/>
                  </a:solidFill>
                </a:uFill>
                <a:latin typeface="Arial"/>
              </a:rPr>
              <a:t>requires the detailed knowledge of spatial and temporal development of hadronic showers and specifically requires the </a:t>
            </a:r>
            <a:r>
              <a:rPr lang="en-US" sz="1600" dirty="0">
                <a:latin typeface="Arial" panose="020B0604020202020204" pitchFamily="34" charset="0"/>
              </a:rPr>
              <a:t>precise</a:t>
            </a:r>
            <a:r>
              <a:rPr lang="en-US" sz="1600" spc="-1" dirty="0">
                <a:uFill>
                  <a:solidFill>
                    <a:srgbClr val="FFFFFF"/>
                  </a:solidFill>
                </a:uFill>
                <a:latin typeface="Arial"/>
              </a:rPr>
              <a:t> treatment of neutrons (QBBC, _HP).</a:t>
            </a:r>
          </a:p>
        </p:txBody>
      </p:sp>
      <p:pic>
        <p:nvPicPr>
          <p:cNvPr id="19" name="Picture 18">
            <a:extLst>
              <a:ext uri="{FF2B5EF4-FFF2-40B4-BE49-F238E27FC236}">
                <a16:creationId xmlns:a16="http://schemas.microsoft.com/office/drawing/2014/main" id="{586342DC-B49F-1347-B2B6-A62CD458D7E3}"/>
              </a:ext>
            </a:extLst>
          </p:cNvPr>
          <p:cNvPicPr>
            <a:picLocks noChangeAspect="1"/>
          </p:cNvPicPr>
          <p:nvPr/>
        </p:nvPicPr>
        <p:blipFill>
          <a:blip r:embed="rId6"/>
          <a:stretch>
            <a:fillRect/>
          </a:stretch>
        </p:blipFill>
        <p:spPr>
          <a:xfrm>
            <a:off x="5846460" y="112746"/>
            <a:ext cx="3125996" cy="2418534"/>
          </a:xfrm>
          <a:prstGeom prst="rect">
            <a:avLst/>
          </a:prstGeom>
        </p:spPr>
      </p:pic>
      <p:sp>
        <p:nvSpPr>
          <p:cNvPr id="16" name="Rectangle 15">
            <a:extLst>
              <a:ext uri="{FF2B5EF4-FFF2-40B4-BE49-F238E27FC236}">
                <a16:creationId xmlns:a16="http://schemas.microsoft.com/office/drawing/2014/main" id="{DA889D07-7F64-0148-B1CD-8A18CA79CAFB}"/>
              </a:ext>
            </a:extLst>
          </p:cNvPr>
          <p:cNvSpPr/>
          <p:nvPr/>
        </p:nvSpPr>
        <p:spPr>
          <a:xfrm>
            <a:off x="6226604" y="28340"/>
            <a:ext cx="4572000" cy="677108"/>
          </a:xfrm>
          <a:prstGeom prst="rect">
            <a:avLst/>
          </a:prstGeom>
        </p:spPr>
        <p:txBody>
          <a:bodyPr>
            <a:spAutoFit/>
          </a:bodyPr>
          <a:lstStyle/>
          <a:p>
            <a:r>
              <a:rPr lang="en-US" sz="1400" i="1" dirty="0">
                <a:latin typeface="NimbusRomNo9L"/>
              </a:rPr>
              <a:t>CALICE: JINST</a:t>
            </a:r>
            <a:r>
              <a:rPr lang="en-US" sz="1400" dirty="0">
                <a:latin typeface="NimbusRomNo9L"/>
              </a:rPr>
              <a:t>, 9, P07022, 2014</a:t>
            </a:r>
            <a:br>
              <a:rPr lang="en-US" dirty="0">
                <a:latin typeface="NimbusRomNo9L"/>
              </a:rPr>
            </a:br>
            <a:endParaRPr lang="en-US" dirty="0"/>
          </a:p>
        </p:txBody>
      </p:sp>
      <p:sp>
        <p:nvSpPr>
          <p:cNvPr id="20" name="TextBox 19">
            <a:extLst>
              <a:ext uri="{FF2B5EF4-FFF2-40B4-BE49-F238E27FC236}">
                <a16:creationId xmlns:a16="http://schemas.microsoft.com/office/drawing/2014/main" id="{CDFE88E1-1EBD-E246-AC8F-ECC126ABEB43}"/>
              </a:ext>
            </a:extLst>
          </p:cNvPr>
          <p:cNvSpPr txBox="1"/>
          <p:nvPr/>
        </p:nvSpPr>
        <p:spPr>
          <a:xfrm>
            <a:off x="54717" y="1937703"/>
            <a:ext cx="3512500" cy="830997"/>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Monte Carlo study (FERMILAB-PUB-16-407-CD)</a:t>
            </a:r>
          </a:p>
          <a:p>
            <a:r>
              <a:rPr lang="en-US" sz="1200" dirty="0">
                <a:latin typeface="Arial" panose="020B0604020202020204" pitchFamily="34" charset="0"/>
                <a:cs typeface="Arial" panose="020B0604020202020204" pitchFamily="34" charset="0"/>
              </a:rPr>
              <a:t>GEANT4 10.1.p01, </a:t>
            </a:r>
          </a:p>
          <a:p>
            <a:r>
              <a:rPr lang="en-US" sz="1200" dirty="0">
                <a:latin typeface="Arial" panose="020B0604020202020204" pitchFamily="34" charset="0"/>
                <a:cs typeface="Arial" panose="020B0604020202020204" pitchFamily="34" charset="0"/>
              </a:rPr>
              <a:t>Physics list: QGSP_BERT_HP, </a:t>
            </a:r>
          </a:p>
          <a:p>
            <a:r>
              <a:rPr lang="en-US" sz="1200" dirty="0">
                <a:latin typeface="Arial" panose="020B0604020202020204" pitchFamily="34" charset="0"/>
                <a:cs typeface="Arial" panose="020B0604020202020204" pitchFamily="34" charset="0"/>
              </a:rPr>
              <a:t>Geometry: 3000 x 1m x 1m x 1mm Iron </a:t>
            </a:r>
            <a:endParaRPr lang="en-US" sz="12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4371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E14E090-6F4C-3D4C-A937-A8F394912C68}"/>
              </a:ext>
            </a:extLst>
          </p:cNvPr>
          <p:cNvSpPr>
            <a:spLocks noGrp="1"/>
          </p:cNvSpPr>
          <p:nvPr>
            <p:ph type="dt" sz="half" idx="2"/>
          </p:nvPr>
        </p:nvSpPr>
        <p:spPr/>
        <p:txBody>
          <a:bodyPr/>
          <a:lstStyle/>
          <a:p>
            <a:pPr>
              <a:defRPr/>
            </a:pPr>
            <a:fld id="{57ADAB69-348E-2C41-AF41-E98D046040A4}" type="datetime1">
              <a:rPr lang="en-US" smtClean="0"/>
              <a:pPr>
                <a:defRPr/>
              </a:pPr>
              <a:t>3/17/21</a:t>
            </a:fld>
            <a:endParaRPr lang="en-US" dirty="0"/>
          </a:p>
        </p:txBody>
      </p:sp>
      <p:sp>
        <p:nvSpPr>
          <p:cNvPr id="5" name="Footer Placeholder 4">
            <a:extLst>
              <a:ext uri="{FF2B5EF4-FFF2-40B4-BE49-F238E27FC236}">
                <a16:creationId xmlns:a16="http://schemas.microsoft.com/office/drawing/2014/main" id="{7D2907D4-BF0F-EC47-B0A2-90BB16647C19}"/>
              </a:ext>
            </a:extLst>
          </p:cNvPr>
          <p:cNvSpPr>
            <a:spLocks noGrp="1"/>
          </p:cNvSpPr>
          <p:nvPr>
            <p:ph type="ftr" sz="quarter" idx="3"/>
          </p:nvPr>
        </p:nvSpPr>
        <p:spPr/>
        <p:txBody>
          <a:bodyPr/>
          <a:lstStyle/>
          <a:p>
            <a:pPr>
              <a:defRPr/>
            </a:pPr>
            <a:r>
              <a:rPr lang="en-US" spc="-1" dirty="0">
                <a:solidFill>
                  <a:srgbClr val="1F497D"/>
                </a:solidFill>
                <a:uFill>
                  <a:solidFill>
                    <a:srgbClr val="FFFFFF"/>
                  </a:solidFill>
                </a:uFill>
                <a:latin typeface="Arial"/>
                <a:ea typeface="ＭＳ Ｐゴシック"/>
              </a:rPr>
              <a:t>Hans Wenzel    </a:t>
            </a:r>
            <a:r>
              <a:rPr lang="en-US" dirty="0"/>
              <a:t>CPAD Instrumentation Frontier Workshop 18-22 March 2021 Stony Brook, NY</a:t>
            </a:r>
          </a:p>
          <a:p>
            <a:pPr>
              <a:defRPr/>
            </a:pPr>
            <a:endParaRPr lang="en-US" b="1" dirty="0"/>
          </a:p>
        </p:txBody>
      </p:sp>
      <p:sp>
        <p:nvSpPr>
          <p:cNvPr id="6" name="Slide Number Placeholder 5">
            <a:extLst>
              <a:ext uri="{FF2B5EF4-FFF2-40B4-BE49-F238E27FC236}">
                <a16:creationId xmlns:a16="http://schemas.microsoft.com/office/drawing/2014/main" id="{A8C1F52D-22E4-E645-97E5-4371999415B0}"/>
              </a:ext>
            </a:extLst>
          </p:cNvPr>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pic>
        <p:nvPicPr>
          <p:cNvPr id="22" name="Picture 21">
            <a:extLst>
              <a:ext uri="{FF2B5EF4-FFF2-40B4-BE49-F238E27FC236}">
                <a16:creationId xmlns:a16="http://schemas.microsoft.com/office/drawing/2014/main" id="{8A41AE2F-BF42-C949-BB4A-70A53589469C}"/>
              </a:ext>
            </a:extLst>
          </p:cNvPr>
          <p:cNvPicPr>
            <a:picLocks noChangeAspect="1"/>
          </p:cNvPicPr>
          <p:nvPr/>
        </p:nvPicPr>
        <p:blipFill>
          <a:blip r:embed="rId2"/>
          <a:stretch>
            <a:fillRect/>
          </a:stretch>
        </p:blipFill>
        <p:spPr>
          <a:xfrm>
            <a:off x="171450" y="2156252"/>
            <a:ext cx="4510960" cy="2551714"/>
          </a:xfrm>
          <a:prstGeom prst="rect">
            <a:avLst/>
          </a:prstGeom>
        </p:spPr>
      </p:pic>
      <p:pic>
        <p:nvPicPr>
          <p:cNvPr id="23" name="Picture 22">
            <a:extLst>
              <a:ext uri="{FF2B5EF4-FFF2-40B4-BE49-F238E27FC236}">
                <a16:creationId xmlns:a16="http://schemas.microsoft.com/office/drawing/2014/main" id="{2DBFDF00-2480-704F-96E9-C17D83C971B1}"/>
              </a:ext>
            </a:extLst>
          </p:cNvPr>
          <p:cNvPicPr>
            <a:picLocks noChangeAspect="1"/>
          </p:cNvPicPr>
          <p:nvPr/>
        </p:nvPicPr>
        <p:blipFill>
          <a:blip r:embed="rId3"/>
          <a:stretch>
            <a:fillRect/>
          </a:stretch>
        </p:blipFill>
        <p:spPr>
          <a:xfrm>
            <a:off x="4816245" y="2156251"/>
            <a:ext cx="4329318" cy="2556045"/>
          </a:xfrm>
          <a:prstGeom prst="rect">
            <a:avLst/>
          </a:prstGeom>
        </p:spPr>
      </p:pic>
      <p:sp>
        <p:nvSpPr>
          <p:cNvPr id="24" name="Rectangle 23">
            <a:extLst>
              <a:ext uri="{FF2B5EF4-FFF2-40B4-BE49-F238E27FC236}">
                <a16:creationId xmlns:a16="http://schemas.microsoft.com/office/drawing/2014/main" id="{63304977-4D2C-4546-B9CB-027D03074624}"/>
              </a:ext>
            </a:extLst>
          </p:cNvPr>
          <p:cNvSpPr/>
          <p:nvPr/>
        </p:nvSpPr>
        <p:spPr>
          <a:xfrm>
            <a:off x="-219280" y="35300"/>
            <a:ext cx="8380054" cy="400110"/>
          </a:xfrm>
          <a:prstGeom prst="rect">
            <a:avLst/>
          </a:prstGeom>
        </p:spPr>
        <p:txBody>
          <a:bodyPr wrap="square">
            <a:spAutoFit/>
          </a:bodyPr>
          <a:lstStyle/>
          <a:p>
            <a:pPr lvl="1"/>
            <a:r>
              <a:rPr lang="en-US" sz="2000" b="1" dirty="0"/>
              <a:t>Dual readout total absorption Calorimetry: hadron shower development </a:t>
            </a:r>
          </a:p>
        </p:txBody>
      </p:sp>
      <p:sp>
        <p:nvSpPr>
          <p:cNvPr id="25" name="Rectangle 24">
            <a:extLst>
              <a:ext uri="{FF2B5EF4-FFF2-40B4-BE49-F238E27FC236}">
                <a16:creationId xmlns:a16="http://schemas.microsoft.com/office/drawing/2014/main" id="{113F783F-B286-D245-A215-722B885614E9}"/>
              </a:ext>
            </a:extLst>
          </p:cNvPr>
          <p:cNvSpPr/>
          <p:nvPr/>
        </p:nvSpPr>
        <p:spPr>
          <a:xfrm>
            <a:off x="-405889" y="394953"/>
            <a:ext cx="9549889" cy="1815882"/>
          </a:xfrm>
          <a:prstGeom prst="rect">
            <a:avLst/>
          </a:prstGeom>
        </p:spPr>
        <p:txBody>
          <a:bodyPr wrap="square">
            <a:spAutoFit/>
          </a:bodyPr>
          <a:lstStyle/>
          <a:p>
            <a:pPr marL="742950" lvl="1" indent="-285750">
              <a:buClr>
                <a:srgbClr val="000000"/>
              </a:buClr>
              <a:buSzPct val="45000"/>
              <a:buFont typeface="Courier New" panose="02070309020205020404" pitchFamily="49" charset="0"/>
              <a:buChar char="o"/>
            </a:pPr>
            <a:r>
              <a:rPr lang="en-US" sz="1400" spc="-1" dirty="0">
                <a:uFill>
                  <a:solidFill>
                    <a:srgbClr val="FFFFFF"/>
                  </a:solidFill>
                </a:uFill>
                <a:latin typeface="Arial"/>
              </a:rPr>
              <a:t>Scintillation response: requires good understanding of particle content and momentum distribution of hadronic showers.</a:t>
            </a:r>
          </a:p>
          <a:p>
            <a:pPr marL="742950" lvl="1" indent="-285750">
              <a:buClr>
                <a:srgbClr val="000000"/>
              </a:buClr>
              <a:buSzPct val="45000"/>
              <a:buFont typeface="Courier New" panose="02070309020205020404" pitchFamily="49" charset="0"/>
              <a:buChar char="o"/>
            </a:pPr>
            <a:r>
              <a:rPr lang="en-US" sz="1400" spc="-1" dirty="0">
                <a:uFill>
                  <a:solidFill>
                    <a:srgbClr val="FFFFFF"/>
                  </a:solidFill>
                </a:uFill>
                <a:latin typeface="Arial"/>
              </a:rPr>
              <a:t>Cerenkov response: requires good understanding  of the velocity distribution of produced particles.</a:t>
            </a:r>
          </a:p>
          <a:p>
            <a:pPr marL="742950" lvl="1" indent="-285750">
              <a:buClr>
                <a:srgbClr val="000000"/>
              </a:buClr>
              <a:buSzPct val="45000"/>
              <a:buFont typeface="Courier New" panose="02070309020205020404" pitchFamily="49" charset="0"/>
              <a:buChar char="o"/>
            </a:pPr>
            <a:r>
              <a:rPr lang="en-US" sz="1400" spc="-1" dirty="0">
                <a:uFill>
                  <a:solidFill>
                    <a:srgbClr val="FFFFFF"/>
                  </a:solidFill>
                </a:uFill>
                <a:latin typeface="Arial"/>
              </a:rPr>
              <a:t>Full simulation of the creation and tracing of optical photons is critical to address:</a:t>
            </a:r>
          </a:p>
          <a:p>
            <a:pPr marL="1200150" lvl="2" indent="-285750">
              <a:buClr>
                <a:srgbClr val="000000"/>
              </a:buClr>
              <a:buSzPct val="45000"/>
              <a:buFont typeface="Courier New" panose="02070309020205020404" pitchFamily="49" charset="0"/>
              <a:buChar char="o"/>
            </a:pPr>
            <a:r>
              <a:rPr lang="en-US" sz="1400" spc="-1" dirty="0">
                <a:uFill>
                  <a:solidFill>
                    <a:srgbClr val="FFFFFF"/>
                  </a:solidFill>
                </a:uFill>
                <a:latin typeface="Arial"/>
              </a:rPr>
              <a:t>how the directionality of Cerenkov light affects the response, </a:t>
            </a:r>
          </a:p>
          <a:p>
            <a:pPr marL="1200150" lvl="2" indent="-285750">
              <a:buClr>
                <a:srgbClr val="000000"/>
              </a:buClr>
              <a:buSzPct val="45000"/>
              <a:buFont typeface="Courier New" panose="02070309020205020404" pitchFamily="49" charset="0"/>
              <a:buChar char="o"/>
            </a:pPr>
            <a:r>
              <a:rPr lang="en-US" sz="1400" spc="-1" dirty="0">
                <a:uFill>
                  <a:solidFill>
                    <a:srgbClr val="FFFFFF"/>
                  </a:solidFill>
                </a:uFill>
                <a:latin typeface="Arial"/>
              </a:rPr>
              <a:t>how to separate Cerenkov from Scintillation light </a:t>
            </a:r>
          </a:p>
          <a:p>
            <a:pPr lvl="2">
              <a:buClr>
                <a:srgbClr val="000000"/>
              </a:buClr>
              <a:buSzPct val="45000"/>
            </a:pPr>
            <a:r>
              <a:rPr lang="en-US" sz="1400" spc="-1" dirty="0">
                <a:uFill>
                  <a:solidFill>
                    <a:srgbClr val="FFFFFF"/>
                  </a:solidFill>
                </a:uFill>
                <a:latin typeface="Arial"/>
                <a:sym typeface="Wingdings" pitchFamily="2" charset="2"/>
              </a:rPr>
              <a:t> great application for G4Opticks (see: </a:t>
            </a:r>
            <a:r>
              <a:rPr lang="en-US" sz="1400" dirty="0">
                <a:hlinkClick r:id="rId4"/>
              </a:rPr>
              <a:t>https://doi.org/10.1051/epjconf/201921402027</a:t>
            </a:r>
            <a:r>
              <a:rPr lang="en-US" sz="1400" dirty="0"/>
              <a:t>) </a:t>
            </a:r>
            <a:r>
              <a:rPr lang="en-US" sz="1400" spc="-1" dirty="0">
                <a:uFill>
                  <a:solidFill>
                    <a:srgbClr val="FFFFFF"/>
                  </a:solidFill>
                </a:uFill>
                <a:latin typeface="Arial"/>
                <a:sym typeface="Wingdings" pitchFamily="2" charset="2"/>
              </a:rPr>
              <a:t>which offloads the creation and tracing of optical photons to GPU’s.</a:t>
            </a:r>
            <a:endParaRPr lang="en-US" sz="1400" spc="-1" dirty="0">
              <a:uFill>
                <a:solidFill>
                  <a:srgbClr val="FFFFFF"/>
                </a:solidFill>
              </a:uFill>
              <a:latin typeface="Arial"/>
            </a:endParaRPr>
          </a:p>
        </p:txBody>
      </p:sp>
      <p:sp>
        <p:nvSpPr>
          <p:cNvPr id="26" name="Rectangle 25">
            <a:extLst>
              <a:ext uri="{FF2B5EF4-FFF2-40B4-BE49-F238E27FC236}">
                <a16:creationId xmlns:a16="http://schemas.microsoft.com/office/drawing/2014/main" id="{4EF7862C-81DB-9746-AED7-5665EAA15709}"/>
              </a:ext>
            </a:extLst>
          </p:cNvPr>
          <p:cNvSpPr/>
          <p:nvPr/>
        </p:nvSpPr>
        <p:spPr>
          <a:xfrm>
            <a:off x="3757028" y="2417861"/>
            <a:ext cx="1741759" cy="523220"/>
          </a:xfrm>
          <a:prstGeom prst="rect">
            <a:avLst/>
          </a:prstGeom>
        </p:spPr>
        <p:txBody>
          <a:bodyPr wrap="none">
            <a:spAutoFit/>
          </a:bodyPr>
          <a:lstStyle/>
          <a:p>
            <a:r>
              <a:rPr lang="en-US" sz="1400" dirty="0">
                <a:latin typeface="NimbusRomNo9L"/>
              </a:rPr>
              <a:t>from </a:t>
            </a:r>
          </a:p>
          <a:p>
            <a:r>
              <a:rPr lang="en-US" sz="1400" dirty="0">
                <a:latin typeface="NimbusRomNo9L"/>
              </a:rPr>
              <a:t>H. Wenzel CHEF2013 </a:t>
            </a:r>
            <a:endParaRPr lang="en-US" sz="1400" dirty="0"/>
          </a:p>
        </p:txBody>
      </p:sp>
    </p:spTree>
    <p:extLst>
      <p:ext uri="{BB962C8B-B14F-4D97-AF65-F5344CB8AC3E}">
        <p14:creationId xmlns:p14="http://schemas.microsoft.com/office/powerpoint/2010/main" val="235611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9B2CBC-0672-A840-BDDD-99FD5A914284}"/>
              </a:ext>
            </a:extLst>
          </p:cNvPr>
          <p:cNvSpPr>
            <a:spLocks noGrp="1"/>
          </p:cNvSpPr>
          <p:nvPr>
            <p:ph type="title"/>
          </p:nvPr>
        </p:nvSpPr>
        <p:spPr/>
        <p:txBody>
          <a:bodyPr/>
          <a:lstStyle/>
          <a:p>
            <a:r>
              <a:rPr lang="en-US" dirty="0"/>
              <a:t>Conclusion</a:t>
            </a:r>
          </a:p>
        </p:txBody>
      </p:sp>
      <p:sp>
        <p:nvSpPr>
          <p:cNvPr id="4" name="Date Placeholder 3">
            <a:extLst>
              <a:ext uri="{FF2B5EF4-FFF2-40B4-BE49-F238E27FC236}">
                <a16:creationId xmlns:a16="http://schemas.microsoft.com/office/drawing/2014/main" id="{16401F12-8609-7B4C-BDA8-61AD08CF30FC}"/>
              </a:ext>
            </a:extLst>
          </p:cNvPr>
          <p:cNvSpPr>
            <a:spLocks noGrp="1"/>
          </p:cNvSpPr>
          <p:nvPr>
            <p:ph type="dt" sz="half" idx="2"/>
          </p:nvPr>
        </p:nvSpPr>
        <p:spPr/>
        <p:txBody>
          <a:bodyPr/>
          <a:lstStyle/>
          <a:p>
            <a:pPr>
              <a:defRPr/>
            </a:pPr>
            <a:fld id="{57ADAB69-348E-2C41-AF41-E98D046040A4}" type="datetime1">
              <a:rPr lang="en-US" smtClean="0"/>
              <a:pPr>
                <a:defRPr/>
              </a:pPr>
              <a:t>3/18/21</a:t>
            </a:fld>
            <a:endParaRPr lang="en-US" dirty="0"/>
          </a:p>
        </p:txBody>
      </p:sp>
      <p:sp>
        <p:nvSpPr>
          <p:cNvPr id="5" name="Footer Placeholder 4">
            <a:extLst>
              <a:ext uri="{FF2B5EF4-FFF2-40B4-BE49-F238E27FC236}">
                <a16:creationId xmlns:a16="http://schemas.microsoft.com/office/drawing/2014/main" id="{AE3A5D39-A213-6343-B67A-2AC4090DCE48}"/>
              </a:ext>
            </a:extLst>
          </p:cNvPr>
          <p:cNvSpPr>
            <a:spLocks noGrp="1"/>
          </p:cNvSpPr>
          <p:nvPr>
            <p:ph type="ftr" sz="quarter" idx="3"/>
          </p:nvPr>
        </p:nvSpPr>
        <p:spPr/>
        <p:txBody>
          <a:bodyPr/>
          <a:lstStyle/>
          <a:p>
            <a:pPr>
              <a:defRPr/>
            </a:pPr>
            <a:r>
              <a:rPr lang="en-US" spc="-1" dirty="0">
                <a:solidFill>
                  <a:srgbClr val="1F497D"/>
                </a:solidFill>
                <a:uFill>
                  <a:solidFill>
                    <a:srgbClr val="FFFFFF"/>
                  </a:solidFill>
                </a:uFill>
                <a:latin typeface="Arial"/>
                <a:ea typeface="ＭＳ Ｐゴシック"/>
              </a:rPr>
              <a:t>Hans Wenzel    </a:t>
            </a:r>
            <a:r>
              <a:rPr lang="en-US" dirty="0"/>
              <a:t>CPAD Instrumentation Frontier Workshop 18-22 March 2021 Stony Brook, NY</a:t>
            </a:r>
          </a:p>
          <a:p>
            <a:pPr>
              <a:defRPr/>
            </a:pPr>
            <a:endParaRPr lang="en-US" b="1" dirty="0"/>
          </a:p>
        </p:txBody>
      </p:sp>
      <p:sp>
        <p:nvSpPr>
          <p:cNvPr id="6" name="Slide Number Placeholder 5">
            <a:extLst>
              <a:ext uri="{FF2B5EF4-FFF2-40B4-BE49-F238E27FC236}">
                <a16:creationId xmlns:a16="http://schemas.microsoft.com/office/drawing/2014/main" id="{C1334F6A-72DA-E042-AAA0-BCB32BE5CBA1}"/>
              </a:ext>
            </a:extLst>
          </p:cNvPr>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sp>
        <p:nvSpPr>
          <p:cNvPr id="9" name="Rectangle 8">
            <a:extLst>
              <a:ext uri="{FF2B5EF4-FFF2-40B4-BE49-F238E27FC236}">
                <a16:creationId xmlns:a16="http://schemas.microsoft.com/office/drawing/2014/main" id="{1BB617E9-46E4-234A-895A-A9B0521A4150}"/>
              </a:ext>
            </a:extLst>
          </p:cNvPr>
          <p:cNvSpPr/>
          <p:nvPr/>
        </p:nvSpPr>
        <p:spPr>
          <a:xfrm>
            <a:off x="432594" y="940426"/>
            <a:ext cx="8278812" cy="3785652"/>
          </a:xfrm>
          <a:prstGeom prst="rect">
            <a:avLst/>
          </a:prstGeom>
        </p:spPr>
        <p:txBody>
          <a:bodyPr wrap="square">
            <a:spAutoFit/>
          </a:bodyPr>
          <a:lstStyle/>
          <a:p>
            <a:pPr marL="342900" indent="-342900">
              <a:buFont typeface="Arial" panose="020B0604020202020204" pitchFamily="34" charset="0"/>
              <a:buChar char="•"/>
            </a:pPr>
            <a:r>
              <a:rPr lang="en-US" sz="1600" dirty="0"/>
              <a:t>Many ways to configure and customize Geant4 physics to meet your requirements.</a:t>
            </a:r>
          </a:p>
          <a:p>
            <a:pPr marL="342900" indent="-342900">
              <a:buFont typeface="Arial" panose="020B0604020202020204" pitchFamily="34" charset="0"/>
              <a:buChar char="•"/>
            </a:pPr>
            <a:r>
              <a:rPr lang="en-US" sz="1600" dirty="0"/>
              <a:t>Validation is a continuous effort. </a:t>
            </a:r>
          </a:p>
          <a:p>
            <a:pPr marL="342900" indent="-342900">
              <a:buFont typeface="Arial" panose="020B0604020202020204" pitchFamily="34" charset="0"/>
              <a:buChar char="•"/>
            </a:pPr>
            <a:r>
              <a:rPr lang="en-US" sz="1600" dirty="0"/>
              <a:t>Geant4 under active development, it’s continuously being improved.</a:t>
            </a:r>
          </a:p>
          <a:p>
            <a:pPr marL="342900" indent="-342900">
              <a:buFont typeface="Arial" panose="020B0604020202020204" pitchFamily="34" charset="0"/>
              <a:buChar char="•"/>
            </a:pPr>
            <a:r>
              <a:rPr lang="en-US" sz="1600" dirty="0"/>
              <a:t>Geant4 is very well documented, open source, provides many excellent examples and tutorials and has very active user community. </a:t>
            </a:r>
          </a:p>
          <a:p>
            <a:pPr marL="342900" indent="-342900">
              <a:buFont typeface="Arial" panose="020B0604020202020204" pitchFamily="34" charset="0"/>
              <a:buChar char="•"/>
            </a:pPr>
            <a:r>
              <a:rPr lang="en-US" sz="1600" dirty="0"/>
              <a:t>Very good tool to learn and teach physics </a:t>
            </a:r>
            <a:r>
              <a:rPr lang="en-US" sz="1600" dirty="0">
                <a:sym typeface="Wingdings" pitchFamily="2" charset="2"/>
              </a:rPr>
              <a:t></a:t>
            </a:r>
            <a:r>
              <a:rPr lang="en-US" sz="1600" dirty="0"/>
              <a:t>. </a:t>
            </a:r>
          </a:p>
          <a:p>
            <a:pPr marL="342900" indent="-342900">
              <a:buFont typeface="Arial" panose="020B0604020202020204" pitchFamily="34" charset="0"/>
              <a:buChar char="•"/>
            </a:pPr>
            <a:r>
              <a:rPr lang="en-US" sz="1600" dirty="0"/>
              <a:t>Geant4 needs user feed back to identify shortcomings and bugs. </a:t>
            </a:r>
          </a:p>
          <a:p>
            <a:pPr marL="342900" indent="-342900">
              <a:buFont typeface="Arial" panose="020B0604020202020204" pitchFamily="34" charset="0"/>
              <a:buChar char="•"/>
            </a:pPr>
            <a:r>
              <a:rPr lang="en-US" sz="1600" dirty="0"/>
              <a:t>We need a program to systematically study the dynamics of hadronic showers. Geant4 is a very powerful predictive tool that allows to:</a:t>
            </a:r>
          </a:p>
          <a:p>
            <a:pPr marL="800100" lvl="1" indent="-342900">
              <a:buFont typeface="Arial" panose="020B0604020202020204" pitchFamily="34" charset="0"/>
              <a:buChar char="•"/>
            </a:pPr>
            <a:r>
              <a:rPr lang="en-US" sz="1600" dirty="0"/>
              <a:t>Identify the most important contributions, variables and particle types,</a:t>
            </a:r>
          </a:p>
          <a:p>
            <a:pPr marL="800100" lvl="1" indent="-342900">
              <a:buFont typeface="Arial" panose="020B0604020202020204" pitchFamily="34" charset="0"/>
              <a:buChar char="•"/>
            </a:pPr>
            <a:r>
              <a:rPr lang="en-US" sz="1600" dirty="0"/>
              <a:t>Develop and test new concepts and ideas and make predictions with high confidence,</a:t>
            </a:r>
          </a:p>
          <a:p>
            <a:pPr marL="800100" lvl="1" indent="-342900">
              <a:buFont typeface="Arial" panose="020B0604020202020204" pitchFamily="34" charset="0"/>
              <a:buChar char="•"/>
            </a:pPr>
            <a:r>
              <a:rPr lang="en-US" sz="1600" dirty="0"/>
              <a:t>Identify observables that can be tested in small experimental test setups.</a:t>
            </a:r>
          </a:p>
          <a:p>
            <a:pPr marL="800100" lvl="1" indent="-342900">
              <a:buFont typeface="Arial" panose="020B0604020202020204" pitchFamily="34" charset="0"/>
              <a:buChar char="•"/>
            </a:pPr>
            <a:r>
              <a:rPr lang="en-US" sz="1600" dirty="0"/>
              <a:t>…</a:t>
            </a:r>
          </a:p>
          <a:p>
            <a:pPr marL="342900" indent="-342900">
              <a:buFont typeface="Arial" panose="020B0604020202020204" pitchFamily="34" charset="0"/>
              <a:buChar char="•"/>
            </a:pPr>
            <a:r>
              <a:rPr lang="en-US" sz="1600" dirty="0"/>
              <a:t>Simulation is important. The US community needs to stay actively involved (funded).</a:t>
            </a:r>
          </a:p>
          <a:p>
            <a:endParaRPr lang="en-US" sz="1600" dirty="0"/>
          </a:p>
        </p:txBody>
      </p:sp>
    </p:spTree>
    <p:extLst>
      <p:ext uri="{BB962C8B-B14F-4D97-AF65-F5344CB8AC3E}">
        <p14:creationId xmlns:p14="http://schemas.microsoft.com/office/powerpoint/2010/main" val="2044374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9B2CBC-0672-A840-BDDD-99FD5A914284}"/>
              </a:ext>
            </a:extLst>
          </p:cNvPr>
          <p:cNvSpPr>
            <a:spLocks noGrp="1"/>
          </p:cNvSpPr>
          <p:nvPr>
            <p:ph type="title"/>
          </p:nvPr>
        </p:nvSpPr>
        <p:spPr/>
        <p:txBody>
          <a:bodyPr/>
          <a:lstStyle/>
          <a:p>
            <a:r>
              <a:rPr lang="en-US" dirty="0"/>
              <a:t>Resources</a:t>
            </a:r>
          </a:p>
        </p:txBody>
      </p:sp>
      <p:sp>
        <p:nvSpPr>
          <p:cNvPr id="4" name="Date Placeholder 3">
            <a:extLst>
              <a:ext uri="{FF2B5EF4-FFF2-40B4-BE49-F238E27FC236}">
                <a16:creationId xmlns:a16="http://schemas.microsoft.com/office/drawing/2014/main" id="{16401F12-8609-7B4C-BDA8-61AD08CF30FC}"/>
              </a:ext>
            </a:extLst>
          </p:cNvPr>
          <p:cNvSpPr>
            <a:spLocks noGrp="1"/>
          </p:cNvSpPr>
          <p:nvPr>
            <p:ph type="dt" sz="half" idx="2"/>
          </p:nvPr>
        </p:nvSpPr>
        <p:spPr/>
        <p:txBody>
          <a:bodyPr/>
          <a:lstStyle/>
          <a:p>
            <a:pPr>
              <a:defRPr/>
            </a:pPr>
            <a:fld id="{57ADAB69-348E-2C41-AF41-E98D046040A4}" type="datetime1">
              <a:rPr lang="en-US" smtClean="0"/>
              <a:pPr>
                <a:defRPr/>
              </a:pPr>
              <a:t>3/16/21</a:t>
            </a:fld>
            <a:endParaRPr lang="en-US" dirty="0"/>
          </a:p>
        </p:txBody>
      </p:sp>
      <p:sp>
        <p:nvSpPr>
          <p:cNvPr id="5" name="Footer Placeholder 4">
            <a:extLst>
              <a:ext uri="{FF2B5EF4-FFF2-40B4-BE49-F238E27FC236}">
                <a16:creationId xmlns:a16="http://schemas.microsoft.com/office/drawing/2014/main" id="{AE3A5D39-A213-6343-B67A-2AC4090DCE48}"/>
              </a:ext>
            </a:extLst>
          </p:cNvPr>
          <p:cNvSpPr>
            <a:spLocks noGrp="1"/>
          </p:cNvSpPr>
          <p:nvPr>
            <p:ph type="ftr" sz="quarter" idx="3"/>
          </p:nvPr>
        </p:nvSpPr>
        <p:spPr/>
        <p:txBody>
          <a:bodyPr/>
          <a:lstStyle/>
          <a:p>
            <a:pPr>
              <a:defRPr/>
            </a:pPr>
            <a:r>
              <a:rPr lang="en-US" spc="-1" dirty="0">
                <a:solidFill>
                  <a:srgbClr val="1F497D"/>
                </a:solidFill>
                <a:uFill>
                  <a:solidFill>
                    <a:srgbClr val="FFFFFF"/>
                  </a:solidFill>
                </a:uFill>
                <a:latin typeface="Arial"/>
                <a:ea typeface="ＭＳ Ｐゴシック"/>
              </a:rPr>
              <a:t>Hans Wenzel    </a:t>
            </a:r>
            <a:r>
              <a:rPr lang="en-US" dirty="0"/>
              <a:t>CPAD Instrumentation Frontier Workshop 18-22 March 2021 Stony Brook, NY</a:t>
            </a:r>
          </a:p>
          <a:p>
            <a:pPr>
              <a:defRPr/>
            </a:pPr>
            <a:endParaRPr lang="en-US" b="1" dirty="0"/>
          </a:p>
        </p:txBody>
      </p:sp>
      <p:sp>
        <p:nvSpPr>
          <p:cNvPr id="6" name="Slide Number Placeholder 5">
            <a:extLst>
              <a:ext uri="{FF2B5EF4-FFF2-40B4-BE49-F238E27FC236}">
                <a16:creationId xmlns:a16="http://schemas.microsoft.com/office/drawing/2014/main" id="{C1334F6A-72DA-E042-AAA0-BCB32BE5CBA1}"/>
              </a:ext>
            </a:extLst>
          </p:cNvPr>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sp>
        <p:nvSpPr>
          <p:cNvPr id="8" name="TextBox 7">
            <a:extLst>
              <a:ext uri="{FF2B5EF4-FFF2-40B4-BE49-F238E27FC236}">
                <a16:creationId xmlns:a16="http://schemas.microsoft.com/office/drawing/2014/main" id="{C87760C0-2604-F54B-9DAA-E22C2F15C172}"/>
              </a:ext>
            </a:extLst>
          </p:cNvPr>
          <p:cNvSpPr txBox="1"/>
          <p:nvPr/>
        </p:nvSpPr>
        <p:spPr>
          <a:xfrm>
            <a:off x="429419" y="595901"/>
            <a:ext cx="8354985" cy="4154984"/>
          </a:xfrm>
          <a:prstGeom prst="rect">
            <a:avLst/>
          </a:prstGeom>
          <a:noFill/>
        </p:spPr>
        <p:txBody>
          <a:bodyPr wrap="square" rtlCol="0">
            <a:spAutoFit/>
          </a:bodyPr>
          <a:lstStyle/>
          <a:p>
            <a:pPr marL="171450" indent="-171450">
              <a:buFont typeface="Arial" panose="020B0604020202020204" pitchFamily="34" charset="0"/>
              <a:buChar char="•"/>
            </a:pPr>
            <a:r>
              <a:rPr lang="en-US" sz="1200" dirty="0"/>
              <a:t>Tutorials </a:t>
            </a:r>
          </a:p>
          <a:p>
            <a:pPr marL="628650" lvl="1" indent="-171450">
              <a:buFont typeface="Arial" panose="020B0604020202020204" pitchFamily="34" charset="0"/>
              <a:buChar char="•"/>
            </a:pPr>
            <a:r>
              <a:rPr lang="en-US" sz="1200" dirty="0"/>
              <a:t>Ecole Geant4 de l’IN2P3 et PHENIICS, 23 – 27 November 2020 https://groups.lal.in2p3.fr/ED-geant4/</a:t>
            </a:r>
          </a:p>
          <a:p>
            <a:pPr marL="628650" lvl="1" indent="-171450">
              <a:buFont typeface="Arial" panose="020B0604020202020204" pitchFamily="34" charset="0"/>
              <a:buChar char="•"/>
            </a:pPr>
            <a:r>
              <a:rPr lang="en-US" sz="1200" dirty="0"/>
              <a:t>Geant4 Advanced Course @ CERN, 28 September - 2 October 2020. https://indico.cern.ch/event/866056/</a:t>
            </a:r>
          </a:p>
          <a:p>
            <a:pPr marL="171450" indent="-171450">
              <a:buFont typeface="Arial" panose="020B0604020202020204" pitchFamily="34" charset="0"/>
              <a:buChar char="•"/>
            </a:pPr>
            <a:r>
              <a:rPr lang="en-US" sz="1200" dirty="0"/>
              <a:t>Workshops and Conferences </a:t>
            </a:r>
          </a:p>
          <a:p>
            <a:pPr marL="628650" lvl="1" indent="-171450">
              <a:buFont typeface="Arial" panose="020B0604020202020204" pitchFamily="34" charset="0"/>
              <a:buChar char="•"/>
            </a:pPr>
            <a:r>
              <a:rPr lang="en-US" sz="1200" dirty="0"/>
              <a:t>4th LPCC Detector Simulation Workshop, CERN (Geneva), 2-3 November 2020. https://indico.cern.ch/event/964486</a:t>
            </a:r>
          </a:p>
          <a:p>
            <a:pPr marL="628650" lvl="1" indent="-171450">
              <a:buFont typeface="Arial" panose="020B0604020202020204" pitchFamily="34" charset="0"/>
              <a:buChar char="•"/>
            </a:pPr>
            <a:r>
              <a:rPr lang="en-US" sz="1200" dirty="0"/>
              <a:t>Simulation of total absorption dual readout calorimetry - INSPIRE-HEP  </a:t>
            </a:r>
            <a:r>
              <a:rPr lang="en-US" sz="1200" dirty="0">
                <a:hlinkClick r:id="rId2"/>
              </a:rPr>
              <a:t>https://old.inspirehep.net/record/1846890</a:t>
            </a:r>
            <a:r>
              <a:rPr lang="en-US" sz="1200" dirty="0"/>
              <a:t>	</a:t>
            </a:r>
          </a:p>
          <a:p>
            <a:pPr marL="171450" indent="-171450">
              <a:buFont typeface="Arial" panose="020B0604020202020204" pitchFamily="34" charset="0"/>
              <a:buChar char="•"/>
            </a:pPr>
            <a:r>
              <a:rPr lang="en-US" sz="1200" dirty="0"/>
              <a:t>Geant4 main web page: </a:t>
            </a:r>
          </a:p>
          <a:p>
            <a:pPr marL="628650" lvl="1" indent="-171450">
              <a:buFont typeface="Arial" panose="020B0604020202020204" pitchFamily="34" charset="0"/>
              <a:buChar char="•"/>
            </a:pPr>
            <a:r>
              <a:rPr lang="en-US" sz="1200" dirty="0"/>
              <a:t>https://geant4.web.cern.ch/node/1</a:t>
            </a:r>
          </a:p>
          <a:p>
            <a:pPr marL="171450" indent="-171450">
              <a:buFont typeface="Arial" panose="020B0604020202020204" pitchFamily="34" charset="0"/>
              <a:buChar char="•"/>
            </a:pPr>
            <a:r>
              <a:rPr lang="en-US" sz="1200" dirty="0"/>
              <a:t>LXR source code browser: </a:t>
            </a:r>
          </a:p>
          <a:p>
            <a:pPr marL="628650" lvl="1" indent="-171450">
              <a:buFont typeface="Arial" panose="020B0604020202020204" pitchFamily="34" charset="0"/>
              <a:buChar char="•"/>
            </a:pPr>
            <a:r>
              <a:rPr lang="en-US" sz="1200" dirty="0"/>
              <a:t>https://geant4.kek.jp/LXR/ </a:t>
            </a:r>
          </a:p>
          <a:p>
            <a:pPr marL="171450" indent="-171450">
              <a:buFont typeface="Arial" panose="020B0604020202020204" pitchFamily="34" charset="0"/>
              <a:buChar char="•"/>
            </a:pPr>
            <a:r>
              <a:rPr lang="en-US" sz="1200" dirty="0"/>
              <a:t>Geant4 examples: </a:t>
            </a:r>
          </a:p>
          <a:p>
            <a:pPr marL="628650" lvl="1" indent="-171450">
              <a:buFont typeface="Arial" panose="020B0604020202020204" pitchFamily="34" charset="0"/>
              <a:buChar char="•"/>
            </a:pPr>
            <a:r>
              <a:rPr lang="en-US" sz="1200" dirty="0"/>
              <a:t>https://geant4.kek.jp/lxr/source/examples/</a:t>
            </a:r>
          </a:p>
          <a:p>
            <a:pPr marL="171450" indent="-171450">
              <a:buFont typeface="Arial" panose="020B0604020202020204" pitchFamily="34" charset="0"/>
              <a:buChar char="•"/>
            </a:pPr>
            <a:r>
              <a:rPr lang="en-US" sz="1200" dirty="0"/>
              <a:t>Physics Reference Manual:</a:t>
            </a:r>
          </a:p>
          <a:p>
            <a:pPr marL="628650" lvl="1" indent="-171450">
              <a:buFont typeface="Arial" panose="020B0604020202020204" pitchFamily="34" charset="0"/>
              <a:buChar char="•"/>
            </a:pPr>
            <a:r>
              <a:rPr lang="en-US" sz="1200" dirty="0"/>
              <a:t> </a:t>
            </a:r>
            <a:r>
              <a:rPr lang="en-US" sz="1200" dirty="0">
                <a:hlinkClick r:id="rId3"/>
              </a:rPr>
              <a:t>https://geant4-userdoc.web.cern.ch/UsersGuides/PhysicsReferenceManual/html/index.html</a:t>
            </a:r>
            <a:endParaRPr lang="en-US" sz="1200" dirty="0"/>
          </a:p>
          <a:p>
            <a:pPr marL="171450" indent="-171450">
              <a:buFont typeface="Arial" panose="020B0604020202020204" pitchFamily="34" charset="0"/>
              <a:buChar char="•"/>
            </a:pPr>
            <a:r>
              <a:rPr lang="en-US" sz="1200" dirty="0"/>
              <a:t>Guide for Physics Lists:</a:t>
            </a:r>
          </a:p>
          <a:p>
            <a:pPr marL="628650" lvl="1" indent="-171450">
              <a:buFont typeface="Arial" panose="020B0604020202020204" pitchFamily="34" charset="0"/>
              <a:buChar char="•"/>
            </a:pPr>
            <a:r>
              <a:rPr lang="en-US" sz="1200" dirty="0"/>
              <a:t>https://geant4-userdoc.web.cern.ch/UsersGuides/PhysicsListGuide/html/index.html</a:t>
            </a:r>
          </a:p>
          <a:p>
            <a:pPr marL="171450" indent="-171450">
              <a:buFont typeface="Arial" panose="020B0604020202020204" pitchFamily="34" charset="0"/>
              <a:buChar char="•"/>
            </a:pPr>
            <a:r>
              <a:rPr lang="en-US" sz="1200" dirty="0"/>
              <a:t>Geant4 on-line forum:</a:t>
            </a:r>
          </a:p>
          <a:p>
            <a:pPr marL="628650" lvl="1" indent="-171450">
              <a:buFont typeface="Arial" panose="020B0604020202020204" pitchFamily="34" charset="0"/>
              <a:buChar char="•"/>
            </a:pPr>
            <a:r>
              <a:rPr lang="en-US" sz="1200" dirty="0"/>
              <a:t>https://geant4-forum.web.cern.ch/</a:t>
            </a:r>
          </a:p>
          <a:p>
            <a:pPr marL="171450" indent="-171450">
              <a:buFont typeface="Arial" panose="020B0604020202020204" pitchFamily="34" charset="0"/>
              <a:buChar char="•"/>
            </a:pPr>
            <a:r>
              <a:rPr lang="en-US" sz="1200" dirty="0"/>
              <a:t>Geant4 technical forum:</a:t>
            </a:r>
          </a:p>
          <a:p>
            <a:pPr marL="628650" lvl="1" indent="-171450">
              <a:buFont typeface="Arial" panose="020B0604020202020204" pitchFamily="34" charset="0"/>
              <a:buChar char="•"/>
            </a:pPr>
            <a:r>
              <a:rPr lang="en-US" sz="1200" dirty="0">
                <a:hlinkClick r:id="rId4"/>
              </a:rPr>
              <a:t>https://geant4.web.cern.ch/collaboration/technical_forum</a:t>
            </a:r>
            <a:endParaRPr lang="en-US" sz="1200" dirty="0"/>
          </a:p>
          <a:p>
            <a:pPr marL="171450" indent="-171450">
              <a:buFont typeface="Arial" panose="020B0604020202020204" pitchFamily="34" charset="0"/>
              <a:buChar char="•"/>
            </a:pPr>
            <a:r>
              <a:rPr lang="en-US" sz="1200" dirty="0"/>
              <a:t>Geant4 validation portal</a:t>
            </a:r>
          </a:p>
          <a:p>
            <a:pPr marL="628650" lvl="1" indent="-171450">
              <a:buFont typeface="Arial" panose="020B0604020202020204" pitchFamily="34" charset="0"/>
              <a:buChar char="•"/>
            </a:pPr>
            <a:r>
              <a:rPr lang="en-US" sz="1200" dirty="0"/>
              <a:t>https://geant-val.cern.ch/</a:t>
            </a:r>
          </a:p>
        </p:txBody>
      </p:sp>
    </p:spTree>
    <p:extLst>
      <p:ext uri="{BB962C8B-B14F-4D97-AF65-F5344CB8AC3E}">
        <p14:creationId xmlns:p14="http://schemas.microsoft.com/office/powerpoint/2010/main" val="1476623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25786-2C04-114D-8A93-896304816E74}"/>
              </a:ext>
            </a:extLst>
          </p:cNvPr>
          <p:cNvSpPr>
            <a:spLocks noGrp="1"/>
          </p:cNvSpPr>
          <p:nvPr>
            <p:ph type="title"/>
          </p:nvPr>
        </p:nvSpPr>
        <p:spPr>
          <a:xfrm>
            <a:off x="2857635" y="2048845"/>
            <a:ext cx="6171930" cy="858600"/>
          </a:xfrm>
        </p:spPr>
        <p:txBody>
          <a:bodyPr/>
          <a:lstStyle/>
          <a:p>
            <a:r>
              <a:rPr lang="en-US" dirty="0">
                <a:solidFill>
                  <a:srgbClr val="FF0000"/>
                </a:solidFill>
              </a:rPr>
              <a:t>Backup Slides</a:t>
            </a:r>
          </a:p>
        </p:txBody>
      </p:sp>
    </p:spTree>
    <p:extLst>
      <p:ext uri="{BB962C8B-B14F-4D97-AF65-F5344CB8AC3E}">
        <p14:creationId xmlns:p14="http://schemas.microsoft.com/office/powerpoint/2010/main" val="30099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A28E62F0-BAA0-FA46-ADCF-735BF68003A9}"/>
              </a:ext>
            </a:extLst>
          </p:cNvPr>
          <p:cNvPicPr>
            <a:picLocks noGrp="1" noChangeAspect="1"/>
          </p:cNvPicPr>
          <p:nvPr>
            <p:ph idx="1"/>
          </p:nvPr>
        </p:nvPicPr>
        <p:blipFill>
          <a:blip r:embed="rId2"/>
          <a:stretch>
            <a:fillRect/>
          </a:stretch>
        </p:blipFill>
        <p:spPr>
          <a:xfrm>
            <a:off x="1235722" y="728663"/>
            <a:ext cx="6658268" cy="3794125"/>
          </a:xfrm>
        </p:spPr>
      </p:pic>
      <p:sp>
        <p:nvSpPr>
          <p:cNvPr id="3" name="Title 2">
            <a:extLst>
              <a:ext uri="{FF2B5EF4-FFF2-40B4-BE49-F238E27FC236}">
                <a16:creationId xmlns:a16="http://schemas.microsoft.com/office/drawing/2014/main" id="{5A893D22-7BD8-464E-ACCD-8CD264425A7D}"/>
              </a:ext>
            </a:extLst>
          </p:cNvPr>
          <p:cNvSpPr>
            <a:spLocks noGrp="1"/>
          </p:cNvSpPr>
          <p:nvPr>
            <p:ph type="title"/>
          </p:nvPr>
        </p:nvSpPr>
        <p:spPr/>
        <p:txBody>
          <a:bodyPr/>
          <a:lstStyle/>
          <a:p>
            <a:endParaRPr lang="en-US" dirty="0"/>
          </a:p>
        </p:txBody>
      </p:sp>
      <p:sp>
        <p:nvSpPr>
          <p:cNvPr id="4" name="Date Placeholder 3">
            <a:extLst>
              <a:ext uri="{FF2B5EF4-FFF2-40B4-BE49-F238E27FC236}">
                <a16:creationId xmlns:a16="http://schemas.microsoft.com/office/drawing/2014/main" id="{CEB18F64-0A79-C943-8AF6-0D6BB6F5756B}"/>
              </a:ext>
            </a:extLst>
          </p:cNvPr>
          <p:cNvSpPr>
            <a:spLocks noGrp="1"/>
          </p:cNvSpPr>
          <p:nvPr>
            <p:ph type="dt" sz="half" idx="2"/>
          </p:nvPr>
        </p:nvSpPr>
        <p:spPr/>
        <p:txBody>
          <a:bodyPr/>
          <a:lstStyle/>
          <a:p>
            <a:pPr>
              <a:defRPr/>
            </a:pPr>
            <a:fld id="{57ADAB69-348E-2C41-AF41-E98D046040A4}" type="datetime1">
              <a:rPr lang="en-US" smtClean="0"/>
              <a:pPr>
                <a:defRPr/>
              </a:pPr>
              <a:t>3/9/21</a:t>
            </a:fld>
            <a:endParaRPr lang="en-US" dirty="0"/>
          </a:p>
        </p:txBody>
      </p:sp>
      <p:sp>
        <p:nvSpPr>
          <p:cNvPr id="5" name="Footer Placeholder 4">
            <a:extLst>
              <a:ext uri="{FF2B5EF4-FFF2-40B4-BE49-F238E27FC236}">
                <a16:creationId xmlns:a16="http://schemas.microsoft.com/office/drawing/2014/main" id="{B3E5DC23-BDFE-E549-A600-65876D3BDB1B}"/>
              </a:ext>
            </a:extLst>
          </p:cNvPr>
          <p:cNvSpPr>
            <a:spLocks noGrp="1"/>
          </p:cNvSpPr>
          <p:nvPr>
            <p:ph type="ftr" sz="quarter" idx="3"/>
          </p:nvPr>
        </p:nvSpPr>
        <p:spPr/>
        <p:txBody>
          <a:bodyPr/>
          <a:lstStyle/>
          <a:p>
            <a:pPr>
              <a:defRPr/>
            </a:pPr>
            <a:r>
              <a:rPr lang="en-US" spc="-1" dirty="0">
                <a:solidFill>
                  <a:srgbClr val="1F497D"/>
                </a:solidFill>
                <a:uFill>
                  <a:solidFill>
                    <a:srgbClr val="FFFFFF"/>
                  </a:solidFill>
                </a:uFill>
                <a:latin typeface="Arial"/>
                <a:ea typeface="ＭＳ Ｐゴシック"/>
              </a:rPr>
              <a:t>Hans Wenzel    </a:t>
            </a:r>
            <a:r>
              <a:rPr lang="en-US" dirty="0"/>
              <a:t>CPAD Instrumentation Frontier Workshop 18-22 March 2021 Stony Brook, NY</a:t>
            </a:r>
          </a:p>
          <a:p>
            <a:pPr>
              <a:defRPr/>
            </a:pPr>
            <a:endParaRPr lang="en-US" b="1" dirty="0"/>
          </a:p>
        </p:txBody>
      </p:sp>
      <p:sp>
        <p:nvSpPr>
          <p:cNvPr id="6" name="Slide Number Placeholder 5">
            <a:extLst>
              <a:ext uri="{FF2B5EF4-FFF2-40B4-BE49-F238E27FC236}">
                <a16:creationId xmlns:a16="http://schemas.microsoft.com/office/drawing/2014/main" id="{7F4F58DF-80D4-9D42-9C51-0D03E06087A9}"/>
              </a:ext>
            </a:extLst>
          </p:cNvPr>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spTree>
    <p:extLst>
      <p:ext uri="{BB962C8B-B14F-4D97-AF65-F5344CB8AC3E}">
        <p14:creationId xmlns:p14="http://schemas.microsoft.com/office/powerpoint/2010/main" val="4167993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9B2CBC-0672-A840-BDDD-99FD5A914284}"/>
              </a:ext>
            </a:extLst>
          </p:cNvPr>
          <p:cNvSpPr>
            <a:spLocks noGrp="1"/>
          </p:cNvSpPr>
          <p:nvPr>
            <p:ph type="title"/>
          </p:nvPr>
        </p:nvSpPr>
        <p:spPr/>
        <p:txBody>
          <a:bodyPr/>
          <a:lstStyle/>
          <a:p>
            <a:r>
              <a:rPr lang="en-US" dirty="0"/>
              <a:t>Outline</a:t>
            </a:r>
          </a:p>
        </p:txBody>
      </p:sp>
      <p:sp>
        <p:nvSpPr>
          <p:cNvPr id="4" name="Date Placeholder 3">
            <a:extLst>
              <a:ext uri="{FF2B5EF4-FFF2-40B4-BE49-F238E27FC236}">
                <a16:creationId xmlns:a16="http://schemas.microsoft.com/office/drawing/2014/main" id="{16401F12-8609-7B4C-BDA8-61AD08CF30FC}"/>
              </a:ext>
            </a:extLst>
          </p:cNvPr>
          <p:cNvSpPr>
            <a:spLocks noGrp="1"/>
          </p:cNvSpPr>
          <p:nvPr>
            <p:ph type="dt" sz="half" idx="2"/>
          </p:nvPr>
        </p:nvSpPr>
        <p:spPr/>
        <p:txBody>
          <a:bodyPr/>
          <a:lstStyle/>
          <a:p>
            <a:pPr>
              <a:defRPr/>
            </a:pPr>
            <a:fld id="{57ADAB69-348E-2C41-AF41-E98D046040A4}" type="datetime1">
              <a:rPr lang="en-US" smtClean="0"/>
              <a:pPr>
                <a:defRPr/>
              </a:pPr>
              <a:t>3/15/21</a:t>
            </a:fld>
            <a:endParaRPr lang="en-US" dirty="0"/>
          </a:p>
        </p:txBody>
      </p:sp>
      <p:sp>
        <p:nvSpPr>
          <p:cNvPr id="5" name="Footer Placeholder 4">
            <a:extLst>
              <a:ext uri="{FF2B5EF4-FFF2-40B4-BE49-F238E27FC236}">
                <a16:creationId xmlns:a16="http://schemas.microsoft.com/office/drawing/2014/main" id="{AE3A5D39-A213-6343-B67A-2AC4090DCE48}"/>
              </a:ext>
            </a:extLst>
          </p:cNvPr>
          <p:cNvSpPr>
            <a:spLocks noGrp="1"/>
          </p:cNvSpPr>
          <p:nvPr>
            <p:ph type="ftr" sz="quarter" idx="3"/>
          </p:nvPr>
        </p:nvSpPr>
        <p:spPr/>
        <p:txBody>
          <a:bodyPr/>
          <a:lstStyle/>
          <a:p>
            <a:pPr>
              <a:defRPr/>
            </a:pPr>
            <a:r>
              <a:rPr lang="en-US" spc="-1" dirty="0">
                <a:solidFill>
                  <a:srgbClr val="1F497D"/>
                </a:solidFill>
                <a:uFill>
                  <a:solidFill>
                    <a:srgbClr val="FFFFFF"/>
                  </a:solidFill>
                </a:uFill>
                <a:latin typeface="Arial"/>
                <a:ea typeface="ＭＳ Ｐゴシック"/>
              </a:rPr>
              <a:t>Hans Wenzel    </a:t>
            </a:r>
            <a:r>
              <a:rPr lang="en-US" dirty="0"/>
              <a:t>CPAD Instrumentation Frontier Workshop 18-22 March 2021 Stony Brook, NY</a:t>
            </a:r>
          </a:p>
          <a:p>
            <a:pPr>
              <a:defRPr/>
            </a:pPr>
            <a:endParaRPr lang="en-US" b="1" dirty="0"/>
          </a:p>
        </p:txBody>
      </p:sp>
      <p:sp>
        <p:nvSpPr>
          <p:cNvPr id="6" name="Slide Number Placeholder 5">
            <a:extLst>
              <a:ext uri="{FF2B5EF4-FFF2-40B4-BE49-F238E27FC236}">
                <a16:creationId xmlns:a16="http://schemas.microsoft.com/office/drawing/2014/main" id="{C1334F6A-72DA-E042-AAA0-BCB32BE5CBA1}"/>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
        <p:nvSpPr>
          <p:cNvPr id="2" name="TextBox 1">
            <a:extLst>
              <a:ext uri="{FF2B5EF4-FFF2-40B4-BE49-F238E27FC236}">
                <a16:creationId xmlns:a16="http://schemas.microsoft.com/office/drawing/2014/main" id="{EE14BD3A-75ED-404F-A218-007A5353B92B}"/>
              </a:ext>
            </a:extLst>
          </p:cNvPr>
          <p:cNvSpPr txBox="1"/>
          <p:nvPr/>
        </p:nvSpPr>
        <p:spPr>
          <a:xfrm>
            <a:off x="228600" y="509722"/>
            <a:ext cx="8792110" cy="3539430"/>
          </a:xfrm>
          <a:prstGeom prst="rect">
            <a:avLst/>
          </a:prstGeom>
          <a:noFill/>
        </p:spPr>
        <p:txBody>
          <a:bodyPr wrap="square" rtlCol="0">
            <a:spAutoFit/>
          </a:bodyPr>
          <a:lstStyle/>
          <a:p>
            <a:pPr marL="342900" indent="-342900">
              <a:buFont typeface="Arial" panose="020B0604020202020204" pitchFamily="34" charset="0"/>
              <a:buChar char="•"/>
            </a:pPr>
            <a:r>
              <a:rPr lang="en-US" sz="2000" dirty="0"/>
              <a:t>Motivation</a:t>
            </a:r>
          </a:p>
          <a:p>
            <a:pPr marL="342900" indent="-342900">
              <a:buFont typeface="Arial" panose="020B0604020202020204" pitchFamily="34" charset="0"/>
              <a:buChar char="•"/>
            </a:pPr>
            <a:r>
              <a:rPr lang="en-US" sz="2000" dirty="0"/>
              <a:t>Geant4 hadronic physics</a:t>
            </a:r>
          </a:p>
          <a:p>
            <a:pPr marL="342900" indent="-342900">
              <a:buFont typeface="Arial" panose="020B0604020202020204" pitchFamily="34" charset="0"/>
              <a:buChar char="•"/>
            </a:pPr>
            <a:r>
              <a:rPr lang="en-US" sz="2000" dirty="0"/>
              <a:t>Validation</a:t>
            </a:r>
          </a:p>
          <a:p>
            <a:pPr marL="800100" lvl="1" indent="-342900">
              <a:buFont typeface="Arial" panose="020B0604020202020204" pitchFamily="34" charset="0"/>
              <a:buChar char="•"/>
            </a:pPr>
            <a:r>
              <a:rPr lang="en-US" sz="2000" dirty="0"/>
              <a:t>Thin target tests</a:t>
            </a:r>
          </a:p>
          <a:p>
            <a:pPr marL="800100" lvl="1" indent="-342900">
              <a:buFont typeface="Arial" panose="020B0604020202020204" pitchFamily="34" charset="0"/>
              <a:buChar char="•"/>
            </a:pPr>
            <a:r>
              <a:rPr lang="en-US" sz="2000" dirty="0"/>
              <a:t>Calorimeter setups</a:t>
            </a:r>
          </a:p>
          <a:p>
            <a:pPr marL="800100" lvl="1" indent="-342900">
              <a:buFont typeface="Arial" panose="020B0604020202020204" pitchFamily="34" charset="0"/>
              <a:buChar char="•"/>
            </a:pPr>
            <a:r>
              <a:rPr lang="en-US" sz="2000" dirty="0"/>
              <a:t>The Geant4 validation portal</a:t>
            </a:r>
          </a:p>
          <a:p>
            <a:pPr marL="342900" indent="-342900">
              <a:buFont typeface="Arial" panose="020B0604020202020204" pitchFamily="34" charset="0"/>
              <a:buChar char="•"/>
            </a:pPr>
            <a:r>
              <a:rPr lang="en-US" sz="2000" dirty="0"/>
              <a:t>Geant4 as a predictive tool</a:t>
            </a:r>
          </a:p>
          <a:p>
            <a:pPr marL="800100" lvl="1" indent="-342900">
              <a:buFont typeface="Arial" panose="020B0604020202020204" pitchFamily="34" charset="0"/>
              <a:buChar char="•"/>
            </a:pPr>
            <a:r>
              <a:rPr lang="en-US" sz="2000" dirty="0"/>
              <a:t>Identifying particles of interest</a:t>
            </a:r>
          </a:p>
          <a:p>
            <a:pPr marL="800100" lvl="1" indent="-342900">
              <a:buFont typeface="Arial" panose="020B0604020202020204" pitchFamily="34" charset="0"/>
              <a:buChar char="•"/>
            </a:pPr>
            <a:r>
              <a:rPr lang="en-US" sz="2000" dirty="0"/>
              <a:t>utilizing the time structure of hadronic showers</a:t>
            </a:r>
          </a:p>
          <a:p>
            <a:pPr marL="800100" lvl="1" indent="-342900">
              <a:buFont typeface="Arial" panose="020B0604020202020204" pitchFamily="34" charset="0"/>
              <a:buChar char="•"/>
            </a:pPr>
            <a:r>
              <a:rPr lang="en-US" sz="2000" dirty="0"/>
              <a:t>Dual readout total absorption Calorimetry: hadron shower development </a:t>
            </a:r>
          </a:p>
          <a:p>
            <a:pPr marL="342900" indent="-342900">
              <a:buFont typeface="Arial" panose="020B0604020202020204" pitchFamily="34" charset="0"/>
              <a:buChar char="•"/>
            </a:pPr>
            <a:r>
              <a:rPr lang="en-US" sz="2000" dirty="0"/>
              <a:t>Conclusions</a:t>
            </a:r>
          </a:p>
        </p:txBody>
      </p:sp>
    </p:spTree>
    <p:extLst>
      <p:ext uri="{BB962C8B-B14F-4D97-AF65-F5344CB8AC3E}">
        <p14:creationId xmlns:p14="http://schemas.microsoft.com/office/powerpoint/2010/main" val="3370917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EB18F64-0A79-C943-8AF6-0D6BB6F5756B}"/>
              </a:ext>
            </a:extLst>
          </p:cNvPr>
          <p:cNvSpPr>
            <a:spLocks noGrp="1"/>
          </p:cNvSpPr>
          <p:nvPr>
            <p:ph type="dt" sz="half" idx="2"/>
          </p:nvPr>
        </p:nvSpPr>
        <p:spPr/>
        <p:txBody>
          <a:bodyPr/>
          <a:lstStyle/>
          <a:p>
            <a:pPr>
              <a:defRPr/>
            </a:pPr>
            <a:fld id="{57ADAB69-348E-2C41-AF41-E98D046040A4}" type="datetime1">
              <a:rPr lang="en-US" smtClean="0"/>
              <a:pPr>
                <a:defRPr/>
              </a:pPr>
              <a:t>3/17/21</a:t>
            </a:fld>
            <a:endParaRPr lang="en-US" dirty="0"/>
          </a:p>
        </p:txBody>
      </p:sp>
      <p:sp>
        <p:nvSpPr>
          <p:cNvPr id="5" name="Footer Placeholder 4">
            <a:extLst>
              <a:ext uri="{FF2B5EF4-FFF2-40B4-BE49-F238E27FC236}">
                <a16:creationId xmlns:a16="http://schemas.microsoft.com/office/drawing/2014/main" id="{B3E5DC23-BDFE-E549-A600-65876D3BDB1B}"/>
              </a:ext>
            </a:extLst>
          </p:cNvPr>
          <p:cNvSpPr>
            <a:spLocks noGrp="1"/>
          </p:cNvSpPr>
          <p:nvPr>
            <p:ph type="ftr" sz="quarter" idx="3"/>
          </p:nvPr>
        </p:nvSpPr>
        <p:spPr/>
        <p:txBody>
          <a:bodyPr/>
          <a:lstStyle/>
          <a:p>
            <a:pPr>
              <a:defRPr/>
            </a:pPr>
            <a:r>
              <a:rPr lang="en-US" spc="-1" dirty="0">
                <a:solidFill>
                  <a:srgbClr val="1F497D"/>
                </a:solidFill>
                <a:uFill>
                  <a:solidFill>
                    <a:srgbClr val="FFFFFF"/>
                  </a:solidFill>
                </a:uFill>
                <a:latin typeface="Arial"/>
                <a:ea typeface="ＭＳ Ｐゴシック"/>
              </a:rPr>
              <a:t>Hans Wenzel    </a:t>
            </a:r>
            <a:r>
              <a:rPr lang="en-US" dirty="0"/>
              <a:t>CPAD Instrumentation Frontier Workshop 18-22 March 2021 Stony Brook, NY</a:t>
            </a:r>
          </a:p>
          <a:p>
            <a:pPr>
              <a:defRPr/>
            </a:pPr>
            <a:endParaRPr lang="en-US" b="1" dirty="0"/>
          </a:p>
        </p:txBody>
      </p:sp>
      <p:sp>
        <p:nvSpPr>
          <p:cNvPr id="6" name="Slide Number Placeholder 5">
            <a:extLst>
              <a:ext uri="{FF2B5EF4-FFF2-40B4-BE49-F238E27FC236}">
                <a16:creationId xmlns:a16="http://schemas.microsoft.com/office/drawing/2014/main" id="{7F4F58DF-80D4-9D42-9C51-0D03E06087A9}"/>
              </a:ext>
            </a:extLst>
          </p:cNvPr>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pic>
        <p:nvPicPr>
          <p:cNvPr id="9" name="Picture 8">
            <a:extLst>
              <a:ext uri="{FF2B5EF4-FFF2-40B4-BE49-F238E27FC236}">
                <a16:creationId xmlns:a16="http://schemas.microsoft.com/office/drawing/2014/main" id="{61065648-1CF0-654B-AF45-9154B5DB3D56}"/>
              </a:ext>
            </a:extLst>
          </p:cNvPr>
          <p:cNvPicPr>
            <a:picLocks noChangeAspect="1"/>
          </p:cNvPicPr>
          <p:nvPr/>
        </p:nvPicPr>
        <p:blipFill>
          <a:blip r:embed="rId2"/>
          <a:stretch>
            <a:fillRect/>
          </a:stretch>
        </p:blipFill>
        <p:spPr>
          <a:xfrm>
            <a:off x="2346741" y="528637"/>
            <a:ext cx="5570992" cy="4086226"/>
          </a:xfrm>
          <a:prstGeom prst="rect">
            <a:avLst/>
          </a:prstGeom>
        </p:spPr>
      </p:pic>
    </p:spTree>
    <p:extLst>
      <p:ext uri="{BB962C8B-B14F-4D97-AF65-F5344CB8AC3E}">
        <p14:creationId xmlns:p14="http://schemas.microsoft.com/office/powerpoint/2010/main" val="2518480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8749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9B2CBC-0672-A840-BDDD-99FD5A914284}"/>
              </a:ext>
            </a:extLst>
          </p:cNvPr>
          <p:cNvSpPr>
            <a:spLocks noGrp="1"/>
          </p:cNvSpPr>
          <p:nvPr>
            <p:ph type="title"/>
          </p:nvPr>
        </p:nvSpPr>
        <p:spPr/>
        <p:txBody>
          <a:bodyPr/>
          <a:lstStyle/>
          <a:p>
            <a:r>
              <a:rPr lang="en-US" sz="2000" spc="-1" dirty="0">
                <a:solidFill>
                  <a:srgbClr val="2A6099"/>
                </a:solidFill>
                <a:uFill>
                  <a:solidFill>
                    <a:srgbClr val="FFFFFF"/>
                  </a:solidFill>
                </a:uFill>
                <a:latin typeface="Arial"/>
              </a:rPr>
              <a:t>Motivation</a:t>
            </a:r>
            <a:endParaRPr lang="en-US" dirty="0"/>
          </a:p>
        </p:txBody>
      </p:sp>
      <p:sp>
        <p:nvSpPr>
          <p:cNvPr id="4" name="Date Placeholder 3">
            <a:extLst>
              <a:ext uri="{FF2B5EF4-FFF2-40B4-BE49-F238E27FC236}">
                <a16:creationId xmlns:a16="http://schemas.microsoft.com/office/drawing/2014/main" id="{16401F12-8609-7B4C-BDA8-61AD08CF30FC}"/>
              </a:ext>
            </a:extLst>
          </p:cNvPr>
          <p:cNvSpPr>
            <a:spLocks noGrp="1"/>
          </p:cNvSpPr>
          <p:nvPr>
            <p:ph type="dt" sz="half" idx="2"/>
          </p:nvPr>
        </p:nvSpPr>
        <p:spPr/>
        <p:txBody>
          <a:bodyPr/>
          <a:lstStyle/>
          <a:p>
            <a:pPr>
              <a:defRPr/>
            </a:pPr>
            <a:fld id="{57ADAB69-348E-2C41-AF41-E98D046040A4}" type="datetime1">
              <a:rPr lang="en-US" smtClean="0"/>
              <a:pPr>
                <a:defRPr/>
              </a:pPr>
              <a:t>3/18/21</a:t>
            </a:fld>
            <a:endParaRPr lang="en-US" dirty="0"/>
          </a:p>
        </p:txBody>
      </p:sp>
      <p:sp>
        <p:nvSpPr>
          <p:cNvPr id="5" name="Footer Placeholder 4">
            <a:extLst>
              <a:ext uri="{FF2B5EF4-FFF2-40B4-BE49-F238E27FC236}">
                <a16:creationId xmlns:a16="http://schemas.microsoft.com/office/drawing/2014/main" id="{AE3A5D39-A213-6343-B67A-2AC4090DCE48}"/>
              </a:ext>
            </a:extLst>
          </p:cNvPr>
          <p:cNvSpPr>
            <a:spLocks noGrp="1"/>
          </p:cNvSpPr>
          <p:nvPr>
            <p:ph type="ftr" sz="quarter" idx="3"/>
          </p:nvPr>
        </p:nvSpPr>
        <p:spPr/>
        <p:txBody>
          <a:bodyPr/>
          <a:lstStyle/>
          <a:p>
            <a:pPr>
              <a:defRPr/>
            </a:pPr>
            <a:r>
              <a:rPr lang="en-US" spc="-1" dirty="0">
                <a:solidFill>
                  <a:srgbClr val="1F497D"/>
                </a:solidFill>
                <a:uFill>
                  <a:solidFill>
                    <a:srgbClr val="FFFFFF"/>
                  </a:solidFill>
                </a:uFill>
                <a:latin typeface="Arial"/>
                <a:ea typeface="ＭＳ Ｐゴシック"/>
              </a:rPr>
              <a:t>Hans Wenzel    </a:t>
            </a:r>
            <a:r>
              <a:rPr lang="en-US" dirty="0"/>
              <a:t>CPAD Instrumentation Frontier Workshop 18-22 March 2021 Stony Brook, NY</a:t>
            </a:r>
          </a:p>
          <a:p>
            <a:pPr>
              <a:defRPr/>
            </a:pPr>
            <a:endParaRPr lang="en-US" b="1" dirty="0"/>
          </a:p>
        </p:txBody>
      </p:sp>
      <p:sp>
        <p:nvSpPr>
          <p:cNvPr id="6" name="Slide Number Placeholder 5">
            <a:extLst>
              <a:ext uri="{FF2B5EF4-FFF2-40B4-BE49-F238E27FC236}">
                <a16:creationId xmlns:a16="http://schemas.microsoft.com/office/drawing/2014/main" id="{C1334F6A-72DA-E042-AAA0-BCB32BE5CBA1}"/>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7" name="TextBox 6">
            <a:extLst>
              <a:ext uri="{FF2B5EF4-FFF2-40B4-BE49-F238E27FC236}">
                <a16:creationId xmlns:a16="http://schemas.microsoft.com/office/drawing/2014/main" id="{72AA798D-D80D-D749-9ADD-BF8D6E763C00}"/>
              </a:ext>
            </a:extLst>
          </p:cNvPr>
          <p:cNvSpPr txBox="1"/>
          <p:nvPr/>
        </p:nvSpPr>
        <p:spPr>
          <a:xfrm>
            <a:off x="228600" y="589311"/>
            <a:ext cx="8686800" cy="4593565"/>
          </a:xfrm>
          <a:prstGeom prst="rect">
            <a:avLst/>
          </a:prstGeom>
          <a:noFill/>
        </p:spPr>
        <p:txBody>
          <a:bodyPr wrap="square" rtlCol="0">
            <a:spAutoFit/>
          </a:bodyPr>
          <a:lstStyle/>
          <a:p>
            <a:r>
              <a:rPr lang="en-US" sz="1200" dirty="0">
                <a:latin typeface="+mj-lt"/>
              </a:rPr>
              <a:t>Proposed Lepton collider projects: ILC, CLIC, FCCee, CEPC, muon Collider for different energy regimes: 91 GeV (Z-factory), 250 GeV (Higgs-factory), and multi TeV for linear/muon colliders.  </a:t>
            </a:r>
          </a:p>
          <a:p>
            <a:r>
              <a:rPr lang="en-US" sz="1200" dirty="0">
                <a:latin typeface="+mj-lt"/>
              </a:rPr>
              <a:t>Precision frontier: measurement of Higgs couplings, W, Z and top properties, searches for BSM physics. </a:t>
            </a:r>
          </a:p>
          <a:p>
            <a:r>
              <a:rPr lang="en-US" sz="1200" dirty="0">
                <a:latin typeface="+mj-lt"/>
              </a:rPr>
              <a:t>Many of the physics channels of interest involve hadronic jets in the final state </a:t>
            </a:r>
            <a:r>
              <a:rPr lang="en-US" sz="1200" dirty="0">
                <a:latin typeface="+mj-lt"/>
                <a:sym typeface="Wingdings" pitchFamily="2" charset="2"/>
              </a:rPr>
              <a:t> hadronic calorimetry paramount for extracting </a:t>
            </a:r>
            <a:r>
              <a:rPr lang="en-US" sz="1200">
                <a:latin typeface="+mj-lt"/>
                <a:sym typeface="Wingdings" pitchFamily="2" charset="2"/>
              </a:rPr>
              <a:t>the physics!</a:t>
            </a:r>
            <a:endParaRPr lang="en-US" sz="1200" dirty="0">
              <a:latin typeface="+mj-lt"/>
            </a:endParaRPr>
          </a:p>
          <a:p>
            <a:r>
              <a:rPr lang="en-US" sz="1200" dirty="0">
                <a:latin typeface="+mj-lt"/>
              </a:rPr>
              <a:t>Typical benchmark: </a:t>
            </a:r>
            <a:r>
              <a:rPr lang="en-US" sz="1200" dirty="0">
                <a:latin typeface="Arial" panose="020B0604020202020204" pitchFamily="34" charset="0"/>
                <a:cs typeface="Arial" panose="020B0604020202020204" pitchFamily="34" charset="0"/>
              </a:rPr>
              <a:t>to distinguish di-jets from W and Z decaying into hadrons </a:t>
            </a:r>
            <a:r>
              <a:rPr lang="en-US" sz="1200" dirty="0">
                <a:latin typeface="Arial" panose="020B0604020202020204" pitchFamily="34" charset="0"/>
                <a:cs typeface="Arial" panose="020B0604020202020204" pitchFamily="34" charset="0"/>
                <a:sym typeface="Wingdings" pitchFamily="2" charset="2"/>
              </a:rPr>
              <a:t> </a:t>
            </a:r>
            <a:r>
              <a:rPr lang="en-US" sz="1200" dirty="0">
                <a:latin typeface="Arial" panose="020B0604020202020204" pitchFamily="34" charset="0"/>
                <a:cs typeface="Arial" panose="020B0604020202020204" pitchFamily="34" charset="0"/>
              </a:rPr>
              <a:t>Goal: 3-4% jet energy resolution requiring much better hadron calorimeters.</a:t>
            </a:r>
            <a:endParaRPr lang="en-US" sz="1200" b="1" dirty="0">
              <a:latin typeface="+mj-lt"/>
            </a:endParaRPr>
          </a:p>
          <a:p>
            <a:pPr lvl="1">
              <a:buClr>
                <a:srgbClr val="000000"/>
              </a:buClr>
              <a:buSzPct val="45000"/>
            </a:pPr>
            <a:endParaRPr lang="en-US" sz="1050" spc="-1" dirty="0">
              <a:uFill>
                <a:solidFill>
                  <a:srgbClr val="FFFFFF"/>
                </a:solidFill>
              </a:uFill>
              <a:latin typeface="Arial"/>
            </a:endParaRPr>
          </a:p>
          <a:p>
            <a:pPr>
              <a:buClr>
                <a:srgbClr val="000000"/>
              </a:buClr>
              <a:buSzPct val="45000"/>
            </a:pPr>
            <a:r>
              <a:rPr lang="en-US" sz="1200" spc="-1" dirty="0">
                <a:uFill>
                  <a:solidFill>
                    <a:srgbClr val="FFFFFF"/>
                  </a:solidFill>
                </a:uFill>
                <a:latin typeface="Arial"/>
              </a:rPr>
              <a:t>Many ideas and concepts to improve the performance of hadronic calorimeters. Exploring this ideas requires more than just modeling of global observables in hadron calorimeters  (response, resolution, longitudinal center of gravity, shower radius etc.). We will rely on the Simulation to make predictions and to identify the most relevant contributions on calorimeter performance. </a:t>
            </a:r>
          </a:p>
          <a:p>
            <a:pPr>
              <a:buClr>
                <a:srgbClr val="000000"/>
              </a:buClr>
              <a:buSzPct val="45000"/>
            </a:pPr>
            <a:r>
              <a:rPr lang="en-US" sz="1200" spc="-1" dirty="0">
                <a:uFill>
                  <a:solidFill>
                    <a:srgbClr val="FFFFFF"/>
                  </a:solidFill>
                </a:uFill>
                <a:latin typeface="Arial"/>
              </a:rPr>
              <a:t>This ideas include:</a:t>
            </a:r>
          </a:p>
          <a:p>
            <a:pPr marL="673200" lvl="1" indent="-216000">
              <a:buClr>
                <a:srgbClr val="000000"/>
              </a:buClr>
              <a:buSzPct val="45000"/>
              <a:buFont typeface="Wingdings" charset="2"/>
              <a:buChar char=""/>
            </a:pPr>
            <a:r>
              <a:rPr lang="en-US" sz="1200" b="1" spc="-1" dirty="0">
                <a:uFill>
                  <a:solidFill>
                    <a:srgbClr val="FFFFFF"/>
                  </a:solidFill>
                </a:uFill>
                <a:latin typeface="Arial"/>
              </a:rPr>
              <a:t>dual readout calorimetry</a:t>
            </a:r>
            <a:r>
              <a:rPr lang="en-US" sz="1200" b="1" spc="-1" baseline="30000" dirty="0">
                <a:uFill>
                  <a:solidFill>
                    <a:srgbClr val="FFFFFF"/>
                  </a:solidFill>
                </a:uFill>
                <a:latin typeface="Arial"/>
              </a:rPr>
              <a:t>1</a:t>
            </a:r>
            <a:r>
              <a:rPr lang="en-US" sz="1200" b="1" spc="-1" dirty="0">
                <a:uFill>
                  <a:solidFill>
                    <a:srgbClr val="FFFFFF"/>
                  </a:solidFill>
                </a:uFill>
                <a:latin typeface="Arial"/>
              </a:rPr>
              <a:t>:</a:t>
            </a:r>
            <a:r>
              <a:rPr lang="en-US" sz="1200" spc="-1" dirty="0">
                <a:uFill>
                  <a:solidFill>
                    <a:srgbClr val="FFFFFF"/>
                  </a:solidFill>
                </a:uFill>
                <a:latin typeface="Arial"/>
              </a:rPr>
              <a:t> uses Cerenkov light produced by light relativistic particles (</a:t>
            </a:r>
            <a:r>
              <a:rPr lang="en-US" sz="1200" spc="-1" dirty="0">
                <a:uFill>
                  <a:solidFill>
                    <a:srgbClr val="FFFFFF"/>
                  </a:solidFill>
                </a:uFill>
                <a:latin typeface="Symbol" pitchFamily="2" charset="2"/>
              </a:rPr>
              <a:t>b</a:t>
            </a:r>
            <a:r>
              <a:rPr lang="en-US" sz="1200" spc="-1" dirty="0">
                <a:uFill>
                  <a:solidFill>
                    <a:srgbClr val="FFFFFF"/>
                  </a:solidFill>
                </a:uFill>
                <a:latin typeface="Arial"/>
              </a:rPr>
              <a:t>&gt;1/n) in the shower to correct energy response. This requires good description of particle content of hadronic showers, good description of the velocity distribution of produced particles to predict the amount of Cerenkov light.</a:t>
            </a:r>
          </a:p>
          <a:p>
            <a:pPr marL="673200" lvl="1" indent="-216000">
              <a:buClr>
                <a:srgbClr val="000000"/>
              </a:buClr>
              <a:buSzPct val="45000"/>
              <a:buFont typeface="Wingdings" charset="2"/>
              <a:buChar char=""/>
            </a:pPr>
            <a:r>
              <a:rPr lang="en-US" sz="1200" b="1" spc="-1" dirty="0">
                <a:uFill>
                  <a:solidFill>
                    <a:srgbClr val="FFFFFF"/>
                  </a:solidFill>
                </a:uFill>
                <a:latin typeface="Arial"/>
              </a:rPr>
              <a:t>Temporal structure of hadronic showers: </a:t>
            </a:r>
            <a:r>
              <a:rPr lang="en-US" sz="1200" spc="-1" dirty="0">
                <a:uFill>
                  <a:solidFill>
                    <a:srgbClr val="FFFFFF"/>
                  </a:solidFill>
                </a:uFill>
                <a:latin typeface="Arial"/>
              </a:rPr>
              <a:t>this requires the detailed knowledge of the spatial and temporal development of hadronic showers and requires the detailed treatment of neutrons.</a:t>
            </a:r>
          </a:p>
          <a:p>
            <a:pPr marL="673200" lvl="1" indent="-216000">
              <a:buClr>
                <a:srgbClr val="000000"/>
              </a:buClr>
              <a:buSzPct val="45000"/>
              <a:buFont typeface="Wingdings" charset="2"/>
              <a:buChar char=""/>
            </a:pPr>
            <a:r>
              <a:rPr lang="en-US" sz="1200" b="1" u="sng" spc="-1" dirty="0">
                <a:uFill>
                  <a:solidFill>
                    <a:srgbClr val="FFFFFF"/>
                  </a:solidFill>
                </a:uFill>
                <a:latin typeface="Arial"/>
              </a:rPr>
              <a:t>Particle flow algorithms</a:t>
            </a:r>
            <a:r>
              <a:rPr lang="en-US" sz="1200" b="1" u="sng" spc="-1" baseline="30000" dirty="0">
                <a:uFill>
                  <a:solidFill>
                    <a:srgbClr val="FFFFFF"/>
                  </a:solidFill>
                </a:uFill>
                <a:latin typeface="Arial"/>
              </a:rPr>
              <a:t>2</a:t>
            </a:r>
            <a:r>
              <a:rPr lang="en-US" sz="1200" b="1" u="sng" spc="-1" dirty="0">
                <a:uFill>
                  <a:solidFill>
                    <a:srgbClr val="FFFFFF"/>
                  </a:solidFill>
                </a:uFill>
                <a:latin typeface="Arial"/>
              </a:rPr>
              <a:t>: </a:t>
            </a:r>
            <a:r>
              <a:rPr lang="en-US" sz="1200" u="sng" spc="-1" dirty="0">
                <a:uFill>
                  <a:solidFill>
                    <a:srgbClr val="FFFFFF"/>
                  </a:solidFill>
                </a:uFill>
                <a:latin typeface="Arial"/>
              </a:rPr>
              <a:t>combines tracking of charged particles with </a:t>
            </a:r>
            <a:r>
              <a:rPr lang="en-US" sz="1200" spc="-1" dirty="0">
                <a:uFill>
                  <a:solidFill>
                    <a:srgbClr val="FFFFFF"/>
                  </a:solidFill>
                </a:uFill>
                <a:latin typeface="Arial"/>
              </a:rPr>
              <a:t>imaging, highly segmented calorimeters (CALICE). It </a:t>
            </a:r>
            <a:r>
              <a:rPr lang="en-US" sz="1200" dirty="0">
                <a:latin typeface="Arial" panose="020B0604020202020204" pitchFamily="34" charset="0"/>
                <a:cs typeface="Arial" panose="020B0604020202020204" pitchFamily="34" charset="0"/>
              </a:rPr>
              <a:t>relies on the possibility to disentangle contributions from particles within jets and identify the sub structure of showers. </a:t>
            </a:r>
            <a:r>
              <a:rPr lang="en-US" sz="1200" dirty="0"/>
              <a:t> </a:t>
            </a:r>
          </a:p>
          <a:p>
            <a:pPr lvl="1">
              <a:buClr>
                <a:srgbClr val="000000"/>
              </a:buClr>
              <a:buSzPct val="45000"/>
            </a:pPr>
            <a:endParaRPr lang="en-US" sz="1100" spc="-1" dirty="0">
              <a:uFill>
                <a:solidFill>
                  <a:srgbClr val="FFFFFF"/>
                </a:solidFill>
              </a:uFill>
              <a:latin typeface="Arial"/>
            </a:endParaRPr>
          </a:p>
          <a:p>
            <a:pPr>
              <a:buClr>
                <a:srgbClr val="000000"/>
              </a:buClr>
              <a:buSzPct val="45000"/>
            </a:pPr>
            <a:r>
              <a:rPr lang="en-US" sz="1100" spc="-1" dirty="0">
                <a:uFill>
                  <a:solidFill>
                    <a:srgbClr val="FFFFFF"/>
                  </a:solidFill>
                </a:uFill>
                <a:latin typeface="Arial"/>
              </a:rPr>
              <a:t>1) see e.g.: M. Demarteau: “Total Absorption Calorimetry, a path to superior jet energy resolution ”, this conference.</a:t>
            </a:r>
          </a:p>
          <a:p>
            <a:pPr>
              <a:buClr>
                <a:srgbClr val="000000"/>
              </a:buClr>
              <a:buSzPct val="45000"/>
            </a:pPr>
            <a:r>
              <a:rPr lang="en-US" sz="1100" spc="-1" dirty="0">
                <a:uFill>
                  <a:solidFill>
                    <a:srgbClr val="FFFFFF"/>
                  </a:solidFill>
                </a:uFill>
                <a:latin typeface="Arial"/>
              </a:rPr>
              <a:t>2) see e.g.: </a:t>
            </a:r>
            <a:r>
              <a:rPr lang="en-US" sz="1100" dirty="0"/>
              <a:t>S. Chekanov: “Calorimeter performance studies using Monte Carlo simulations for future collider detectors”,</a:t>
            </a:r>
            <a:r>
              <a:rPr lang="en-US" sz="1100" spc="-1" dirty="0">
                <a:uFill>
                  <a:solidFill>
                    <a:srgbClr val="FFFFFF"/>
                  </a:solidFill>
                </a:uFill>
                <a:latin typeface="Arial"/>
              </a:rPr>
              <a:t> this conference.</a:t>
            </a:r>
          </a:p>
          <a:p>
            <a:pPr>
              <a:buClr>
                <a:srgbClr val="000000"/>
              </a:buClr>
              <a:buSzPct val="45000"/>
            </a:pPr>
            <a:endParaRPr lang="en-US" sz="1050" spc="-1" dirty="0">
              <a:uFill>
                <a:solidFill>
                  <a:srgbClr val="FFFFFF"/>
                </a:solidFill>
              </a:uFill>
              <a:latin typeface="Arial"/>
            </a:endParaRPr>
          </a:p>
          <a:p>
            <a:pPr>
              <a:buClr>
                <a:srgbClr val="000000"/>
              </a:buClr>
              <a:buSzPct val="45000"/>
            </a:pPr>
            <a:endParaRPr lang="en-US" sz="1050"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4141247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9B2CBC-0672-A840-BDDD-99FD5A914284}"/>
              </a:ext>
            </a:extLst>
          </p:cNvPr>
          <p:cNvSpPr>
            <a:spLocks noGrp="1"/>
          </p:cNvSpPr>
          <p:nvPr>
            <p:ph type="title"/>
          </p:nvPr>
        </p:nvSpPr>
        <p:spPr/>
        <p:txBody>
          <a:bodyPr/>
          <a:lstStyle/>
          <a:p>
            <a:r>
              <a:rPr lang="en-US" dirty="0"/>
              <a:t>Geant4 hadronic physics </a:t>
            </a:r>
          </a:p>
        </p:txBody>
      </p:sp>
      <p:sp>
        <p:nvSpPr>
          <p:cNvPr id="4" name="Date Placeholder 3">
            <a:extLst>
              <a:ext uri="{FF2B5EF4-FFF2-40B4-BE49-F238E27FC236}">
                <a16:creationId xmlns:a16="http://schemas.microsoft.com/office/drawing/2014/main" id="{16401F12-8609-7B4C-BDA8-61AD08CF30FC}"/>
              </a:ext>
            </a:extLst>
          </p:cNvPr>
          <p:cNvSpPr>
            <a:spLocks noGrp="1"/>
          </p:cNvSpPr>
          <p:nvPr>
            <p:ph type="dt" sz="half" idx="2"/>
          </p:nvPr>
        </p:nvSpPr>
        <p:spPr/>
        <p:txBody>
          <a:bodyPr/>
          <a:lstStyle/>
          <a:p>
            <a:pPr>
              <a:defRPr/>
            </a:pPr>
            <a:fld id="{57ADAB69-348E-2C41-AF41-E98D046040A4}" type="datetime1">
              <a:rPr lang="en-US" smtClean="0"/>
              <a:pPr>
                <a:defRPr/>
              </a:pPr>
              <a:t>3/11/21</a:t>
            </a:fld>
            <a:endParaRPr lang="en-US" dirty="0"/>
          </a:p>
        </p:txBody>
      </p:sp>
      <p:sp>
        <p:nvSpPr>
          <p:cNvPr id="5" name="Footer Placeholder 4">
            <a:extLst>
              <a:ext uri="{FF2B5EF4-FFF2-40B4-BE49-F238E27FC236}">
                <a16:creationId xmlns:a16="http://schemas.microsoft.com/office/drawing/2014/main" id="{AE3A5D39-A213-6343-B67A-2AC4090DCE48}"/>
              </a:ext>
            </a:extLst>
          </p:cNvPr>
          <p:cNvSpPr>
            <a:spLocks noGrp="1"/>
          </p:cNvSpPr>
          <p:nvPr>
            <p:ph type="ftr" sz="quarter" idx="3"/>
          </p:nvPr>
        </p:nvSpPr>
        <p:spPr/>
        <p:txBody>
          <a:bodyPr/>
          <a:lstStyle/>
          <a:p>
            <a:pPr>
              <a:defRPr/>
            </a:pPr>
            <a:r>
              <a:rPr lang="en-US" spc="-1" dirty="0">
                <a:solidFill>
                  <a:srgbClr val="1F497D"/>
                </a:solidFill>
                <a:uFill>
                  <a:solidFill>
                    <a:srgbClr val="FFFFFF"/>
                  </a:solidFill>
                </a:uFill>
                <a:latin typeface="Arial"/>
                <a:ea typeface="ＭＳ Ｐゴシック"/>
              </a:rPr>
              <a:t>Hans Wenzel    </a:t>
            </a:r>
            <a:r>
              <a:rPr lang="en-US" dirty="0"/>
              <a:t>CPAD Instrumentation Frontier Workshop 18-22 March 2021 Stony Brook, NY</a:t>
            </a:r>
          </a:p>
          <a:p>
            <a:pPr>
              <a:defRPr/>
            </a:pPr>
            <a:endParaRPr lang="en-US" b="1" dirty="0"/>
          </a:p>
        </p:txBody>
      </p:sp>
      <p:sp>
        <p:nvSpPr>
          <p:cNvPr id="6" name="Slide Number Placeholder 5">
            <a:extLst>
              <a:ext uri="{FF2B5EF4-FFF2-40B4-BE49-F238E27FC236}">
                <a16:creationId xmlns:a16="http://schemas.microsoft.com/office/drawing/2014/main" id="{C1334F6A-72DA-E042-AAA0-BCB32BE5CBA1}"/>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pic>
        <p:nvPicPr>
          <p:cNvPr id="8" name="Picture 7">
            <a:extLst>
              <a:ext uri="{FF2B5EF4-FFF2-40B4-BE49-F238E27FC236}">
                <a16:creationId xmlns:a16="http://schemas.microsoft.com/office/drawing/2014/main" id="{6F279E5C-B0D0-B542-979F-EB608DD803FD}"/>
              </a:ext>
            </a:extLst>
          </p:cNvPr>
          <p:cNvPicPr>
            <a:picLocks noChangeAspect="1"/>
          </p:cNvPicPr>
          <p:nvPr/>
        </p:nvPicPr>
        <p:blipFill>
          <a:blip r:embed="rId2"/>
          <a:stretch>
            <a:fillRect/>
          </a:stretch>
        </p:blipFill>
        <p:spPr>
          <a:xfrm>
            <a:off x="92467" y="509722"/>
            <a:ext cx="4678524" cy="3864705"/>
          </a:xfrm>
          <a:prstGeom prst="rect">
            <a:avLst/>
          </a:prstGeom>
        </p:spPr>
      </p:pic>
      <p:pic>
        <p:nvPicPr>
          <p:cNvPr id="9" name="Picture 8">
            <a:extLst>
              <a:ext uri="{FF2B5EF4-FFF2-40B4-BE49-F238E27FC236}">
                <a16:creationId xmlns:a16="http://schemas.microsoft.com/office/drawing/2014/main" id="{7715406F-FFFF-4C47-9895-39AF6C3BA645}"/>
              </a:ext>
            </a:extLst>
          </p:cNvPr>
          <p:cNvPicPr>
            <a:picLocks noChangeAspect="1"/>
          </p:cNvPicPr>
          <p:nvPr/>
        </p:nvPicPr>
        <p:blipFill>
          <a:blip r:embed="rId3"/>
          <a:stretch>
            <a:fillRect/>
          </a:stretch>
        </p:blipFill>
        <p:spPr>
          <a:xfrm>
            <a:off x="4907124" y="499596"/>
            <a:ext cx="4062072" cy="3864704"/>
          </a:xfrm>
          <a:prstGeom prst="rect">
            <a:avLst/>
          </a:prstGeom>
        </p:spPr>
      </p:pic>
      <p:sp>
        <p:nvSpPr>
          <p:cNvPr id="10" name="Rectangle 9">
            <a:extLst>
              <a:ext uri="{FF2B5EF4-FFF2-40B4-BE49-F238E27FC236}">
                <a16:creationId xmlns:a16="http://schemas.microsoft.com/office/drawing/2014/main" id="{88D9FF62-29E1-F545-8E06-7C3AB218EFBB}"/>
              </a:ext>
            </a:extLst>
          </p:cNvPr>
          <p:cNvSpPr/>
          <p:nvPr/>
        </p:nvSpPr>
        <p:spPr>
          <a:xfrm>
            <a:off x="-442496" y="4418336"/>
            <a:ext cx="4572000" cy="276999"/>
          </a:xfrm>
          <a:prstGeom prst="rect">
            <a:avLst/>
          </a:prstGeom>
        </p:spPr>
        <p:txBody>
          <a:bodyPr>
            <a:spAutoFit/>
          </a:bodyPr>
          <a:lstStyle/>
          <a:p>
            <a:pPr lvl="1"/>
            <a:r>
              <a:rPr lang="en-US" sz="1200" dirty="0"/>
              <a:t>https://groups.lal.in2p3.fr/ED-geant4/</a:t>
            </a:r>
          </a:p>
        </p:txBody>
      </p:sp>
    </p:spTree>
    <p:extLst>
      <p:ext uri="{BB962C8B-B14F-4D97-AF65-F5344CB8AC3E}">
        <p14:creationId xmlns:p14="http://schemas.microsoft.com/office/powerpoint/2010/main" val="3273468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a:extLst>
              <a:ext uri="{FF2B5EF4-FFF2-40B4-BE49-F238E27FC236}">
                <a16:creationId xmlns:a16="http://schemas.microsoft.com/office/drawing/2014/main" id="{1E6969FE-081D-094A-94DD-17B08DE4F921}"/>
              </a:ext>
            </a:extLst>
          </p:cNvPr>
          <p:cNvSpPr/>
          <p:nvPr/>
        </p:nvSpPr>
        <p:spPr>
          <a:xfrm>
            <a:off x="2722685" y="475822"/>
            <a:ext cx="6262118" cy="4191856"/>
          </a:xfrm>
          <a:prstGeom prst="roundRect">
            <a:avLst/>
          </a:prstGeom>
          <a:solidFill>
            <a:schemeClr val="accent5">
              <a:lumMod val="20000"/>
              <a:lumOff val="80000"/>
            </a:schemeClr>
          </a:solidFill>
          <a:ln>
            <a:solidFill>
              <a:schemeClr val="accent4">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019B2CBC-0672-A840-BDDD-99FD5A914284}"/>
              </a:ext>
            </a:extLst>
          </p:cNvPr>
          <p:cNvSpPr>
            <a:spLocks noGrp="1"/>
          </p:cNvSpPr>
          <p:nvPr>
            <p:ph type="title"/>
          </p:nvPr>
        </p:nvSpPr>
        <p:spPr>
          <a:xfrm>
            <a:off x="179594" y="475822"/>
            <a:ext cx="8686800" cy="320908"/>
          </a:xfrm>
        </p:spPr>
        <p:txBody>
          <a:bodyPr/>
          <a:lstStyle/>
          <a:p>
            <a:r>
              <a:rPr lang="en-US" sz="2000" dirty="0">
                <a:latin typeface="Arial" panose="020B0604020202020204" pitchFamily="34" charset="0"/>
                <a:cs typeface="Arial" panose="020B0604020202020204" pitchFamily="34" charset="0"/>
              </a:rPr>
              <a:t>Factories allow to customize physics</a:t>
            </a:r>
            <a:br>
              <a:rPr lang="en-US" sz="2400" dirty="0">
                <a:latin typeface="Arial" panose="020B0604020202020204" pitchFamily="34" charset="0"/>
                <a:cs typeface="Arial" panose="020B0604020202020204" pitchFamily="34" charset="0"/>
              </a:rPr>
            </a:br>
            <a:endParaRPr lang="en-US" dirty="0"/>
          </a:p>
        </p:txBody>
      </p:sp>
      <p:sp>
        <p:nvSpPr>
          <p:cNvPr id="4" name="Date Placeholder 3">
            <a:extLst>
              <a:ext uri="{FF2B5EF4-FFF2-40B4-BE49-F238E27FC236}">
                <a16:creationId xmlns:a16="http://schemas.microsoft.com/office/drawing/2014/main" id="{16401F12-8609-7B4C-BDA8-61AD08CF30FC}"/>
              </a:ext>
            </a:extLst>
          </p:cNvPr>
          <p:cNvSpPr>
            <a:spLocks noGrp="1"/>
          </p:cNvSpPr>
          <p:nvPr>
            <p:ph type="dt" sz="half" idx="2"/>
          </p:nvPr>
        </p:nvSpPr>
        <p:spPr/>
        <p:txBody>
          <a:bodyPr/>
          <a:lstStyle/>
          <a:p>
            <a:pPr>
              <a:defRPr/>
            </a:pPr>
            <a:fld id="{57ADAB69-348E-2C41-AF41-E98D046040A4}" type="datetime1">
              <a:rPr lang="en-US" smtClean="0"/>
              <a:pPr>
                <a:defRPr/>
              </a:pPr>
              <a:t>3/11/21</a:t>
            </a:fld>
            <a:endParaRPr lang="en-US" dirty="0"/>
          </a:p>
        </p:txBody>
      </p:sp>
      <p:sp>
        <p:nvSpPr>
          <p:cNvPr id="5" name="Footer Placeholder 4">
            <a:extLst>
              <a:ext uri="{FF2B5EF4-FFF2-40B4-BE49-F238E27FC236}">
                <a16:creationId xmlns:a16="http://schemas.microsoft.com/office/drawing/2014/main" id="{AE3A5D39-A213-6343-B67A-2AC4090DCE48}"/>
              </a:ext>
            </a:extLst>
          </p:cNvPr>
          <p:cNvSpPr>
            <a:spLocks noGrp="1"/>
          </p:cNvSpPr>
          <p:nvPr>
            <p:ph type="ftr" sz="quarter" idx="3"/>
          </p:nvPr>
        </p:nvSpPr>
        <p:spPr/>
        <p:txBody>
          <a:bodyPr/>
          <a:lstStyle/>
          <a:p>
            <a:pPr>
              <a:defRPr/>
            </a:pPr>
            <a:r>
              <a:rPr lang="en-US" spc="-1" dirty="0">
                <a:solidFill>
                  <a:srgbClr val="1F497D"/>
                </a:solidFill>
                <a:uFill>
                  <a:solidFill>
                    <a:srgbClr val="FFFFFF"/>
                  </a:solidFill>
                </a:uFill>
                <a:latin typeface="Arial"/>
                <a:ea typeface="ＭＳ Ｐゴシック"/>
              </a:rPr>
              <a:t>Hans Wenzel    </a:t>
            </a:r>
            <a:r>
              <a:rPr lang="en-US" dirty="0"/>
              <a:t>CPAD Instrumentation Frontier Workshop 18-22 March 2021 Stony Brook, NY</a:t>
            </a:r>
          </a:p>
          <a:p>
            <a:pPr>
              <a:defRPr/>
            </a:pPr>
            <a:endParaRPr lang="en-US" b="1" dirty="0"/>
          </a:p>
        </p:txBody>
      </p:sp>
      <p:sp>
        <p:nvSpPr>
          <p:cNvPr id="6" name="Slide Number Placeholder 5">
            <a:extLst>
              <a:ext uri="{FF2B5EF4-FFF2-40B4-BE49-F238E27FC236}">
                <a16:creationId xmlns:a16="http://schemas.microsoft.com/office/drawing/2014/main" id="{C1334F6A-72DA-E042-AAA0-BCB32BE5CBA1}"/>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8" name="TextBox 7">
            <a:extLst>
              <a:ext uri="{FF2B5EF4-FFF2-40B4-BE49-F238E27FC236}">
                <a16:creationId xmlns:a16="http://schemas.microsoft.com/office/drawing/2014/main" id="{FFE3AC13-7B71-4448-891C-A49162D0961E}"/>
              </a:ext>
            </a:extLst>
          </p:cNvPr>
          <p:cNvSpPr txBox="1"/>
          <p:nvPr/>
        </p:nvSpPr>
        <p:spPr>
          <a:xfrm>
            <a:off x="842481" y="4099389"/>
            <a:ext cx="184731" cy="461665"/>
          </a:xfrm>
          <a:prstGeom prst="rect">
            <a:avLst/>
          </a:prstGeom>
          <a:noFill/>
        </p:spPr>
        <p:txBody>
          <a:bodyPr wrap="none" rtlCol="0">
            <a:spAutoFit/>
          </a:bodyPr>
          <a:lstStyle/>
          <a:p>
            <a:endParaRPr lang="en-US" dirty="0"/>
          </a:p>
        </p:txBody>
      </p:sp>
      <p:grpSp>
        <p:nvGrpSpPr>
          <p:cNvPr id="16" name="Group 15">
            <a:extLst>
              <a:ext uri="{FF2B5EF4-FFF2-40B4-BE49-F238E27FC236}">
                <a16:creationId xmlns:a16="http://schemas.microsoft.com/office/drawing/2014/main" id="{6CB48E46-61D7-144E-8DD5-023B2FA4A9A7}"/>
              </a:ext>
            </a:extLst>
          </p:cNvPr>
          <p:cNvGrpSpPr/>
          <p:nvPr/>
        </p:nvGrpSpPr>
        <p:grpSpPr>
          <a:xfrm>
            <a:off x="3181989" y="526852"/>
            <a:ext cx="5504747" cy="4616648"/>
            <a:chOff x="3019320" y="527589"/>
            <a:chExt cx="5504747" cy="4616648"/>
          </a:xfrm>
        </p:grpSpPr>
        <p:sp>
          <p:nvSpPr>
            <p:cNvPr id="9" name="TextBox 8">
              <a:extLst>
                <a:ext uri="{FF2B5EF4-FFF2-40B4-BE49-F238E27FC236}">
                  <a16:creationId xmlns:a16="http://schemas.microsoft.com/office/drawing/2014/main" id="{CEF76034-E683-104E-AF60-84FBB6E8CA7B}"/>
                </a:ext>
              </a:extLst>
            </p:cNvPr>
            <p:cNvSpPr txBox="1"/>
            <p:nvPr/>
          </p:nvSpPr>
          <p:spPr>
            <a:xfrm>
              <a:off x="3019320" y="527589"/>
              <a:ext cx="2448161" cy="4616648"/>
            </a:xfrm>
            <a:prstGeom prst="rect">
              <a:avLst/>
            </a:prstGeom>
            <a:noFill/>
          </p:spPr>
          <p:txBody>
            <a:bodyPr wrap="square" rtlCol="0">
              <a:spAutoFit/>
            </a:bodyPr>
            <a:lstStyle/>
            <a:p>
              <a:r>
                <a:rPr lang="en-US" sz="1400" b="1" u="sng" dirty="0">
                  <a:latin typeface="Arial" panose="020B0604020202020204" pitchFamily="34" charset="0"/>
                  <a:cs typeface="Arial" panose="020B0604020202020204" pitchFamily="34" charset="0"/>
                </a:rPr>
                <a:t>Reference physics list:</a:t>
              </a:r>
              <a:endParaRPr lang="en-US" sz="1400" b="1" u="sng" dirty="0"/>
            </a:p>
            <a:p>
              <a:r>
                <a:rPr lang="en-US" sz="1400" dirty="0">
                  <a:latin typeface="Arial" panose="020B0604020202020204" pitchFamily="34" charset="0"/>
                  <a:cs typeface="Arial" panose="020B0604020202020204" pitchFamily="34" charset="0"/>
                </a:rPr>
                <a:t>FTFP_BERT</a:t>
              </a:r>
            </a:p>
            <a:p>
              <a:r>
                <a:rPr lang="en-US" sz="1400" dirty="0">
                  <a:latin typeface="Arial" panose="020B0604020202020204" pitchFamily="34" charset="0"/>
                  <a:cs typeface="Arial" panose="020B0604020202020204" pitchFamily="34" charset="0"/>
                </a:rPr>
                <a:t>FTFP_BERT_HP</a:t>
              </a:r>
            </a:p>
            <a:p>
              <a:r>
                <a:rPr lang="en-US" sz="1400" dirty="0">
                  <a:latin typeface="Arial" panose="020B0604020202020204" pitchFamily="34" charset="0"/>
                  <a:cs typeface="Arial" panose="020B0604020202020204" pitchFamily="34" charset="0"/>
                </a:rPr>
                <a:t>FTFP_BERT_TRV</a:t>
              </a:r>
            </a:p>
            <a:p>
              <a:r>
                <a:rPr lang="en-US" sz="1400" dirty="0">
                  <a:latin typeface="Arial" panose="020B0604020202020204" pitchFamily="34" charset="0"/>
                  <a:cs typeface="Arial" panose="020B0604020202020204" pitchFamily="34" charset="0"/>
                </a:rPr>
                <a:t>FTFP_BERT_ATL</a:t>
              </a:r>
            </a:p>
            <a:p>
              <a:r>
                <a:rPr lang="en-US" sz="1400" dirty="0">
                  <a:latin typeface="Arial" panose="020B0604020202020204" pitchFamily="34" charset="0"/>
                  <a:cs typeface="Arial" panose="020B0604020202020204" pitchFamily="34" charset="0"/>
                </a:rPr>
                <a:t>FTFP_INCLXX</a:t>
              </a:r>
            </a:p>
            <a:p>
              <a:r>
                <a:rPr lang="en-US" sz="1400" dirty="0">
                  <a:latin typeface="Arial" panose="020B0604020202020204" pitchFamily="34" charset="0"/>
                  <a:cs typeface="Arial" panose="020B0604020202020204" pitchFamily="34" charset="0"/>
                </a:rPr>
                <a:t>FTFP_INCLXX_HP</a:t>
              </a:r>
            </a:p>
            <a:p>
              <a:r>
                <a:rPr lang="en-US" sz="1400" dirty="0">
                  <a:latin typeface="Arial" panose="020B0604020202020204" pitchFamily="34" charset="0"/>
                  <a:cs typeface="Arial" panose="020B0604020202020204" pitchFamily="34" charset="0"/>
                </a:rPr>
                <a:t>FTF_BIC</a:t>
              </a:r>
            </a:p>
            <a:p>
              <a:r>
                <a:rPr lang="en-US" sz="1400" dirty="0">
                  <a:latin typeface="Arial" panose="020B0604020202020204" pitchFamily="34" charset="0"/>
                  <a:cs typeface="Arial" panose="020B0604020202020204" pitchFamily="34" charset="0"/>
                </a:rPr>
                <a:t>QGSP_BERT</a:t>
              </a:r>
            </a:p>
            <a:p>
              <a:r>
                <a:rPr lang="en-US" sz="1400" dirty="0">
                  <a:latin typeface="Arial" panose="020B0604020202020204" pitchFamily="34" charset="0"/>
                  <a:cs typeface="Arial" panose="020B0604020202020204" pitchFamily="34" charset="0"/>
                </a:rPr>
                <a:t>QGSP_BERT_HP</a:t>
              </a:r>
            </a:p>
            <a:p>
              <a:r>
                <a:rPr lang="en-US" sz="1400" dirty="0">
                  <a:latin typeface="Arial" panose="020B0604020202020204" pitchFamily="34" charset="0"/>
                  <a:cs typeface="Arial" panose="020B0604020202020204" pitchFamily="34" charset="0"/>
                </a:rPr>
                <a:t>QGSP_BIC</a:t>
              </a:r>
            </a:p>
            <a:p>
              <a:r>
                <a:rPr lang="en-US" sz="1400" dirty="0">
                  <a:latin typeface="Arial" panose="020B0604020202020204" pitchFamily="34" charset="0"/>
                  <a:cs typeface="Arial" panose="020B0604020202020204" pitchFamily="34" charset="0"/>
                </a:rPr>
                <a:t>QGSP_BIC_HP</a:t>
              </a:r>
            </a:p>
            <a:p>
              <a:r>
                <a:rPr lang="en-US" sz="1400" dirty="0">
                  <a:latin typeface="Arial" panose="020B0604020202020204" pitchFamily="34" charset="0"/>
                  <a:cs typeface="Arial" panose="020B0604020202020204" pitchFamily="34" charset="0"/>
                </a:rPr>
                <a:t>QGS_BIC</a:t>
              </a:r>
            </a:p>
            <a:p>
              <a:r>
                <a:rPr lang="en-US" sz="1400" dirty="0">
                  <a:latin typeface="Arial" panose="020B0604020202020204" pitchFamily="34" charset="0"/>
                  <a:cs typeface="Arial" panose="020B0604020202020204" pitchFamily="34" charset="0"/>
                </a:rPr>
                <a:t>QGSP_INCLXX</a:t>
              </a:r>
            </a:p>
            <a:p>
              <a:r>
                <a:rPr lang="en-US" sz="1400" dirty="0">
                  <a:latin typeface="Arial" panose="020B0604020202020204" pitchFamily="34" charset="0"/>
                  <a:cs typeface="Arial" panose="020B0604020202020204" pitchFamily="34" charset="0"/>
                </a:rPr>
                <a:t>QGSP_INCLXX_HP</a:t>
              </a:r>
            </a:p>
            <a:p>
              <a:r>
                <a:rPr lang="en-US" sz="1400" dirty="0">
                  <a:latin typeface="Arial" panose="020B0604020202020204" pitchFamily="34" charset="0"/>
                  <a:cs typeface="Arial" panose="020B0604020202020204" pitchFamily="34" charset="0"/>
                </a:rPr>
                <a:t>QBBC</a:t>
              </a:r>
            </a:p>
            <a:p>
              <a:r>
                <a:rPr lang="en-US" sz="1400" dirty="0">
                  <a:latin typeface="Arial" panose="020B0604020202020204" pitchFamily="34" charset="0"/>
                  <a:cs typeface="Arial" panose="020B0604020202020204" pitchFamily="34" charset="0"/>
                </a:rPr>
                <a:t>Shielding(M)</a:t>
              </a:r>
            </a:p>
            <a:p>
              <a:r>
                <a:rPr lang="en-US" sz="1400" dirty="0">
                  <a:latin typeface="Arial" panose="020B0604020202020204" pitchFamily="34" charset="0"/>
                  <a:cs typeface="Arial" panose="020B0604020202020204" pitchFamily="34" charset="0"/>
                </a:rPr>
                <a:t>ShieldingLEND</a:t>
              </a:r>
            </a:p>
            <a:p>
              <a:r>
                <a:rPr lang="en-US" sz="1400" dirty="0">
                  <a:latin typeface="Arial" panose="020B0604020202020204" pitchFamily="34" charset="0"/>
                  <a:cs typeface="Arial" panose="020B0604020202020204" pitchFamily="34" charset="0"/>
                </a:rPr>
                <a:t>NuBeam</a:t>
              </a:r>
            </a:p>
            <a:p>
              <a:endParaRPr lang="en-US" dirty="0"/>
            </a:p>
          </p:txBody>
        </p:sp>
        <p:sp>
          <p:nvSpPr>
            <p:cNvPr id="2" name="TextBox 1">
              <a:extLst>
                <a:ext uri="{FF2B5EF4-FFF2-40B4-BE49-F238E27FC236}">
                  <a16:creationId xmlns:a16="http://schemas.microsoft.com/office/drawing/2014/main" id="{31C3644B-759D-6546-BDEF-E7BD5EC552DF}"/>
                </a:ext>
              </a:extLst>
            </p:cNvPr>
            <p:cNvSpPr txBox="1"/>
            <p:nvPr/>
          </p:nvSpPr>
          <p:spPr>
            <a:xfrm>
              <a:off x="5373558" y="527589"/>
              <a:ext cx="1025537" cy="2893100"/>
            </a:xfrm>
            <a:prstGeom prst="rect">
              <a:avLst/>
            </a:prstGeom>
            <a:noFill/>
          </p:spPr>
          <p:txBody>
            <a:bodyPr wrap="none" rtlCol="0">
              <a:spAutoFit/>
            </a:bodyPr>
            <a:lstStyle/>
            <a:p>
              <a:r>
                <a:rPr lang="en-US" sz="1400" b="1" u="sng" dirty="0"/>
                <a:t>Em Option:</a:t>
              </a:r>
            </a:p>
            <a:p>
              <a:r>
                <a:rPr lang="en-US" sz="1400" dirty="0"/>
                <a:t>””</a:t>
              </a:r>
            </a:p>
            <a:p>
              <a:r>
                <a:rPr lang="en-US" sz="1400" dirty="0"/>
                <a:t>_EMV</a:t>
              </a:r>
            </a:p>
            <a:p>
              <a:r>
                <a:rPr lang="en-US" sz="1400" dirty="0"/>
                <a:t>_EMX</a:t>
              </a:r>
            </a:p>
            <a:p>
              <a:r>
                <a:rPr lang="en-US" sz="1400" dirty="0"/>
                <a:t>_EMY</a:t>
              </a:r>
            </a:p>
            <a:p>
              <a:r>
                <a:rPr lang="en-US" sz="1400" dirty="0"/>
                <a:t>_EMZ</a:t>
              </a:r>
            </a:p>
            <a:p>
              <a:r>
                <a:rPr lang="en-US" sz="1400" dirty="0"/>
                <a:t>_LIV</a:t>
              </a:r>
            </a:p>
            <a:p>
              <a:r>
                <a:rPr lang="en-US" sz="1400" dirty="0"/>
                <a:t>_PEN</a:t>
              </a:r>
            </a:p>
            <a:p>
              <a:r>
                <a:rPr lang="en-US" sz="1400" dirty="0"/>
                <a:t>__GS</a:t>
              </a:r>
            </a:p>
            <a:p>
              <a:r>
                <a:rPr lang="en-US" sz="1400" dirty="0"/>
                <a:t>__SS</a:t>
              </a:r>
            </a:p>
            <a:p>
              <a:r>
                <a:rPr lang="en-US" sz="1400" dirty="0"/>
                <a:t>_EM0</a:t>
              </a:r>
            </a:p>
            <a:p>
              <a:r>
                <a:rPr lang="en-US" sz="1400" dirty="0"/>
                <a:t>_WVI</a:t>
              </a:r>
            </a:p>
            <a:p>
              <a:r>
                <a:rPr lang="en-US" sz="1400" dirty="0"/>
                <a:t>__LE</a:t>
              </a:r>
            </a:p>
          </p:txBody>
        </p:sp>
        <p:sp>
          <p:nvSpPr>
            <p:cNvPr id="14" name="TextBox 13">
              <a:extLst>
                <a:ext uri="{FF2B5EF4-FFF2-40B4-BE49-F238E27FC236}">
                  <a16:creationId xmlns:a16="http://schemas.microsoft.com/office/drawing/2014/main" id="{57375F23-B36A-D141-A212-D49300F7A196}"/>
                </a:ext>
              </a:extLst>
            </p:cNvPr>
            <p:cNvSpPr txBox="1"/>
            <p:nvPr/>
          </p:nvSpPr>
          <p:spPr>
            <a:xfrm>
              <a:off x="6505822" y="559743"/>
              <a:ext cx="2018245" cy="1538883"/>
            </a:xfrm>
            <a:prstGeom prst="rect">
              <a:avLst/>
            </a:prstGeom>
            <a:noFill/>
          </p:spPr>
          <p:txBody>
            <a:bodyPr wrap="none" rtlCol="0">
              <a:spAutoFit/>
            </a:bodyPr>
            <a:lstStyle/>
            <a:p>
              <a:r>
                <a:rPr lang="en-US" sz="1400" b="1" u="sng" dirty="0">
                  <a:latin typeface="+mn-lt"/>
                </a:rPr>
                <a:t>Physics Constructor:</a:t>
              </a:r>
            </a:p>
            <a:p>
              <a:r>
                <a:rPr lang="en-US" sz="1400" dirty="0">
                  <a:latin typeface="+mn-lt"/>
                </a:rPr>
                <a:t>G4OpticalPhysics</a:t>
              </a:r>
            </a:p>
            <a:p>
              <a:r>
                <a:rPr lang="en-US" sz="1400" dirty="0">
                  <a:latin typeface="+mn-lt"/>
                </a:rPr>
                <a:t>G4NeutronTrackingCut</a:t>
              </a:r>
            </a:p>
            <a:p>
              <a:r>
                <a:rPr lang="en-US" sz="1400" dirty="0">
                  <a:latin typeface="+mn-lt"/>
                </a:rPr>
                <a:t>G4StepLimiterPhysics</a:t>
              </a:r>
            </a:p>
            <a:p>
              <a:r>
                <a:rPr lang="en-US" sz="1400" dirty="0">
                  <a:latin typeface="+mn-lt"/>
                </a:rPr>
                <a:t>…</a:t>
              </a:r>
            </a:p>
            <a:p>
              <a:endParaRPr lang="en-US" dirty="0"/>
            </a:p>
          </p:txBody>
        </p:sp>
      </p:grpSp>
      <p:sp>
        <p:nvSpPr>
          <p:cNvPr id="19" name="TextBox 18">
            <a:extLst>
              <a:ext uri="{FF2B5EF4-FFF2-40B4-BE49-F238E27FC236}">
                <a16:creationId xmlns:a16="http://schemas.microsoft.com/office/drawing/2014/main" id="{7C78158B-ABBF-824F-A030-6860539BA4A1}"/>
              </a:ext>
            </a:extLst>
          </p:cNvPr>
          <p:cNvSpPr txBox="1"/>
          <p:nvPr/>
        </p:nvSpPr>
        <p:spPr>
          <a:xfrm>
            <a:off x="139932" y="653265"/>
            <a:ext cx="2476026" cy="4031873"/>
          </a:xfrm>
          <a:prstGeom prst="rect">
            <a:avLst/>
          </a:prstGeom>
          <a:noFill/>
        </p:spPr>
        <p:txBody>
          <a:bodyPr wrap="square" rtlCol="0">
            <a:spAutoFit/>
          </a:bodyPr>
          <a:lstStyle/>
          <a:p>
            <a:r>
              <a:rPr lang="en-US" sz="1600" dirty="0"/>
              <a:t>Achieve higher precision when and where you need it. Speed up processing time when less precision is sufficient. </a:t>
            </a:r>
          </a:p>
          <a:p>
            <a:endParaRPr lang="en-US" sz="1600" dirty="0"/>
          </a:p>
          <a:p>
            <a:r>
              <a:rPr lang="en-US" sz="1600" dirty="0"/>
              <a:t>Be aware of transition regions between models. </a:t>
            </a:r>
          </a:p>
          <a:p>
            <a:r>
              <a:rPr lang="en-US" sz="1600" dirty="0"/>
              <a:t>Be aware model might not apply to particle of interest. </a:t>
            </a:r>
          </a:p>
          <a:p>
            <a:endParaRPr lang="en-US" sz="1600" dirty="0"/>
          </a:p>
          <a:p>
            <a:r>
              <a:rPr lang="en-US" sz="1600" u="sng" dirty="0"/>
              <a:t>Useful:</a:t>
            </a:r>
          </a:p>
          <a:p>
            <a:r>
              <a:rPr lang="en-US" sz="1600" dirty="0"/>
              <a:t>C++: phys-&gt;DumpList();</a:t>
            </a:r>
          </a:p>
          <a:p>
            <a:r>
              <a:rPr lang="en-US" sz="1600" dirty="0"/>
              <a:t>Will list all models attached to particles and energy ranges.</a:t>
            </a:r>
          </a:p>
        </p:txBody>
      </p:sp>
      <p:sp>
        <p:nvSpPr>
          <p:cNvPr id="20" name="TextBox 19">
            <a:extLst>
              <a:ext uri="{FF2B5EF4-FFF2-40B4-BE49-F238E27FC236}">
                <a16:creationId xmlns:a16="http://schemas.microsoft.com/office/drawing/2014/main" id="{2508502C-C2FA-C84B-B7E7-14A14C135B6B}"/>
              </a:ext>
            </a:extLst>
          </p:cNvPr>
          <p:cNvSpPr txBox="1"/>
          <p:nvPr/>
        </p:nvSpPr>
        <p:spPr>
          <a:xfrm>
            <a:off x="4787713" y="3991667"/>
            <a:ext cx="4146007" cy="338554"/>
          </a:xfrm>
          <a:prstGeom prst="rect">
            <a:avLst/>
          </a:prstGeom>
          <a:noFill/>
        </p:spPr>
        <p:txBody>
          <a:bodyPr wrap="none" rtlCol="0">
            <a:spAutoFit/>
          </a:bodyPr>
          <a:lstStyle/>
          <a:p>
            <a:r>
              <a:rPr lang="en-US" sz="1600" dirty="0"/>
              <a:t>+ you can register your own custom physics list!</a:t>
            </a:r>
          </a:p>
        </p:txBody>
      </p:sp>
    </p:spTree>
    <p:extLst>
      <p:ext uri="{BB962C8B-B14F-4D97-AF65-F5344CB8AC3E}">
        <p14:creationId xmlns:p14="http://schemas.microsoft.com/office/powerpoint/2010/main" val="2864418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6401F12-8609-7B4C-BDA8-61AD08CF30FC}"/>
              </a:ext>
            </a:extLst>
          </p:cNvPr>
          <p:cNvSpPr>
            <a:spLocks noGrp="1"/>
          </p:cNvSpPr>
          <p:nvPr>
            <p:ph type="dt" sz="half" idx="2"/>
          </p:nvPr>
        </p:nvSpPr>
        <p:spPr/>
        <p:txBody>
          <a:bodyPr/>
          <a:lstStyle/>
          <a:p>
            <a:pPr>
              <a:defRPr/>
            </a:pPr>
            <a:fld id="{57ADAB69-348E-2C41-AF41-E98D046040A4}" type="datetime1">
              <a:rPr lang="en-US" smtClean="0"/>
              <a:pPr>
                <a:defRPr/>
              </a:pPr>
              <a:t>3/17/21</a:t>
            </a:fld>
            <a:endParaRPr lang="en-US" dirty="0"/>
          </a:p>
        </p:txBody>
      </p:sp>
      <p:sp>
        <p:nvSpPr>
          <p:cNvPr id="5" name="Footer Placeholder 4">
            <a:extLst>
              <a:ext uri="{FF2B5EF4-FFF2-40B4-BE49-F238E27FC236}">
                <a16:creationId xmlns:a16="http://schemas.microsoft.com/office/drawing/2014/main" id="{AE3A5D39-A213-6343-B67A-2AC4090DCE48}"/>
              </a:ext>
            </a:extLst>
          </p:cNvPr>
          <p:cNvSpPr>
            <a:spLocks noGrp="1"/>
          </p:cNvSpPr>
          <p:nvPr>
            <p:ph type="ftr" sz="quarter" idx="3"/>
          </p:nvPr>
        </p:nvSpPr>
        <p:spPr/>
        <p:txBody>
          <a:bodyPr/>
          <a:lstStyle/>
          <a:p>
            <a:pPr>
              <a:defRPr/>
            </a:pPr>
            <a:r>
              <a:rPr lang="en-US" spc="-1" dirty="0">
                <a:solidFill>
                  <a:srgbClr val="1F497D"/>
                </a:solidFill>
                <a:uFill>
                  <a:solidFill>
                    <a:srgbClr val="FFFFFF"/>
                  </a:solidFill>
                </a:uFill>
                <a:latin typeface="Arial"/>
                <a:ea typeface="ＭＳ Ｐゴシック"/>
              </a:rPr>
              <a:t>Hans Wenzel    </a:t>
            </a:r>
            <a:r>
              <a:rPr lang="en-US" dirty="0"/>
              <a:t>CPAD Instrumentation Frontier Workshop 18-22 March 2021 Stony Brook, NY</a:t>
            </a:r>
          </a:p>
          <a:p>
            <a:pPr>
              <a:defRPr/>
            </a:pPr>
            <a:endParaRPr lang="en-US" b="1" dirty="0"/>
          </a:p>
        </p:txBody>
      </p:sp>
      <p:sp>
        <p:nvSpPr>
          <p:cNvPr id="6" name="Slide Number Placeholder 5">
            <a:extLst>
              <a:ext uri="{FF2B5EF4-FFF2-40B4-BE49-F238E27FC236}">
                <a16:creationId xmlns:a16="http://schemas.microsoft.com/office/drawing/2014/main" id="{C1334F6A-72DA-E042-AAA0-BCB32BE5CBA1}"/>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
        <p:nvSpPr>
          <p:cNvPr id="17" name="Title 3">
            <a:extLst>
              <a:ext uri="{FF2B5EF4-FFF2-40B4-BE49-F238E27FC236}">
                <a16:creationId xmlns:a16="http://schemas.microsoft.com/office/drawing/2014/main" id="{3760A323-625D-974B-B83C-E543BE488F39}"/>
              </a:ext>
            </a:extLst>
          </p:cNvPr>
          <p:cNvSpPr txBox="1">
            <a:spLocks/>
          </p:cNvSpPr>
          <p:nvPr/>
        </p:nvSpPr>
        <p:spPr>
          <a:xfrm>
            <a:off x="108936" y="99480"/>
            <a:ext cx="8596668" cy="1320800"/>
          </a:xfrm>
          <a:prstGeom prst="rect">
            <a:avLst/>
          </a:prstGeom>
        </p:spPr>
        <p:txBody>
          <a:bodyPr/>
          <a:lst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a:lstStyle>
          <a:p>
            <a:r>
              <a:rPr lang="en-US" dirty="0"/>
              <a:t>Energy response for various particles and physics lists</a:t>
            </a:r>
          </a:p>
        </p:txBody>
      </p:sp>
      <p:pic>
        <p:nvPicPr>
          <p:cNvPr id="21" name="Picture 20">
            <a:extLst>
              <a:ext uri="{FF2B5EF4-FFF2-40B4-BE49-F238E27FC236}">
                <a16:creationId xmlns:a16="http://schemas.microsoft.com/office/drawing/2014/main" id="{E79BF7EA-8395-5E44-B455-D9F535E04943}"/>
              </a:ext>
            </a:extLst>
          </p:cNvPr>
          <p:cNvPicPr>
            <a:picLocks noChangeAspect="1"/>
          </p:cNvPicPr>
          <p:nvPr/>
        </p:nvPicPr>
        <p:blipFill>
          <a:blip r:embed="rId2"/>
          <a:stretch>
            <a:fillRect/>
          </a:stretch>
        </p:blipFill>
        <p:spPr>
          <a:xfrm>
            <a:off x="162838" y="1785532"/>
            <a:ext cx="3906507" cy="2908494"/>
          </a:xfrm>
          <a:prstGeom prst="rect">
            <a:avLst/>
          </a:prstGeom>
        </p:spPr>
      </p:pic>
      <p:sp>
        <p:nvSpPr>
          <p:cNvPr id="22" name="Rectangle 21">
            <a:extLst>
              <a:ext uri="{FF2B5EF4-FFF2-40B4-BE49-F238E27FC236}">
                <a16:creationId xmlns:a16="http://schemas.microsoft.com/office/drawing/2014/main" id="{55946D5A-F093-3A4A-AA37-0849053F40EB}"/>
              </a:ext>
            </a:extLst>
          </p:cNvPr>
          <p:cNvSpPr/>
          <p:nvPr/>
        </p:nvSpPr>
        <p:spPr>
          <a:xfrm>
            <a:off x="108936" y="569815"/>
            <a:ext cx="4668429" cy="954107"/>
          </a:xfrm>
          <a:prstGeom prst="rect">
            <a:avLst/>
          </a:prstGeom>
        </p:spPr>
        <p:txBody>
          <a:bodyPr wrap="square">
            <a:spAutoFit/>
          </a:bodyPr>
          <a:lstStyle/>
          <a:p>
            <a:r>
              <a:rPr lang="en-US" sz="1400" dirty="0">
                <a:solidFill>
                  <a:schemeClr val="tx2"/>
                </a:solidFill>
              </a:rPr>
              <a:t>Very simple geometry:  5 x 5 x 5 m</a:t>
            </a:r>
            <a:r>
              <a:rPr lang="en-US" sz="1400" baseline="30000" dirty="0">
                <a:solidFill>
                  <a:schemeClr val="tx2"/>
                </a:solidFill>
              </a:rPr>
              <a:t>3</a:t>
            </a:r>
            <a:r>
              <a:rPr lang="en-US" sz="1400" dirty="0">
                <a:solidFill>
                  <a:schemeClr val="tx2"/>
                </a:solidFill>
              </a:rPr>
              <a:t> cube  of PbWO</a:t>
            </a:r>
          </a:p>
          <a:p>
            <a:r>
              <a:rPr lang="en-US" sz="1400" dirty="0">
                <a:solidFill>
                  <a:schemeClr val="tx2"/>
                </a:solidFill>
              </a:rPr>
              <a:t>Particle Gun located inside the volume</a:t>
            </a:r>
          </a:p>
          <a:p>
            <a:r>
              <a:rPr lang="en-US" sz="1400" dirty="0">
                <a:solidFill>
                  <a:schemeClr val="tx2"/>
                </a:solidFill>
              </a:rPr>
              <a:t>Below is the shower created by a </a:t>
            </a:r>
            <a:r>
              <a:rPr lang="en-US" sz="1400" dirty="0">
                <a:solidFill>
                  <a:schemeClr val="tx2"/>
                </a:solidFill>
                <a:latin typeface="Symbol" pitchFamily="2" charset="2"/>
              </a:rPr>
              <a:t>p</a:t>
            </a:r>
            <a:r>
              <a:rPr lang="en-US" sz="1400" baseline="30000" dirty="0">
                <a:solidFill>
                  <a:schemeClr val="tx2"/>
                </a:solidFill>
              </a:rPr>
              <a:t>+</a:t>
            </a:r>
            <a:r>
              <a:rPr lang="en-US" sz="1400" dirty="0">
                <a:solidFill>
                  <a:schemeClr val="tx2"/>
                </a:solidFill>
              </a:rPr>
              <a:t> with 20 GeV kinetic Energy </a:t>
            </a:r>
          </a:p>
        </p:txBody>
      </p:sp>
      <p:pic>
        <p:nvPicPr>
          <p:cNvPr id="23" name="Picture 22">
            <a:extLst>
              <a:ext uri="{FF2B5EF4-FFF2-40B4-BE49-F238E27FC236}">
                <a16:creationId xmlns:a16="http://schemas.microsoft.com/office/drawing/2014/main" id="{62ED192D-E102-7C4E-BF8B-EDFE72D206AE}"/>
              </a:ext>
            </a:extLst>
          </p:cNvPr>
          <p:cNvPicPr>
            <a:picLocks noChangeAspect="1"/>
          </p:cNvPicPr>
          <p:nvPr/>
        </p:nvPicPr>
        <p:blipFill>
          <a:blip r:embed="rId3"/>
          <a:stretch>
            <a:fillRect/>
          </a:stretch>
        </p:blipFill>
        <p:spPr>
          <a:xfrm>
            <a:off x="4711700" y="1551085"/>
            <a:ext cx="4432300" cy="3022600"/>
          </a:xfrm>
          <a:prstGeom prst="rect">
            <a:avLst/>
          </a:prstGeom>
        </p:spPr>
      </p:pic>
      <p:sp>
        <p:nvSpPr>
          <p:cNvPr id="24" name="TextBox 23">
            <a:extLst>
              <a:ext uri="{FF2B5EF4-FFF2-40B4-BE49-F238E27FC236}">
                <a16:creationId xmlns:a16="http://schemas.microsoft.com/office/drawing/2014/main" id="{CA30E998-D6EB-054D-B6E9-89DF1C26A387}"/>
              </a:ext>
            </a:extLst>
          </p:cNvPr>
          <p:cNvSpPr txBox="1"/>
          <p:nvPr/>
        </p:nvSpPr>
        <p:spPr>
          <a:xfrm>
            <a:off x="6293294" y="308204"/>
            <a:ext cx="2371675" cy="1477328"/>
          </a:xfrm>
          <a:prstGeom prst="rect">
            <a:avLst/>
          </a:prstGeom>
          <a:noFill/>
        </p:spPr>
        <p:txBody>
          <a:bodyPr wrap="none" rtlCol="0">
            <a:spAutoFit/>
          </a:bodyPr>
          <a:lstStyle/>
          <a:p>
            <a:r>
              <a:rPr lang="en-US" sz="1800" dirty="0"/>
              <a:t>Available Energy Eavail:</a:t>
            </a:r>
          </a:p>
          <a:p>
            <a:r>
              <a:rPr lang="en-US" sz="1800" dirty="0"/>
              <a:t>e</a:t>
            </a:r>
            <a:r>
              <a:rPr lang="en-US" sz="1800" baseline="30000" dirty="0"/>
              <a:t>-</a:t>
            </a:r>
            <a:r>
              <a:rPr lang="en-US" sz="1800" dirty="0"/>
              <a:t>, p : Ekin </a:t>
            </a:r>
          </a:p>
          <a:p>
            <a:r>
              <a:rPr lang="en-US" sz="1800" dirty="0">
                <a:latin typeface="Symbol" pitchFamily="2" charset="2"/>
              </a:rPr>
              <a:t>p</a:t>
            </a:r>
            <a:r>
              <a:rPr lang="en-US" sz="1800" baseline="30000" dirty="0">
                <a:latin typeface="Symbol" pitchFamily="2" charset="2"/>
              </a:rPr>
              <a:t>+</a:t>
            </a:r>
            <a:r>
              <a:rPr lang="en-US" sz="1800" dirty="0"/>
              <a:t>     : Ekin + m</a:t>
            </a:r>
            <a:r>
              <a:rPr lang="en-US" sz="1800" dirty="0">
                <a:latin typeface="Symbol" pitchFamily="2" charset="2"/>
              </a:rPr>
              <a:t>p</a:t>
            </a:r>
            <a:r>
              <a:rPr lang="en-US" sz="1800" baseline="30000" dirty="0">
                <a:latin typeface="Symbol" pitchFamily="2" charset="2"/>
              </a:rPr>
              <a:t>+</a:t>
            </a:r>
          </a:p>
          <a:p>
            <a:r>
              <a:rPr lang="en-US" sz="1800" dirty="0"/>
              <a:t>K</a:t>
            </a:r>
            <a:r>
              <a:rPr lang="en-US" sz="1800" baseline="30000" dirty="0"/>
              <a:t>+</a:t>
            </a:r>
            <a:r>
              <a:rPr lang="en-US" sz="1800" dirty="0"/>
              <a:t>     : Ekin + mK</a:t>
            </a:r>
            <a:r>
              <a:rPr lang="en-US" sz="1800" baseline="30000" dirty="0"/>
              <a:t>+</a:t>
            </a:r>
          </a:p>
          <a:p>
            <a:r>
              <a:rPr lang="en-US" sz="1800" dirty="0"/>
              <a:t>pbar : Ekin + 2 x mp</a:t>
            </a:r>
          </a:p>
        </p:txBody>
      </p:sp>
    </p:spTree>
    <p:extLst>
      <p:ext uri="{BB962C8B-B14F-4D97-AF65-F5344CB8AC3E}">
        <p14:creationId xmlns:p14="http://schemas.microsoft.com/office/powerpoint/2010/main" val="1836072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9B2CBC-0672-A840-BDDD-99FD5A914284}"/>
              </a:ext>
            </a:extLst>
          </p:cNvPr>
          <p:cNvSpPr>
            <a:spLocks noGrp="1"/>
          </p:cNvSpPr>
          <p:nvPr>
            <p:ph type="title"/>
          </p:nvPr>
        </p:nvSpPr>
        <p:spPr/>
        <p:txBody>
          <a:bodyPr/>
          <a:lstStyle/>
          <a:p>
            <a:r>
              <a:rPr lang="en-US" dirty="0"/>
              <a:t>Validation</a:t>
            </a:r>
          </a:p>
        </p:txBody>
      </p:sp>
      <p:sp>
        <p:nvSpPr>
          <p:cNvPr id="4" name="Date Placeholder 3">
            <a:extLst>
              <a:ext uri="{FF2B5EF4-FFF2-40B4-BE49-F238E27FC236}">
                <a16:creationId xmlns:a16="http://schemas.microsoft.com/office/drawing/2014/main" id="{16401F12-8609-7B4C-BDA8-61AD08CF30FC}"/>
              </a:ext>
            </a:extLst>
          </p:cNvPr>
          <p:cNvSpPr>
            <a:spLocks noGrp="1"/>
          </p:cNvSpPr>
          <p:nvPr>
            <p:ph type="dt" sz="half" idx="2"/>
          </p:nvPr>
        </p:nvSpPr>
        <p:spPr/>
        <p:txBody>
          <a:bodyPr/>
          <a:lstStyle/>
          <a:p>
            <a:pPr>
              <a:defRPr/>
            </a:pPr>
            <a:fld id="{57ADAB69-348E-2C41-AF41-E98D046040A4}" type="datetime1">
              <a:rPr lang="en-US" smtClean="0"/>
              <a:pPr>
                <a:defRPr/>
              </a:pPr>
              <a:t>3/17/21</a:t>
            </a:fld>
            <a:endParaRPr lang="en-US" dirty="0"/>
          </a:p>
        </p:txBody>
      </p:sp>
      <p:sp>
        <p:nvSpPr>
          <p:cNvPr id="5" name="Footer Placeholder 4">
            <a:extLst>
              <a:ext uri="{FF2B5EF4-FFF2-40B4-BE49-F238E27FC236}">
                <a16:creationId xmlns:a16="http://schemas.microsoft.com/office/drawing/2014/main" id="{AE3A5D39-A213-6343-B67A-2AC4090DCE48}"/>
              </a:ext>
            </a:extLst>
          </p:cNvPr>
          <p:cNvSpPr>
            <a:spLocks noGrp="1"/>
          </p:cNvSpPr>
          <p:nvPr>
            <p:ph type="ftr" sz="quarter" idx="3"/>
          </p:nvPr>
        </p:nvSpPr>
        <p:spPr/>
        <p:txBody>
          <a:bodyPr/>
          <a:lstStyle/>
          <a:p>
            <a:pPr>
              <a:defRPr/>
            </a:pPr>
            <a:r>
              <a:rPr lang="en-US" spc="-1" dirty="0">
                <a:solidFill>
                  <a:srgbClr val="1F497D"/>
                </a:solidFill>
                <a:uFill>
                  <a:solidFill>
                    <a:srgbClr val="FFFFFF"/>
                  </a:solidFill>
                </a:uFill>
                <a:latin typeface="Arial"/>
                <a:ea typeface="ＭＳ Ｐゴシック"/>
              </a:rPr>
              <a:t>Hans Wenzel    </a:t>
            </a:r>
            <a:r>
              <a:rPr lang="en-US" dirty="0"/>
              <a:t>CPAD Instrumentation Frontier Workshop 18-22 March 2021 Stony Brook, NY</a:t>
            </a:r>
          </a:p>
          <a:p>
            <a:pPr>
              <a:defRPr/>
            </a:pPr>
            <a:endParaRPr lang="en-US" b="1" dirty="0"/>
          </a:p>
        </p:txBody>
      </p:sp>
      <p:sp>
        <p:nvSpPr>
          <p:cNvPr id="6" name="Slide Number Placeholder 5">
            <a:extLst>
              <a:ext uri="{FF2B5EF4-FFF2-40B4-BE49-F238E27FC236}">
                <a16:creationId xmlns:a16="http://schemas.microsoft.com/office/drawing/2014/main" id="{C1334F6A-72DA-E042-AAA0-BCB32BE5CBA1}"/>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
        <p:nvSpPr>
          <p:cNvPr id="2" name="TextBox 1">
            <a:extLst>
              <a:ext uri="{FF2B5EF4-FFF2-40B4-BE49-F238E27FC236}">
                <a16:creationId xmlns:a16="http://schemas.microsoft.com/office/drawing/2014/main" id="{EE14BD3A-75ED-404F-A218-007A5353B92B}"/>
              </a:ext>
            </a:extLst>
          </p:cNvPr>
          <p:cNvSpPr txBox="1"/>
          <p:nvPr/>
        </p:nvSpPr>
        <p:spPr>
          <a:xfrm>
            <a:off x="450700" y="509722"/>
            <a:ext cx="8388500" cy="477053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It’s a continuous effort leading to </a:t>
            </a:r>
            <a:r>
              <a:rPr lang="en-US" sz="1600" dirty="0">
                <a:latin typeface="Arial" panose="020B0604020202020204" pitchFamily="34" charset="0"/>
                <a:cs typeface="Arial" panose="020B0604020202020204" pitchFamily="34" charset="0"/>
                <a:sym typeface="Wingdings" pitchFamily="2" charset="2"/>
              </a:rPr>
              <a:t>continuous improvement of models and providing of  alternative models. </a:t>
            </a:r>
            <a:endParaRPr lang="en-US" sz="1600" dirty="0">
              <a:latin typeface="Arial" panose="020B0604020202020204" pitchFamily="34" charset="0"/>
              <a:cs typeface="Arial" panose="020B0604020202020204" pitchFamily="34" charset="0"/>
            </a:endParaRPr>
          </a:p>
          <a:p>
            <a:pPr marL="342900" indent="-342900">
              <a:buFont typeface="+mj-lt"/>
              <a:buAutoNum type="arabicPeriod"/>
            </a:pPr>
            <a:r>
              <a:rPr lang="en-US" sz="1600" dirty="0">
                <a:latin typeface="Arial" panose="020B0604020202020204" pitchFamily="34" charset="0"/>
                <a:cs typeface="Arial" panose="020B0604020202020204" pitchFamily="34" charset="0"/>
              </a:rPr>
              <a:t>There are mainly two  types of validation tests:</a:t>
            </a:r>
          </a:p>
          <a:p>
            <a:pPr marL="800100" lvl="1" indent="-342900">
              <a:buFont typeface="+mj-lt"/>
              <a:buAutoNum type="arabicPeriod"/>
            </a:pPr>
            <a:r>
              <a:rPr lang="en-US" sz="1600" b="1" dirty="0">
                <a:latin typeface="Arial" panose="020B0604020202020204" pitchFamily="34" charset="0"/>
                <a:cs typeface="Arial" panose="020B0604020202020204" pitchFamily="34" charset="0"/>
              </a:rPr>
              <a:t>Simple benchmarks: </a:t>
            </a:r>
            <a:r>
              <a:rPr lang="en-US" sz="1600" dirty="0">
                <a:latin typeface="Arial" panose="020B0604020202020204" pitchFamily="34" charset="0"/>
                <a:cs typeface="Arial" panose="020B0604020202020204" pitchFamily="34" charset="0"/>
              </a:rPr>
              <a:t>typical thin-target setups with simple Geometry.  They test a single interaction and a specific physics model. (often limited by the availability and quality of experimental data). But experimentalists should feel some responsibility to identify particles and processes of interest, do their own tests and provide feed back to the Geant4 collaboration (so put your students to work </a:t>
            </a:r>
            <a:r>
              <a:rPr lang="en-US" sz="1600" dirty="0">
                <a:latin typeface="Arial" panose="020B0604020202020204" pitchFamily="34" charset="0"/>
                <a:cs typeface="Arial" panose="020B0604020202020204" pitchFamily="34" charset="0"/>
                <a:sym typeface="Wingdings" pitchFamily="2" charset="2"/>
              </a:rPr>
              <a:t></a:t>
            </a:r>
            <a:r>
              <a:rPr lang="en-US" sz="1600" dirty="0">
                <a:latin typeface="Arial" panose="020B0604020202020204" pitchFamily="34" charset="0"/>
                <a:cs typeface="Arial" panose="020B0604020202020204" pitchFamily="34" charset="0"/>
              </a:rPr>
              <a:t>).    </a:t>
            </a:r>
          </a:p>
          <a:p>
            <a:pPr marL="800100" lvl="1" indent="-342900">
              <a:buFont typeface="+mj-lt"/>
              <a:buAutoNum type="arabicPeriod"/>
            </a:pPr>
            <a:r>
              <a:rPr lang="en-US" sz="1600" b="1" dirty="0">
                <a:latin typeface="Arial" panose="020B0604020202020204" pitchFamily="34" charset="0"/>
                <a:cs typeface="Arial" panose="020B0604020202020204" pitchFamily="34" charset="0"/>
              </a:rPr>
              <a:t>Full Calorimeter setups: </a:t>
            </a:r>
            <a:r>
              <a:rPr lang="en-US" sz="1600" dirty="0">
                <a:latin typeface="Arial" panose="020B0604020202020204" pitchFamily="34" charset="0"/>
                <a:cs typeface="Arial" panose="020B0604020202020204" pitchFamily="34" charset="0"/>
              </a:rPr>
              <a:t>e.g. test-beams. The observables are the convolution of many effects and interactions. Mostly performed by the experiments. </a:t>
            </a:r>
          </a:p>
          <a:p>
            <a:pPr marL="342900" indent="-342900">
              <a:buFont typeface="+mj-lt"/>
              <a:buAutoNum type="arabicPeriod"/>
            </a:pPr>
            <a:r>
              <a:rPr lang="en-US" sz="1600" dirty="0">
                <a:latin typeface="Arial" panose="020B0604020202020204" pitchFamily="34" charset="0"/>
                <a:cs typeface="Arial" panose="020B0604020202020204" pitchFamily="34" charset="0"/>
              </a:rPr>
              <a:t>A subset of test results are collected in the Geant4 Validation Portal 		  (</a:t>
            </a:r>
            <a:r>
              <a:rPr lang="en-US" sz="1600" dirty="0"/>
              <a:t>https://geant-val.cern.ch/)</a:t>
            </a:r>
            <a:r>
              <a:rPr lang="en-US" sz="1600" dirty="0">
                <a:latin typeface="Arial" panose="020B0604020202020204" pitchFamily="34" charset="0"/>
                <a:cs typeface="Arial" panose="020B0604020202020204" pitchFamily="34" charset="0"/>
              </a:rPr>
              <a:t>. This is an active development. New tests and experimental data are added continuously (labor intense process). </a:t>
            </a:r>
          </a:p>
          <a:p>
            <a:pPr marL="342900" indent="-342900">
              <a:buFont typeface="+mj-lt"/>
              <a:buAutoNum type="arabicPeriod"/>
            </a:pPr>
            <a:r>
              <a:rPr lang="en-US" sz="1600" dirty="0">
                <a:latin typeface="Arial" panose="020B0604020202020204" pitchFamily="34" charset="0"/>
                <a:cs typeface="Arial" panose="020B0604020202020204" pitchFamily="34" charset="0"/>
              </a:rPr>
              <a:t>Regression testing: keep track of changes.</a:t>
            </a:r>
          </a:p>
          <a:p>
            <a:pPr marL="342900" indent="-342900">
              <a:buFont typeface="+mj-lt"/>
              <a:buAutoNum type="arabicPeriod"/>
            </a:pPr>
            <a:r>
              <a:rPr lang="en-US" sz="1600" dirty="0">
                <a:latin typeface="Arial" panose="020B0604020202020204" pitchFamily="34" charset="0"/>
                <a:cs typeface="Arial" panose="020B0604020202020204" pitchFamily="34" charset="0"/>
              </a:rPr>
              <a:t>Regular validation work shops: see e.g.: </a:t>
            </a:r>
            <a:r>
              <a:rPr lang="en-US" sz="1600" dirty="0"/>
              <a:t>https://indico.cern.ch/event/964486</a:t>
            </a:r>
            <a:r>
              <a:rPr lang="en-US" sz="1600" dirty="0">
                <a:latin typeface="Arial" panose="020B0604020202020204" pitchFamily="34" charset="0"/>
                <a:cs typeface="Arial" panose="020B0604020202020204" pitchFamily="34" charset="0"/>
              </a:rPr>
              <a:t> </a:t>
            </a:r>
          </a:p>
          <a:p>
            <a:pPr marL="342900" indent="-342900">
              <a:buFont typeface="+mj-lt"/>
              <a:buAutoNum type="arabicPeriod"/>
            </a:pPr>
            <a:r>
              <a:rPr lang="en-US" sz="1600" dirty="0">
                <a:latin typeface="Arial" panose="020B0604020202020204" pitchFamily="34" charset="0"/>
                <a:cs typeface="Arial" panose="020B0604020202020204" pitchFamily="34" charset="0"/>
              </a:rPr>
              <a:t>Publications see: https://geant4.web.cern.ch/publications</a:t>
            </a:r>
          </a:p>
          <a:p>
            <a:pPr marL="342900" indent="-342900">
              <a:buFont typeface="+mj-lt"/>
              <a:buAutoNum type="arabicPeriod"/>
            </a:pPr>
            <a:endParaRPr lang="en-US" sz="1600" dirty="0">
              <a:latin typeface="+mj-lt"/>
            </a:endParaRPr>
          </a:p>
          <a:p>
            <a:endParaRPr lang="en-US" sz="1600" dirty="0">
              <a:latin typeface="+mj-lt"/>
            </a:endParaRPr>
          </a:p>
          <a:p>
            <a:endParaRPr lang="en-US" sz="1600" dirty="0"/>
          </a:p>
        </p:txBody>
      </p:sp>
    </p:spTree>
    <p:extLst>
      <p:ext uri="{BB962C8B-B14F-4D97-AF65-F5344CB8AC3E}">
        <p14:creationId xmlns:p14="http://schemas.microsoft.com/office/powerpoint/2010/main" val="1912435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B803F9-EA6C-4C46-9A53-C6D51CDDD829}"/>
              </a:ext>
            </a:extLst>
          </p:cNvPr>
          <p:cNvSpPr>
            <a:spLocks noGrp="1"/>
          </p:cNvSpPr>
          <p:nvPr>
            <p:ph type="title"/>
          </p:nvPr>
        </p:nvSpPr>
        <p:spPr/>
        <p:txBody>
          <a:bodyPr/>
          <a:lstStyle/>
          <a:p>
            <a:r>
              <a:rPr lang="en-US" sz="2400" dirty="0">
                <a:latin typeface="Arial" panose="020B0604020202020204" pitchFamily="34" charset="0"/>
                <a:cs typeface="Arial" panose="020B0604020202020204" pitchFamily="34" charset="0"/>
              </a:rPr>
              <a:t>Example of thin-target validation:</a:t>
            </a:r>
            <a:endParaRPr lang="en-US" b="0" dirty="0"/>
          </a:p>
        </p:txBody>
      </p:sp>
      <p:sp>
        <p:nvSpPr>
          <p:cNvPr id="4" name="Date Placeholder 3">
            <a:extLst>
              <a:ext uri="{FF2B5EF4-FFF2-40B4-BE49-F238E27FC236}">
                <a16:creationId xmlns:a16="http://schemas.microsoft.com/office/drawing/2014/main" id="{13167F32-48A0-D94D-BC4A-A34A06055BFA}"/>
              </a:ext>
            </a:extLst>
          </p:cNvPr>
          <p:cNvSpPr>
            <a:spLocks noGrp="1"/>
          </p:cNvSpPr>
          <p:nvPr>
            <p:ph type="dt" sz="half" idx="2"/>
          </p:nvPr>
        </p:nvSpPr>
        <p:spPr/>
        <p:txBody>
          <a:bodyPr/>
          <a:lstStyle/>
          <a:p>
            <a:pPr>
              <a:defRPr/>
            </a:pPr>
            <a:fld id="{57ADAB69-348E-2C41-AF41-E98D046040A4}" type="datetime1">
              <a:rPr lang="en-US" smtClean="0"/>
              <a:pPr>
                <a:defRPr/>
              </a:pPr>
              <a:t>3/17/21</a:t>
            </a:fld>
            <a:endParaRPr lang="en-US" dirty="0"/>
          </a:p>
        </p:txBody>
      </p:sp>
      <p:sp>
        <p:nvSpPr>
          <p:cNvPr id="5" name="Footer Placeholder 4">
            <a:extLst>
              <a:ext uri="{FF2B5EF4-FFF2-40B4-BE49-F238E27FC236}">
                <a16:creationId xmlns:a16="http://schemas.microsoft.com/office/drawing/2014/main" id="{CD41F538-A151-2449-81A7-D6C9DCEC128D}"/>
              </a:ext>
            </a:extLst>
          </p:cNvPr>
          <p:cNvSpPr>
            <a:spLocks noGrp="1"/>
          </p:cNvSpPr>
          <p:nvPr>
            <p:ph type="ftr" sz="quarter" idx="3"/>
          </p:nvPr>
        </p:nvSpPr>
        <p:spPr/>
        <p:txBody>
          <a:bodyPr/>
          <a:lstStyle/>
          <a:p>
            <a:pPr>
              <a:defRPr/>
            </a:pPr>
            <a:r>
              <a:rPr lang="en-US" spc="-1" dirty="0">
                <a:solidFill>
                  <a:srgbClr val="1F497D"/>
                </a:solidFill>
                <a:uFill>
                  <a:solidFill>
                    <a:srgbClr val="FFFFFF"/>
                  </a:solidFill>
                </a:uFill>
                <a:latin typeface="Arial"/>
                <a:ea typeface="ＭＳ Ｐゴシック"/>
              </a:rPr>
              <a:t>Hans Wenzel    </a:t>
            </a:r>
            <a:r>
              <a:rPr lang="en-US" dirty="0"/>
              <a:t>CPAD Instrumentation Frontier Workshop 18-22 March 2021 Stony Brook, NY</a:t>
            </a:r>
          </a:p>
          <a:p>
            <a:pPr>
              <a:defRPr/>
            </a:pPr>
            <a:endParaRPr lang="en-US" b="1" dirty="0"/>
          </a:p>
        </p:txBody>
      </p:sp>
      <p:sp>
        <p:nvSpPr>
          <p:cNvPr id="6" name="Slide Number Placeholder 5">
            <a:extLst>
              <a:ext uri="{FF2B5EF4-FFF2-40B4-BE49-F238E27FC236}">
                <a16:creationId xmlns:a16="http://schemas.microsoft.com/office/drawing/2014/main" id="{8FF12809-48A7-E048-B6B9-E315E2B4F78D}"/>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
        <p:nvSpPr>
          <p:cNvPr id="11" name="Content Placeholder 10">
            <a:extLst>
              <a:ext uri="{FF2B5EF4-FFF2-40B4-BE49-F238E27FC236}">
                <a16:creationId xmlns:a16="http://schemas.microsoft.com/office/drawing/2014/main" id="{171043EA-9A84-3649-8A5E-E3E5328B7CE1}"/>
              </a:ext>
            </a:extLst>
          </p:cNvPr>
          <p:cNvSpPr>
            <a:spLocks noGrp="1"/>
          </p:cNvSpPr>
          <p:nvPr>
            <p:ph idx="1"/>
          </p:nvPr>
        </p:nvSpPr>
        <p:spPr>
          <a:xfrm>
            <a:off x="4807743" y="1082510"/>
            <a:ext cx="8672513" cy="320908"/>
          </a:xfrm>
        </p:spPr>
        <p:txBody>
          <a:bodyPr>
            <a:normAutofit/>
          </a:bodyPr>
          <a:lstStyle/>
          <a:p>
            <a:pPr marL="0" indent="0">
              <a:buNone/>
            </a:pPr>
            <a:r>
              <a:rPr lang="en-US" sz="1100" dirty="0"/>
              <a:t>J.-C. David et al., Eur. Phys. J. Plus (2018) 133: 253</a:t>
            </a:r>
          </a:p>
        </p:txBody>
      </p:sp>
      <p:pic>
        <p:nvPicPr>
          <p:cNvPr id="13" name="Picture 12">
            <a:extLst>
              <a:ext uri="{FF2B5EF4-FFF2-40B4-BE49-F238E27FC236}">
                <a16:creationId xmlns:a16="http://schemas.microsoft.com/office/drawing/2014/main" id="{B39047AF-E223-1249-B5E8-BC99104BA266}"/>
              </a:ext>
            </a:extLst>
          </p:cNvPr>
          <p:cNvPicPr>
            <a:picLocks noChangeAspect="1"/>
          </p:cNvPicPr>
          <p:nvPr/>
        </p:nvPicPr>
        <p:blipFill>
          <a:blip r:embed="rId2"/>
          <a:stretch>
            <a:fillRect/>
          </a:stretch>
        </p:blipFill>
        <p:spPr>
          <a:xfrm>
            <a:off x="0" y="1514168"/>
            <a:ext cx="3904425" cy="2981459"/>
          </a:xfrm>
          <a:prstGeom prst="rect">
            <a:avLst/>
          </a:prstGeom>
        </p:spPr>
      </p:pic>
      <p:pic>
        <p:nvPicPr>
          <p:cNvPr id="15" name="Picture 14">
            <a:extLst>
              <a:ext uri="{FF2B5EF4-FFF2-40B4-BE49-F238E27FC236}">
                <a16:creationId xmlns:a16="http://schemas.microsoft.com/office/drawing/2014/main" id="{06C9FA68-6253-3746-8CEA-76F6A5622841}"/>
              </a:ext>
            </a:extLst>
          </p:cNvPr>
          <p:cNvPicPr>
            <a:picLocks noChangeAspect="1"/>
          </p:cNvPicPr>
          <p:nvPr/>
        </p:nvPicPr>
        <p:blipFill>
          <a:blip r:embed="rId3"/>
          <a:stretch>
            <a:fillRect/>
          </a:stretch>
        </p:blipFill>
        <p:spPr>
          <a:xfrm>
            <a:off x="3908349" y="1730879"/>
            <a:ext cx="5040104" cy="2764748"/>
          </a:xfrm>
          <a:prstGeom prst="rect">
            <a:avLst/>
          </a:prstGeom>
        </p:spPr>
      </p:pic>
      <p:sp>
        <p:nvSpPr>
          <p:cNvPr id="16" name="TextBox 15">
            <a:extLst>
              <a:ext uri="{FF2B5EF4-FFF2-40B4-BE49-F238E27FC236}">
                <a16:creationId xmlns:a16="http://schemas.microsoft.com/office/drawing/2014/main" id="{226C99E9-AB56-A841-BF8E-C401EAAD835D}"/>
              </a:ext>
            </a:extLst>
          </p:cNvPr>
          <p:cNvSpPr txBox="1"/>
          <p:nvPr/>
        </p:nvSpPr>
        <p:spPr>
          <a:xfrm>
            <a:off x="228600" y="574356"/>
            <a:ext cx="1099981" cy="461665"/>
          </a:xfrm>
          <a:prstGeom prst="rect">
            <a:avLst/>
          </a:prstGeom>
          <a:noFill/>
        </p:spPr>
        <p:txBody>
          <a:bodyPr wrap="none" rtlCol="0">
            <a:spAutoFit/>
          </a:bodyPr>
          <a:lstStyle/>
          <a:p>
            <a:r>
              <a:rPr lang="en-US" dirty="0"/>
              <a:t>Bertini:</a:t>
            </a:r>
          </a:p>
        </p:txBody>
      </p:sp>
      <p:sp>
        <p:nvSpPr>
          <p:cNvPr id="17" name="TextBox 16">
            <a:extLst>
              <a:ext uri="{FF2B5EF4-FFF2-40B4-BE49-F238E27FC236}">
                <a16:creationId xmlns:a16="http://schemas.microsoft.com/office/drawing/2014/main" id="{11A96BB7-AB2A-0043-8A72-EE9239B48F5A}"/>
              </a:ext>
            </a:extLst>
          </p:cNvPr>
          <p:cNvSpPr txBox="1"/>
          <p:nvPr/>
        </p:nvSpPr>
        <p:spPr>
          <a:xfrm>
            <a:off x="4846689" y="565856"/>
            <a:ext cx="1156086" cy="461665"/>
          </a:xfrm>
          <a:prstGeom prst="rect">
            <a:avLst/>
          </a:prstGeom>
          <a:noFill/>
        </p:spPr>
        <p:txBody>
          <a:bodyPr wrap="none" rtlCol="0">
            <a:spAutoFit/>
          </a:bodyPr>
          <a:lstStyle/>
          <a:p>
            <a:r>
              <a:rPr lang="en-US" dirty="0"/>
              <a:t>INCLXX:</a:t>
            </a:r>
          </a:p>
        </p:txBody>
      </p:sp>
      <p:sp>
        <p:nvSpPr>
          <p:cNvPr id="18" name="TextBox 17">
            <a:extLst>
              <a:ext uri="{FF2B5EF4-FFF2-40B4-BE49-F238E27FC236}">
                <a16:creationId xmlns:a16="http://schemas.microsoft.com/office/drawing/2014/main" id="{29183712-6518-AD4D-8D4F-C5577165B18E}"/>
              </a:ext>
            </a:extLst>
          </p:cNvPr>
          <p:cNvSpPr txBox="1"/>
          <p:nvPr/>
        </p:nvSpPr>
        <p:spPr>
          <a:xfrm>
            <a:off x="228600" y="1027521"/>
            <a:ext cx="2834430" cy="430887"/>
          </a:xfrm>
          <a:prstGeom prst="rect">
            <a:avLst/>
          </a:prstGeom>
          <a:noFill/>
        </p:spPr>
        <p:txBody>
          <a:bodyPr wrap="none" rtlCol="0">
            <a:spAutoFit/>
          </a:bodyPr>
          <a:lstStyle/>
          <a:p>
            <a:r>
              <a:rPr lang="en-US" sz="1100" dirty="0">
                <a:solidFill>
                  <a:srgbClr val="002060"/>
                </a:solidFill>
                <a:latin typeface="Helvetica" pitchFamily="2" charset="0"/>
              </a:rPr>
              <a:t>D.H. Wright and M.H. Kelsey, </a:t>
            </a:r>
          </a:p>
          <a:p>
            <a:r>
              <a:rPr lang="en-US" sz="1100" dirty="0">
                <a:solidFill>
                  <a:srgbClr val="002060"/>
                </a:solidFill>
                <a:latin typeface="Helvetica" pitchFamily="2" charset="0"/>
              </a:rPr>
              <a:t>Nucl. Instrum. Meth. 1 804 (2015) 175-188</a:t>
            </a:r>
          </a:p>
        </p:txBody>
      </p:sp>
    </p:spTree>
    <p:extLst>
      <p:ext uri="{BB962C8B-B14F-4D97-AF65-F5344CB8AC3E}">
        <p14:creationId xmlns:p14="http://schemas.microsoft.com/office/powerpoint/2010/main" val="2955848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B803F9-EA6C-4C46-9A53-C6D51CDDD829}"/>
              </a:ext>
            </a:extLst>
          </p:cNvPr>
          <p:cNvSpPr>
            <a:spLocks noGrp="1"/>
          </p:cNvSpPr>
          <p:nvPr>
            <p:ph type="title"/>
          </p:nvPr>
        </p:nvSpPr>
        <p:spPr/>
        <p:txBody>
          <a:bodyPr/>
          <a:lstStyle/>
          <a:p>
            <a:r>
              <a:rPr lang="en-US" sz="2400" dirty="0">
                <a:latin typeface="Arial" panose="020B0604020202020204" pitchFamily="34" charset="0"/>
                <a:cs typeface="Arial" panose="020B0604020202020204" pitchFamily="34" charset="0"/>
              </a:rPr>
              <a:t>Full Calorimeter setups: </a:t>
            </a:r>
            <a:r>
              <a:rPr lang="en-US" dirty="0"/>
              <a:t>e.g. CMS Test beam:</a:t>
            </a:r>
          </a:p>
        </p:txBody>
      </p:sp>
      <p:sp>
        <p:nvSpPr>
          <p:cNvPr id="4" name="Date Placeholder 3">
            <a:extLst>
              <a:ext uri="{FF2B5EF4-FFF2-40B4-BE49-F238E27FC236}">
                <a16:creationId xmlns:a16="http://schemas.microsoft.com/office/drawing/2014/main" id="{13167F32-48A0-D94D-BC4A-A34A06055BFA}"/>
              </a:ext>
            </a:extLst>
          </p:cNvPr>
          <p:cNvSpPr>
            <a:spLocks noGrp="1"/>
          </p:cNvSpPr>
          <p:nvPr>
            <p:ph type="dt" sz="half" idx="2"/>
          </p:nvPr>
        </p:nvSpPr>
        <p:spPr/>
        <p:txBody>
          <a:bodyPr/>
          <a:lstStyle/>
          <a:p>
            <a:pPr>
              <a:defRPr/>
            </a:pPr>
            <a:fld id="{57ADAB69-348E-2C41-AF41-E98D046040A4}" type="datetime1">
              <a:rPr lang="en-US" smtClean="0"/>
              <a:pPr>
                <a:defRPr/>
              </a:pPr>
              <a:t>3/15/21</a:t>
            </a:fld>
            <a:endParaRPr lang="en-US" dirty="0"/>
          </a:p>
        </p:txBody>
      </p:sp>
      <p:sp>
        <p:nvSpPr>
          <p:cNvPr id="5" name="Footer Placeholder 4">
            <a:extLst>
              <a:ext uri="{FF2B5EF4-FFF2-40B4-BE49-F238E27FC236}">
                <a16:creationId xmlns:a16="http://schemas.microsoft.com/office/drawing/2014/main" id="{CD41F538-A151-2449-81A7-D6C9DCEC128D}"/>
              </a:ext>
            </a:extLst>
          </p:cNvPr>
          <p:cNvSpPr>
            <a:spLocks noGrp="1"/>
          </p:cNvSpPr>
          <p:nvPr>
            <p:ph type="ftr" sz="quarter" idx="3"/>
          </p:nvPr>
        </p:nvSpPr>
        <p:spPr/>
        <p:txBody>
          <a:bodyPr/>
          <a:lstStyle/>
          <a:p>
            <a:pPr>
              <a:defRPr/>
            </a:pPr>
            <a:r>
              <a:rPr lang="en-US" spc="-1" dirty="0">
                <a:solidFill>
                  <a:srgbClr val="1F497D"/>
                </a:solidFill>
                <a:uFill>
                  <a:solidFill>
                    <a:srgbClr val="FFFFFF"/>
                  </a:solidFill>
                </a:uFill>
                <a:latin typeface="Arial"/>
                <a:ea typeface="ＭＳ Ｐゴシック"/>
              </a:rPr>
              <a:t>Hans Wenzel    </a:t>
            </a:r>
            <a:r>
              <a:rPr lang="en-US" dirty="0"/>
              <a:t>CPAD Instrumentation Frontier Workshop 18-22 March 2021 Stony Brook, NY</a:t>
            </a:r>
          </a:p>
          <a:p>
            <a:pPr>
              <a:defRPr/>
            </a:pPr>
            <a:endParaRPr lang="en-US" b="1" dirty="0"/>
          </a:p>
        </p:txBody>
      </p:sp>
      <p:sp>
        <p:nvSpPr>
          <p:cNvPr id="6" name="Slide Number Placeholder 5">
            <a:extLst>
              <a:ext uri="{FF2B5EF4-FFF2-40B4-BE49-F238E27FC236}">
                <a16:creationId xmlns:a16="http://schemas.microsoft.com/office/drawing/2014/main" id="{8FF12809-48A7-E048-B6B9-E315E2B4F78D}"/>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pic>
        <p:nvPicPr>
          <p:cNvPr id="10" name="Content Placeholder 9">
            <a:extLst>
              <a:ext uri="{FF2B5EF4-FFF2-40B4-BE49-F238E27FC236}">
                <a16:creationId xmlns:a16="http://schemas.microsoft.com/office/drawing/2014/main" id="{79D01F00-3DA4-4941-861A-23B0A6CB237B}"/>
              </a:ext>
            </a:extLst>
          </p:cNvPr>
          <p:cNvPicPr>
            <a:picLocks noGrp="1" noChangeAspect="1"/>
          </p:cNvPicPr>
          <p:nvPr>
            <p:ph idx="1"/>
          </p:nvPr>
        </p:nvPicPr>
        <p:blipFill>
          <a:blip r:embed="rId2"/>
          <a:stretch>
            <a:fillRect/>
          </a:stretch>
        </p:blipFill>
        <p:spPr>
          <a:xfrm>
            <a:off x="82357" y="827702"/>
            <a:ext cx="4140322" cy="3271687"/>
          </a:xfrm>
        </p:spPr>
      </p:pic>
      <p:pic>
        <p:nvPicPr>
          <p:cNvPr id="12" name="Picture 11">
            <a:extLst>
              <a:ext uri="{FF2B5EF4-FFF2-40B4-BE49-F238E27FC236}">
                <a16:creationId xmlns:a16="http://schemas.microsoft.com/office/drawing/2014/main" id="{D8997478-C9F1-314E-B799-8F9D9E07522A}"/>
              </a:ext>
            </a:extLst>
          </p:cNvPr>
          <p:cNvPicPr>
            <a:picLocks noChangeAspect="1"/>
          </p:cNvPicPr>
          <p:nvPr/>
        </p:nvPicPr>
        <p:blipFill>
          <a:blip r:embed="rId3"/>
          <a:stretch>
            <a:fillRect/>
          </a:stretch>
        </p:blipFill>
        <p:spPr>
          <a:xfrm>
            <a:off x="4436851" y="827702"/>
            <a:ext cx="4624792" cy="3271687"/>
          </a:xfrm>
          <a:prstGeom prst="rect">
            <a:avLst/>
          </a:prstGeom>
        </p:spPr>
      </p:pic>
      <p:sp>
        <p:nvSpPr>
          <p:cNvPr id="13" name="Rectangle 12">
            <a:extLst>
              <a:ext uri="{FF2B5EF4-FFF2-40B4-BE49-F238E27FC236}">
                <a16:creationId xmlns:a16="http://schemas.microsoft.com/office/drawing/2014/main" id="{A674EE2A-7DE0-5348-B0EE-823A7AEC86D7}"/>
              </a:ext>
            </a:extLst>
          </p:cNvPr>
          <p:cNvSpPr/>
          <p:nvPr/>
        </p:nvSpPr>
        <p:spPr>
          <a:xfrm>
            <a:off x="0" y="4417369"/>
            <a:ext cx="10190110" cy="276999"/>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4</a:t>
            </a:r>
            <a:r>
              <a:rPr lang="en-US" sz="1200" baseline="30000" dirty="0">
                <a:latin typeface="Arial" panose="020B0604020202020204" pitchFamily="34" charset="0"/>
                <a:cs typeface="Arial" panose="020B0604020202020204" pitchFamily="34" charset="0"/>
              </a:rPr>
              <a:t>th</a:t>
            </a:r>
            <a:r>
              <a:rPr lang="en-US" sz="1200" dirty="0">
                <a:latin typeface="Arial" panose="020B0604020202020204" pitchFamily="34" charset="0"/>
                <a:cs typeface="Arial" panose="020B0604020202020204" pitchFamily="34" charset="0"/>
              </a:rPr>
              <a:t>  LPCC Detector Simulation Workshop, CERN (Geneva), 2-3 November 2020. https://indico.cern.ch/event/964486</a:t>
            </a:r>
          </a:p>
        </p:txBody>
      </p:sp>
      <p:sp>
        <p:nvSpPr>
          <p:cNvPr id="14" name="TextBox 13">
            <a:extLst>
              <a:ext uri="{FF2B5EF4-FFF2-40B4-BE49-F238E27FC236}">
                <a16:creationId xmlns:a16="http://schemas.microsoft.com/office/drawing/2014/main" id="{EBE51A56-B198-594C-8B32-7AA0E372A5FB}"/>
              </a:ext>
            </a:extLst>
          </p:cNvPr>
          <p:cNvSpPr txBox="1"/>
          <p:nvPr/>
        </p:nvSpPr>
        <p:spPr>
          <a:xfrm>
            <a:off x="222250" y="509722"/>
            <a:ext cx="2018694" cy="338554"/>
          </a:xfrm>
          <a:prstGeom prst="rect">
            <a:avLst/>
          </a:prstGeom>
          <a:noFill/>
        </p:spPr>
        <p:txBody>
          <a:bodyPr wrap="none" rtlCol="0">
            <a:spAutoFit/>
          </a:bodyPr>
          <a:lstStyle/>
          <a:p>
            <a:r>
              <a:rPr lang="en-US" sz="1600" dirty="0">
                <a:latin typeface="Symbol" pitchFamily="2" charset="2"/>
              </a:rPr>
              <a:t>P</a:t>
            </a:r>
            <a:r>
              <a:rPr lang="en-US" sz="1600" baseline="30000" dirty="0"/>
              <a:t>+-</a:t>
            </a:r>
            <a:r>
              <a:rPr lang="en-US" sz="1600" dirty="0"/>
              <a:t>: Good agreement</a:t>
            </a:r>
          </a:p>
        </p:txBody>
      </p:sp>
      <p:sp>
        <p:nvSpPr>
          <p:cNvPr id="15" name="TextBox 14">
            <a:extLst>
              <a:ext uri="{FF2B5EF4-FFF2-40B4-BE49-F238E27FC236}">
                <a16:creationId xmlns:a16="http://schemas.microsoft.com/office/drawing/2014/main" id="{E731BB82-9E85-444F-988F-ABE20E5BBAEC}"/>
              </a:ext>
            </a:extLst>
          </p:cNvPr>
          <p:cNvSpPr txBox="1"/>
          <p:nvPr/>
        </p:nvSpPr>
        <p:spPr>
          <a:xfrm>
            <a:off x="4572000" y="474632"/>
            <a:ext cx="3324949" cy="338554"/>
          </a:xfrm>
          <a:prstGeom prst="rect">
            <a:avLst/>
          </a:prstGeom>
          <a:noFill/>
        </p:spPr>
        <p:txBody>
          <a:bodyPr wrap="none" rtlCol="0">
            <a:spAutoFit/>
          </a:bodyPr>
          <a:lstStyle/>
          <a:p>
            <a:r>
              <a:rPr lang="en-US" sz="1600" dirty="0"/>
              <a:t>K</a:t>
            </a:r>
            <a:r>
              <a:rPr lang="en-US" sz="1600" baseline="30000" dirty="0"/>
              <a:t>+-</a:t>
            </a:r>
            <a:r>
              <a:rPr lang="en-US" sz="1600" dirty="0"/>
              <a:t> : underestimation of the response</a:t>
            </a:r>
          </a:p>
        </p:txBody>
      </p:sp>
    </p:spTree>
    <p:extLst>
      <p:ext uri="{BB962C8B-B14F-4D97-AF65-F5344CB8AC3E}">
        <p14:creationId xmlns:p14="http://schemas.microsoft.com/office/powerpoint/2010/main" val="3394495945"/>
      </p:ext>
    </p:extLst>
  </p:cSld>
  <p:clrMapOvr>
    <a:masterClrMapping/>
  </p:clrMapOvr>
</p:sld>
</file>

<file path=ppt/theme/theme1.xml><?xml version="1.0" encoding="utf-8"?>
<a:theme xmlns:a="http://schemas.openxmlformats.org/drawingml/2006/main" name="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8B3DDA71-5AF3-8C43-B5A7-4B9A7CF5DEC8}" vid="{9DA037C8-8B92-CC4D-B805-9CCC47F9BC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Fermilab_PPT_090915</Template>
  <TotalTime>18753</TotalTime>
  <Words>2353</Words>
  <Application>Microsoft Macintosh PowerPoint</Application>
  <PresentationFormat>On-screen Show (16:9)</PresentationFormat>
  <Paragraphs>255</Paragraphs>
  <Slides>21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Calibri</vt:lpstr>
      <vt:lpstr>CMMI10</vt:lpstr>
      <vt:lpstr>CMSY10</vt:lpstr>
      <vt:lpstr>Courier New</vt:lpstr>
      <vt:lpstr>Helvetica</vt:lpstr>
      <vt:lpstr>NimbusRomNo9L</vt:lpstr>
      <vt:lpstr>Symbol</vt:lpstr>
      <vt:lpstr>Wingdings</vt:lpstr>
      <vt:lpstr>Fermilab_PPT_090915</vt:lpstr>
      <vt:lpstr>PowerPoint Presentation</vt:lpstr>
      <vt:lpstr>Outline</vt:lpstr>
      <vt:lpstr>Motivation</vt:lpstr>
      <vt:lpstr>Geant4 hadronic physics </vt:lpstr>
      <vt:lpstr>Factories allow to customize physics </vt:lpstr>
      <vt:lpstr>PowerPoint Presentation</vt:lpstr>
      <vt:lpstr>Validation</vt:lpstr>
      <vt:lpstr>Example of thin-target validation:</vt:lpstr>
      <vt:lpstr>Full Calorimeter setups: e.g. CMS Test beam:</vt:lpstr>
      <vt:lpstr>Geant4 Validation Portal:  https://geant-val.cern.ch/</vt:lpstr>
      <vt:lpstr>Geant4 as a predictive tool </vt:lpstr>
      <vt:lpstr>Particles of interest: neutrons and protons </vt:lpstr>
      <vt:lpstr>Particles of interest: neutrons and protons (cont.)</vt:lpstr>
      <vt:lpstr> utilizing the time structure of hadronic showers</vt:lpstr>
      <vt:lpstr>PowerPoint Presentation</vt:lpstr>
      <vt:lpstr>Conclusion</vt:lpstr>
      <vt:lpstr>Resources</vt:lpstr>
      <vt:lpstr>Backup Slides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Hans-Joachim Wenzel</dc:creator>
  <cp:lastModifiedBy>Hans-Joachim Wenzel</cp:lastModifiedBy>
  <cp:revision>137</cp:revision>
  <cp:lastPrinted>2021-03-18T15:44:40Z</cp:lastPrinted>
  <dcterms:created xsi:type="dcterms:W3CDTF">2020-11-19T16:25:13Z</dcterms:created>
  <dcterms:modified xsi:type="dcterms:W3CDTF">2021-03-18T17:03:10Z</dcterms:modified>
</cp:coreProperties>
</file>