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25"/>
  </p:notesMasterIdLst>
  <p:sldIdLst>
    <p:sldId id="256" r:id="rId3"/>
    <p:sldId id="257" r:id="rId4"/>
    <p:sldId id="258" r:id="rId5"/>
    <p:sldId id="259" r:id="rId6"/>
    <p:sldId id="260" r:id="rId7"/>
    <p:sldId id="261" r:id="rId8"/>
    <p:sldId id="1093" r:id="rId9"/>
    <p:sldId id="282" r:id="rId10"/>
    <p:sldId id="283" r:id="rId11"/>
    <p:sldId id="1091" r:id="rId12"/>
    <p:sldId id="1092" r:id="rId13"/>
    <p:sldId id="1100" r:id="rId14"/>
    <p:sldId id="1101" r:id="rId15"/>
    <p:sldId id="1102" r:id="rId16"/>
    <p:sldId id="1107" r:id="rId17"/>
    <p:sldId id="1104" r:id="rId18"/>
    <p:sldId id="1105" r:id="rId19"/>
    <p:sldId id="1108" r:id="rId20"/>
    <p:sldId id="1094" r:id="rId21"/>
    <p:sldId id="1106" r:id="rId22"/>
    <p:sldId id="1098" r:id="rId23"/>
    <p:sldId id="10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D3852-48BC-4B9D-A016-AE9D778C46D7}" type="datetimeFigureOut">
              <a:rPr lang="en-US" smtClean="0"/>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AFE66-3104-4FBA-9D08-4216F951606E}" type="slidenum">
              <a:rPr lang="en-US" smtClean="0"/>
              <a:t>‹#›</a:t>
            </a:fld>
            <a:endParaRPr lang="en-US"/>
          </a:p>
        </p:txBody>
      </p:sp>
    </p:spTree>
    <p:extLst>
      <p:ext uri="{BB962C8B-B14F-4D97-AF65-F5344CB8AC3E}">
        <p14:creationId xmlns:p14="http://schemas.microsoft.com/office/powerpoint/2010/main" val="10543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the number of words!!</a:t>
            </a:r>
          </a:p>
        </p:txBody>
      </p:sp>
      <p:sp>
        <p:nvSpPr>
          <p:cNvPr id="4" name="Slide Number Placeholder 3"/>
          <p:cNvSpPr>
            <a:spLocks noGrp="1"/>
          </p:cNvSpPr>
          <p:nvPr>
            <p:ph type="sldNum" sz="quarter" idx="5"/>
          </p:nvPr>
        </p:nvSpPr>
        <p:spPr/>
        <p:txBody>
          <a:bodyPr/>
          <a:lstStyle/>
          <a:p>
            <a:fld id="{B70AFE66-3104-4FBA-9D08-4216F951606E}" type="slidenum">
              <a:rPr lang="en-US" smtClean="0"/>
              <a:t>5</a:t>
            </a:fld>
            <a:endParaRPr lang="en-US"/>
          </a:p>
        </p:txBody>
      </p:sp>
    </p:spTree>
    <p:extLst>
      <p:ext uri="{BB962C8B-B14F-4D97-AF65-F5344CB8AC3E}">
        <p14:creationId xmlns:p14="http://schemas.microsoft.com/office/powerpoint/2010/main" val="115970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AFE66-3104-4FBA-9D08-4216F951606E}" type="slidenum">
              <a:rPr lang="en-US" smtClean="0"/>
              <a:t>7</a:t>
            </a:fld>
            <a:endParaRPr lang="en-US"/>
          </a:p>
        </p:txBody>
      </p:sp>
    </p:spTree>
    <p:extLst>
      <p:ext uri="{BB962C8B-B14F-4D97-AF65-F5344CB8AC3E}">
        <p14:creationId xmlns:p14="http://schemas.microsoft.com/office/powerpoint/2010/main" val="144346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AFE66-3104-4FBA-9D08-4216F951606E}" type="slidenum">
              <a:rPr lang="en-US" smtClean="0"/>
              <a:t>9</a:t>
            </a:fld>
            <a:endParaRPr lang="en-US"/>
          </a:p>
        </p:txBody>
      </p:sp>
    </p:spTree>
    <p:extLst>
      <p:ext uri="{BB962C8B-B14F-4D97-AF65-F5344CB8AC3E}">
        <p14:creationId xmlns:p14="http://schemas.microsoft.com/office/powerpoint/2010/main" val="329499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AFE66-3104-4FBA-9D08-4216F951606E}" type="slidenum">
              <a:rPr lang="en-US" smtClean="0"/>
              <a:t>12</a:t>
            </a:fld>
            <a:endParaRPr lang="en-US"/>
          </a:p>
        </p:txBody>
      </p:sp>
    </p:spTree>
    <p:extLst>
      <p:ext uri="{BB962C8B-B14F-4D97-AF65-F5344CB8AC3E}">
        <p14:creationId xmlns:p14="http://schemas.microsoft.com/office/powerpoint/2010/main" val="3361916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92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581" y="1600238"/>
            <a:ext cx="8754093" cy="4384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56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41" y="160023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25" y="160023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82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7B13-8A55-4C0F-9B73-71E828E92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185E2-FA38-4BA2-AD5F-E4161E39A9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C5FC3-C7F5-45AA-845E-7B1AFE7129A1}"/>
              </a:ext>
            </a:extLst>
          </p:cNvPr>
          <p:cNvSpPr>
            <a:spLocks noGrp="1"/>
          </p:cNvSpPr>
          <p:nvPr>
            <p:ph type="dt" sz="half" idx="10"/>
          </p:nvPr>
        </p:nvSpPr>
        <p:spPr>
          <a:xfrm>
            <a:off x="838227" y="6356371"/>
            <a:ext cx="2743200" cy="365125"/>
          </a:xfrm>
          <a:prstGeom prst="rect">
            <a:avLst/>
          </a:prstGeom>
        </p:spPr>
        <p:txBody>
          <a:bodyPr lIns="91145" tIns="45574" rIns="91145" bIns="45574"/>
          <a:lstStyle/>
          <a:p>
            <a:fld id="{9A272DDC-D347-4510-BB51-35A842C9409F}" type="datetimeFigureOut">
              <a:rPr lang="en-US" smtClean="0"/>
              <a:t>3/18/2021</a:t>
            </a:fld>
            <a:endParaRPr lang="en-US"/>
          </a:p>
        </p:txBody>
      </p:sp>
      <p:sp>
        <p:nvSpPr>
          <p:cNvPr id="5" name="Footer Placeholder 4">
            <a:extLst>
              <a:ext uri="{FF2B5EF4-FFF2-40B4-BE49-F238E27FC236}">
                <a16:creationId xmlns:a16="http://schemas.microsoft.com/office/drawing/2014/main" id="{8522A7B4-003C-4C60-9B51-DC91F96967CF}"/>
              </a:ext>
            </a:extLst>
          </p:cNvPr>
          <p:cNvSpPr>
            <a:spLocks noGrp="1"/>
          </p:cNvSpPr>
          <p:nvPr>
            <p:ph type="ftr" sz="quarter" idx="11"/>
          </p:nvPr>
        </p:nvSpPr>
        <p:spPr>
          <a:xfrm>
            <a:off x="4038600" y="6356371"/>
            <a:ext cx="4114800" cy="365125"/>
          </a:xfrm>
          <a:prstGeom prst="rect">
            <a:avLst/>
          </a:prstGeom>
        </p:spPr>
        <p:txBody>
          <a:bodyPr lIns="91145" tIns="45574" rIns="91145" bIns="45574"/>
          <a:lstStyle/>
          <a:p>
            <a:endParaRPr lang="en-US"/>
          </a:p>
        </p:txBody>
      </p:sp>
      <p:sp>
        <p:nvSpPr>
          <p:cNvPr id="6" name="Slide Number Placeholder 5">
            <a:extLst>
              <a:ext uri="{FF2B5EF4-FFF2-40B4-BE49-F238E27FC236}">
                <a16:creationId xmlns:a16="http://schemas.microsoft.com/office/drawing/2014/main" id="{5E781D1C-7E4D-434B-8678-346C0436475B}"/>
              </a:ext>
            </a:extLst>
          </p:cNvPr>
          <p:cNvSpPr>
            <a:spLocks noGrp="1"/>
          </p:cNvSpPr>
          <p:nvPr>
            <p:ph type="sldNum" sz="quarter" idx="12"/>
          </p:nvPr>
        </p:nvSpPr>
        <p:spPr>
          <a:xfrm>
            <a:off x="8610609" y="6356371"/>
            <a:ext cx="2743200" cy="365125"/>
          </a:xfrm>
          <a:prstGeom prst="rect">
            <a:avLst/>
          </a:prstGeom>
        </p:spPr>
        <p:txBody>
          <a:bodyPr lIns="91145" tIns="45574" rIns="91145" bIns="45574"/>
          <a:lstStyle/>
          <a:p>
            <a:fld id="{192AEBE9-29D5-4E40-AFEE-0BDF58D3BF19}" type="slidenum">
              <a:rPr lang="en-US" smtClean="0"/>
              <a:t>‹#›</a:t>
            </a:fld>
            <a:endParaRPr lang="en-US"/>
          </a:p>
        </p:txBody>
      </p:sp>
    </p:spTree>
    <p:extLst>
      <p:ext uri="{BB962C8B-B14F-4D97-AF65-F5344CB8AC3E}">
        <p14:creationId xmlns:p14="http://schemas.microsoft.com/office/powerpoint/2010/main" val="1725682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72DDC-D347-4510-BB51-35A842C9409F}"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AEBE9-29D5-4E40-AFEE-0BDF58D3BF19}" type="slidenum">
              <a:rPr lang="en-US" smtClean="0"/>
              <a:t>‹#›</a:t>
            </a:fld>
            <a:endParaRPr lang="en-US"/>
          </a:p>
        </p:txBody>
      </p:sp>
    </p:spTree>
    <p:extLst>
      <p:ext uri="{BB962C8B-B14F-4D97-AF65-F5344CB8AC3E}">
        <p14:creationId xmlns:p14="http://schemas.microsoft.com/office/powerpoint/2010/main" val="3681819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FAE3-34FF-40F4-986C-7E4C908C36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375A36-B86D-4DB2-B730-08B0D911DB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00375C-BAFD-485E-8E89-320E464B42DF}"/>
              </a:ext>
            </a:extLst>
          </p:cNvPr>
          <p:cNvSpPr>
            <a:spLocks noGrp="1"/>
          </p:cNvSpPr>
          <p:nvPr>
            <p:ph type="dt" sz="half" idx="10"/>
          </p:nvPr>
        </p:nvSpPr>
        <p:spPr/>
        <p:txBody>
          <a:bodyPr/>
          <a:lstStyle/>
          <a:p>
            <a:fld id="{9A272DDC-D347-4510-BB51-35A842C9409F}" type="datetimeFigureOut">
              <a:rPr lang="en-US" smtClean="0"/>
              <a:t>3/18/2021</a:t>
            </a:fld>
            <a:endParaRPr lang="en-US"/>
          </a:p>
        </p:txBody>
      </p:sp>
      <p:sp>
        <p:nvSpPr>
          <p:cNvPr id="5" name="Footer Placeholder 4">
            <a:extLst>
              <a:ext uri="{FF2B5EF4-FFF2-40B4-BE49-F238E27FC236}">
                <a16:creationId xmlns:a16="http://schemas.microsoft.com/office/drawing/2014/main" id="{10DF8481-767C-48BA-AA35-8AF522F6E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2185F-51ED-4A26-9837-39509E0F4287}"/>
              </a:ext>
            </a:extLst>
          </p:cNvPr>
          <p:cNvSpPr>
            <a:spLocks noGrp="1"/>
          </p:cNvSpPr>
          <p:nvPr>
            <p:ph type="sldNum" sz="quarter" idx="12"/>
          </p:nvPr>
        </p:nvSpPr>
        <p:spPr/>
        <p:txBody>
          <a:bodyPr/>
          <a:lstStyle/>
          <a:p>
            <a:fld id="{192AEBE9-29D5-4E40-AFEE-0BDF58D3BF19}" type="slidenum">
              <a:rPr lang="en-US" smtClean="0"/>
              <a:t>‹#›</a:t>
            </a:fld>
            <a:endParaRPr lang="en-US"/>
          </a:p>
        </p:txBody>
      </p:sp>
    </p:spTree>
    <p:extLst>
      <p:ext uri="{BB962C8B-B14F-4D97-AF65-F5344CB8AC3E}">
        <p14:creationId xmlns:p14="http://schemas.microsoft.com/office/powerpoint/2010/main" val="1578123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A804-73AD-4603-902F-95C50645CD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2CD973-5E1D-4A33-B832-4F7453337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C200DE-7F8F-41EE-A543-CA9626043353}"/>
              </a:ext>
            </a:extLst>
          </p:cNvPr>
          <p:cNvSpPr>
            <a:spLocks noGrp="1"/>
          </p:cNvSpPr>
          <p:nvPr>
            <p:ph type="dt" sz="half" idx="10"/>
          </p:nvPr>
        </p:nvSpPr>
        <p:spPr/>
        <p:txBody>
          <a:bodyPr/>
          <a:lstStyle/>
          <a:p>
            <a:fld id="{3E148FE6-83CE-4A43-85C6-7233851748C7}" type="datetimeFigureOut">
              <a:rPr lang="en-US" smtClean="0"/>
              <a:t>3/18/2021</a:t>
            </a:fld>
            <a:endParaRPr lang="en-US"/>
          </a:p>
        </p:txBody>
      </p:sp>
      <p:sp>
        <p:nvSpPr>
          <p:cNvPr id="5" name="Footer Placeholder 4">
            <a:extLst>
              <a:ext uri="{FF2B5EF4-FFF2-40B4-BE49-F238E27FC236}">
                <a16:creationId xmlns:a16="http://schemas.microsoft.com/office/drawing/2014/main" id="{4B6F068C-9A31-46C6-B967-409543218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CE59A-C388-4EAC-ADF0-2DE84DB0771C}"/>
              </a:ext>
            </a:extLst>
          </p:cNvPr>
          <p:cNvSpPr>
            <a:spLocks noGrp="1"/>
          </p:cNvSpPr>
          <p:nvPr>
            <p:ph type="sldNum" sz="quarter" idx="12"/>
          </p:nvPr>
        </p:nvSpPr>
        <p:spPr/>
        <p:txBody>
          <a:bodyPr/>
          <a:lstStyle/>
          <a:p>
            <a:fld id="{5C76FE19-1364-457B-BEBB-3307CC602327}" type="slidenum">
              <a:rPr lang="en-US" smtClean="0"/>
              <a:t>‹#›</a:t>
            </a:fld>
            <a:endParaRPr lang="en-US"/>
          </a:p>
        </p:txBody>
      </p:sp>
    </p:spTree>
    <p:extLst>
      <p:ext uri="{BB962C8B-B14F-4D97-AF65-F5344CB8AC3E}">
        <p14:creationId xmlns:p14="http://schemas.microsoft.com/office/powerpoint/2010/main" val="3294306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2EE5-12BC-4936-BA8F-D432447B9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511274-184B-4D46-820D-78C3978C33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BC4E9-841F-43B1-B5DD-3FAC34BD056F}"/>
              </a:ext>
            </a:extLst>
          </p:cNvPr>
          <p:cNvSpPr>
            <a:spLocks noGrp="1"/>
          </p:cNvSpPr>
          <p:nvPr>
            <p:ph type="dt" sz="half" idx="10"/>
          </p:nvPr>
        </p:nvSpPr>
        <p:spPr/>
        <p:txBody>
          <a:bodyPr/>
          <a:lstStyle/>
          <a:p>
            <a:fld id="{3E148FE6-83CE-4A43-85C6-7233851748C7}" type="datetimeFigureOut">
              <a:rPr lang="en-US" smtClean="0"/>
              <a:t>3/18/2021</a:t>
            </a:fld>
            <a:endParaRPr lang="en-US"/>
          </a:p>
        </p:txBody>
      </p:sp>
      <p:sp>
        <p:nvSpPr>
          <p:cNvPr id="5" name="Footer Placeholder 4">
            <a:extLst>
              <a:ext uri="{FF2B5EF4-FFF2-40B4-BE49-F238E27FC236}">
                <a16:creationId xmlns:a16="http://schemas.microsoft.com/office/drawing/2014/main" id="{6B2E049B-F571-4356-8BD9-1DD06115B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26AB5-D69B-4B30-B49E-B098C1338FEC}"/>
              </a:ext>
            </a:extLst>
          </p:cNvPr>
          <p:cNvSpPr>
            <a:spLocks noGrp="1"/>
          </p:cNvSpPr>
          <p:nvPr>
            <p:ph type="sldNum" sz="quarter" idx="12"/>
          </p:nvPr>
        </p:nvSpPr>
        <p:spPr/>
        <p:txBody>
          <a:bodyPr/>
          <a:lstStyle/>
          <a:p>
            <a:fld id="{5C76FE19-1364-457B-BEBB-3307CC602327}" type="slidenum">
              <a:rPr lang="en-US" smtClean="0"/>
              <a:t>‹#›</a:t>
            </a:fld>
            <a:endParaRPr lang="en-US"/>
          </a:p>
        </p:txBody>
      </p:sp>
    </p:spTree>
    <p:extLst>
      <p:ext uri="{BB962C8B-B14F-4D97-AF65-F5344CB8AC3E}">
        <p14:creationId xmlns:p14="http://schemas.microsoft.com/office/powerpoint/2010/main" val="3135769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0652-7FAD-45D1-BB9A-E55F13D980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97AAE5-F6A2-462B-88AD-B6F6E8BBB0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EE10A1-C5DE-435F-BC87-B50E4A9054B5}"/>
              </a:ext>
            </a:extLst>
          </p:cNvPr>
          <p:cNvSpPr>
            <a:spLocks noGrp="1"/>
          </p:cNvSpPr>
          <p:nvPr>
            <p:ph type="dt" sz="half" idx="10"/>
          </p:nvPr>
        </p:nvSpPr>
        <p:spPr/>
        <p:txBody>
          <a:bodyPr/>
          <a:lstStyle/>
          <a:p>
            <a:fld id="{3E148FE6-83CE-4A43-85C6-7233851748C7}" type="datetimeFigureOut">
              <a:rPr lang="en-US" smtClean="0"/>
              <a:t>3/18/2021</a:t>
            </a:fld>
            <a:endParaRPr lang="en-US"/>
          </a:p>
        </p:txBody>
      </p:sp>
      <p:sp>
        <p:nvSpPr>
          <p:cNvPr id="5" name="Footer Placeholder 4">
            <a:extLst>
              <a:ext uri="{FF2B5EF4-FFF2-40B4-BE49-F238E27FC236}">
                <a16:creationId xmlns:a16="http://schemas.microsoft.com/office/drawing/2014/main" id="{25C236DA-F4B6-420F-A5F1-3195B685D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35ABB-7D67-4ED0-8940-F9F88F253C25}"/>
              </a:ext>
            </a:extLst>
          </p:cNvPr>
          <p:cNvSpPr>
            <a:spLocks noGrp="1"/>
          </p:cNvSpPr>
          <p:nvPr>
            <p:ph type="sldNum" sz="quarter" idx="12"/>
          </p:nvPr>
        </p:nvSpPr>
        <p:spPr/>
        <p:txBody>
          <a:bodyPr/>
          <a:lstStyle/>
          <a:p>
            <a:fld id="{5C76FE19-1364-457B-BEBB-3307CC602327}" type="slidenum">
              <a:rPr lang="en-US" smtClean="0"/>
              <a:t>‹#›</a:t>
            </a:fld>
            <a:endParaRPr lang="en-US"/>
          </a:p>
        </p:txBody>
      </p:sp>
    </p:spTree>
    <p:extLst>
      <p:ext uri="{BB962C8B-B14F-4D97-AF65-F5344CB8AC3E}">
        <p14:creationId xmlns:p14="http://schemas.microsoft.com/office/powerpoint/2010/main" val="1058644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6B55-4648-4F39-9052-2DC656242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723E6B-4E28-46ED-9E7C-4C6804B7B3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4CC24A-AA2D-4E93-862B-3BC7FCBF47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4086FE-AD4B-4043-9236-185EEA5263FD}"/>
              </a:ext>
            </a:extLst>
          </p:cNvPr>
          <p:cNvSpPr>
            <a:spLocks noGrp="1"/>
          </p:cNvSpPr>
          <p:nvPr>
            <p:ph type="dt" sz="half" idx="10"/>
          </p:nvPr>
        </p:nvSpPr>
        <p:spPr/>
        <p:txBody>
          <a:bodyPr/>
          <a:lstStyle/>
          <a:p>
            <a:fld id="{3E148FE6-83CE-4A43-85C6-7233851748C7}" type="datetimeFigureOut">
              <a:rPr lang="en-US" smtClean="0"/>
              <a:t>3/18/2021</a:t>
            </a:fld>
            <a:endParaRPr lang="en-US"/>
          </a:p>
        </p:txBody>
      </p:sp>
      <p:sp>
        <p:nvSpPr>
          <p:cNvPr id="6" name="Footer Placeholder 5">
            <a:extLst>
              <a:ext uri="{FF2B5EF4-FFF2-40B4-BE49-F238E27FC236}">
                <a16:creationId xmlns:a16="http://schemas.microsoft.com/office/drawing/2014/main" id="{6ED4A9E4-687F-4194-908D-8477E7ECB9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A62D6-05BA-4CDD-A6EA-A543AB37B2E5}"/>
              </a:ext>
            </a:extLst>
          </p:cNvPr>
          <p:cNvSpPr>
            <a:spLocks noGrp="1"/>
          </p:cNvSpPr>
          <p:nvPr>
            <p:ph type="sldNum" sz="quarter" idx="12"/>
          </p:nvPr>
        </p:nvSpPr>
        <p:spPr/>
        <p:txBody>
          <a:bodyPr/>
          <a:lstStyle/>
          <a:p>
            <a:fld id="{5C76FE19-1364-457B-BEBB-3307CC602327}" type="slidenum">
              <a:rPr lang="en-US" smtClean="0"/>
              <a:t>‹#›</a:t>
            </a:fld>
            <a:endParaRPr lang="en-US"/>
          </a:p>
        </p:txBody>
      </p:sp>
    </p:spTree>
    <p:extLst>
      <p:ext uri="{BB962C8B-B14F-4D97-AF65-F5344CB8AC3E}">
        <p14:creationId xmlns:p14="http://schemas.microsoft.com/office/powerpoint/2010/main" val="787835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6F4C-18C1-4C15-889F-B044676EA8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31D0D8-0CC3-4D5E-BDE5-302CC560D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2E2E9-B0CA-4FA7-A68D-0960B0892E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DE69E1-957F-4D0B-B9E4-43A064E11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509C36-D9FB-4F31-AD9D-5099328B1C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908FD8-C20C-4FF1-AACD-12557618AFBF}"/>
              </a:ext>
            </a:extLst>
          </p:cNvPr>
          <p:cNvSpPr>
            <a:spLocks noGrp="1"/>
          </p:cNvSpPr>
          <p:nvPr>
            <p:ph type="dt" sz="half" idx="10"/>
          </p:nvPr>
        </p:nvSpPr>
        <p:spPr/>
        <p:txBody>
          <a:bodyPr/>
          <a:lstStyle/>
          <a:p>
            <a:fld id="{3E148FE6-83CE-4A43-85C6-7233851748C7}" type="datetimeFigureOut">
              <a:rPr lang="en-US" smtClean="0"/>
              <a:t>3/18/2021</a:t>
            </a:fld>
            <a:endParaRPr lang="en-US"/>
          </a:p>
        </p:txBody>
      </p:sp>
      <p:sp>
        <p:nvSpPr>
          <p:cNvPr id="8" name="Footer Placeholder 7">
            <a:extLst>
              <a:ext uri="{FF2B5EF4-FFF2-40B4-BE49-F238E27FC236}">
                <a16:creationId xmlns:a16="http://schemas.microsoft.com/office/drawing/2014/main" id="{694246C3-A247-4FC0-9494-16FD4C50F4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FEEBAE-81AE-4A1E-8205-0EB621B72F15}"/>
              </a:ext>
            </a:extLst>
          </p:cNvPr>
          <p:cNvSpPr>
            <a:spLocks noGrp="1"/>
          </p:cNvSpPr>
          <p:nvPr>
            <p:ph type="sldNum" sz="quarter" idx="12"/>
          </p:nvPr>
        </p:nvSpPr>
        <p:spPr/>
        <p:txBody>
          <a:bodyPr/>
          <a:lstStyle/>
          <a:p>
            <a:fld id="{5C76FE19-1364-457B-BEBB-3307CC602327}" type="slidenum">
              <a:rPr lang="en-US" smtClean="0"/>
              <a:t>‹#›</a:t>
            </a:fld>
            <a:endParaRPr lang="en-US"/>
          </a:p>
        </p:txBody>
      </p:sp>
    </p:spTree>
    <p:extLst>
      <p:ext uri="{BB962C8B-B14F-4D97-AF65-F5344CB8AC3E}">
        <p14:creationId xmlns:p14="http://schemas.microsoft.com/office/powerpoint/2010/main" val="36372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9" y="2719846"/>
            <a:ext cx="10972800" cy="1143004"/>
          </a:xfrm>
        </p:spPr>
        <p:txBody>
          <a:bodyPr/>
          <a:lstStyle>
            <a:lvl1pPr>
              <a:defRPr b="1" i="0"/>
            </a:lvl1pPr>
          </a:lstStyle>
          <a:p>
            <a:r>
              <a:rPr lang="en-US" dirty="0"/>
              <a:t>Click to edit Master title style</a:t>
            </a:r>
          </a:p>
        </p:txBody>
      </p:sp>
    </p:spTree>
    <p:extLst>
      <p:ext uri="{BB962C8B-B14F-4D97-AF65-F5344CB8AC3E}">
        <p14:creationId xmlns:p14="http://schemas.microsoft.com/office/powerpoint/2010/main" val="992346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A581-CE31-4D08-BEA9-8B5C4F0766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FA197D-16FF-49F8-9F74-6607357BDF8D}"/>
              </a:ext>
            </a:extLst>
          </p:cNvPr>
          <p:cNvSpPr>
            <a:spLocks noGrp="1"/>
          </p:cNvSpPr>
          <p:nvPr>
            <p:ph type="dt" sz="half" idx="10"/>
          </p:nvPr>
        </p:nvSpPr>
        <p:spPr/>
        <p:txBody>
          <a:bodyPr/>
          <a:lstStyle/>
          <a:p>
            <a:fld id="{3E148FE6-83CE-4A43-85C6-7233851748C7}" type="datetimeFigureOut">
              <a:rPr lang="en-US" smtClean="0"/>
              <a:t>3/18/2021</a:t>
            </a:fld>
            <a:endParaRPr lang="en-US"/>
          </a:p>
        </p:txBody>
      </p:sp>
      <p:sp>
        <p:nvSpPr>
          <p:cNvPr id="4" name="Footer Placeholder 3">
            <a:extLst>
              <a:ext uri="{FF2B5EF4-FFF2-40B4-BE49-F238E27FC236}">
                <a16:creationId xmlns:a16="http://schemas.microsoft.com/office/drawing/2014/main" id="{32BBA062-27E1-4792-99AB-CF03878BF2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D69B7D-55EA-41A1-9534-AFC3C169343C}"/>
              </a:ext>
            </a:extLst>
          </p:cNvPr>
          <p:cNvSpPr>
            <a:spLocks noGrp="1"/>
          </p:cNvSpPr>
          <p:nvPr>
            <p:ph type="sldNum" sz="quarter" idx="12"/>
          </p:nvPr>
        </p:nvSpPr>
        <p:spPr/>
        <p:txBody>
          <a:bodyPr/>
          <a:lstStyle/>
          <a:p>
            <a:fld id="{5C76FE19-1364-457B-BEBB-3307CC602327}" type="slidenum">
              <a:rPr lang="en-US" smtClean="0"/>
              <a:t>‹#›</a:t>
            </a:fld>
            <a:endParaRPr lang="en-US"/>
          </a:p>
        </p:txBody>
      </p:sp>
    </p:spTree>
    <p:extLst>
      <p:ext uri="{BB962C8B-B14F-4D97-AF65-F5344CB8AC3E}">
        <p14:creationId xmlns:p14="http://schemas.microsoft.com/office/powerpoint/2010/main" val="3818043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D28D51-3F82-4A99-B07A-F0E51C172E55}"/>
              </a:ext>
            </a:extLst>
          </p:cNvPr>
          <p:cNvSpPr>
            <a:spLocks noGrp="1"/>
          </p:cNvSpPr>
          <p:nvPr>
            <p:ph type="dt" sz="half" idx="10"/>
          </p:nvPr>
        </p:nvSpPr>
        <p:spPr/>
        <p:txBody>
          <a:bodyPr/>
          <a:lstStyle/>
          <a:p>
            <a:fld id="{3E148FE6-83CE-4A43-85C6-7233851748C7}" type="datetimeFigureOut">
              <a:rPr lang="en-US" smtClean="0"/>
              <a:t>3/18/2021</a:t>
            </a:fld>
            <a:endParaRPr lang="en-US"/>
          </a:p>
        </p:txBody>
      </p:sp>
      <p:sp>
        <p:nvSpPr>
          <p:cNvPr id="3" name="Footer Placeholder 2">
            <a:extLst>
              <a:ext uri="{FF2B5EF4-FFF2-40B4-BE49-F238E27FC236}">
                <a16:creationId xmlns:a16="http://schemas.microsoft.com/office/drawing/2014/main" id="{97D1F5A3-6930-4E9D-881F-A5633E2CB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FC3736-45C1-40B9-B057-9DA5A952EF4E}"/>
              </a:ext>
            </a:extLst>
          </p:cNvPr>
          <p:cNvSpPr>
            <a:spLocks noGrp="1"/>
          </p:cNvSpPr>
          <p:nvPr>
            <p:ph type="sldNum" sz="quarter" idx="12"/>
          </p:nvPr>
        </p:nvSpPr>
        <p:spPr/>
        <p:txBody>
          <a:bodyPr/>
          <a:lstStyle/>
          <a:p>
            <a:fld id="{5C76FE19-1364-457B-BEBB-3307CC602327}" type="slidenum">
              <a:rPr lang="en-US" smtClean="0"/>
              <a:t>‹#›</a:t>
            </a:fld>
            <a:endParaRPr lang="en-US"/>
          </a:p>
        </p:txBody>
      </p:sp>
    </p:spTree>
    <p:extLst>
      <p:ext uri="{BB962C8B-B14F-4D97-AF65-F5344CB8AC3E}">
        <p14:creationId xmlns:p14="http://schemas.microsoft.com/office/powerpoint/2010/main" val="795915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2B64-37D3-495F-959F-7A9BB100B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883D0F-16E5-4FDE-B865-457499F1A5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C5406-DA2D-417C-AEA1-37343B80F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4380F2-F07F-4917-9FAF-A7ADEF56B440}"/>
              </a:ext>
            </a:extLst>
          </p:cNvPr>
          <p:cNvSpPr>
            <a:spLocks noGrp="1"/>
          </p:cNvSpPr>
          <p:nvPr>
            <p:ph type="dt" sz="half" idx="10"/>
          </p:nvPr>
        </p:nvSpPr>
        <p:spPr/>
        <p:txBody>
          <a:bodyPr/>
          <a:lstStyle/>
          <a:p>
            <a:fld id="{3E148FE6-83CE-4A43-85C6-7233851748C7}" type="datetimeFigureOut">
              <a:rPr lang="en-US" smtClean="0"/>
              <a:t>3/18/2021</a:t>
            </a:fld>
            <a:endParaRPr lang="en-US"/>
          </a:p>
        </p:txBody>
      </p:sp>
      <p:sp>
        <p:nvSpPr>
          <p:cNvPr id="6" name="Footer Placeholder 5">
            <a:extLst>
              <a:ext uri="{FF2B5EF4-FFF2-40B4-BE49-F238E27FC236}">
                <a16:creationId xmlns:a16="http://schemas.microsoft.com/office/drawing/2014/main" id="{21A66420-933A-41BF-85CB-FCC17CEB4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FB4CB-754C-4828-8F3A-E9832CE5221C}"/>
              </a:ext>
            </a:extLst>
          </p:cNvPr>
          <p:cNvSpPr>
            <a:spLocks noGrp="1"/>
          </p:cNvSpPr>
          <p:nvPr>
            <p:ph type="sldNum" sz="quarter" idx="12"/>
          </p:nvPr>
        </p:nvSpPr>
        <p:spPr/>
        <p:txBody>
          <a:bodyPr/>
          <a:lstStyle/>
          <a:p>
            <a:fld id="{5C76FE19-1364-457B-BEBB-3307CC602327}" type="slidenum">
              <a:rPr lang="en-US" smtClean="0"/>
              <a:t>‹#›</a:t>
            </a:fld>
            <a:endParaRPr lang="en-US"/>
          </a:p>
        </p:txBody>
      </p:sp>
    </p:spTree>
    <p:extLst>
      <p:ext uri="{BB962C8B-B14F-4D97-AF65-F5344CB8AC3E}">
        <p14:creationId xmlns:p14="http://schemas.microsoft.com/office/powerpoint/2010/main" val="4080147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C210-EA13-48A3-9A0F-B3B20771D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1AE858-7A01-4273-9973-F5561E8CD1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32E800-73E5-408E-984A-400C70D17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4C11F-C0DF-492E-BD7B-2D3FA8CD2D5E}"/>
              </a:ext>
            </a:extLst>
          </p:cNvPr>
          <p:cNvSpPr>
            <a:spLocks noGrp="1"/>
          </p:cNvSpPr>
          <p:nvPr>
            <p:ph type="dt" sz="half" idx="10"/>
          </p:nvPr>
        </p:nvSpPr>
        <p:spPr/>
        <p:txBody>
          <a:bodyPr/>
          <a:lstStyle/>
          <a:p>
            <a:fld id="{3E148FE6-83CE-4A43-85C6-7233851748C7}" type="datetimeFigureOut">
              <a:rPr lang="en-US" smtClean="0"/>
              <a:t>3/18/2021</a:t>
            </a:fld>
            <a:endParaRPr lang="en-US"/>
          </a:p>
        </p:txBody>
      </p:sp>
      <p:sp>
        <p:nvSpPr>
          <p:cNvPr id="6" name="Footer Placeholder 5">
            <a:extLst>
              <a:ext uri="{FF2B5EF4-FFF2-40B4-BE49-F238E27FC236}">
                <a16:creationId xmlns:a16="http://schemas.microsoft.com/office/drawing/2014/main" id="{9A8B5C1C-0A8E-4242-88FD-07FF94E4F9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38132-ACE5-4FAB-AC5B-6338AA6FB7C8}"/>
              </a:ext>
            </a:extLst>
          </p:cNvPr>
          <p:cNvSpPr>
            <a:spLocks noGrp="1"/>
          </p:cNvSpPr>
          <p:nvPr>
            <p:ph type="sldNum" sz="quarter" idx="12"/>
          </p:nvPr>
        </p:nvSpPr>
        <p:spPr/>
        <p:txBody>
          <a:bodyPr/>
          <a:lstStyle/>
          <a:p>
            <a:fld id="{5C76FE19-1364-457B-BEBB-3307CC602327}" type="slidenum">
              <a:rPr lang="en-US" smtClean="0"/>
              <a:t>‹#›</a:t>
            </a:fld>
            <a:endParaRPr lang="en-US"/>
          </a:p>
        </p:txBody>
      </p:sp>
    </p:spTree>
    <p:extLst>
      <p:ext uri="{BB962C8B-B14F-4D97-AF65-F5344CB8AC3E}">
        <p14:creationId xmlns:p14="http://schemas.microsoft.com/office/powerpoint/2010/main" val="1253831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9DAF-0E23-4E37-8FE4-AB59637010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50D0FD-9C7C-4084-A2A1-D71BCE2172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AEAC0-ED7C-4897-A10C-815C1402AC91}"/>
              </a:ext>
            </a:extLst>
          </p:cNvPr>
          <p:cNvSpPr>
            <a:spLocks noGrp="1"/>
          </p:cNvSpPr>
          <p:nvPr>
            <p:ph type="dt" sz="half" idx="10"/>
          </p:nvPr>
        </p:nvSpPr>
        <p:spPr/>
        <p:txBody>
          <a:bodyPr/>
          <a:lstStyle/>
          <a:p>
            <a:fld id="{3E148FE6-83CE-4A43-85C6-7233851748C7}" type="datetimeFigureOut">
              <a:rPr lang="en-US" smtClean="0"/>
              <a:t>3/18/2021</a:t>
            </a:fld>
            <a:endParaRPr lang="en-US"/>
          </a:p>
        </p:txBody>
      </p:sp>
      <p:sp>
        <p:nvSpPr>
          <p:cNvPr id="5" name="Footer Placeholder 4">
            <a:extLst>
              <a:ext uri="{FF2B5EF4-FFF2-40B4-BE49-F238E27FC236}">
                <a16:creationId xmlns:a16="http://schemas.microsoft.com/office/drawing/2014/main" id="{4DD15478-7BA8-445C-BF45-D816F3051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2245A-20AB-4A95-81CB-F554788A7827}"/>
              </a:ext>
            </a:extLst>
          </p:cNvPr>
          <p:cNvSpPr>
            <a:spLocks noGrp="1"/>
          </p:cNvSpPr>
          <p:nvPr>
            <p:ph type="sldNum" sz="quarter" idx="12"/>
          </p:nvPr>
        </p:nvSpPr>
        <p:spPr/>
        <p:txBody>
          <a:bodyPr/>
          <a:lstStyle/>
          <a:p>
            <a:fld id="{5C76FE19-1364-457B-BEBB-3307CC602327}" type="slidenum">
              <a:rPr lang="en-US" smtClean="0"/>
              <a:t>‹#›</a:t>
            </a:fld>
            <a:endParaRPr lang="en-US"/>
          </a:p>
        </p:txBody>
      </p:sp>
    </p:spTree>
    <p:extLst>
      <p:ext uri="{BB962C8B-B14F-4D97-AF65-F5344CB8AC3E}">
        <p14:creationId xmlns:p14="http://schemas.microsoft.com/office/powerpoint/2010/main" val="2035360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229B01-670B-4309-BCE7-328F5F2E27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C04CA3-316E-40F7-B607-C55512316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F53A7-1C18-4489-9518-F63EB0808C29}"/>
              </a:ext>
            </a:extLst>
          </p:cNvPr>
          <p:cNvSpPr>
            <a:spLocks noGrp="1"/>
          </p:cNvSpPr>
          <p:nvPr>
            <p:ph type="dt" sz="half" idx="10"/>
          </p:nvPr>
        </p:nvSpPr>
        <p:spPr/>
        <p:txBody>
          <a:bodyPr/>
          <a:lstStyle/>
          <a:p>
            <a:fld id="{3E148FE6-83CE-4A43-85C6-7233851748C7}" type="datetimeFigureOut">
              <a:rPr lang="en-US" smtClean="0"/>
              <a:t>3/18/2021</a:t>
            </a:fld>
            <a:endParaRPr lang="en-US"/>
          </a:p>
        </p:txBody>
      </p:sp>
      <p:sp>
        <p:nvSpPr>
          <p:cNvPr id="5" name="Footer Placeholder 4">
            <a:extLst>
              <a:ext uri="{FF2B5EF4-FFF2-40B4-BE49-F238E27FC236}">
                <a16:creationId xmlns:a16="http://schemas.microsoft.com/office/drawing/2014/main" id="{A37076D6-C04F-42CC-B1C4-C274BD800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7CEA8-8F91-41FD-A95B-2F597449AC5B}"/>
              </a:ext>
            </a:extLst>
          </p:cNvPr>
          <p:cNvSpPr>
            <a:spLocks noGrp="1"/>
          </p:cNvSpPr>
          <p:nvPr>
            <p:ph type="sldNum" sz="quarter" idx="12"/>
          </p:nvPr>
        </p:nvSpPr>
        <p:spPr/>
        <p:txBody>
          <a:bodyPr/>
          <a:lstStyle/>
          <a:p>
            <a:fld id="{5C76FE19-1364-457B-BEBB-3307CC602327}" type="slidenum">
              <a:rPr lang="en-US" smtClean="0"/>
              <a:t>‹#›</a:t>
            </a:fld>
            <a:endParaRPr lang="en-US"/>
          </a:p>
        </p:txBody>
      </p:sp>
    </p:spTree>
    <p:extLst>
      <p:ext uri="{BB962C8B-B14F-4D97-AF65-F5344CB8AC3E}">
        <p14:creationId xmlns:p14="http://schemas.microsoft.com/office/powerpoint/2010/main" val="69647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2380778" y="1755897"/>
            <a:ext cx="7315200" cy="4114800"/>
          </a:xfrm>
        </p:spPr>
        <p:txBody>
          <a:bodyPr/>
          <a:lstStyle>
            <a:lvl1pPr marL="0" indent="0">
              <a:buNone/>
              <a:defRPr sz="3200"/>
            </a:lvl1pPr>
            <a:lvl2pPr marL="455728" indent="0">
              <a:buNone/>
              <a:defRPr sz="2800"/>
            </a:lvl2pPr>
            <a:lvl3pPr marL="911455" indent="0">
              <a:buNone/>
              <a:defRPr sz="2400"/>
            </a:lvl3pPr>
            <a:lvl4pPr marL="1367185" indent="0">
              <a:buNone/>
              <a:defRPr sz="2000"/>
            </a:lvl4pPr>
            <a:lvl5pPr marL="1822914" indent="0">
              <a:buNone/>
              <a:defRPr sz="2000"/>
            </a:lvl5pPr>
            <a:lvl6pPr marL="2278645" indent="0">
              <a:buNone/>
              <a:defRPr sz="2000"/>
            </a:lvl6pPr>
            <a:lvl7pPr marL="2734373" indent="0">
              <a:buNone/>
              <a:defRPr sz="2000"/>
            </a:lvl7pPr>
            <a:lvl8pPr marL="3190095" indent="0">
              <a:buNone/>
              <a:defRPr sz="2000"/>
            </a:lvl8pPr>
            <a:lvl9pPr marL="3645826" indent="0">
              <a:buNone/>
              <a:defRPr sz="2000"/>
            </a:lvl9pPr>
          </a:lstStyle>
          <a:p>
            <a:endParaRPr lang="en-US"/>
          </a:p>
        </p:txBody>
      </p:sp>
    </p:spTree>
    <p:extLst>
      <p:ext uri="{BB962C8B-B14F-4D97-AF65-F5344CB8AC3E}">
        <p14:creationId xmlns:p14="http://schemas.microsoft.com/office/powerpoint/2010/main" val="286292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05629" y="1729974"/>
            <a:ext cx="8754093" cy="4132375"/>
          </a:xfrm>
        </p:spPr>
        <p:txBody>
          <a:bodyPr>
            <a:normAutofit/>
          </a:bodyPr>
          <a:lstStyle>
            <a:lvl1pPr marL="0" indent="0">
              <a:buNone/>
              <a:defRPr sz="2400"/>
            </a:lvl1pPr>
            <a:lvl2pPr marL="455728" indent="0">
              <a:buNone/>
              <a:defRPr sz="1200"/>
            </a:lvl2pPr>
            <a:lvl3pPr marL="911455" indent="0">
              <a:buNone/>
              <a:defRPr sz="1000"/>
            </a:lvl3pPr>
            <a:lvl4pPr marL="1367185" indent="0">
              <a:buNone/>
              <a:defRPr sz="900"/>
            </a:lvl4pPr>
            <a:lvl5pPr marL="1822914" indent="0">
              <a:buNone/>
              <a:defRPr sz="900"/>
            </a:lvl5pPr>
            <a:lvl6pPr marL="2278645" indent="0">
              <a:buNone/>
              <a:defRPr sz="900"/>
            </a:lvl6pPr>
            <a:lvl7pPr marL="2734373" indent="0">
              <a:buNone/>
              <a:defRPr sz="900"/>
            </a:lvl7pPr>
            <a:lvl8pPr marL="3190095" indent="0">
              <a:buNone/>
              <a:defRPr sz="900"/>
            </a:lvl8pPr>
            <a:lvl9pPr marL="3645826" indent="0">
              <a:buNone/>
              <a:defRPr sz="900"/>
            </a:lvl9pPr>
          </a:lstStyle>
          <a:p>
            <a:pPr lvl="0"/>
            <a:r>
              <a:rPr lang="en-US" dirty="0"/>
              <a:t>Click to edit Master text styles</a:t>
            </a:r>
          </a:p>
        </p:txBody>
      </p:sp>
    </p:spTree>
    <p:extLst>
      <p:ext uri="{BB962C8B-B14F-4D97-AF65-F5344CB8AC3E}">
        <p14:creationId xmlns:p14="http://schemas.microsoft.com/office/powerpoint/2010/main" val="341252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581" y="1600238"/>
            <a:ext cx="8754093" cy="4384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55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41" y="160023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25" y="160023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80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74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2380778" y="1755897"/>
            <a:ext cx="7315200" cy="4114800"/>
          </a:xfrm>
        </p:spPr>
        <p:txBody>
          <a:bodyPr/>
          <a:lstStyle>
            <a:lvl1pPr marL="0" indent="0">
              <a:buNone/>
              <a:defRPr sz="3200"/>
            </a:lvl1pPr>
            <a:lvl2pPr marL="455728" indent="0">
              <a:buNone/>
              <a:defRPr sz="2800"/>
            </a:lvl2pPr>
            <a:lvl3pPr marL="911455" indent="0">
              <a:buNone/>
              <a:defRPr sz="2400"/>
            </a:lvl3pPr>
            <a:lvl4pPr marL="1367185" indent="0">
              <a:buNone/>
              <a:defRPr sz="2000"/>
            </a:lvl4pPr>
            <a:lvl5pPr marL="1822914" indent="0">
              <a:buNone/>
              <a:defRPr sz="2000"/>
            </a:lvl5pPr>
            <a:lvl6pPr marL="2278645" indent="0">
              <a:buNone/>
              <a:defRPr sz="2000"/>
            </a:lvl6pPr>
            <a:lvl7pPr marL="2734373" indent="0">
              <a:buNone/>
              <a:defRPr sz="2000"/>
            </a:lvl7pPr>
            <a:lvl8pPr marL="3190095" indent="0">
              <a:buNone/>
              <a:defRPr sz="2000"/>
            </a:lvl8pPr>
            <a:lvl9pPr marL="3645826" indent="0">
              <a:buNone/>
              <a:defRPr sz="2000"/>
            </a:lvl9pPr>
          </a:lstStyle>
          <a:p>
            <a:r>
              <a:rPr lang="en-US" dirty="0"/>
              <a:t>Drag picture to placeholder or click icon to add</a:t>
            </a:r>
          </a:p>
        </p:txBody>
      </p:sp>
    </p:spTree>
    <p:extLst>
      <p:ext uri="{BB962C8B-B14F-4D97-AF65-F5344CB8AC3E}">
        <p14:creationId xmlns:p14="http://schemas.microsoft.com/office/powerpoint/2010/main" val="691112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05629" y="1729974"/>
            <a:ext cx="8754093" cy="4132375"/>
          </a:xfrm>
        </p:spPr>
        <p:txBody>
          <a:bodyPr>
            <a:normAutofit/>
          </a:bodyPr>
          <a:lstStyle>
            <a:lvl1pPr marL="0" indent="0">
              <a:buNone/>
              <a:defRPr sz="2400"/>
            </a:lvl1pPr>
            <a:lvl2pPr marL="455728" indent="0">
              <a:buNone/>
              <a:defRPr sz="1200"/>
            </a:lvl2pPr>
            <a:lvl3pPr marL="911455" indent="0">
              <a:buNone/>
              <a:defRPr sz="1000"/>
            </a:lvl3pPr>
            <a:lvl4pPr marL="1367185" indent="0">
              <a:buNone/>
              <a:defRPr sz="900"/>
            </a:lvl4pPr>
            <a:lvl5pPr marL="1822914" indent="0">
              <a:buNone/>
              <a:defRPr sz="900"/>
            </a:lvl5pPr>
            <a:lvl6pPr marL="2278645" indent="0">
              <a:buNone/>
              <a:defRPr sz="900"/>
            </a:lvl6pPr>
            <a:lvl7pPr marL="2734373" indent="0">
              <a:buNone/>
              <a:defRPr sz="900"/>
            </a:lvl7pPr>
            <a:lvl8pPr marL="3190095" indent="0">
              <a:buNone/>
              <a:defRPr sz="900"/>
            </a:lvl8pPr>
            <a:lvl9pPr marL="3645826" indent="0">
              <a:buNone/>
              <a:defRPr sz="900"/>
            </a:lvl9pPr>
          </a:lstStyle>
          <a:p>
            <a:pPr lvl="0"/>
            <a:r>
              <a:rPr lang="en-US"/>
              <a:t>Click to edit Master text styles</a:t>
            </a:r>
          </a:p>
        </p:txBody>
      </p:sp>
    </p:spTree>
    <p:extLst>
      <p:ext uri="{BB962C8B-B14F-4D97-AF65-F5344CB8AC3E}">
        <p14:creationId xmlns:p14="http://schemas.microsoft.com/office/powerpoint/2010/main" val="267299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9" y="274640"/>
            <a:ext cx="10972800" cy="1143000"/>
          </a:xfrm>
          <a:prstGeom prst="rect">
            <a:avLst/>
          </a:prstGeom>
        </p:spPr>
        <p:txBody>
          <a:bodyPr vert="horz" lIns="91145" tIns="45574" rIns="91145" bIns="45574" rtlCol="0" anchor="ctr">
            <a:normAutofit/>
          </a:bodyPr>
          <a:lstStyle/>
          <a:p>
            <a:r>
              <a:rPr lang="en-US" dirty="0"/>
              <a:t>Click to edit Master title style</a:t>
            </a:r>
          </a:p>
        </p:txBody>
      </p:sp>
      <p:sp>
        <p:nvSpPr>
          <p:cNvPr id="3" name="Text Placeholder 2"/>
          <p:cNvSpPr>
            <a:spLocks noGrp="1"/>
          </p:cNvSpPr>
          <p:nvPr>
            <p:ph type="body" idx="1"/>
          </p:nvPr>
        </p:nvSpPr>
        <p:spPr>
          <a:xfrm>
            <a:off x="609609" y="1600235"/>
            <a:ext cx="10972800" cy="4525963"/>
          </a:xfrm>
          <a:prstGeom prst="rect">
            <a:avLst/>
          </a:prstGeom>
        </p:spPr>
        <p:txBody>
          <a:bodyPr vert="horz" lIns="91145" tIns="45574" rIns="91145" bIns="4557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4631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5728" rtl="0" eaLnBrk="1" latinLnBrk="0" hangingPunct="1">
        <a:spcBef>
          <a:spcPct val="0"/>
        </a:spcBef>
        <a:buNone/>
        <a:defRPr sz="4400" kern="1200">
          <a:solidFill>
            <a:schemeClr val="tx1"/>
          </a:solidFill>
          <a:latin typeface="+mj-lt"/>
          <a:ea typeface="+mj-ea"/>
          <a:cs typeface="+mj-cs"/>
        </a:defRPr>
      </a:lvl1pPr>
    </p:titleStyle>
    <p:bodyStyle>
      <a:lvl1pPr marL="341797" indent="-341797" algn="l" defTabSz="455728" rtl="0" eaLnBrk="1" latinLnBrk="0" hangingPunct="1">
        <a:spcBef>
          <a:spcPct val="20000"/>
        </a:spcBef>
        <a:buFont typeface="Arial"/>
        <a:buChar char="•"/>
        <a:defRPr sz="3200" kern="1200">
          <a:solidFill>
            <a:schemeClr val="tx1"/>
          </a:solidFill>
          <a:latin typeface="+mn-lt"/>
          <a:ea typeface="+mn-ea"/>
          <a:cs typeface="+mn-cs"/>
        </a:defRPr>
      </a:lvl1pPr>
      <a:lvl2pPr marL="740563" indent="-284832" algn="l" defTabSz="455728" rtl="0" eaLnBrk="1" latinLnBrk="0" hangingPunct="1">
        <a:spcBef>
          <a:spcPct val="20000"/>
        </a:spcBef>
        <a:buFont typeface="Arial"/>
        <a:buChar char="–"/>
        <a:defRPr sz="2800" kern="1200">
          <a:solidFill>
            <a:schemeClr val="tx1"/>
          </a:solidFill>
          <a:latin typeface="+mn-lt"/>
          <a:ea typeface="+mn-ea"/>
          <a:cs typeface="+mn-cs"/>
        </a:defRPr>
      </a:lvl2pPr>
      <a:lvl3pPr marL="1139324" indent="-227862" algn="l" defTabSz="455728" rtl="0" eaLnBrk="1" latinLnBrk="0" hangingPunct="1">
        <a:spcBef>
          <a:spcPct val="20000"/>
        </a:spcBef>
        <a:buFont typeface="Arial"/>
        <a:buChar char="•"/>
        <a:defRPr sz="2400" kern="1200">
          <a:solidFill>
            <a:schemeClr val="tx1"/>
          </a:solidFill>
          <a:latin typeface="+mn-lt"/>
          <a:ea typeface="+mn-ea"/>
          <a:cs typeface="+mn-cs"/>
        </a:defRPr>
      </a:lvl3pPr>
      <a:lvl4pPr marL="1595044" indent="-227862" algn="l" defTabSz="455728" rtl="0" eaLnBrk="1" latinLnBrk="0" hangingPunct="1">
        <a:spcBef>
          <a:spcPct val="20000"/>
        </a:spcBef>
        <a:buFont typeface="Arial"/>
        <a:buChar char="–"/>
        <a:defRPr sz="2000" kern="1200">
          <a:solidFill>
            <a:schemeClr val="tx1"/>
          </a:solidFill>
          <a:latin typeface="+mn-lt"/>
          <a:ea typeface="+mn-ea"/>
          <a:cs typeface="+mn-cs"/>
        </a:defRPr>
      </a:lvl4pPr>
      <a:lvl5pPr marL="2050779" indent="-227862" algn="l" defTabSz="455728" rtl="0" eaLnBrk="1" latinLnBrk="0" hangingPunct="1">
        <a:spcBef>
          <a:spcPct val="20000"/>
        </a:spcBef>
        <a:buFont typeface="Arial"/>
        <a:buChar char="»"/>
        <a:defRPr sz="2000" kern="1200">
          <a:solidFill>
            <a:schemeClr val="tx1"/>
          </a:solidFill>
          <a:latin typeface="+mn-lt"/>
          <a:ea typeface="+mn-ea"/>
          <a:cs typeface="+mn-cs"/>
        </a:defRPr>
      </a:lvl5pPr>
      <a:lvl6pPr marL="2506506" indent="-227862" algn="l" defTabSz="455728" rtl="0" eaLnBrk="1" latinLnBrk="0" hangingPunct="1">
        <a:spcBef>
          <a:spcPct val="20000"/>
        </a:spcBef>
        <a:buFont typeface="Arial"/>
        <a:buChar char="•"/>
        <a:defRPr sz="2000" kern="1200">
          <a:solidFill>
            <a:schemeClr val="tx1"/>
          </a:solidFill>
          <a:latin typeface="+mn-lt"/>
          <a:ea typeface="+mn-ea"/>
          <a:cs typeface="+mn-cs"/>
        </a:defRPr>
      </a:lvl6pPr>
      <a:lvl7pPr marL="2962236" indent="-227862" algn="l" defTabSz="455728" rtl="0" eaLnBrk="1" latinLnBrk="0" hangingPunct="1">
        <a:spcBef>
          <a:spcPct val="20000"/>
        </a:spcBef>
        <a:buFont typeface="Arial"/>
        <a:buChar char="•"/>
        <a:defRPr sz="2000" kern="1200">
          <a:solidFill>
            <a:schemeClr val="tx1"/>
          </a:solidFill>
          <a:latin typeface="+mn-lt"/>
          <a:ea typeface="+mn-ea"/>
          <a:cs typeface="+mn-cs"/>
        </a:defRPr>
      </a:lvl7pPr>
      <a:lvl8pPr marL="3417966" indent="-227862" algn="l" defTabSz="455728" rtl="0" eaLnBrk="1" latinLnBrk="0" hangingPunct="1">
        <a:spcBef>
          <a:spcPct val="20000"/>
        </a:spcBef>
        <a:buFont typeface="Arial"/>
        <a:buChar char="•"/>
        <a:defRPr sz="2000" kern="1200">
          <a:solidFill>
            <a:schemeClr val="tx1"/>
          </a:solidFill>
          <a:latin typeface="+mn-lt"/>
          <a:ea typeface="+mn-ea"/>
          <a:cs typeface="+mn-cs"/>
        </a:defRPr>
      </a:lvl8pPr>
      <a:lvl9pPr marL="3873694" indent="-227862" algn="l" defTabSz="45572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728" rtl="0" eaLnBrk="1" latinLnBrk="0" hangingPunct="1">
        <a:defRPr sz="1800" kern="1200">
          <a:solidFill>
            <a:schemeClr val="tx1"/>
          </a:solidFill>
          <a:latin typeface="+mn-lt"/>
          <a:ea typeface="+mn-ea"/>
          <a:cs typeface="+mn-cs"/>
        </a:defRPr>
      </a:lvl1pPr>
      <a:lvl2pPr marL="455728" algn="l" defTabSz="455728" rtl="0" eaLnBrk="1" latinLnBrk="0" hangingPunct="1">
        <a:defRPr sz="1800" kern="1200">
          <a:solidFill>
            <a:schemeClr val="tx1"/>
          </a:solidFill>
          <a:latin typeface="+mn-lt"/>
          <a:ea typeface="+mn-ea"/>
          <a:cs typeface="+mn-cs"/>
        </a:defRPr>
      </a:lvl2pPr>
      <a:lvl3pPr marL="911455" algn="l" defTabSz="455728" rtl="0" eaLnBrk="1" latinLnBrk="0" hangingPunct="1">
        <a:defRPr sz="1800" kern="1200">
          <a:solidFill>
            <a:schemeClr val="tx1"/>
          </a:solidFill>
          <a:latin typeface="+mn-lt"/>
          <a:ea typeface="+mn-ea"/>
          <a:cs typeface="+mn-cs"/>
        </a:defRPr>
      </a:lvl3pPr>
      <a:lvl4pPr marL="1367185" algn="l" defTabSz="455728" rtl="0" eaLnBrk="1" latinLnBrk="0" hangingPunct="1">
        <a:defRPr sz="1800" kern="1200">
          <a:solidFill>
            <a:schemeClr val="tx1"/>
          </a:solidFill>
          <a:latin typeface="+mn-lt"/>
          <a:ea typeface="+mn-ea"/>
          <a:cs typeface="+mn-cs"/>
        </a:defRPr>
      </a:lvl4pPr>
      <a:lvl5pPr marL="1822914" algn="l" defTabSz="455728" rtl="0" eaLnBrk="1" latinLnBrk="0" hangingPunct="1">
        <a:defRPr sz="1800" kern="1200">
          <a:solidFill>
            <a:schemeClr val="tx1"/>
          </a:solidFill>
          <a:latin typeface="+mn-lt"/>
          <a:ea typeface="+mn-ea"/>
          <a:cs typeface="+mn-cs"/>
        </a:defRPr>
      </a:lvl5pPr>
      <a:lvl6pPr marL="2278645" algn="l" defTabSz="455728" rtl="0" eaLnBrk="1" latinLnBrk="0" hangingPunct="1">
        <a:defRPr sz="1800" kern="1200">
          <a:solidFill>
            <a:schemeClr val="tx1"/>
          </a:solidFill>
          <a:latin typeface="+mn-lt"/>
          <a:ea typeface="+mn-ea"/>
          <a:cs typeface="+mn-cs"/>
        </a:defRPr>
      </a:lvl6pPr>
      <a:lvl7pPr marL="2734373" algn="l" defTabSz="455728" rtl="0" eaLnBrk="1" latinLnBrk="0" hangingPunct="1">
        <a:defRPr sz="1800" kern="1200">
          <a:solidFill>
            <a:schemeClr val="tx1"/>
          </a:solidFill>
          <a:latin typeface="+mn-lt"/>
          <a:ea typeface="+mn-ea"/>
          <a:cs typeface="+mn-cs"/>
        </a:defRPr>
      </a:lvl7pPr>
      <a:lvl8pPr marL="3190095" algn="l" defTabSz="455728" rtl="0" eaLnBrk="1" latinLnBrk="0" hangingPunct="1">
        <a:defRPr sz="1800" kern="1200">
          <a:solidFill>
            <a:schemeClr val="tx1"/>
          </a:solidFill>
          <a:latin typeface="+mn-lt"/>
          <a:ea typeface="+mn-ea"/>
          <a:cs typeface="+mn-cs"/>
        </a:defRPr>
      </a:lvl8pPr>
      <a:lvl9pPr marL="3645826" algn="l" defTabSz="4557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C3A1B6-4CF4-4602-8734-FCD15711BF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9C627-32F2-4B7B-97EA-ECAAFA44D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EAFDD-7CF9-4DF5-B341-FDE813445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48FE6-83CE-4A43-85C6-7233851748C7}" type="datetimeFigureOut">
              <a:rPr lang="en-US" smtClean="0"/>
              <a:t>3/18/2021</a:t>
            </a:fld>
            <a:endParaRPr lang="en-US"/>
          </a:p>
        </p:txBody>
      </p:sp>
      <p:sp>
        <p:nvSpPr>
          <p:cNvPr id="5" name="Footer Placeholder 4">
            <a:extLst>
              <a:ext uri="{FF2B5EF4-FFF2-40B4-BE49-F238E27FC236}">
                <a16:creationId xmlns:a16="http://schemas.microsoft.com/office/drawing/2014/main" id="{5285D565-93C9-4F53-BFF0-8608C3EEF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7F2C6D-9F4B-4A85-B44F-E5AEAC806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6FE19-1364-457B-BEBB-3307CC602327}" type="slidenum">
              <a:rPr lang="en-US" smtClean="0"/>
              <a:t>‹#›</a:t>
            </a:fld>
            <a:endParaRPr lang="en-US"/>
          </a:p>
        </p:txBody>
      </p:sp>
    </p:spTree>
    <p:extLst>
      <p:ext uri="{BB962C8B-B14F-4D97-AF65-F5344CB8AC3E}">
        <p14:creationId xmlns:p14="http://schemas.microsoft.com/office/powerpoint/2010/main" val="1000726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9.xml"/><Relationship Id="rId5" Type="http://schemas.openxmlformats.org/officeDocument/2006/relationships/image" Target="../media/image13.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hemeOverride" Target="../theme/themeOverride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7.xml"/><Relationship Id="rId5" Type="http://schemas.openxmlformats.org/officeDocument/2006/relationships/image" Target="../media/image1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7F2E-1E93-41C5-8DC0-F853C6F8CB5E}"/>
              </a:ext>
            </a:extLst>
          </p:cNvPr>
          <p:cNvSpPr>
            <a:spLocks noGrp="1"/>
          </p:cNvSpPr>
          <p:nvPr>
            <p:ph type="ctrTitle"/>
          </p:nvPr>
        </p:nvSpPr>
        <p:spPr>
          <a:xfrm>
            <a:off x="0" y="1533524"/>
            <a:ext cx="12192000" cy="1223963"/>
          </a:xfrm>
        </p:spPr>
        <p:txBody>
          <a:bodyPr>
            <a:normAutofit fontScale="90000"/>
          </a:bodyPr>
          <a:lstStyle/>
          <a:p>
            <a:r>
              <a:rPr lang="en-US" sz="4000" dirty="0">
                <a:latin typeface="Times New Roman" panose="02020603050405020304" pitchFamily="18" charset="0"/>
                <a:cs typeface="Times New Roman" panose="02020603050405020304" pitchFamily="18" charset="0"/>
              </a:rPr>
              <a:t>Recent results from pixel-based accelerated aging of Large Area Picosecond Photodetectors (</a:t>
            </a:r>
            <a:r>
              <a:rPr lang="en-US" sz="4000" i="1" dirty="0">
                <a:latin typeface="Times New Roman" panose="02020603050405020304" pitchFamily="18" charset="0"/>
                <a:cs typeface="Times New Roman" panose="02020603050405020304" pitchFamily="18" charset="0"/>
              </a:rPr>
              <a:t>LAPPD</a:t>
            </a:r>
            <a:r>
              <a:rPr lang="en-US" sz="4000" baseline="30000" dirty="0">
                <a:latin typeface="Times New Roman" panose="02020603050405020304" pitchFamily="18" charset="0"/>
                <a:cs typeface="Times New Roman" panose="02020603050405020304" pitchFamily="18" charset="0"/>
              </a:rPr>
              <a:t>TM</a:t>
            </a:r>
            <a:r>
              <a:rPr lang="en-US" sz="4000" dirty="0">
                <a:latin typeface="Times New Roman" panose="02020603050405020304" pitchFamily="18" charset="0"/>
                <a:cs typeface="Times New Roman" panose="02020603050405020304" pitchFamily="18" charset="0"/>
              </a:rPr>
              <a:t>)</a:t>
            </a:r>
          </a:p>
        </p:txBody>
      </p:sp>
      <p:sp>
        <p:nvSpPr>
          <p:cNvPr id="3" name="Subtitle 2">
            <a:extLst>
              <a:ext uri="{FF2B5EF4-FFF2-40B4-BE49-F238E27FC236}">
                <a16:creationId xmlns:a16="http://schemas.microsoft.com/office/drawing/2014/main" id="{4CA5E6E4-5A4C-4AF4-8069-8D28109AF28E}"/>
              </a:ext>
            </a:extLst>
          </p:cNvPr>
          <p:cNvSpPr>
            <a:spLocks noGrp="1"/>
          </p:cNvSpPr>
          <p:nvPr>
            <p:ph type="subTitle" idx="1"/>
          </p:nvPr>
        </p:nvSpPr>
        <p:spPr>
          <a:xfrm>
            <a:off x="0" y="2906713"/>
            <a:ext cx="12192000" cy="2551112"/>
          </a:xfrm>
        </p:spPr>
        <p:txBody>
          <a:bodyPr>
            <a:noAutofit/>
          </a:bodyPr>
          <a:lstStyle/>
          <a:p>
            <a:r>
              <a:rPr lang="en-US" sz="2000" b="1" u="sng" dirty="0"/>
              <a:t>V. A. Chirayath</a:t>
            </a:r>
            <a:r>
              <a:rPr lang="en-US" sz="2000" dirty="0"/>
              <a:t>, A. Brandt, N. W. Clifton</a:t>
            </a:r>
          </a:p>
          <a:p>
            <a:r>
              <a:rPr lang="en-US" sz="1800" dirty="0"/>
              <a:t>Department of Physics, The University of Texas at Arlington, Arlington, Texas – 76019</a:t>
            </a:r>
          </a:p>
          <a:p>
            <a:endParaRPr lang="en-US" sz="1800" dirty="0"/>
          </a:p>
          <a:p>
            <a:endParaRPr lang="en-US" sz="1800" dirty="0"/>
          </a:p>
          <a:p>
            <a:r>
              <a:rPr lang="en-US" sz="2000" dirty="0"/>
              <a:t>M. J. Aviles, S. Butler, T. Cremer, M. R. Foley, C. J. Hamel, A. </a:t>
            </a:r>
            <a:r>
              <a:rPr lang="en-US" sz="2000" dirty="0" err="1"/>
              <a:t>Lyashenko</a:t>
            </a:r>
            <a:r>
              <a:rPr lang="en-US" sz="2000" dirty="0"/>
              <a:t>, M. J. Minot, M. A. Popecki,       M. E. </a:t>
            </a:r>
            <a:r>
              <a:rPr lang="en-US" sz="2000" dirty="0" err="1"/>
              <a:t>Stochaj</a:t>
            </a:r>
            <a:r>
              <a:rPr lang="en-US" sz="2000" dirty="0"/>
              <a:t>, C. </a:t>
            </a:r>
            <a:r>
              <a:rPr lang="en-US" sz="2000" dirty="0" err="1"/>
              <a:t>Walne</a:t>
            </a:r>
            <a:r>
              <a:rPr lang="en-US" sz="2000" dirty="0"/>
              <a:t> </a:t>
            </a:r>
          </a:p>
          <a:p>
            <a:r>
              <a:rPr lang="en-US" sz="1800" dirty="0" err="1"/>
              <a:t>Incom</a:t>
            </a:r>
            <a:r>
              <a:rPr lang="en-US" sz="1800" dirty="0"/>
              <a:t> Inc., Charlton, MA – 01507</a:t>
            </a:r>
          </a:p>
          <a:p>
            <a:r>
              <a:rPr lang="en-US" sz="1800" dirty="0"/>
              <a:t> </a:t>
            </a:r>
          </a:p>
        </p:txBody>
      </p:sp>
      <p:sp>
        <p:nvSpPr>
          <p:cNvPr id="4" name="Rectangle 3">
            <a:extLst>
              <a:ext uri="{FF2B5EF4-FFF2-40B4-BE49-F238E27FC236}">
                <a16:creationId xmlns:a16="http://schemas.microsoft.com/office/drawing/2014/main" id="{D69FB8D7-04F5-4189-9F27-F143A4EA696E}"/>
              </a:ext>
            </a:extLst>
          </p:cNvPr>
          <p:cNvSpPr/>
          <p:nvPr/>
        </p:nvSpPr>
        <p:spPr>
          <a:xfrm>
            <a:off x="1" y="6211669"/>
            <a:ext cx="12192000" cy="461665"/>
          </a:xfrm>
          <a:prstGeom prst="rect">
            <a:avLst/>
          </a:prstGeom>
        </p:spPr>
        <p:txBody>
          <a:bodyPr wrap="square">
            <a:spAutoFit/>
          </a:bodyPr>
          <a:lstStyle/>
          <a:p>
            <a:pPr algn="ctr"/>
            <a:r>
              <a:rPr lang="en-US" sz="1200" b="1" dirty="0">
                <a:latin typeface="-apple-system"/>
              </a:rPr>
              <a:t>CPAD Instrumentation Frontier Workshop 2021</a:t>
            </a:r>
          </a:p>
          <a:p>
            <a:pPr algn="ctr"/>
            <a:r>
              <a:rPr lang="en-US" sz="1200" b="1" dirty="0">
                <a:latin typeface="-apple-system"/>
              </a:rPr>
              <a:t>Virtual event @ Stony Brook, March 18-22, 2021</a:t>
            </a:r>
            <a:endParaRPr lang="en-US" sz="1200" b="1" i="0" dirty="0">
              <a:effectLst/>
              <a:latin typeface="-apple-system"/>
            </a:endParaRPr>
          </a:p>
        </p:txBody>
      </p:sp>
    </p:spTree>
    <p:extLst>
      <p:ext uri="{BB962C8B-B14F-4D97-AF65-F5344CB8AC3E}">
        <p14:creationId xmlns:p14="http://schemas.microsoft.com/office/powerpoint/2010/main" val="46643473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9243-45FC-4A6E-8925-DD6E0C5C7DE5}"/>
              </a:ext>
            </a:extLst>
          </p:cNvPr>
          <p:cNvSpPr>
            <a:spLocks noGrp="1"/>
          </p:cNvSpPr>
          <p:nvPr>
            <p:ph type="title"/>
          </p:nvPr>
        </p:nvSpPr>
        <p:spPr>
          <a:xfrm>
            <a:off x="838200" y="-189858"/>
            <a:ext cx="10515600" cy="1325563"/>
          </a:xfrm>
        </p:spPr>
        <p:txBody>
          <a:bodyPr>
            <a:normAutofit/>
          </a:bodyPr>
          <a:lstStyle/>
          <a:p>
            <a:pPr algn="ctr"/>
            <a:r>
              <a:rPr lang="en-US" sz="3200" dirty="0"/>
              <a:t>Pixel based Lifetime Testing setup</a:t>
            </a:r>
          </a:p>
        </p:txBody>
      </p:sp>
      <p:pic>
        <p:nvPicPr>
          <p:cNvPr id="8" name="Picture 7">
            <a:extLst>
              <a:ext uri="{FF2B5EF4-FFF2-40B4-BE49-F238E27FC236}">
                <a16:creationId xmlns:a16="http://schemas.microsoft.com/office/drawing/2014/main" id="{A9A9F0F1-14A2-462E-9C52-C2D1E2709FC5}"/>
              </a:ext>
            </a:extLst>
          </p:cNvPr>
          <p:cNvPicPr>
            <a:picLocks noChangeAspect="1" noChangeArrowheads="1"/>
          </p:cNvPicPr>
          <p:nvPr/>
        </p:nvPicPr>
        <p:blipFill>
          <a:blip r:embed="rId4" cstate="print"/>
          <a:srcRect/>
          <a:stretch>
            <a:fillRect/>
          </a:stretch>
        </p:blipFill>
        <p:spPr bwMode="auto">
          <a:xfrm>
            <a:off x="160258" y="1195880"/>
            <a:ext cx="5341790" cy="4006343"/>
          </a:xfrm>
          <a:prstGeom prst="rect">
            <a:avLst/>
          </a:prstGeom>
          <a:noFill/>
        </p:spPr>
      </p:pic>
      <p:sp>
        <p:nvSpPr>
          <p:cNvPr id="9" name="TextBox 8">
            <a:extLst>
              <a:ext uri="{FF2B5EF4-FFF2-40B4-BE49-F238E27FC236}">
                <a16:creationId xmlns:a16="http://schemas.microsoft.com/office/drawing/2014/main" id="{1DD2EF4F-DEA0-456B-BF9F-2BB9B0EED4E8}"/>
              </a:ext>
            </a:extLst>
          </p:cNvPr>
          <p:cNvSpPr txBox="1"/>
          <p:nvPr/>
        </p:nvSpPr>
        <p:spPr>
          <a:xfrm>
            <a:off x="3092416" y="4479445"/>
            <a:ext cx="409086" cy="2308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rPr>
              <a:t>LED</a:t>
            </a:r>
            <a:endParaRPr kumimoji="0" lang="en-IN"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endParaRPr>
          </a:p>
        </p:txBody>
      </p:sp>
      <p:sp>
        <p:nvSpPr>
          <p:cNvPr id="10" name="TextBox 9">
            <a:extLst>
              <a:ext uri="{FF2B5EF4-FFF2-40B4-BE49-F238E27FC236}">
                <a16:creationId xmlns:a16="http://schemas.microsoft.com/office/drawing/2014/main" id="{800FC0BD-1FDB-4E62-A131-3E6B8B543B62}"/>
              </a:ext>
            </a:extLst>
          </p:cNvPr>
          <p:cNvSpPr txBox="1"/>
          <p:nvPr/>
        </p:nvSpPr>
        <p:spPr>
          <a:xfrm>
            <a:off x="3305146" y="3964416"/>
            <a:ext cx="734705" cy="208061"/>
          </a:xfrm>
          <a:prstGeom prst="rect">
            <a:avLst/>
          </a:prstGeom>
          <a:solidFill>
            <a:schemeClr val="bg1"/>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rPr>
              <a:t>ND filter</a:t>
            </a:r>
            <a:endParaRPr kumimoji="0" lang="en-IN"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endParaRPr>
          </a:p>
        </p:txBody>
      </p:sp>
      <p:sp>
        <p:nvSpPr>
          <p:cNvPr id="11" name="TextBox 10">
            <a:extLst>
              <a:ext uri="{FF2B5EF4-FFF2-40B4-BE49-F238E27FC236}">
                <a16:creationId xmlns:a16="http://schemas.microsoft.com/office/drawing/2014/main" id="{45DA58E3-6411-4E6B-9E2E-841D47C7BC2E}"/>
              </a:ext>
            </a:extLst>
          </p:cNvPr>
          <p:cNvSpPr txBox="1"/>
          <p:nvPr/>
        </p:nvSpPr>
        <p:spPr>
          <a:xfrm>
            <a:off x="3602182" y="1741866"/>
            <a:ext cx="903143" cy="208061"/>
          </a:xfrm>
          <a:prstGeom prst="rect">
            <a:avLst/>
          </a:prstGeom>
          <a:solidFill>
            <a:schemeClr val="bg1"/>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rPr>
              <a:t>Inline ND filter</a:t>
            </a:r>
            <a:endParaRPr kumimoji="0" lang="en-IN"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endParaRPr>
          </a:p>
        </p:txBody>
      </p:sp>
      <p:sp>
        <p:nvSpPr>
          <p:cNvPr id="12" name="TextBox 11">
            <a:extLst>
              <a:ext uri="{FF2B5EF4-FFF2-40B4-BE49-F238E27FC236}">
                <a16:creationId xmlns:a16="http://schemas.microsoft.com/office/drawing/2014/main" id="{11FB4FC7-0D56-441D-AF56-FBBCFFD77FB0}"/>
              </a:ext>
            </a:extLst>
          </p:cNvPr>
          <p:cNvSpPr txBox="1"/>
          <p:nvPr/>
        </p:nvSpPr>
        <p:spPr>
          <a:xfrm>
            <a:off x="1222444" y="2629351"/>
            <a:ext cx="798536" cy="209033"/>
          </a:xfrm>
          <a:prstGeom prst="rect">
            <a:avLst/>
          </a:prstGeom>
          <a:solidFill>
            <a:schemeClr val="bg1"/>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rPr>
              <a:t>Si Photodiode</a:t>
            </a:r>
            <a:endParaRPr kumimoji="0" lang="en-IN"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endParaRPr>
          </a:p>
        </p:txBody>
      </p:sp>
      <p:sp>
        <p:nvSpPr>
          <p:cNvPr id="13" name="TextBox 12">
            <a:extLst>
              <a:ext uri="{FF2B5EF4-FFF2-40B4-BE49-F238E27FC236}">
                <a16:creationId xmlns:a16="http://schemas.microsoft.com/office/drawing/2014/main" id="{E663BAAA-A979-4BD6-80F6-10B9E53E87C5}"/>
              </a:ext>
            </a:extLst>
          </p:cNvPr>
          <p:cNvSpPr txBox="1"/>
          <p:nvPr/>
        </p:nvSpPr>
        <p:spPr>
          <a:xfrm>
            <a:off x="2236269" y="2190053"/>
            <a:ext cx="913778" cy="207749"/>
          </a:xfrm>
          <a:prstGeom prst="rect">
            <a:avLst/>
          </a:prstGeom>
          <a:solidFill>
            <a:schemeClr val="bg1"/>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rPr>
              <a:t>Tube under test</a:t>
            </a:r>
            <a:endParaRPr kumimoji="0" lang="en-IN"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endParaRPr>
          </a:p>
        </p:txBody>
      </p:sp>
      <p:sp>
        <p:nvSpPr>
          <p:cNvPr id="14" name="TextBox 13">
            <a:extLst>
              <a:ext uri="{FF2B5EF4-FFF2-40B4-BE49-F238E27FC236}">
                <a16:creationId xmlns:a16="http://schemas.microsoft.com/office/drawing/2014/main" id="{1EB8063A-90CA-4F97-8B23-437246D91F09}"/>
              </a:ext>
            </a:extLst>
          </p:cNvPr>
          <p:cNvSpPr txBox="1"/>
          <p:nvPr/>
        </p:nvSpPr>
        <p:spPr>
          <a:xfrm>
            <a:off x="5626754" y="1329230"/>
            <a:ext cx="6404988" cy="3647152"/>
          </a:xfrm>
          <a:prstGeom prst="rect">
            <a:avLst/>
          </a:prstGeom>
          <a:solidFill>
            <a:schemeClr val="tx2">
              <a:lumMod val="20000"/>
              <a:lumOff val="80000"/>
            </a:schemeClr>
          </a:solidFill>
          <a:ln>
            <a:solidFill>
              <a:schemeClr val="tx1"/>
            </a:solidFill>
          </a:ln>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LED is operated in continuous mode (CW) for irradiation and pulsed mode (PW) for evaluation.</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LED illuminates 4 fiber bundle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Allows pixelized exposure of up to 4 devices with inline neutral density (ND) filters to control the light intensity to each device.</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 Si Photodiode for independent monitoring of light intensity</a:t>
            </a:r>
          </a:p>
        </p:txBody>
      </p:sp>
      <p:sp>
        <p:nvSpPr>
          <p:cNvPr id="17" name="TextBox 16">
            <a:extLst>
              <a:ext uri="{FF2B5EF4-FFF2-40B4-BE49-F238E27FC236}">
                <a16:creationId xmlns:a16="http://schemas.microsoft.com/office/drawing/2014/main" id="{6CA7FF96-119F-425D-8F86-50F9EC0C356C}"/>
              </a:ext>
            </a:extLst>
          </p:cNvPr>
          <p:cNvSpPr txBox="1"/>
          <p:nvPr/>
        </p:nvSpPr>
        <p:spPr>
          <a:xfrm>
            <a:off x="3319048" y="3553417"/>
            <a:ext cx="734705" cy="208061"/>
          </a:xfrm>
          <a:prstGeom prst="rect">
            <a:avLst/>
          </a:prstGeom>
          <a:solidFill>
            <a:schemeClr val="bg1"/>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rPr>
              <a:t>Fiber bunch</a:t>
            </a:r>
            <a:endParaRPr kumimoji="0" lang="en-IN"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3317385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478045-D6EC-4C56-BF81-63434D4361CE}"/>
              </a:ext>
            </a:extLst>
          </p:cNvPr>
          <p:cNvSpPr>
            <a:spLocks noGrp="1"/>
          </p:cNvSpPr>
          <p:nvPr>
            <p:ph type="title"/>
          </p:nvPr>
        </p:nvSpPr>
        <p:spPr>
          <a:xfrm>
            <a:off x="838200" y="-189858"/>
            <a:ext cx="10515600" cy="1325563"/>
          </a:xfrm>
        </p:spPr>
        <p:txBody>
          <a:bodyPr>
            <a:normAutofit/>
          </a:bodyPr>
          <a:lstStyle/>
          <a:p>
            <a:pPr algn="ctr"/>
            <a:r>
              <a:rPr lang="en-US" sz="3200" b="1" dirty="0"/>
              <a:t>Pixel-Based Lifetime Testing Algorithm</a:t>
            </a:r>
          </a:p>
        </p:txBody>
      </p:sp>
      <p:sp>
        <p:nvSpPr>
          <p:cNvPr id="5" name="TextBox 4">
            <a:extLst>
              <a:ext uri="{FF2B5EF4-FFF2-40B4-BE49-F238E27FC236}">
                <a16:creationId xmlns:a16="http://schemas.microsoft.com/office/drawing/2014/main" id="{6DB02CB8-ED57-4ED9-9A04-F83AB0CCB73F}"/>
              </a:ext>
            </a:extLst>
          </p:cNvPr>
          <p:cNvSpPr txBox="1"/>
          <p:nvPr/>
        </p:nvSpPr>
        <p:spPr>
          <a:xfrm>
            <a:off x="393405" y="1244009"/>
            <a:ext cx="11174818" cy="3539430"/>
          </a:xfrm>
          <a:prstGeom prst="rect">
            <a:avLst/>
          </a:prstGeom>
          <a:noFill/>
        </p:spPr>
        <p:txBody>
          <a:bodyPr wrap="square" rtlCol="0">
            <a:spAutoFit/>
          </a:bodyPr>
          <a:lstStyle/>
          <a:p>
            <a:pPr marL="342900" indent="-342900">
              <a:buFont typeface="+mj-lt"/>
              <a:buAutoNum type="arabicPeriod"/>
            </a:pPr>
            <a:r>
              <a:rPr lang="en-US" sz="2800" dirty="0"/>
              <a:t>Measure the pulse Height distribution at single PE level in the LED box at non saturation level (200 Hz) before the test.</a:t>
            </a:r>
          </a:p>
          <a:p>
            <a:pPr marL="342900" indent="-342900">
              <a:buFont typeface="+mj-lt"/>
              <a:buAutoNum type="arabicPeriod"/>
            </a:pPr>
            <a:endParaRPr lang="en-US" sz="2800" dirty="0"/>
          </a:p>
          <a:p>
            <a:pPr marL="342900" indent="-342900">
              <a:buFont typeface="+mj-lt"/>
              <a:buAutoNum type="arabicPeriod"/>
            </a:pPr>
            <a:r>
              <a:rPr lang="en-US" sz="2800" dirty="0"/>
              <a:t>Irradiate a small region of 4.6 mm diameter with MCP-PMT close to saturation.</a:t>
            </a:r>
          </a:p>
          <a:p>
            <a:pPr marL="342900" indent="-342900">
              <a:buFont typeface="+mj-lt"/>
              <a:buAutoNum type="arabicPeriod"/>
            </a:pPr>
            <a:endParaRPr lang="en-US" sz="2800" dirty="0"/>
          </a:p>
          <a:p>
            <a:pPr marL="342900" indent="-342900">
              <a:buFont typeface="+mj-lt"/>
              <a:buAutoNum type="arabicPeriod"/>
            </a:pPr>
            <a:r>
              <a:rPr lang="en-US" sz="2800" dirty="0"/>
              <a:t>Measure the pulse height distribution at single PE level in the LED box at 200 Hz at regular intervals by stopping the irradiation.</a:t>
            </a:r>
          </a:p>
        </p:txBody>
      </p:sp>
    </p:spTree>
    <p:extLst>
      <p:ext uri="{BB962C8B-B14F-4D97-AF65-F5344CB8AC3E}">
        <p14:creationId xmlns:p14="http://schemas.microsoft.com/office/powerpoint/2010/main" val="41538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5" name="Google Shape;125;p13">
            <a:extLst>
              <a:ext uri="{FF2B5EF4-FFF2-40B4-BE49-F238E27FC236}">
                <a16:creationId xmlns:a16="http://schemas.microsoft.com/office/drawing/2014/main" id="{F84B791E-E28E-4372-9859-9AFB9AA11D9C}"/>
              </a:ext>
            </a:extLst>
          </p:cNvPr>
          <p:cNvSpPr txBox="1"/>
          <p:nvPr/>
        </p:nvSpPr>
        <p:spPr>
          <a:xfrm>
            <a:off x="20052" y="5527643"/>
            <a:ext cx="12451939" cy="516644"/>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Calibri" pitchFamily="34" charset="0"/>
                <a:ea typeface="Calibri"/>
                <a:cs typeface="Calibri"/>
                <a:sym typeface="Calibri"/>
              </a:rPr>
              <a:t>Figure</a:t>
            </a:r>
            <a:r>
              <a:rPr kumimoji="0" lang="en-US" sz="2000" b="0" i="0" u="none" strike="noStrike" kern="1200" cap="none" spc="0" normalizeH="0" baseline="0" noProof="0" dirty="0">
                <a:ln>
                  <a:noFill/>
                </a:ln>
                <a:solidFill>
                  <a:prstClr val="black"/>
                </a:solidFill>
                <a:effectLst/>
                <a:uLnTx/>
                <a:uFillTx/>
                <a:latin typeface="Calibri" pitchFamily="34" charset="0"/>
                <a:ea typeface="Calibri"/>
                <a:cs typeface="Calibri"/>
                <a:sym typeface="Calibri"/>
              </a:rPr>
              <a:t>: Pulse height distribution as a function of the charge collected at the anode. </a:t>
            </a:r>
            <a:endParaRPr kumimoji="0" sz="2000" b="0" i="0" u="none" strike="noStrike" kern="1200" cap="none" spc="0" normalizeH="0" baseline="0" noProof="0" dirty="0">
              <a:ln>
                <a:noFill/>
              </a:ln>
              <a:solidFill>
                <a:prstClr val="black"/>
              </a:solidFill>
              <a:effectLst/>
              <a:uLnTx/>
              <a:uFillTx/>
              <a:latin typeface="Calibri" pitchFamily="34" charset="0"/>
              <a:ea typeface="Calibri"/>
              <a:cs typeface="Calibri"/>
              <a:sym typeface="Calibri"/>
            </a:endParaRPr>
          </a:p>
        </p:txBody>
      </p:sp>
      <p:sp>
        <p:nvSpPr>
          <p:cNvPr id="2" name="Title 1">
            <a:extLst>
              <a:ext uri="{FF2B5EF4-FFF2-40B4-BE49-F238E27FC236}">
                <a16:creationId xmlns:a16="http://schemas.microsoft.com/office/drawing/2014/main" id="{2E795341-547F-48E8-9515-40FA58D6BD21}"/>
              </a:ext>
            </a:extLst>
          </p:cNvPr>
          <p:cNvSpPr>
            <a:spLocks noGrp="1"/>
          </p:cNvSpPr>
          <p:nvPr>
            <p:ph type="title"/>
          </p:nvPr>
        </p:nvSpPr>
        <p:spPr>
          <a:xfrm>
            <a:off x="20052" y="-106949"/>
            <a:ext cx="12192000" cy="1325563"/>
          </a:xfrm>
        </p:spPr>
        <p:txBody>
          <a:bodyPr>
            <a:normAutofit/>
          </a:bodyPr>
          <a:lstStyle/>
          <a:p>
            <a:r>
              <a:rPr lang="en-US" sz="2800" b="1" dirty="0"/>
              <a:t>Pulse Height distribution as a function of collected charge</a:t>
            </a:r>
          </a:p>
        </p:txBody>
      </p:sp>
      <p:pic>
        <p:nvPicPr>
          <p:cNvPr id="3" name="Picture 2">
            <a:extLst>
              <a:ext uri="{FF2B5EF4-FFF2-40B4-BE49-F238E27FC236}">
                <a16:creationId xmlns:a16="http://schemas.microsoft.com/office/drawing/2014/main" id="{FE63FBF0-DBE4-4645-8E2C-B9D348DCFE21}"/>
              </a:ext>
            </a:extLst>
          </p:cNvPr>
          <p:cNvPicPr>
            <a:picLocks noChangeAspect="1"/>
          </p:cNvPicPr>
          <p:nvPr/>
        </p:nvPicPr>
        <p:blipFill rotWithShape="1">
          <a:blip r:embed="rId5"/>
          <a:srcRect l="8101" t="8690" r="11617" b="4869"/>
          <a:stretch/>
        </p:blipFill>
        <p:spPr>
          <a:xfrm>
            <a:off x="3513095" y="1120416"/>
            <a:ext cx="5465852" cy="4505425"/>
          </a:xfrm>
          <a:prstGeom prst="rect">
            <a:avLst/>
          </a:prstGeom>
        </p:spPr>
      </p:pic>
    </p:spTree>
    <p:extLst>
      <p:ext uri="{BB962C8B-B14F-4D97-AF65-F5344CB8AC3E}">
        <p14:creationId xmlns:p14="http://schemas.microsoft.com/office/powerpoint/2010/main" val="284969196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A0F8CA-8E58-4677-A322-9BA926F3660C}"/>
              </a:ext>
            </a:extLst>
          </p:cNvPr>
          <p:cNvPicPr>
            <a:picLocks noChangeAspect="1"/>
          </p:cNvPicPr>
          <p:nvPr/>
        </p:nvPicPr>
        <p:blipFill rotWithShape="1">
          <a:blip r:embed="rId2"/>
          <a:srcRect l="5462" t="9888" r="12306" b="4719"/>
          <a:stretch/>
        </p:blipFill>
        <p:spPr>
          <a:xfrm>
            <a:off x="6096000" y="1032419"/>
            <a:ext cx="5496674" cy="4369740"/>
          </a:xfrm>
          <a:prstGeom prst="rect">
            <a:avLst/>
          </a:prstGeom>
        </p:spPr>
      </p:pic>
      <p:pic>
        <p:nvPicPr>
          <p:cNvPr id="3" name="Picture 2">
            <a:extLst>
              <a:ext uri="{FF2B5EF4-FFF2-40B4-BE49-F238E27FC236}">
                <a16:creationId xmlns:a16="http://schemas.microsoft.com/office/drawing/2014/main" id="{6EC8675F-ADEC-4F90-99F2-37649E4E2F79}"/>
              </a:ext>
            </a:extLst>
          </p:cNvPr>
          <p:cNvPicPr>
            <a:picLocks noChangeAspect="1"/>
          </p:cNvPicPr>
          <p:nvPr/>
        </p:nvPicPr>
        <p:blipFill rotWithShape="1">
          <a:blip r:embed="rId3"/>
          <a:srcRect l="8215" t="9438" r="12305" b="4719"/>
          <a:stretch/>
        </p:blipFill>
        <p:spPr>
          <a:xfrm>
            <a:off x="277402" y="1004165"/>
            <a:ext cx="5284870" cy="4369740"/>
          </a:xfrm>
          <a:prstGeom prst="rect">
            <a:avLst/>
          </a:prstGeom>
        </p:spPr>
      </p:pic>
      <p:sp>
        <p:nvSpPr>
          <p:cNvPr id="5" name="Title 1">
            <a:extLst>
              <a:ext uri="{FF2B5EF4-FFF2-40B4-BE49-F238E27FC236}">
                <a16:creationId xmlns:a16="http://schemas.microsoft.com/office/drawing/2014/main" id="{B7A75F1B-ADB7-49C0-B345-46447A938795}"/>
              </a:ext>
            </a:extLst>
          </p:cNvPr>
          <p:cNvSpPr>
            <a:spLocks noGrp="1"/>
          </p:cNvSpPr>
          <p:nvPr>
            <p:ph type="title"/>
          </p:nvPr>
        </p:nvSpPr>
        <p:spPr>
          <a:xfrm>
            <a:off x="20052" y="-106949"/>
            <a:ext cx="12192000" cy="1325563"/>
          </a:xfrm>
        </p:spPr>
        <p:txBody>
          <a:bodyPr>
            <a:normAutofit/>
          </a:bodyPr>
          <a:lstStyle/>
          <a:p>
            <a:r>
              <a:rPr lang="en-US" sz="2800" b="1" dirty="0"/>
              <a:t>MCP-PMT performance as a function of collected charge</a:t>
            </a:r>
          </a:p>
        </p:txBody>
      </p:sp>
      <p:sp>
        <p:nvSpPr>
          <p:cNvPr id="6" name="TextBox 5">
            <a:extLst>
              <a:ext uri="{FF2B5EF4-FFF2-40B4-BE49-F238E27FC236}">
                <a16:creationId xmlns:a16="http://schemas.microsoft.com/office/drawing/2014/main" id="{BF5C62EC-9831-4D86-9606-796FF9FC828A}"/>
              </a:ext>
            </a:extLst>
          </p:cNvPr>
          <p:cNvSpPr txBox="1"/>
          <p:nvPr/>
        </p:nvSpPr>
        <p:spPr>
          <a:xfrm>
            <a:off x="20053" y="5361583"/>
            <a:ext cx="5719776" cy="646331"/>
          </a:xfrm>
          <a:prstGeom prst="rect">
            <a:avLst/>
          </a:prstGeom>
          <a:noFill/>
        </p:spPr>
        <p:txBody>
          <a:bodyPr wrap="square" rtlCol="0">
            <a:spAutoFit/>
          </a:bodyPr>
          <a:lstStyle/>
          <a:p>
            <a:pPr algn="just"/>
            <a:r>
              <a:rPr lang="en-US" dirty="0"/>
              <a:t>Figure: Average pulse height calculated for pulses above threshold (15 mV). Sensitive to Gain variations.</a:t>
            </a:r>
          </a:p>
        </p:txBody>
      </p:sp>
      <p:sp>
        <p:nvSpPr>
          <p:cNvPr id="7" name="TextBox 6">
            <a:extLst>
              <a:ext uri="{FF2B5EF4-FFF2-40B4-BE49-F238E27FC236}">
                <a16:creationId xmlns:a16="http://schemas.microsoft.com/office/drawing/2014/main" id="{47273044-228F-43E8-9B14-F380D54D2FB3}"/>
              </a:ext>
            </a:extLst>
          </p:cNvPr>
          <p:cNvSpPr txBox="1"/>
          <p:nvPr/>
        </p:nvSpPr>
        <p:spPr>
          <a:xfrm>
            <a:off x="6452171" y="5381871"/>
            <a:ext cx="5719777" cy="646331"/>
          </a:xfrm>
          <a:prstGeom prst="rect">
            <a:avLst/>
          </a:prstGeom>
          <a:noFill/>
        </p:spPr>
        <p:txBody>
          <a:bodyPr wrap="square" rtlCol="0">
            <a:spAutoFit/>
          </a:bodyPr>
          <a:lstStyle/>
          <a:p>
            <a:pPr algn="just"/>
            <a:r>
              <a:rPr lang="en-US" dirty="0"/>
              <a:t>Figure: Fraction of pulses above threshold (15 mV). Sensitive to QE variations.</a:t>
            </a:r>
          </a:p>
        </p:txBody>
      </p:sp>
    </p:spTree>
    <p:extLst>
      <p:ext uri="{BB962C8B-B14F-4D97-AF65-F5344CB8AC3E}">
        <p14:creationId xmlns:p14="http://schemas.microsoft.com/office/powerpoint/2010/main" val="302956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9F72-B631-41C5-A3F9-4ED0C895174B}"/>
              </a:ext>
            </a:extLst>
          </p:cNvPr>
          <p:cNvSpPr>
            <a:spLocks noGrp="1"/>
          </p:cNvSpPr>
          <p:nvPr>
            <p:ph type="title"/>
          </p:nvPr>
        </p:nvSpPr>
        <p:spPr>
          <a:xfrm>
            <a:off x="0" y="79431"/>
            <a:ext cx="12192000" cy="1143000"/>
          </a:xfrm>
        </p:spPr>
        <p:txBody>
          <a:bodyPr>
            <a:normAutofit/>
          </a:bodyPr>
          <a:lstStyle/>
          <a:p>
            <a:r>
              <a:rPr lang="en-US" sz="3200" b="1" dirty="0"/>
              <a:t>Comparison of pre and post test performance using pulsed LASER </a:t>
            </a:r>
          </a:p>
        </p:txBody>
      </p:sp>
      <p:pic>
        <p:nvPicPr>
          <p:cNvPr id="3" name="Picture 2">
            <a:extLst>
              <a:ext uri="{FF2B5EF4-FFF2-40B4-BE49-F238E27FC236}">
                <a16:creationId xmlns:a16="http://schemas.microsoft.com/office/drawing/2014/main" id="{70059085-6E42-43CB-9EF1-B496B98B2AC7}"/>
              </a:ext>
            </a:extLst>
          </p:cNvPr>
          <p:cNvPicPr>
            <a:picLocks noChangeAspect="1"/>
          </p:cNvPicPr>
          <p:nvPr/>
        </p:nvPicPr>
        <p:blipFill rotWithShape="1">
          <a:blip r:embed="rId2"/>
          <a:srcRect l="6724" t="8240" r="11961" b="6816"/>
          <a:stretch/>
        </p:blipFill>
        <p:spPr>
          <a:xfrm>
            <a:off x="143838" y="1088867"/>
            <a:ext cx="5418318" cy="4333126"/>
          </a:xfrm>
          <a:prstGeom prst="rect">
            <a:avLst/>
          </a:prstGeom>
        </p:spPr>
      </p:pic>
      <p:pic>
        <p:nvPicPr>
          <p:cNvPr id="4" name="Picture 3">
            <a:extLst>
              <a:ext uri="{FF2B5EF4-FFF2-40B4-BE49-F238E27FC236}">
                <a16:creationId xmlns:a16="http://schemas.microsoft.com/office/drawing/2014/main" id="{2DD31929-BE33-4D6C-AEA1-604670143ED4}"/>
              </a:ext>
            </a:extLst>
          </p:cNvPr>
          <p:cNvPicPr>
            <a:picLocks noChangeAspect="1"/>
          </p:cNvPicPr>
          <p:nvPr/>
        </p:nvPicPr>
        <p:blipFill rotWithShape="1">
          <a:blip r:embed="rId3"/>
          <a:srcRect l="6494" t="9439" r="11388" b="5468"/>
          <a:stretch/>
        </p:blipFill>
        <p:spPr>
          <a:xfrm>
            <a:off x="6277107" y="1222431"/>
            <a:ext cx="5418318" cy="4298331"/>
          </a:xfrm>
          <a:prstGeom prst="rect">
            <a:avLst/>
          </a:prstGeom>
        </p:spPr>
      </p:pic>
    </p:spTree>
    <p:extLst>
      <p:ext uri="{BB962C8B-B14F-4D97-AF65-F5344CB8AC3E}">
        <p14:creationId xmlns:p14="http://schemas.microsoft.com/office/powerpoint/2010/main" val="3779847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A78F1E-DAF3-4F8F-B9A9-02F8FA0923A1}"/>
              </a:ext>
            </a:extLst>
          </p:cNvPr>
          <p:cNvSpPr txBox="1">
            <a:spLocks/>
          </p:cNvSpPr>
          <p:nvPr/>
        </p:nvSpPr>
        <p:spPr>
          <a:xfrm>
            <a:off x="0" y="-1516"/>
            <a:ext cx="12192000" cy="1143000"/>
          </a:xfrm>
          <a:prstGeom prst="rect">
            <a:avLst/>
          </a:prstGeom>
        </p:spPr>
        <p:txBody>
          <a:bodyPr vert="horz" lIns="91145" tIns="45574" rIns="91145" bIns="45574" rtlCol="0" anchor="ctr">
            <a:noAutofit/>
          </a:bodyPr>
          <a:lstStyle>
            <a:lvl1pPr algn="ctr" defTabSz="455728" rtl="0" eaLnBrk="1" latinLnBrk="0" hangingPunct="1">
              <a:spcBef>
                <a:spcPct val="0"/>
              </a:spcBef>
              <a:buNone/>
              <a:defRPr sz="4400" kern="1200">
                <a:solidFill>
                  <a:schemeClr val="tx1"/>
                </a:solidFill>
                <a:latin typeface="+mj-lt"/>
                <a:ea typeface="+mj-ea"/>
                <a:cs typeface="+mj-cs"/>
              </a:defRPr>
            </a:lvl1pPr>
          </a:lstStyle>
          <a:p>
            <a:r>
              <a:rPr lang="en-US" sz="3600" b="1" dirty="0"/>
              <a:t>Comparison of pre and post test performance QE Scan @ </a:t>
            </a:r>
            <a:r>
              <a:rPr lang="en-US" sz="3600" b="1" dirty="0" err="1"/>
              <a:t>Incom</a:t>
            </a:r>
            <a:r>
              <a:rPr lang="en-US" sz="3600" b="1" dirty="0"/>
              <a:t> Inc.</a:t>
            </a:r>
          </a:p>
        </p:txBody>
      </p:sp>
      <p:pic>
        <p:nvPicPr>
          <p:cNvPr id="6" name="Picture 5" descr="Chart&#10;&#10;Description automatically generated">
            <a:extLst>
              <a:ext uri="{FF2B5EF4-FFF2-40B4-BE49-F238E27FC236}">
                <a16:creationId xmlns:a16="http://schemas.microsoft.com/office/drawing/2014/main" id="{F013AEF8-ECB6-4DC1-968D-DD1F09798EA1}"/>
              </a:ext>
            </a:extLst>
          </p:cNvPr>
          <p:cNvPicPr>
            <a:picLocks noChangeAspect="1"/>
          </p:cNvPicPr>
          <p:nvPr/>
        </p:nvPicPr>
        <p:blipFill rotWithShape="1">
          <a:blip r:embed="rId2">
            <a:extLst>
              <a:ext uri="{28A0092B-C50C-407E-A947-70E740481C1C}">
                <a14:useLocalDpi xmlns:a14="http://schemas.microsoft.com/office/drawing/2010/main" val="0"/>
              </a:ext>
            </a:extLst>
          </a:blip>
          <a:srcRect l="5419" t="6335" r="5961" b="6930"/>
          <a:stretch/>
        </p:blipFill>
        <p:spPr>
          <a:xfrm>
            <a:off x="0" y="1303302"/>
            <a:ext cx="6215865" cy="4265291"/>
          </a:xfrm>
          <a:prstGeom prst="rect">
            <a:avLst/>
          </a:prstGeom>
        </p:spPr>
      </p:pic>
      <p:pic>
        <p:nvPicPr>
          <p:cNvPr id="8" name="Picture 7" descr="Chart&#10;&#10;Description automatically generated">
            <a:extLst>
              <a:ext uri="{FF2B5EF4-FFF2-40B4-BE49-F238E27FC236}">
                <a16:creationId xmlns:a16="http://schemas.microsoft.com/office/drawing/2014/main" id="{CEF06A95-8D94-4EB4-BF51-73E2283DBA4D}"/>
              </a:ext>
            </a:extLst>
          </p:cNvPr>
          <p:cNvPicPr>
            <a:picLocks noChangeAspect="1"/>
          </p:cNvPicPr>
          <p:nvPr/>
        </p:nvPicPr>
        <p:blipFill rotWithShape="1">
          <a:blip r:embed="rId3">
            <a:extLst>
              <a:ext uri="{28A0092B-C50C-407E-A947-70E740481C1C}">
                <a14:useLocalDpi xmlns:a14="http://schemas.microsoft.com/office/drawing/2010/main" val="0"/>
              </a:ext>
            </a:extLst>
          </a:blip>
          <a:srcRect l="4800" t="7584" r="6078" b="6779"/>
          <a:stretch/>
        </p:blipFill>
        <p:spPr>
          <a:xfrm>
            <a:off x="6096000" y="1303302"/>
            <a:ext cx="6096000" cy="4265291"/>
          </a:xfrm>
          <a:prstGeom prst="rect">
            <a:avLst/>
          </a:prstGeom>
        </p:spPr>
      </p:pic>
      <p:sp>
        <p:nvSpPr>
          <p:cNvPr id="9" name="TextBox 8">
            <a:extLst>
              <a:ext uri="{FF2B5EF4-FFF2-40B4-BE49-F238E27FC236}">
                <a16:creationId xmlns:a16="http://schemas.microsoft.com/office/drawing/2014/main" id="{A18718A7-3E0C-400C-87AD-9B51C9789CDD}"/>
              </a:ext>
            </a:extLst>
          </p:cNvPr>
          <p:cNvSpPr txBox="1"/>
          <p:nvPr/>
        </p:nvSpPr>
        <p:spPr>
          <a:xfrm>
            <a:off x="-1" y="5462365"/>
            <a:ext cx="5835721" cy="646331"/>
          </a:xfrm>
          <a:prstGeom prst="rect">
            <a:avLst/>
          </a:prstGeom>
          <a:noFill/>
        </p:spPr>
        <p:txBody>
          <a:bodyPr wrap="square" rtlCol="0">
            <a:spAutoFit/>
          </a:bodyPr>
          <a:lstStyle/>
          <a:p>
            <a:r>
              <a:rPr lang="en-US" dirty="0"/>
              <a:t>QE Scan : Before shipping to UTA. Blue square shows the irradiation spot. Spot size is to scale.</a:t>
            </a:r>
          </a:p>
        </p:txBody>
      </p:sp>
      <p:sp>
        <p:nvSpPr>
          <p:cNvPr id="10" name="TextBox 9">
            <a:extLst>
              <a:ext uri="{FF2B5EF4-FFF2-40B4-BE49-F238E27FC236}">
                <a16:creationId xmlns:a16="http://schemas.microsoft.com/office/drawing/2014/main" id="{0F9D6661-9870-4794-B2E5-B7B757BB1051}"/>
              </a:ext>
            </a:extLst>
          </p:cNvPr>
          <p:cNvSpPr txBox="1"/>
          <p:nvPr/>
        </p:nvSpPr>
        <p:spPr>
          <a:xfrm>
            <a:off x="7034939" y="5554698"/>
            <a:ext cx="4540602" cy="369332"/>
          </a:xfrm>
          <a:prstGeom prst="rect">
            <a:avLst/>
          </a:prstGeom>
          <a:noFill/>
        </p:spPr>
        <p:txBody>
          <a:bodyPr wrap="none" rtlCol="0">
            <a:spAutoFit/>
          </a:bodyPr>
          <a:lstStyle/>
          <a:p>
            <a:r>
              <a:rPr lang="en-US" dirty="0"/>
              <a:t>QE Scan : After receiving the tile from UTA</a:t>
            </a:r>
          </a:p>
        </p:txBody>
      </p:sp>
      <p:sp>
        <p:nvSpPr>
          <p:cNvPr id="5" name="Rectangle 4">
            <a:extLst>
              <a:ext uri="{FF2B5EF4-FFF2-40B4-BE49-F238E27FC236}">
                <a16:creationId xmlns:a16="http://schemas.microsoft.com/office/drawing/2014/main" id="{DB73C845-4168-4E48-98BD-4C82A220FC1C}"/>
              </a:ext>
            </a:extLst>
          </p:cNvPr>
          <p:cNvSpPr/>
          <p:nvPr/>
        </p:nvSpPr>
        <p:spPr>
          <a:xfrm>
            <a:off x="2654290" y="3356978"/>
            <a:ext cx="54864" cy="548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7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EEEAD-62B9-4F49-BC81-6C8A604FCDB6}"/>
              </a:ext>
            </a:extLst>
          </p:cNvPr>
          <p:cNvSpPr>
            <a:spLocks noGrp="1"/>
          </p:cNvSpPr>
          <p:nvPr>
            <p:ph type="title"/>
          </p:nvPr>
        </p:nvSpPr>
        <p:spPr>
          <a:xfrm>
            <a:off x="609600" y="0"/>
            <a:ext cx="10972800" cy="1143000"/>
          </a:xfrm>
        </p:spPr>
        <p:txBody>
          <a:bodyPr>
            <a:normAutofit/>
          </a:bodyPr>
          <a:lstStyle/>
          <a:p>
            <a:r>
              <a:rPr lang="en-US" sz="3200" b="1" dirty="0"/>
              <a:t>Conclusions and Future work</a:t>
            </a:r>
          </a:p>
        </p:txBody>
      </p:sp>
      <p:sp>
        <p:nvSpPr>
          <p:cNvPr id="3" name="Content Placeholder 2">
            <a:extLst>
              <a:ext uri="{FF2B5EF4-FFF2-40B4-BE49-F238E27FC236}">
                <a16:creationId xmlns:a16="http://schemas.microsoft.com/office/drawing/2014/main" id="{16CE7A82-A0BE-4FCB-B7F7-557D606DD367}"/>
              </a:ext>
            </a:extLst>
          </p:cNvPr>
          <p:cNvSpPr>
            <a:spLocks noGrp="1"/>
          </p:cNvSpPr>
          <p:nvPr>
            <p:ph idx="1"/>
          </p:nvPr>
        </p:nvSpPr>
        <p:spPr>
          <a:xfrm>
            <a:off x="0" y="1166018"/>
            <a:ext cx="12192000" cy="4525963"/>
          </a:xfrm>
        </p:spPr>
        <p:txBody>
          <a:bodyPr>
            <a:normAutofit fontScale="92500" lnSpcReduction="10000"/>
          </a:bodyPr>
          <a:lstStyle/>
          <a:p>
            <a:r>
              <a:rPr lang="en-US" dirty="0"/>
              <a:t>LAPPD-64 is a high gain MCP-PMT with good timing resolution and the lifetime tests has shown little degradation in performance till 5.6 C/cm</a:t>
            </a:r>
            <a:r>
              <a:rPr lang="en-US" baseline="30000" dirty="0"/>
              <a:t>2</a:t>
            </a:r>
            <a:r>
              <a:rPr lang="en-US" dirty="0"/>
              <a:t> </a:t>
            </a:r>
          </a:p>
          <a:p>
            <a:endParaRPr lang="en-US" baseline="30000" dirty="0"/>
          </a:p>
          <a:p>
            <a:r>
              <a:rPr lang="en-US" dirty="0"/>
              <a:t>The time for aging depends on the current that can be extracted from the MCP-PMT. A lower resistance MCP-PMT can significantly increase the lifetime testing rate.</a:t>
            </a:r>
          </a:p>
          <a:p>
            <a:endParaRPr lang="en-US" dirty="0"/>
          </a:p>
          <a:p>
            <a:r>
              <a:rPr lang="en-US" dirty="0"/>
              <a:t>A low resistance (four times lower) MCP-PMT (LAPPD-89) is next in line for testing.</a:t>
            </a:r>
          </a:p>
          <a:p>
            <a:pPr marL="0" indent="0">
              <a:buNone/>
            </a:pPr>
            <a:endParaRPr lang="en-US" baseline="30000" dirty="0"/>
          </a:p>
        </p:txBody>
      </p:sp>
    </p:spTree>
    <p:extLst>
      <p:ext uri="{BB962C8B-B14F-4D97-AF65-F5344CB8AC3E}">
        <p14:creationId xmlns:p14="http://schemas.microsoft.com/office/powerpoint/2010/main" val="287825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B809-373E-4B41-A79C-A90699F1338C}"/>
              </a:ext>
            </a:extLst>
          </p:cNvPr>
          <p:cNvSpPr>
            <a:spLocks noGrp="1"/>
          </p:cNvSpPr>
          <p:nvPr>
            <p:ph type="title"/>
          </p:nvPr>
        </p:nvSpPr>
        <p:spPr>
          <a:xfrm>
            <a:off x="609600" y="1291467"/>
            <a:ext cx="10972800" cy="1143000"/>
          </a:xfrm>
        </p:spPr>
        <p:txBody>
          <a:bodyPr/>
          <a:lstStyle/>
          <a:p>
            <a:r>
              <a:rPr lang="en-US" dirty="0"/>
              <a:t>Thank You</a:t>
            </a:r>
          </a:p>
        </p:txBody>
      </p:sp>
      <p:pic>
        <p:nvPicPr>
          <p:cNvPr id="3" name="Picture 2">
            <a:extLst>
              <a:ext uri="{FF2B5EF4-FFF2-40B4-BE49-F238E27FC236}">
                <a16:creationId xmlns:a16="http://schemas.microsoft.com/office/drawing/2014/main" id="{202EE179-7F83-40FA-AAC4-F77282F301BD}"/>
              </a:ext>
            </a:extLst>
          </p:cNvPr>
          <p:cNvPicPr>
            <a:picLocks noChangeAspect="1"/>
          </p:cNvPicPr>
          <p:nvPr/>
        </p:nvPicPr>
        <p:blipFill>
          <a:blip r:embed="rId2"/>
          <a:stretch>
            <a:fillRect/>
          </a:stretch>
        </p:blipFill>
        <p:spPr>
          <a:xfrm>
            <a:off x="4945349" y="3069458"/>
            <a:ext cx="1958887" cy="1958887"/>
          </a:xfrm>
          <a:prstGeom prst="rect">
            <a:avLst/>
          </a:prstGeom>
        </p:spPr>
      </p:pic>
      <p:sp>
        <p:nvSpPr>
          <p:cNvPr id="4" name="Rectangle 3">
            <a:extLst>
              <a:ext uri="{FF2B5EF4-FFF2-40B4-BE49-F238E27FC236}">
                <a16:creationId xmlns:a16="http://schemas.microsoft.com/office/drawing/2014/main" id="{F036257E-E1E9-439E-864F-633363D63474}"/>
              </a:ext>
            </a:extLst>
          </p:cNvPr>
          <p:cNvSpPr/>
          <p:nvPr/>
        </p:nvSpPr>
        <p:spPr>
          <a:xfrm>
            <a:off x="4430376" y="5195141"/>
            <a:ext cx="3031664" cy="369332"/>
          </a:xfrm>
          <a:prstGeom prst="rect">
            <a:avLst/>
          </a:prstGeom>
        </p:spPr>
        <p:txBody>
          <a:bodyPr wrap="none">
            <a:spAutoFit/>
          </a:bodyPr>
          <a:lstStyle/>
          <a:p>
            <a:r>
              <a:rPr lang="en-US" b="1" dirty="0">
                <a:latin typeface="Arial" panose="020B0604020202020204" pitchFamily="34" charset="0"/>
                <a:ea typeface="Calibri" panose="020F0502020204030204" pitchFamily="34" charset="0"/>
              </a:rPr>
              <a:t>DOE Grant </a:t>
            </a:r>
            <a:r>
              <a:rPr lang="en-US" b="1" dirty="0">
                <a:solidFill>
                  <a:srgbClr val="201F1E"/>
                </a:solidFill>
                <a:latin typeface="Arial" panose="020B0604020202020204" pitchFamily="34" charset="0"/>
                <a:ea typeface="Calibri" panose="020F0502020204030204" pitchFamily="34" charset="0"/>
              </a:rPr>
              <a:t>DE-SC0011686</a:t>
            </a:r>
            <a:endParaRPr lang="en-US" b="1" dirty="0"/>
          </a:p>
        </p:txBody>
      </p:sp>
    </p:spTree>
    <p:extLst>
      <p:ext uri="{BB962C8B-B14F-4D97-AF65-F5344CB8AC3E}">
        <p14:creationId xmlns:p14="http://schemas.microsoft.com/office/powerpoint/2010/main" val="2731762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F6ACDB-0312-4628-9388-A7E6EA278BCB}"/>
              </a:ext>
            </a:extLst>
          </p:cNvPr>
          <p:cNvPicPr>
            <a:picLocks noChangeAspect="1"/>
          </p:cNvPicPr>
          <p:nvPr/>
        </p:nvPicPr>
        <p:blipFill>
          <a:blip r:embed="rId2"/>
          <a:stretch>
            <a:fillRect/>
          </a:stretch>
        </p:blipFill>
        <p:spPr>
          <a:xfrm>
            <a:off x="20052" y="677066"/>
            <a:ext cx="5926707" cy="4003844"/>
          </a:xfrm>
          <a:prstGeom prst="rect">
            <a:avLst/>
          </a:prstGeom>
        </p:spPr>
      </p:pic>
      <p:sp>
        <p:nvSpPr>
          <p:cNvPr id="2" name="Title 1">
            <a:extLst>
              <a:ext uri="{FF2B5EF4-FFF2-40B4-BE49-F238E27FC236}">
                <a16:creationId xmlns:a16="http://schemas.microsoft.com/office/drawing/2014/main" id="{1B79679D-73F1-4707-9C87-123717FBA9E0}"/>
              </a:ext>
            </a:extLst>
          </p:cNvPr>
          <p:cNvSpPr>
            <a:spLocks noGrp="1"/>
          </p:cNvSpPr>
          <p:nvPr>
            <p:ph type="title"/>
          </p:nvPr>
        </p:nvSpPr>
        <p:spPr>
          <a:xfrm>
            <a:off x="0" y="-427083"/>
            <a:ext cx="12192000" cy="1325563"/>
          </a:xfrm>
        </p:spPr>
        <p:txBody>
          <a:bodyPr/>
          <a:lstStyle/>
          <a:p>
            <a:pPr algn="ctr"/>
            <a:r>
              <a:rPr lang="en-US" dirty="0"/>
              <a:t>Gain, Pulse Height Distribution and TTS</a:t>
            </a:r>
          </a:p>
        </p:txBody>
      </p:sp>
      <p:sp>
        <p:nvSpPr>
          <p:cNvPr id="8" name="Google Shape;125;p13">
            <a:extLst>
              <a:ext uri="{FF2B5EF4-FFF2-40B4-BE49-F238E27FC236}">
                <a16:creationId xmlns:a16="http://schemas.microsoft.com/office/drawing/2014/main" id="{F696F2FE-41E5-4A29-8988-2F1E6B616986}"/>
              </a:ext>
            </a:extLst>
          </p:cNvPr>
          <p:cNvSpPr txBox="1"/>
          <p:nvPr/>
        </p:nvSpPr>
        <p:spPr>
          <a:xfrm>
            <a:off x="20052" y="4536180"/>
            <a:ext cx="6225191" cy="2121795"/>
          </a:xfrm>
          <a:prstGeom prst="rect">
            <a:avLst/>
          </a:prstGeom>
          <a:noFill/>
          <a:ln>
            <a:noFill/>
          </a:ln>
        </p:spPr>
        <p:txBody>
          <a:bodyPr spcFirstLastPara="1" wrap="square" lIns="91425" tIns="45700" rIns="91425" bIns="45700" anchor="t" anchorCtr="0">
            <a:no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Calibri" pitchFamily="34" charset="0"/>
                <a:ea typeface="Calibri"/>
                <a:cs typeface="Calibri"/>
                <a:sym typeface="Calibri"/>
              </a:rPr>
              <a:t>Figure</a:t>
            </a:r>
            <a:r>
              <a:rPr kumimoji="0" lang="en-US" sz="2000" b="0" i="0" u="none" strike="noStrike" kern="1200" cap="none" spc="0" normalizeH="0" baseline="0" noProof="0" dirty="0">
                <a:ln>
                  <a:noFill/>
                </a:ln>
                <a:solidFill>
                  <a:prstClr val="black"/>
                </a:solidFill>
                <a:effectLst/>
                <a:uLnTx/>
                <a:uFillTx/>
                <a:latin typeface="Calibri" pitchFamily="34" charset="0"/>
                <a:ea typeface="Calibri"/>
                <a:cs typeface="Calibri"/>
                <a:sym typeface="Calibri"/>
              </a:rPr>
              <a:t>: (a) Gain (b) Pulse height distribution and (c) Transit time spread as a function of rate. Performance measurements were carried using fiber arrangement which leads to ~ 4.6 mm beam spot. Saturation according to UTA measurements at 30 kHz/mm</a:t>
            </a:r>
            <a:r>
              <a:rPr kumimoji="0" lang="en-US" sz="2000" b="0" i="0" u="none" strike="noStrike" kern="1200" cap="none" spc="0" normalizeH="0" baseline="30000" noProof="0" dirty="0">
                <a:ln>
                  <a:noFill/>
                </a:ln>
                <a:solidFill>
                  <a:prstClr val="black"/>
                </a:solidFill>
                <a:effectLst/>
                <a:uLnTx/>
                <a:uFillTx/>
                <a:latin typeface="Calibri" pitchFamily="34" charset="0"/>
                <a:ea typeface="Calibri"/>
                <a:cs typeface="Calibri"/>
                <a:sym typeface="Calibri"/>
              </a:rPr>
              <a:t>2</a:t>
            </a:r>
            <a:r>
              <a:rPr kumimoji="0" lang="en-US" sz="2000" b="0" i="0" u="none" strike="noStrike" kern="1200" cap="none" spc="0" normalizeH="0" baseline="0" noProof="0" dirty="0">
                <a:ln>
                  <a:noFill/>
                </a:ln>
                <a:solidFill>
                  <a:prstClr val="black"/>
                </a:solidFill>
                <a:effectLst/>
                <a:uLnTx/>
                <a:uFillTx/>
                <a:latin typeface="Calibri" pitchFamily="34" charset="0"/>
                <a:ea typeface="Calibri"/>
                <a:cs typeface="Calibri"/>
                <a:sym typeface="Calibri"/>
              </a:rPr>
              <a:t>. </a:t>
            </a:r>
            <a:endParaRPr kumimoji="0" sz="2000" b="0" i="0" u="none" strike="noStrike" kern="1200" cap="none" spc="0" normalizeH="0" baseline="0" noProof="0" dirty="0">
              <a:ln>
                <a:noFill/>
              </a:ln>
              <a:solidFill>
                <a:prstClr val="black"/>
              </a:solidFill>
              <a:effectLst/>
              <a:uLnTx/>
              <a:uFillTx/>
              <a:latin typeface="Calibri" pitchFamily="34" charset="0"/>
              <a:ea typeface="Calibri"/>
              <a:cs typeface="Calibri"/>
              <a:sym typeface="Calibri"/>
            </a:endParaRPr>
          </a:p>
        </p:txBody>
      </p:sp>
      <p:sp>
        <p:nvSpPr>
          <p:cNvPr id="9" name="TextBox 8">
            <a:extLst>
              <a:ext uri="{FF2B5EF4-FFF2-40B4-BE49-F238E27FC236}">
                <a16:creationId xmlns:a16="http://schemas.microsoft.com/office/drawing/2014/main" id="{D4817454-8293-49DE-8473-EB408489D47B}"/>
              </a:ext>
            </a:extLst>
          </p:cNvPr>
          <p:cNvSpPr txBox="1"/>
          <p:nvPr/>
        </p:nvSpPr>
        <p:spPr>
          <a:xfrm>
            <a:off x="743419" y="677066"/>
            <a:ext cx="462100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925 V across the MCPs, 100 V on Photocathode</a:t>
            </a:r>
          </a:p>
        </p:txBody>
      </p:sp>
      <p:pic>
        <p:nvPicPr>
          <p:cNvPr id="10" name="Picture 9">
            <a:extLst>
              <a:ext uri="{FF2B5EF4-FFF2-40B4-BE49-F238E27FC236}">
                <a16:creationId xmlns:a16="http://schemas.microsoft.com/office/drawing/2014/main" id="{EE78C4CA-CF8B-4905-89A5-BEA99FEC4AC3}"/>
              </a:ext>
            </a:extLst>
          </p:cNvPr>
          <p:cNvPicPr>
            <a:picLocks noChangeAspect="1"/>
          </p:cNvPicPr>
          <p:nvPr/>
        </p:nvPicPr>
        <p:blipFill>
          <a:blip r:embed="rId3"/>
          <a:stretch>
            <a:fillRect/>
          </a:stretch>
        </p:blipFill>
        <p:spPr>
          <a:xfrm>
            <a:off x="5946758" y="235698"/>
            <a:ext cx="4814141" cy="3685475"/>
          </a:xfrm>
          <a:prstGeom prst="rect">
            <a:avLst/>
          </a:prstGeom>
        </p:spPr>
      </p:pic>
      <p:pic>
        <p:nvPicPr>
          <p:cNvPr id="11" name="Picture 10">
            <a:extLst>
              <a:ext uri="{FF2B5EF4-FFF2-40B4-BE49-F238E27FC236}">
                <a16:creationId xmlns:a16="http://schemas.microsoft.com/office/drawing/2014/main" id="{05DDD478-ECB3-4CA9-A390-8ABE29D6B855}"/>
              </a:ext>
            </a:extLst>
          </p:cNvPr>
          <p:cNvPicPr>
            <a:picLocks noChangeAspect="1"/>
          </p:cNvPicPr>
          <p:nvPr/>
        </p:nvPicPr>
        <p:blipFill>
          <a:blip r:embed="rId4"/>
          <a:stretch>
            <a:fillRect/>
          </a:stretch>
        </p:blipFill>
        <p:spPr>
          <a:xfrm>
            <a:off x="6631830" y="3853004"/>
            <a:ext cx="3888359" cy="3004996"/>
          </a:xfrm>
          <a:prstGeom prst="rect">
            <a:avLst/>
          </a:prstGeom>
        </p:spPr>
      </p:pic>
      <p:sp>
        <p:nvSpPr>
          <p:cNvPr id="5" name="TextBox 4">
            <a:extLst>
              <a:ext uri="{FF2B5EF4-FFF2-40B4-BE49-F238E27FC236}">
                <a16:creationId xmlns:a16="http://schemas.microsoft.com/office/drawing/2014/main" id="{2DAD6386-AD20-4198-AA7C-6E369E6428E6}"/>
              </a:ext>
            </a:extLst>
          </p:cNvPr>
          <p:cNvSpPr txBox="1"/>
          <p:nvPr/>
        </p:nvSpPr>
        <p:spPr>
          <a:xfrm>
            <a:off x="2124075" y="1352550"/>
            <a:ext cx="436338" cy="369332"/>
          </a:xfrm>
          <a:prstGeom prst="rect">
            <a:avLst/>
          </a:prstGeom>
          <a:noFill/>
        </p:spPr>
        <p:txBody>
          <a:bodyPr wrap="none" rtlCol="0">
            <a:spAutoFit/>
          </a:bodyPr>
          <a:lstStyle/>
          <a:p>
            <a:r>
              <a:rPr lang="en-US" dirty="0"/>
              <a:t>(a)</a:t>
            </a:r>
          </a:p>
        </p:txBody>
      </p:sp>
      <p:sp>
        <p:nvSpPr>
          <p:cNvPr id="12" name="TextBox 11">
            <a:extLst>
              <a:ext uri="{FF2B5EF4-FFF2-40B4-BE49-F238E27FC236}">
                <a16:creationId xmlns:a16="http://schemas.microsoft.com/office/drawing/2014/main" id="{0355DEC5-25C9-4299-A504-3502016D85AB}"/>
              </a:ext>
            </a:extLst>
          </p:cNvPr>
          <p:cNvSpPr txBox="1"/>
          <p:nvPr/>
        </p:nvSpPr>
        <p:spPr>
          <a:xfrm>
            <a:off x="7421763" y="898480"/>
            <a:ext cx="447558" cy="369332"/>
          </a:xfrm>
          <a:prstGeom prst="rect">
            <a:avLst/>
          </a:prstGeom>
          <a:noFill/>
        </p:spPr>
        <p:txBody>
          <a:bodyPr wrap="none" rtlCol="0">
            <a:spAutoFit/>
          </a:bodyPr>
          <a:lstStyle/>
          <a:p>
            <a:r>
              <a:rPr lang="en-US" dirty="0"/>
              <a:t>(b)</a:t>
            </a:r>
          </a:p>
        </p:txBody>
      </p:sp>
      <p:sp>
        <p:nvSpPr>
          <p:cNvPr id="13" name="TextBox 12">
            <a:extLst>
              <a:ext uri="{FF2B5EF4-FFF2-40B4-BE49-F238E27FC236}">
                <a16:creationId xmlns:a16="http://schemas.microsoft.com/office/drawing/2014/main" id="{0A04ACAC-34E1-4869-9BBB-FE8FD73E8573}"/>
              </a:ext>
            </a:extLst>
          </p:cNvPr>
          <p:cNvSpPr txBox="1"/>
          <p:nvPr/>
        </p:nvSpPr>
        <p:spPr>
          <a:xfrm>
            <a:off x="7059813" y="4103881"/>
            <a:ext cx="423514"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172852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5CFA-65F6-4847-A333-9AA7EA2F3CB9}"/>
              </a:ext>
            </a:extLst>
          </p:cNvPr>
          <p:cNvSpPr>
            <a:spLocks noGrp="1"/>
          </p:cNvSpPr>
          <p:nvPr>
            <p:ph type="title"/>
          </p:nvPr>
        </p:nvSpPr>
        <p:spPr>
          <a:xfrm>
            <a:off x="752484" y="-255970"/>
            <a:ext cx="10972800" cy="1143000"/>
          </a:xfrm>
        </p:spPr>
        <p:txBody>
          <a:bodyPr/>
          <a:lstStyle/>
          <a:p>
            <a:r>
              <a:rPr lang="en-US" dirty="0"/>
              <a:t>HV Distribution for LAPPD</a:t>
            </a:r>
            <a:r>
              <a:rPr lang="en-US" baseline="30000" dirty="0"/>
              <a:t>TM</a:t>
            </a:r>
            <a:endParaRPr lang="en-US" dirty="0"/>
          </a:p>
        </p:txBody>
      </p:sp>
      <p:grpSp>
        <p:nvGrpSpPr>
          <p:cNvPr id="4" name="Group 3">
            <a:extLst>
              <a:ext uri="{FF2B5EF4-FFF2-40B4-BE49-F238E27FC236}">
                <a16:creationId xmlns:a16="http://schemas.microsoft.com/office/drawing/2014/main" id="{4D123C1A-0DD9-444C-996B-5F58054AC702}"/>
              </a:ext>
            </a:extLst>
          </p:cNvPr>
          <p:cNvGrpSpPr/>
          <p:nvPr/>
        </p:nvGrpSpPr>
        <p:grpSpPr>
          <a:xfrm>
            <a:off x="955862" y="887030"/>
            <a:ext cx="10280275" cy="3789119"/>
            <a:chOff x="2240324" y="1662856"/>
            <a:chExt cx="6135359" cy="2997844"/>
          </a:xfrm>
        </p:grpSpPr>
        <p:sp>
          <p:nvSpPr>
            <p:cNvPr id="5" name="Rectangle 4">
              <a:extLst>
                <a:ext uri="{FF2B5EF4-FFF2-40B4-BE49-F238E27FC236}">
                  <a16:creationId xmlns:a16="http://schemas.microsoft.com/office/drawing/2014/main" id="{095694BB-C15E-445C-922A-3B7E9711476A}"/>
                </a:ext>
              </a:extLst>
            </p:cNvPr>
            <p:cNvSpPr/>
            <p:nvPr/>
          </p:nvSpPr>
          <p:spPr>
            <a:xfrm rot="5400000">
              <a:off x="3901919" y="3456172"/>
              <a:ext cx="2082216" cy="111169"/>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9FF36B4A-5C78-4EE1-8D23-79C552055D9E}"/>
                </a:ext>
              </a:extLst>
            </p:cNvPr>
            <p:cNvSpPr/>
            <p:nvPr/>
          </p:nvSpPr>
          <p:spPr>
            <a:xfrm>
              <a:off x="3450340" y="1935408"/>
              <a:ext cx="479214" cy="167743"/>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6590F9C-60FF-45F4-AB5F-12FE84781061}"/>
                </a:ext>
              </a:extLst>
            </p:cNvPr>
            <p:cNvCxnSpPr/>
            <p:nvPr/>
          </p:nvCxnSpPr>
          <p:spPr>
            <a:xfrm flipH="1">
              <a:off x="3558633" y="2166603"/>
              <a:ext cx="82888" cy="6757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3C949E7C-B192-4DD8-AE3F-89BE910BAD6E}"/>
                </a:ext>
              </a:extLst>
            </p:cNvPr>
            <p:cNvCxnSpPr>
              <a:cxnSpLocks/>
              <a:endCxn id="12" idx="0"/>
            </p:cNvCxnSpPr>
            <p:nvPr/>
          </p:nvCxnSpPr>
          <p:spPr>
            <a:xfrm flipH="1">
              <a:off x="3690920" y="2199004"/>
              <a:ext cx="7663" cy="64701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6A542067-4854-43F2-98A4-DF4D4EF5DF53}"/>
                </a:ext>
              </a:extLst>
            </p:cNvPr>
            <p:cNvCxnSpPr/>
            <p:nvPr/>
          </p:nvCxnSpPr>
          <p:spPr>
            <a:xfrm>
              <a:off x="3755672" y="2166603"/>
              <a:ext cx="69269" cy="6610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A87E2F2-C5DD-4179-83DA-9C9DD8A5B89A}"/>
                </a:ext>
              </a:extLst>
            </p:cNvPr>
            <p:cNvSpPr txBox="1"/>
            <p:nvPr/>
          </p:nvSpPr>
          <p:spPr>
            <a:xfrm>
              <a:off x="3374465" y="1662856"/>
              <a:ext cx="1329819" cy="292205"/>
            </a:xfrm>
            <a:prstGeom prst="rect">
              <a:avLst/>
            </a:prstGeom>
            <a:noFill/>
          </p:spPr>
          <p:txBody>
            <a:bodyPr wrap="square" rtlCol="0">
              <a:spAutoFit/>
            </a:bodyPr>
            <a:lstStyle/>
            <a:p>
              <a:r>
                <a:rPr lang="en-US" dirty="0"/>
                <a:t>Light source</a:t>
              </a:r>
            </a:p>
          </p:txBody>
        </p:sp>
        <p:sp>
          <p:nvSpPr>
            <p:cNvPr id="12" name="Rectangle 11">
              <a:extLst>
                <a:ext uri="{FF2B5EF4-FFF2-40B4-BE49-F238E27FC236}">
                  <a16:creationId xmlns:a16="http://schemas.microsoft.com/office/drawing/2014/main" id="{C7CBB645-EF60-4D88-84BF-27773EEE46A2}"/>
                </a:ext>
              </a:extLst>
            </p:cNvPr>
            <p:cNvSpPr/>
            <p:nvPr/>
          </p:nvSpPr>
          <p:spPr>
            <a:xfrm>
              <a:off x="2877230" y="2846014"/>
              <a:ext cx="1627380" cy="83871"/>
            </a:xfrm>
            <a:prstGeom prst="rect">
              <a:avLst/>
            </a:prstGeom>
            <a:solidFill>
              <a:schemeClr val="accent2">
                <a:lumMod val="75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A710DE1-76C9-4F4A-A59E-E6DE81E7B706}"/>
                </a:ext>
              </a:extLst>
            </p:cNvPr>
            <p:cNvSpPr txBox="1"/>
            <p:nvPr/>
          </p:nvSpPr>
          <p:spPr>
            <a:xfrm>
              <a:off x="3929554" y="2655253"/>
              <a:ext cx="1193442" cy="246221"/>
            </a:xfrm>
            <a:prstGeom prst="rect">
              <a:avLst/>
            </a:prstGeom>
            <a:noFill/>
          </p:spPr>
          <p:txBody>
            <a:bodyPr wrap="square" rtlCol="0">
              <a:spAutoFit/>
            </a:bodyPr>
            <a:lstStyle/>
            <a:p>
              <a:r>
                <a:rPr lang="en-US" sz="1400" dirty="0"/>
                <a:t>LAPPD window</a:t>
              </a:r>
            </a:p>
          </p:txBody>
        </p:sp>
        <p:sp>
          <p:nvSpPr>
            <p:cNvPr id="15" name="Rectangle 14">
              <a:extLst>
                <a:ext uri="{FF2B5EF4-FFF2-40B4-BE49-F238E27FC236}">
                  <a16:creationId xmlns:a16="http://schemas.microsoft.com/office/drawing/2014/main" id="{2B3C215D-2F7C-408C-932E-EDB254F753BC}"/>
                </a:ext>
              </a:extLst>
            </p:cNvPr>
            <p:cNvSpPr/>
            <p:nvPr/>
          </p:nvSpPr>
          <p:spPr>
            <a:xfrm>
              <a:off x="3138851" y="3270992"/>
              <a:ext cx="1146768" cy="107835"/>
            </a:xfrm>
            <a:prstGeom prst="rect">
              <a:avLst/>
            </a:prstGeom>
            <a:pattFill prst="wdDnDiag">
              <a:fgClr>
                <a:schemeClr val="accent6">
                  <a:lumMod val="75000"/>
                </a:schemeClr>
              </a:fgClr>
              <a:bgClr>
                <a:prstClr val="white"/>
              </a:bgClr>
            </a:patt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B22DD56-B48F-499C-A635-1A7FB297D0C6}"/>
                </a:ext>
              </a:extLst>
            </p:cNvPr>
            <p:cNvSpPr/>
            <p:nvPr/>
          </p:nvSpPr>
          <p:spPr>
            <a:xfrm>
              <a:off x="3135511" y="3543212"/>
              <a:ext cx="1146768" cy="107835"/>
            </a:xfrm>
            <a:prstGeom prst="rect">
              <a:avLst/>
            </a:prstGeom>
            <a:pattFill prst="wdUpDiag">
              <a:fgClr>
                <a:schemeClr val="accent6">
                  <a:lumMod val="75000"/>
                </a:schemeClr>
              </a:fgClr>
              <a:bgClr>
                <a:prstClr val="white"/>
              </a:bgClr>
            </a:patt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4A410EE9-BDCE-408C-9A28-C6CB07E93AD2}"/>
                </a:ext>
              </a:extLst>
            </p:cNvPr>
            <p:cNvCxnSpPr/>
            <p:nvPr/>
          </p:nvCxnSpPr>
          <p:spPr>
            <a:xfrm>
              <a:off x="3402408" y="3682161"/>
              <a:ext cx="0" cy="247822"/>
            </a:xfrm>
            <a:prstGeom prst="straightConnector1">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E0471BE-6372-4226-BA06-3FCC40E244C1}"/>
                </a:ext>
              </a:extLst>
            </p:cNvPr>
            <p:cNvCxnSpPr/>
            <p:nvPr/>
          </p:nvCxnSpPr>
          <p:spPr>
            <a:xfrm>
              <a:off x="3566800" y="3683627"/>
              <a:ext cx="0" cy="234374"/>
            </a:xfrm>
            <a:prstGeom prst="straightConnector1">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7B1F91D-E75B-4270-8A58-1F7F111A1BDF}"/>
                </a:ext>
              </a:extLst>
            </p:cNvPr>
            <p:cNvCxnSpPr/>
            <p:nvPr/>
          </p:nvCxnSpPr>
          <p:spPr>
            <a:xfrm>
              <a:off x="3719200" y="3682161"/>
              <a:ext cx="0" cy="234374"/>
            </a:xfrm>
            <a:prstGeom prst="straightConnector1">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CAEE3AA-8707-474B-A5E9-E1F0C7DDBBBC}"/>
                </a:ext>
              </a:extLst>
            </p:cNvPr>
            <p:cNvCxnSpPr/>
            <p:nvPr/>
          </p:nvCxnSpPr>
          <p:spPr>
            <a:xfrm>
              <a:off x="3883580" y="3690777"/>
              <a:ext cx="0" cy="234374"/>
            </a:xfrm>
            <a:prstGeom prst="straightConnector1">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7A994D6E-ECDB-49A9-98DB-5636F0078008}"/>
                </a:ext>
              </a:extLst>
            </p:cNvPr>
            <p:cNvSpPr/>
            <p:nvPr/>
          </p:nvSpPr>
          <p:spPr>
            <a:xfrm>
              <a:off x="2240324" y="4552865"/>
              <a:ext cx="3019048" cy="107835"/>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BC471F74-9355-4010-85C0-36B4B67A89C9}"/>
                </a:ext>
              </a:extLst>
            </p:cNvPr>
            <p:cNvCxnSpPr/>
            <p:nvPr/>
          </p:nvCxnSpPr>
          <p:spPr>
            <a:xfrm>
              <a:off x="4306228" y="3270992"/>
              <a:ext cx="1533695" cy="0"/>
            </a:xfrm>
            <a:prstGeom prst="straightConnector1">
              <a:avLst/>
            </a:prstGeom>
            <a:ln w="12700">
              <a:solidFill>
                <a:schemeClr val="accent5">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C2D1A229-48E6-481A-8CFB-355FF05BAABC}"/>
                </a:ext>
              </a:extLst>
            </p:cNvPr>
            <p:cNvCxnSpPr/>
            <p:nvPr/>
          </p:nvCxnSpPr>
          <p:spPr>
            <a:xfrm flipV="1">
              <a:off x="4307944" y="3379777"/>
              <a:ext cx="2036997" cy="950"/>
            </a:xfrm>
            <a:prstGeom prst="straightConnector1">
              <a:avLst/>
            </a:prstGeom>
            <a:ln w="12700">
              <a:solidFill>
                <a:schemeClr val="accent5">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E9D6ABE5-C09E-4F1A-BD44-9F5B2DB7C2DD}"/>
                </a:ext>
              </a:extLst>
            </p:cNvPr>
            <p:cNvCxnSpPr/>
            <p:nvPr/>
          </p:nvCxnSpPr>
          <p:spPr>
            <a:xfrm flipV="1">
              <a:off x="4299548" y="3645291"/>
              <a:ext cx="1540375" cy="8282"/>
            </a:xfrm>
            <a:prstGeom prst="straightConnector1">
              <a:avLst/>
            </a:prstGeom>
            <a:ln w="12700">
              <a:solidFill>
                <a:schemeClr val="accent2">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6782640-4736-4CB5-9BF1-8C6764C9F509}"/>
                </a:ext>
              </a:extLst>
            </p:cNvPr>
            <p:cNvCxnSpPr/>
            <p:nvPr/>
          </p:nvCxnSpPr>
          <p:spPr>
            <a:xfrm>
              <a:off x="5830337" y="2996017"/>
              <a:ext cx="503173" cy="0"/>
            </a:xfrm>
            <a:prstGeom prst="straightConnector1">
              <a:avLst/>
            </a:prstGeom>
            <a:ln w="12700">
              <a:solidFill>
                <a:schemeClr val="accent5">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19AA162-AAA0-474B-84F1-D5B91633E912}"/>
                </a:ext>
              </a:extLst>
            </p:cNvPr>
            <p:cNvCxnSpPr/>
            <p:nvPr/>
          </p:nvCxnSpPr>
          <p:spPr>
            <a:xfrm>
              <a:off x="5834185" y="2999841"/>
              <a:ext cx="0" cy="275940"/>
            </a:xfrm>
            <a:prstGeom prst="straightConnector1">
              <a:avLst/>
            </a:prstGeom>
            <a:ln w="12700">
              <a:solidFill>
                <a:schemeClr val="accent5">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5F955194-B724-403D-B153-E8D386BABCF5}"/>
                </a:ext>
              </a:extLst>
            </p:cNvPr>
            <p:cNvSpPr txBox="1"/>
            <p:nvPr/>
          </p:nvSpPr>
          <p:spPr>
            <a:xfrm>
              <a:off x="5774607" y="2783394"/>
              <a:ext cx="610998" cy="246221"/>
            </a:xfrm>
            <a:prstGeom prst="rect">
              <a:avLst/>
            </a:prstGeom>
            <a:noFill/>
          </p:spPr>
          <p:txBody>
            <a:bodyPr wrap="square" rtlCol="0">
              <a:spAutoFit/>
            </a:bodyPr>
            <a:lstStyle/>
            <a:p>
              <a:r>
                <a:rPr lang="en-US" sz="1000" dirty="0"/>
                <a:t>- 2150 V</a:t>
              </a:r>
            </a:p>
          </p:txBody>
        </p:sp>
        <p:cxnSp>
          <p:nvCxnSpPr>
            <p:cNvPr id="28" name="Straight Arrow Connector 27">
              <a:extLst>
                <a:ext uri="{FF2B5EF4-FFF2-40B4-BE49-F238E27FC236}">
                  <a16:creationId xmlns:a16="http://schemas.microsoft.com/office/drawing/2014/main" id="{FC75AA99-D8E5-410E-BEEB-185ED86A1A12}"/>
                </a:ext>
              </a:extLst>
            </p:cNvPr>
            <p:cNvCxnSpPr/>
            <p:nvPr/>
          </p:nvCxnSpPr>
          <p:spPr>
            <a:xfrm flipV="1">
              <a:off x="5915651" y="3536871"/>
              <a:ext cx="0" cy="375563"/>
            </a:xfrm>
            <a:prstGeom prst="straightConnector1">
              <a:avLst/>
            </a:prstGeom>
            <a:ln w="12700">
              <a:solidFill>
                <a:schemeClr val="accent2">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79CD1D8-4805-442E-A600-84264D33F1D1}"/>
                </a:ext>
              </a:extLst>
            </p:cNvPr>
            <p:cNvSpPr txBox="1"/>
            <p:nvPr/>
          </p:nvSpPr>
          <p:spPr>
            <a:xfrm>
              <a:off x="6356029" y="2842323"/>
              <a:ext cx="2016900" cy="219154"/>
            </a:xfrm>
            <a:prstGeom prst="rect">
              <a:avLst/>
            </a:prstGeom>
            <a:noFill/>
            <a:ln w="31750">
              <a:solidFill>
                <a:schemeClr val="accent3">
                  <a:lumMod val="50000"/>
                </a:schemeClr>
              </a:solidFill>
            </a:ln>
          </p:spPr>
          <p:txBody>
            <a:bodyPr wrap="square" rtlCol="0">
              <a:spAutoFit/>
            </a:bodyPr>
            <a:lstStyle/>
            <a:p>
              <a:r>
                <a:rPr lang="en-US" sz="1200" dirty="0"/>
                <a:t>CAEN0 N1470 NIM HV supply</a:t>
              </a:r>
              <a:endParaRPr lang="en-US" sz="1000" dirty="0"/>
            </a:p>
          </p:txBody>
        </p:sp>
        <p:cxnSp>
          <p:nvCxnSpPr>
            <p:cNvPr id="30" name="Straight Arrow Connector 29">
              <a:extLst>
                <a:ext uri="{FF2B5EF4-FFF2-40B4-BE49-F238E27FC236}">
                  <a16:creationId xmlns:a16="http://schemas.microsoft.com/office/drawing/2014/main" id="{4F41EEDC-07F9-4F52-8E8C-E1F4B8647C0A}"/>
                </a:ext>
              </a:extLst>
            </p:cNvPr>
            <p:cNvCxnSpPr/>
            <p:nvPr/>
          </p:nvCxnSpPr>
          <p:spPr>
            <a:xfrm flipH="1">
              <a:off x="5843167" y="4279230"/>
              <a:ext cx="490344" cy="0"/>
            </a:xfrm>
            <a:prstGeom prst="straightConnector1">
              <a:avLst/>
            </a:prstGeom>
            <a:ln w="12700">
              <a:solidFill>
                <a:schemeClr val="accent2">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3" name="Donut 83">
              <a:extLst>
                <a:ext uri="{FF2B5EF4-FFF2-40B4-BE49-F238E27FC236}">
                  <a16:creationId xmlns:a16="http://schemas.microsoft.com/office/drawing/2014/main" id="{7F9D1F99-6A15-4E49-8DCA-5F7CE623A7C7}"/>
                </a:ext>
              </a:extLst>
            </p:cNvPr>
            <p:cNvSpPr/>
            <p:nvPr/>
          </p:nvSpPr>
          <p:spPr>
            <a:xfrm>
              <a:off x="5150515" y="3561419"/>
              <a:ext cx="81643" cy="167743"/>
            </a:xfrm>
            <a:prstGeom prst="don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Donut 84">
              <a:extLst>
                <a:ext uri="{FF2B5EF4-FFF2-40B4-BE49-F238E27FC236}">
                  <a16:creationId xmlns:a16="http://schemas.microsoft.com/office/drawing/2014/main" id="{BD9205BE-D8D2-4596-B333-35B4D2418057}"/>
                </a:ext>
              </a:extLst>
            </p:cNvPr>
            <p:cNvSpPr/>
            <p:nvPr/>
          </p:nvSpPr>
          <p:spPr>
            <a:xfrm>
              <a:off x="5230347" y="3459831"/>
              <a:ext cx="81643" cy="167743"/>
            </a:xfrm>
            <a:prstGeom prst="don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Donut 85">
              <a:extLst>
                <a:ext uri="{FF2B5EF4-FFF2-40B4-BE49-F238E27FC236}">
                  <a16:creationId xmlns:a16="http://schemas.microsoft.com/office/drawing/2014/main" id="{A01A09B2-2B0B-468D-BF46-7D35A8B1A29E}"/>
                </a:ext>
              </a:extLst>
            </p:cNvPr>
            <p:cNvSpPr/>
            <p:nvPr/>
          </p:nvSpPr>
          <p:spPr>
            <a:xfrm>
              <a:off x="5194063" y="3296553"/>
              <a:ext cx="81643" cy="167743"/>
            </a:xfrm>
            <a:prstGeom prst="don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Donut 86">
              <a:extLst>
                <a:ext uri="{FF2B5EF4-FFF2-40B4-BE49-F238E27FC236}">
                  <a16:creationId xmlns:a16="http://schemas.microsoft.com/office/drawing/2014/main" id="{6D7E528A-7AA0-400A-9DA1-1D454C4F8C01}"/>
                </a:ext>
              </a:extLst>
            </p:cNvPr>
            <p:cNvSpPr/>
            <p:nvPr/>
          </p:nvSpPr>
          <p:spPr>
            <a:xfrm>
              <a:off x="5266631" y="3178630"/>
              <a:ext cx="81643" cy="167743"/>
            </a:xfrm>
            <a:prstGeom prst="don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7" name="Straight Connector 36">
              <a:extLst>
                <a:ext uri="{FF2B5EF4-FFF2-40B4-BE49-F238E27FC236}">
                  <a16:creationId xmlns:a16="http://schemas.microsoft.com/office/drawing/2014/main" id="{7C5153FC-B408-416A-B57A-3267D01BB687}"/>
                </a:ext>
              </a:extLst>
            </p:cNvPr>
            <p:cNvCxnSpPr/>
            <p:nvPr/>
          </p:nvCxnSpPr>
          <p:spPr>
            <a:xfrm>
              <a:off x="4998612" y="3841965"/>
              <a:ext cx="19707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82199EA-8099-49BD-966E-501D95EB3368}"/>
                </a:ext>
              </a:extLst>
            </p:cNvPr>
            <p:cNvCxnSpPr/>
            <p:nvPr/>
          </p:nvCxnSpPr>
          <p:spPr>
            <a:xfrm>
              <a:off x="5195691" y="3724196"/>
              <a:ext cx="0" cy="12414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388BBAA1-44AE-465E-93CF-F23AFB97B66B}"/>
                </a:ext>
              </a:extLst>
            </p:cNvPr>
            <p:cNvSpPr txBox="1"/>
            <p:nvPr/>
          </p:nvSpPr>
          <p:spPr>
            <a:xfrm>
              <a:off x="2645466" y="3289067"/>
              <a:ext cx="535214" cy="292205"/>
            </a:xfrm>
            <a:prstGeom prst="rect">
              <a:avLst/>
            </a:prstGeom>
            <a:noFill/>
          </p:spPr>
          <p:txBody>
            <a:bodyPr wrap="square" rtlCol="0">
              <a:spAutoFit/>
            </a:bodyPr>
            <a:lstStyle/>
            <a:p>
              <a:r>
                <a:rPr lang="en-US" dirty="0"/>
                <a:t>MCPs</a:t>
              </a:r>
            </a:p>
          </p:txBody>
        </p:sp>
        <p:sp>
          <p:nvSpPr>
            <p:cNvPr id="42" name="Donut 123">
              <a:extLst>
                <a:ext uri="{FF2B5EF4-FFF2-40B4-BE49-F238E27FC236}">
                  <a16:creationId xmlns:a16="http://schemas.microsoft.com/office/drawing/2014/main" id="{E57E40E7-6C40-4365-832B-0A7CC718A20E}"/>
                </a:ext>
              </a:extLst>
            </p:cNvPr>
            <p:cNvSpPr/>
            <p:nvPr/>
          </p:nvSpPr>
          <p:spPr>
            <a:xfrm>
              <a:off x="4632355" y="3561419"/>
              <a:ext cx="81643" cy="167743"/>
            </a:xfrm>
            <a:prstGeom prst="don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3" name="Donut 124">
              <a:extLst>
                <a:ext uri="{FF2B5EF4-FFF2-40B4-BE49-F238E27FC236}">
                  <a16:creationId xmlns:a16="http://schemas.microsoft.com/office/drawing/2014/main" id="{C1662A25-A83F-4A32-8F8B-4C35FC8C9653}"/>
                </a:ext>
              </a:extLst>
            </p:cNvPr>
            <p:cNvSpPr/>
            <p:nvPr/>
          </p:nvSpPr>
          <p:spPr>
            <a:xfrm>
              <a:off x="4712187" y="3459831"/>
              <a:ext cx="81643" cy="167743"/>
            </a:xfrm>
            <a:prstGeom prst="don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4" name="Donut 125">
              <a:extLst>
                <a:ext uri="{FF2B5EF4-FFF2-40B4-BE49-F238E27FC236}">
                  <a16:creationId xmlns:a16="http://schemas.microsoft.com/office/drawing/2014/main" id="{826644EB-BCE4-43CE-9116-37B90A2BFBD3}"/>
                </a:ext>
              </a:extLst>
            </p:cNvPr>
            <p:cNvSpPr/>
            <p:nvPr/>
          </p:nvSpPr>
          <p:spPr>
            <a:xfrm>
              <a:off x="4675903" y="3296553"/>
              <a:ext cx="81643" cy="167743"/>
            </a:xfrm>
            <a:prstGeom prst="don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5" name="Donut 126">
              <a:extLst>
                <a:ext uri="{FF2B5EF4-FFF2-40B4-BE49-F238E27FC236}">
                  <a16:creationId xmlns:a16="http://schemas.microsoft.com/office/drawing/2014/main" id="{705A39C9-3307-40EE-8FAB-7590EDB4B5A7}"/>
                </a:ext>
              </a:extLst>
            </p:cNvPr>
            <p:cNvSpPr/>
            <p:nvPr/>
          </p:nvSpPr>
          <p:spPr>
            <a:xfrm>
              <a:off x="4748471" y="3178630"/>
              <a:ext cx="81643" cy="167743"/>
            </a:xfrm>
            <a:prstGeom prst="don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B65E0446-2F2A-421B-B0FF-2454ABDDDE5E}"/>
                </a:ext>
              </a:extLst>
            </p:cNvPr>
            <p:cNvCxnSpPr/>
            <p:nvPr/>
          </p:nvCxnSpPr>
          <p:spPr>
            <a:xfrm>
              <a:off x="4677531" y="3724196"/>
              <a:ext cx="0" cy="12414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6796658-67B4-451E-B61E-7EFCC1C73C15}"/>
                </a:ext>
              </a:extLst>
            </p:cNvPr>
            <p:cNvCxnSpPr/>
            <p:nvPr/>
          </p:nvCxnSpPr>
          <p:spPr>
            <a:xfrm>
              <a:off x="4680411" y="3841965"/>
              <a:ext cx="19707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AE089C83-D80C-4D69-A3F7-05C3583FAF5D}"/>
                </a:ext>
              </a:extLst>
            </p:cNvPr>
            <p:cNvSpPr txBox="1"/>
            <p:nvPr/>
          </p:nvSpPr>
          <p:spPr>
            <a:xfrm>
              <a:off x="6339219" y="4160065"/>
              <a:ext cx="2016900" cy="276999"/>
            </a:xfrm>
            <a:prstGeom prst="rect">
              <a:avLst/>
            </a:prstGeom>
            <a:noFill/>
            <a:ln w="31750">
              <a:solidFill>
                <a:schemeClr val="accent3">
                  <a:lumMod val="50000"/>
                </a:schemeClr>
              </a:solidFill>
            </a:ln>
          </p:spPr>
          <p:txBody>
            <a:bodyPr wrap="square" rtlCol="0">
              <a:spAutoFit/>
            </a:bodyPr>
            <a:lstStyle/>
            <a:p>
              <a:r>
                <a:rPr lang="en-US" sz="1200" dirty="0"/>
                <a:t>CAEN3 N1470 NIM HV supply</a:t>
              </a:r>
              <a:endParaRPr lang="en-US" sz="1000" dirty="0"/>
            </a:p>
          </p:txBody>
        </p:sp>
        <p:cxnSp>
          <p:nvCxnSpPr>
            <p:cNvPr id="49" name="Straight Arrow Connector 48">
              <a:extLst>
                <a:ext uri="{FF2B5EF4-FFF2-40B4-BE49-F238E27FC236}">
                  <a16:creationId xmlns:a16="http://schemas.microsoft.com/office/drawing/2014/main" id="{459426D0-FBC8-4DD2-9474-90EF8B5E2DFE}"/>
                </a:ext>
              </a:extLst>
            </p:cNvPr>
            <p:cNvCxnSpPr/>
            <p:nvPr/>
          </p:nvCxnSpPr>
          <p:spPr>
            <a:xfrm flipV="1">
              <a:off x="4293188" y="3536871"/>
              <a:ext cx="1622463" cy="8282"/>
            </a:xfrm>
            <a:prstGeom prst="straightConnector1">
              <a:avLst/>
            </a:prstGeom>
            <a:ln w="12700">
              <a:solidFill>
                <a:schemeClr val="accent2">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73F5559-5940-4292-87FC-876E2D1E50F7}"/>
                </a:ext>
              </a:extLst>
            </p:cNvPr>
            <p:cNvCxnSpPr>
              <a:cxnSpLocks/>
              <a:endCxn id="51" idx="1"/>
            </p:cNvCxnSpPr>
            <p:nvPr/>
          </p:nvCxnSpPr>
          <p:spPr>
            <a:xfrm flipV="1">
              <a:off x="5922105" y="3883511"/>
              <a:ext cx="427718" cy="24466"/>
            </a:xfrm>
            <a:prstGeom prst="straightConnector1">
              <a:avLst/>
            </a:prstGeom>
            <a:ln w="12700">
              <a:solidFill>
                <a:schemeClr val="accent2">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4A9350A6-2CC7-4BE1-905B-9E0BA3ECB32D}"/>
                </a:ext>
              </a:extLst>
            </p:cNvPr>
            <p:cNvSpPr txBox="1"/>
            <p:nvPr/>
          </p:nvSpPr>
          <p:spPr>
            <a:xfrm>
              <a:off x="6349823" y="3773933"/>
              <a:ext cx="2016900" cy="219154"/>
            </a:xfrm>
            <a:prstGeom prst="rect">
              <a:avLst/>
            </a:prstGeom>
            <a:noFill/>
            <a:ln w="31750">
              <a:solidFill>
                <a:schemeClr val="accent3">
                  <a:lumMod val="50000"/>
                </a:schemeClr>
              </a:solidFill>
            </a:ln>
          </p:spPr>
          <p:txBody>
            <a:bodyPr wrap="square" rtlCol="0">
              <a:spAutoFit/>
            </a:bodyPr>
            <a:lstStyle/>
            <a:p>
              <a:r>
                <a:rPr lang="en-US" sz="1200" dirty="0"/>
                <a:t>CAEN2 N1470 NIM HV supply</a:t>
              </a:r>
              <a:endParaRPr lang="en-US" sz="1000" dirty="0"/>
            </a:p>
          </p:txBody>
        </p:sp>
        <p:cxnSp>
          <p:nvCxnSpPr>
            <p:cNvPr id="52" name="Straight Arrow Connector 51">
              <a:extLst>
                <a:ext uri="{FF2B5EF4-FFF2-40B4-BE49-F238E27FC236}">
                  <a16:creationId xmlns:a16="http://schemas.microsoft.com/office/drawing/2014/main" id="{19D3F0CD-A670-4ECC-BDE7-4F4A0FB2DDEE}"/>
                </a:ext>
              </a:extLst>
            </p:cNvPr>
            <p:cNvCxnSpPr/>
            <p:nvPr/>
          </p:nvCxnSpPr>
          <p:spPr>
            <a:xfrm flipV="1">
              <a:off x="5843167" y="3640836"/>
              <a:ext cx="0" cy="638394"/>
            </a:xfrm>
            <a:prstGeom prst="straightConnector1">
              <a:avLst/>
            </a:prstGeom>
            <a:ln w="12700">
              <a:solidFill>
                <a:schemeClr val="accent2">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C5493C7B-C5A4-4FBA-B81F-E12B8F9E7CFC}"/>
                </a:ext>
              </a:extLst>
            </p:cNvPr>
            <p:cNvSpPr txBox="1"/>
            <p:nvPr/>
          </p:nvSpPr>
          <p:spPr>
            <a:xfrm>
              <a:off x="5827379" y="4237271"/>
              <a:ext cx="623542" cy="246221"/>
            </a:xfrm>
            <a:prstGeom prst="rect">
              <a:avLst/>
            </a:prstGeom>
            <a:noFill/>
          </p:spPr>
          <p:txBody>
            <a:bodyPr wrap="square" rtlCol="0">
              <a:spAutoFit/>
            </a:bodyPr>
            <a:lstStyle/>
            <a:p>
              <a:r>
                <a:rPr lang="en-US" sz="1000" dirty="0">
                  <a:solidFill>
                    <a:srgbClr val="953735"/>
                  </a:solidFill>
                </a:rPr>
                <a:t>-200 V</a:t>
              </a:r>
            </a:p>
          </p:txBody>
        </p:sp>
        <p:sp>
          <p:nvSpPr>
            <p:cNvPr id="54" name="TextBox 53">
              <a:extLst>
                <a:ext uri="{FF2B5EF4-FFF2-40B4-BE49-F238E27FC236}">
                  <a16:creationId xmlns:a16="http://schemas.microsoft.com/office/drawing/2014/main" id="{061A2E8E-B935-4F47-911C-579E61CB434C}"/>
                </a:ext>
              </a:extLst>
            </p:cNvPr>
            <p:cNvSpPr txBox="1"/>
            <p:nvPr/>
          </p:nvSpPr>
          <p:spPr>
            <a:xfrm>
              <a:off x="5821789" y="3871615"/>
              <a:ext cx="623542" cy="246221"/>
            </a:xfrm>
            <a:prstGeom prst="rect">
              <a:avLst/>
            </a:prstGeom>
            <a:noFill/>
          </p:spPr>
          <p:txBody>
            <a:bodyPr wrap="square" rtlCol="0">
              <a:spAutoFit/>
            </a:bodyPr>
            <a:lstStyle/>
            <a:p>
              <a:r>
                <a:rPr lang="en-US" sz="1000" dirty="0">
                  <a:solidFill>
                    <a:schemeClr val="accent2">
                      <a:lumMod val="75000"/>
                    </a:schemeClr>
                  </a:solidFill>
                </a:rPr>
                <a:t>-1075 V</a:t>
              </a:r>
            </a:p>
          </p:txBody>
        </p:sp>
        <p:cxnSp>
          <p:nvCxnSpPr>
            <p:cNvPr id="55" name="Straight Connector 54">
              <a:extLst>
                <a:ext uri="{FF2B5EF4-FFF2-40B4-BE49-F238E27FC236}">
                  <a16:creationId xmlns:a16="http://schemas.microsoft.com/office/drawing/2014/main" id="{E420A6A7-8122-4771-9626-037F1267F9A6}"/>
                </a:ext>
              </a:extLst>
            </p:cNvPr>
            <p:cNvCxnSpPr/>
            <p:nvPr/>
          </p:nvCxnSpPr>
          <p:spPr>
            <a:xfrm>
              <a:off x="5207712" y="3846945"/>
              <a:ext cx="19707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DC96409-7EFB-409A-B513-1A6A34E93089}"/>
                </a:ext>
              </a:extLst>
            </p:cNvPr>
            <p:cNvCxnSpPr/>
            <p:nvPr/>
          </p:nvCxnSpPr>
          <p:spPr>
            <a:xfrm rot="5400000">
              <a:off x="5314752" y="3851925"/>
              <a:ext cx="19707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8C76D3A0-6322-4D6D-9FFB-879572123FEF}"/>
                </a:ext>
              </a:extLst>
            </p:cNvPr>
            <p:cNvCxnSpPr/>
            <p:nvPr/>
          </p:nvCxnSpPr>
          <p:spPr>
            <a:xfrm flipH="1">
              <a:off x="5452292" y="3794373"/>
              <a:ext cx="1326" cy="12705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5CBB877-CCB2-4CA4-8DF3-ED5832E71027}"/>
                </a:ext>
              </a:extLst>
            </p:cNvPr>
            <p:cNvCxnSpPr/>
            <p:nvPr/>
          </p:nvCxnSpPr>
          <p:spPr>
            <a:xfrm>
              <a:off x="5491292" y="3838298"/>
              <a:ext cx="0" cy="4274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62D8A264-419D-4BA3-830B-3E85C928D3B6}"/>
                </a:ext>
              </a:extLst>
            </p:cNvPr>
            <p:cNvCxnSpPr/>
            <p:nvPr/>
          </p:nvCxnSpPr>
          <p:spPr>
            <a:xfrm flipV="1">
              <a:off x="5184015" y="4115998"/>
              <a:ext cx="669494" cy="5944"/>
            </a:xfrm>
            <a:prstGeom prst="straightConnector1">
              <a:avLst/>
            </a:prstGeom>
            <a:ln w="12700">
              <a:solidFill>
                <a:schemeClr val="accent2">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69886E49-B84E-4D09-A683-6E0D29844D32}"/>
                </a:ext>
              </a:extLst>
            </p:cNvPr>
            <p:cNvSpPr txBox="1"/>
            <p:nvPr/>
          </p:nvSpPr>
          <p:spPr>
            <a:xfrm>
              <a:off x="5073075" y="4137753"/>
              <a:ext cx="847635" cy="246221"/>
            </a:xfrm>
            <a:prstGeom prst="rect">
              <a:avLst/>
            </a:prstGeom>
            <a:noFill/>
          </p:spPr>
          <p:txBody>
            <a:bodyPr wrap="square" rtlCol="0">
              <a:spAutoFit/>
            </a:bodyPr>
            <a:lstStyle/>
            <a:p>
              <a:r>
                <a:rPr lang="en-US" sz="1000" dirty="0"/>
                <a:t>0.5 M, 0.1 W</a:t>
              </a:r>
            </a:p>
          </p:txBody>
        </p:sp>
        <p:sp>
          <p:nvSpPr>
            <p:cNvPr id="61" name="Rounded Rectangle 92">
              <a:extLst>
                <a:ext uri="{FF2B5EF4-FFF2-40B4-BE49-F238E27FC236}">
                  <a16:creationId xmlns:a16="http://schemas.microsoft.com/office/drawing/2014/main" id="{0EB7159B-8CAF-4EFC-AAA4-CAB3FDDF7F81}"/>
                </a:ext>
              </a:extLst>
            </p:cNvPr>
            <p:cNvSpPr/>
            <p:nvPr/>
          </p:nvSpPr>
          <p:spPr>
            <a:xfrm>
              <a:off x="5377111" y="4072802"/>
              <a:ext cx="259987" cy="98280"/>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2D06C533-6135-46FB-8B9D-823E62F0BDFD}"/>
                </a:ext>
              </a:extLst>
            </p:cNvPr>
            <p:cNvSpPr txBox="1"/>
            <p:nvPr/>
          </p:nvSpPr>
          <p:spPr>
            <a:xfrm>
              <a:off x="6333511" y="2270388"/>
              <a:ext cx="2016900" cy="276999"/>
            </a:xfrm>
            <a:prstGeom prst="rect">
              <a:avLst/>
            </a:prstGeom>
            <a:noFill/>
            <a:ln w="31750">
              <a:solidFill>
                <a:schemeClr val="accent3">
                  <a:lumMod val="50000"/>
                </a:schemeClr>
              </a:solidFill>
            </a:ln>
          </p:spPr>
          <p:txBody>
            <a:bodyPr wrap="square" rtlCol="0">
              <a:spAutoFit/>
            </a:bodyPr>
            <a:lstStyle/>
            <a:p>
              <a:r>
                <a:rPr lang="en-US" sz="1200" dirty="0"/>
                <a:t>CAEN0 N1470 NIM HV supply</a:t>
              </a:r>
              <a:endParaRPr lang="en-US" sz="1000" dirty="0"/>
            </a:p>
          </p:txBody>
        </p:sp>
        <p:grpSp>
          <p:nvGrpSpPr>
            <p:cNvPr id="63" name="Group 62">
              <a:extLst>
                <a:ext uri="{FF2B5EF4-FFF2-40B4-BE49-F238E27FC236}">
                  <a16:creationId xmlns:a16="http://schemas.microsoft.com/office/drawing/2014/main" id="{3976B681-E866-4590-9418-F721FD9D3526}"/>
                </a:ext>
              </a:extLst>
            </p:cNvPr>
            <p:cNvGrpSpPr/>
            <p:nvPr/>
          </p:nvGrpSpPr>
          <p:grpSpPr>
            <a:xfrm>
              <a:off x="4517727" y="2387794"/>
              <a:ext cx="1806075" cy="534898"/>
              <a:chOff x="4517727" y="2387794"/>
              <a:chExt cx="1806075" cy="534898"/>
            </a:xfrm>
          </p:grpSpPr>
          <p:cxnSp>
            <p:nvCxnSpPr>
              <p:cNvPr id="99" name="Straight Arrow Connector 98">
                <a:extLst>
                  <a:ext uri="{FF2B5EF4-FFF2-40B4-BE49-F238E27FC236}">
                    <a16:creationId xmlns:a16="http://schemas.microsoft.com/office/drawing/2014/main" id="{667032C5-E56E-4C53-940F-A42DC96BF046}"/>
                  </a:ext>
                </a:extLst>
              </p:cNvPr>
              <p:cNvCxnSpPr/>
              <p:nvPr/>
            </p:nvCxnSpPr>
            <p:spPr>
              <a:xfrm>
                <a:off x="5184015" y="2387794"/>
                <a:ext cx="1139787" cy="0"/>
              </a:xfrm>
              <a:prstGeom prst="straightConnector1">
                <a:avLst/>
              </a:prstGeom>
              <a:ln w="12700">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C56076E3-31AD-40D6-ACBB-0E3E1244E1D1}"/>
                  </a:ext>
                </a:extLst>
              </p:cNvPr>
              <p:cNvCxnSpPr/>
              <p:nvPr/>
            </p:nvCxnSpPr>
            <p:spPr>
              <a:xfrm>
                <a:off x="4517727" y="2922692"/>
                <a:ext cx="677964" cy="0"/>
              </a:xfrm>
              <a:prstGeom prst="straightConnector1">
                <a:avLst/>
              </a:prstGeom>
              <a:ln w="12700">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BBCE175B-A7CD-4DDE-B539-406942288C04}"/>
                  </a:ext>
                </a:extLst>
              </p:cNvPr>
              <p:cNvCxnSpPr/>
              <p:nvPr/>
            </p:nvCxnSpPr>
            <p:spPr>
              <a:xfrm>
                <a:off x="5185381" y="2387794"/>
                <a:ext cx="0" cy="530515"/>
              </a:xfrm>
              <a:prstGeom prst="straightConnector1">
                <a:avLst/>
              </a:prstGeom>
              <a:ln w="12700">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64" name="TextBox 63">
              <a:extLst>
                <a:ext uri="{FF2B5EF4-FFF2-40B4-BE49-F238E27FC236}">
                  <a16:creationId xmlns:a16="http://schemas.microsoft.com/office/drawing/2014/main" id="{52176E78-8B73-47D4-B4B5-4CE9D757402F}"/>
                </a:ext>
              </a:extLst>
            </p:cNvPr>
            <p:cNvSpPr txBox="1"/>
            <p:nvPr/>
          </p:nvSpPr>
          <p:spPr>
            <a:xfrm>
              <a:off x="6358783" y="3261040"/>
              <a:ext cx="2016900" cy="219154"/>
            </a:xfrm>
            <a:prstGeom prst="rect">
              <a:avLst/>
            </a:prstGeom>
            <a:noFill/>
            <a:ln w="31750">
              <a:solidFill>
                <a:schemeClr val="accent3">
                  <a:lumMod val="50000"/>
                </a:schemeClr>
              </a:solidFill>
            </a:ln>
          </p:spPr>
          <p:txBody>
            <a:bodyPr wrap="square" rtlCol="0">
              <a:spAutoFit/>
            </a:bodyPr>
            <a:lstStyle/>
            <a:p>
              <a:r>
                <a:rPr lang="en-US" sz="1200" dirty="0"/>
                <a:t>CAEN1 N1470 NIM HV supply</a:t>
              </a:r>
              <a:endParaRPr lang="en-US" sz="1000" dirty="0"/>
            </a:p>
          </p:txBody>
        </p:sp>
        <p:cxnSp>
          <p:nvCxnSpPr>
            <p:cNvPr id="65" name="Straight Arrow Connector 64">
              <a:extLst>
                <a:ext uri="{FF2B5EF4-FFF2-40B4-BE49-F238E27FC236}">
                  <a16:creationId xmlns:a16="http://schemas.microsoft.com/office/drawing/2014/main" id="{6172E3F1-E090-45D8-892A-4C131268EDF7}"/>
                </a:ext>
              </a:extLst>
            </p:cNvPr>
            <p:cNvCxnSpPr/>
            <p:nvPr/>
          </p:nvCxnSpPr>
          <p:spPr>
            <a:xfrm flipH="1" flipV="1">
              <a:off x="6105233" y="3382841"/>
              <a:ext cx="5944" cy="459124"/>
            </a:xfrm>
            <a:prstGeom prst="straightConnector1">
              <a:avLst/>
            </a:prstGeom>
            <a:ln w="12700">
              <a:solidFill>
                <a:schemeClr val="accent2">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36DE6DE4-3D4C-445E-81CC-73904D6B6E37}"/>
                </a:ext>
              </a:extLst>
            </p:cNvPr>
            <p:cNvSpPr txBox="1"/>
            <p:nvPr/>
          </p:nvSpPr>
          <p:spPr>
            <a:xfrm>
              <a:off x="6164583" y="3546080"/>
              <a:ext cx="1061751" cy="246221"/>
            </a:xfrm>
            <a:prstGeom prst="rect">
              <a:avLst/>
            </a:prstGeom>
            <a:noFill/>
          </p:spPr>
          <p:txBody>
            <a:bodyPr wrap="square" rtlCol="0">
              <a:spAutoFit/>
            </a:bodyPr>
            <a:lstStyle/>
            <a:p>
              <a:r>
                <a:rPr lang="en-US" sz="1000" dirty="0"/>
                <a:t>5.0 M, 0.5 W</a:t>
              </a:r>
            </a:p>
          </p:txBody>
        </p:sp>
        <p:sp>
          <p:nvSpPr>
            <p:cNvPr id="67" name="Rounded Rectangle 122">
              <a:extLst>
                <a:ext uri="{FF2B5EF4-FFF2-40B4-BE49-F238E27FC236}">
                  <a16:creationId xmlns:a16="http://schemas.microsoft.com/office/drawing/2014/main" id="{EF1945AC-CCD4-4639-94C7-92BB1BC2DF2F}"/>
                </a:ext>
              </a:extLst>
            </p:cNvPr>
            <p:cNvSpPr/>
            <p:nvPr/>
          </p:nvSpPr>
          <p:spPr>
            <a:xfrm rot="16200000">
              <a:off x="5983655" y="3520648"/>
              <a:ext cx="259987" cy="98280"/>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55BC8777-4020-4829-920C-B8BFF62DDA2C}"/>
                </a:ext>
              </a:extLst>
            </p:cNvPr>
            <p:cNvSpPr txBox="1"/>
            <p:nvPr/>
          </p:nvSpPr>
          <p:spPr>
            <a:xfrm>
              <a:off x="5830577" y="3169889"/>
              <a:ext cx="610998" cy="246221"/>
            </a:xfrm>
            <a:prstGeom prst="rect">
              <a:avLst/>
            </a:prstGeom>
            <a:noFill/>
          </p:spPr>
          <p:txBody>
            <a:bodyPr wrap="square" rtlCol="0">
              <a:spAutoFit/>
            </a:bodyPr>
            <a:lstStyle/>
            <a:p>
              <a:r>
                <a:rPr lang="en-US" sz="1000" dirty="0"/>
                <a:t>-1275V</a:t>
              </a:r>
            </a:p>
          </p:txBody>
        </p:sp>
        <p:grpSp>
          <p:nvGrpSpPr>
            <p:cNvPr id="69" name="Group 68">
              <a:extLst>
                <a:ext uri="{FF2B5EF4-FFF2-40B4-BE49-F238E27FC236}">
                  <a16:creationId xmlns:a16="http://schemas.microsoft.com/office/drawing/2014/main" id="{DEDA77F1-3EE4-4F5B-A78B-3BD6FC3B806D}"/>
                </a:ext>
              </a:extLst>
            </p:cNvPr>
            <p:cNvGrpSpPr/>
            <p:nvPr/>
          </p:nvGrpSpPr>
          <p:grpSpPr>
            <a:xfrm>
              <a:off x="2612018" y="3896372"/>
              <a:ext cx="1751804" cy="577610"/>
              <a:chOff x="2046200" y="3376889"/>
              <a:chExt cx="1751804" cy="577610"/>
            </a:xfrm>
          </p:grpSpPr>
          <p:sp>
            <p:nvSpPr>
              <p:cNvPr id="72" name="TextBox 71">
                <a:extLst>
                  <a:ext uri="{FF2B5EF4-FFF2-40B4-BE49-F238E27FC236}">
                    <a16:creationId xmlns:a16="http://schemas.microsoft.com/office/drawing/2014/main" id="{E71A9140-B077-401E-A508-BE7B2CB6BFA5}"/>
                  </a:ext>
                </a:extLst>
              </p:cNvPr>
              <p:cNvSpPr txBox="1"/>
              <p:nvPr/>
            </p:nvSpPr>
            <p:spPr>
              <a:xfrm>
                <a:off x="2046200" y="3376889"/>
                <a:ext cx="468450" cy="273494"/>
              </a:xfrm>
              <a:prstGeom prst="rect">
                <a:avLst/>
              </a:prstGeom>
              <a:noFill/>
            </p:spPr>
            <p:txBody>
              <a:bodyPr wrap="square" rtlCol="0">
                <a:spAutoFit/>
              </a:bodyPr>
              <a:lstStyle/>
              <a:p>
                <a:r>
                  <a:rPr lang="en-US" sz="1600" dirty="0"/>
                  <a:t>Anode</a:t>
                </a:r>
              </a:p>
            </p:txBody>
          </p:sp>
          <p:grpSp>
            <p:nvGrpSpPr>
              <p:cNvPr id="79" name="Group 78">
                <a:extLst>
                  <a:ext uri="{FF2B5EF4-FFF2-40B4-BE49-F238E27FC236}">
                    <a16:creationId xmlns:a16="http://schemas.microsoft.com/office/drawing/2014/main" id="{48CF6952-321A-4F66-B09E-55A581FF7B36}"/>
                  </a:ext>
                </a:extLst>
              </p:cNvPr>
              <p:cNvGrpSpPr/>
              <p:nvPr/>
            </p:nvGrpSpPr>
            <p:grpSpPr>
              <a:xfrm>
                <a:off x="2340284" y="3605520"/>
                <a:ext cx="1457720" cy="348979"/>
                <a:chOff x="2238252" y="4370370"/>
                <a:chExt cx="1457720" cy="348979"/>
              </a:xfrm>
            </p:grpSpPr>
            <p:cxnSp>
              <p:nvCxnSpPr>
                <p:cNvPr id="94" name="Straight Arrow Connector 93">
                  <a:extLst>
                    <a:ext uri="{FF2B5EF4-FFF2-40B4-BE49-F238E27FC236}">
                      <a16:creationId xmlns:a16="http://schemas.microsoft.com/office/drawing/2014/main" id="{23A7F47A-ED15-45E2-A0D9-913DF6CE300E}"/>
                    </a:ext>
                  </a:extLst>
                </p:cNvPr>
                <p:cNvCxnSpPr/>
                <p:nvPr/>
              </p:nvCxnSpPr>
              <p:spPr>
                <a:xfrm flipH="1">
                  <a:off x="2238252" y="4374963"/>
                  <a:ext cx="188340" cy="3366"/>
                </a:xfrm>
                <a:prstGeom prst="straightConnector1">
                  <a:avLst/>
                </a:prstGeom>
                <a:ln w="12700">
                  <a:solidFill>
                    <a:schemeClr val="tx1"/>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0D26548B-6A38-4DBC-A1B6-4C7963F72495}"/>
                    </a:ext>
                  </a:extLst>
                </p:cNvPr>
                <p:cNvCxnSpPr/>
                <p:nvPr/>
              </p:nvCxnSpPr>
              <p:spPr>
                <a:xfrm flipH="1">
                  <a:off x="3567727" y="4370370"/>
                  <a:ext cx="128244" cy="3366"/>
                </a:xfrm>
                <a:prstGeom prst="straightConnector1">
                  <a:avLst/>
                </a:prstGeom>
                <a:ln w="12700">
                  <a:solidFill>
                    <a:schemeClr val="tx1"/>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2867C13D-6D51-4FCB-B426-DC7B9B810DCE}"/>
                    </a:ext>
                  </a:extLst>
                </p:cNvPr>
                <p:cNvCxnSpPr/>
                <p:nvPr/>
              </p:nvCxnSpPr>
              <p:spPr>
                <a:xfrm flipH="1">
                  <a:off x="3695971" y="4370370"/>
                  <a:ext cx="1" cy="335804"/>
                </a:xfrm>
                <a:prstGeom prst="line">
                  <a:avLst/>
                </a:prstGeom>
                <a:ln w="19050">
                  <a:solidFill>
                    <a:srgbClr val="CC5B1D"/>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F1B0A396-8FA4-4B9B-9A69-74A1F1495D94}"/>
                    </a:ext>
                  </a:extLst>
                </p:cNvPr>
                <p:cNvCxnSpPr/>
                <p:nvPr/>
              </p:nvCxnSpPr>
              <p:spPr>
                <a:xfrm>
                  <a:off x="2426592" y="4370370"/>
                  <a:ext cx="1146768" cy="0"/>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1815A47B-7557-493D-9183-59AEDA233F7B}"/>
                    </a:ext>
                  </a:extLst>
                </p:cNvPr>
                <p:cNvCxnSpPr/>
                <p:nvPr/>
              </p:nvCxnSpPr>
              <p:spPr>
                <a:xfrm flipH="1">
                  <a:off x="2242844" y="4383545"/>
                  <a:ext cx="1" cy="335804"/>
                </a:xfrm>
                <a:prstGeom prst="line">
                  <a:avLst/>
                </a:prstGeom>
                <a:ln w="19050">
                  <a:solidFill>
                    <a:srgbClr val="CC5B1D"/>
                  </a:solidFill>
                  <a:tailEnd type="triangle" w="lg" len="med"/>
                </a:ln>
                <a:effectLst/>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383981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9154-4F0D-4021-B5E9-D77706316DCB}"/>
              </a:ext>
            </a:extLst>
          </p:cNvPr>
          <p:cNvSpPr>
            <a:spLocks noGrp="1"/>
          </p:cNvSpPr>
          <p:nvPr>
            <p:ph type="ctrTitle"/>
          </p:nvPr>
        </p:nvSpPr>
        <p:spPr>
          <a:xfrm>
            <a:off x="85725" y="87313"/>
            <a:ext cx="12030075" cy="620712"/>
          </a:xfrm>
        </p:spPr>
        <p:txBody>
          <a:bodyPr>
            <a:noAutofit/>
          </a:bodyPr>
          <a:lstStyle/>
          <a:p>
            <a:pPr lvl="0">
              <a:spcBef>
                <a:spcPts val="0"/>
              </a:spcBef>
              <a:buSzPts val="8000"/>
            </a:pPr>
            <a:r>
              <a:rPr lang="en-IN" sz="2800" b="1" dirty="0"/>
              <a:t>Lifetime of Microchannel Plate Photomultiplier Tubes (MCP-PMT) </a:t>
            </a:r>
          </a:p>
        </p:txBody>
      </p:sp>
      <p:pic>
        <p:nvPicPr>
          <p:cNvPr id="4" name="Picture 2">
            <a:extLst>
              <a:ext uri="{FF2B5EF4-FFF2-40B4-BE49-F238E27FC236}">
                <a16:creationId xmlns:a16="http://schemas.microsoft.com/office/drawing/2014/main" id="{9C73E597-3F0F-4FAD-9E1A-99D40C9AA3B4}"/>
              </a:ext>
            </a:extLst>
          </p:cNvPr>
          <p:cNvPicPr>
            <a:picLocks noChangeAspect="1" noChangeArrowheads="1"/>
          </p:cNvPicPr>
          <p:nvPr/>
        </p:nvPicPr>
        <p:blipFill>
          <a:blip r:embed="rId2" cstate="print"/>
          <a:srcRect/>
          <a:stretch>
            <a:fillRect/>
          </a:stretch>
        </p:blipFill>
        <p:spPr bwMode="auto">
          <a:xfrm>
            <a:off x="-2007" y="1125274"/>
            <a:ext cx="7003415" cy="4361672"/>
          </a:xfrm>
          <a:prstGeom prst="rect">
            <a:avLst/>
          </a:prstGeom>
          <a:noFill/>
          <a:ln w="9525">
            <a:solidFill>
              <a:schemeClr val="accent1"/>
            </a:solidFill>
            <a:miter lim="800000"/>
            <a:headEnd/>
            <a:tailEnd/>
          </a:ln>
        </p:spPr>
      </p:pic>
      <p:sp>
        <p:nvSpPr>
          <p:cNvPr id="6" name="Freeform 98">
            <a:extLst>
              <a:ext uri="{FF2B5EF4-FFF2-40B4-BE49-F238E27FC236}">
                <a16:creationId xmlns:a16="http://schemas.microsoft.com/office/drawing/2014/main" id="{457F1300-7137-4BD6-AF8C-4F7656B19F7E}"/>
              </a:ext>
            </a:extLst>
          </p:cNvPr>
          <p:cNvSpPr/>
          <p:nvPr/>
        </p:nvSpPr>
        <p:spPr>
          <a:xfrm>
            <a:off x="1534869" y="716280"/>
            <a:ext cx="347169" cy="1301234"/>
          </a:xfrm>
          <a:custGeom>
            <a:avLst/>
            <a:gdLst>
              <a:gd name="connsiteX0" fmla="*/ 0 w 552450"/>
              <a:gd name="connsiteY0" fmla="*/ 4152900 h 4152900"/>
              <a:gd name="connsiteX1" fmla="*/ 400050 w 552450"/>
              <a:gd name="connsiteY1" fmla="*/ 3467100 h 4152900"/>
              <a:gd name="connsiteX2" fmla="*/ 209550 w 552450"/>
              <a:gd name="connsiteY2" fmla="*/ 2876550 h 4152900"/>
              <a:gd name="connsiteX3" fmla="*/ 457200 w 552450"/>
              <a:gd name="connsiteY3" fmla="*/ 2171700 h 4152900"/>
              <a:gd name="connsiteX4" fmla="*/ 266700 w 552450"/>
              <a:gd name="connsiteY4" fmla="*/ 1619250 h 4152900"/>
              <a:gd name="connsiteX5" fmla="*/ 495300 w 552450"/>
              <a:gd name="connsiteY5" fmla="*/ 1028700 h 4152900"/>
              <a:gd name="connsiteX6" fmla="*/ 304800 w 552450"/>
              <a:gd name="connsiteY6" fmla="*/ 419100 h 4152900"/>
              <a:gd name="connsiteX7" fmla="*/ 552450 w 552450"/>
              <a:gd name="connsiteY7" fmla="*/ 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 h="4152900">
                <a:moveTo>
                  <a:pt x="0" y="4152900"/>
                </a:moveTo>
                <a:cubicBezTo>
                  <a:pt x="182562" y="3916362"/>
                  <a:pt x="365125" y="3679825"/>
                  <a:pt x="400050" y="3467100"/>
                </a:cubicBezTo>
                <a:cubicBezTo>
                  <a:pt x="434975" y="3254375"/>
                  <a:pt x="200025" y="3092450"/>
                  <a:pt x="209550" y="2876550"/>
                </a:cubicBezTo>
                <a:cubicBezTo>
                  <a:pt x="219075" y="2660650"/>
                  <a:pt x="447675" y="2381250"/>
                  <a:pt x="457200" y="2171700"/>
                </a:cubicBezTo>
                <a:cubicBezTo>
                  <a:pt x="466725" y="1962150"/>
                  <a:pt x="260350" y="1809750"/>
                  <a:pt x="266700" y="1619250"/>
                </a:cubicBezTo>
                <a:cubicBezTo>
                  <a:pt x="273050" y="1428750"/>
                  <a:pt x="488950" y="1228725"/>
                  <a:pt x="495300" y="1028700"/>
                </a:cubicBezTo>
                <a:cubicBezTo>
                  <a:pt x="501650" y="828675"/>
                  <a:pt x="295275" y="590550"/>
                  <a:pt x="304800" y="419100"/>
                </a:cubicBezTo>
                <a:cubicBezTo>
                  <a:pt x="314325" y="247650"/>
                  <a:pt x="433387" y="123825"/>
                  <a:pt x="552450" y="0"/>
                </a:cubicBezTo>
              </a:path>
            </a:pathLst>
          </a:custGeom>
          <a:ln w="34925">
            <a:solidFill>
              <a:srgbClr val="0070C0"/>
            </a:solidFill>
            <a:headEnd type="triangle"/>
          </a:ln>
          <a:scene3d>
            <a:camera prst="orthographicFront">
              <a:rot lat="0" lon="0" rev="36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B50457-B91C-4DB4-B582-D1E75BDCB3A8}"/>
                  </a:ext>
                </a:extLst>
              </p:cNvPr>
              <p:cNvSpPr txBox="1"/>
              <p:nvPr/>
            </p:nvSpPr>
            <p:spPr>
              <a:xfrm>
                <a:off x="1376219" y="778150"/>
                <a:ext cx="3320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𝜗</m:t>
                      </m:r>
                    </m:oMath>
                  </m:oMathPara>
                </a14:m>
                <a:endParaRPr lang="en-US" dirty="0"/>
              </a:p>
            </p:txBody>
          </p:sp>
        </mc:Choice>
        <mc:Fallback xmlns="">
          <p:sp>
            <p:nvSpPr>
              <p:cNvPr id="8" name="TextBox 7">
                <a:extLst>
                  <a:ext uri="{FF2B5EF4-FFF2-40B4-BE49-F238E27FC236}">
                    <a16:creationId xmlns:a16="http://schemas.microsoft.com/office/drawing/2014/main" id="{CBB50457-B91C-4DB4-B582-D1E75BDCB3A8}"/>
                  </a:ext>
                </a:extLst>
              </p:cNvPr>
              <p:cNvSpPr txBox="1">
                <a:spLocks noRot="1" noChangeAspect="1" noMove="1" noResize="1" noEditPoints="1" noAdjustHandles="1" noChangeArrowheads="1" noChangeShapeType="1" noTextEdit="1"/>
              </p:cNvSpPr>
              <p:nvPr/>
            </p:nvSpPr>
            <p:spPr>
              <a:xfrm>
                <a:off x="1376219" y="778150"/>
                <a:ext cx="332079" cy="276999"/>
              </a:xfrm>
              <a:prstGeom prst="rect">
                <a:avLst/>
              </a:prstGeom>
              <a:blipFill>
                <a:blip r:embed="rId3"/>
                <a:stretch>
                  <a:fillRect l="-16667" r="-12963" b="-1111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E432CE91-92C8-4D14-A077-2CCD74E536AE}"/>
              </a:ext>
            </a:extLst>
          </p:cNvPr>
          <p:cNvSpPr/>
          <p:nvPr/>
        </p:nvSpPr>
        <p:spPr>
          <a:xfrm>
            <a:off x="7180885" y="778150"/>
            <a:ext cx="5011115" cy="6524863"/>
          </a:xfrm>
          <a:prstGeom prst="rect">
            <a:avLst/>
          </a:prstGeom>
        </p:spPr>
        <p:txBody>
          <a:bodyPr wrap="square">
            <a:spAutoFit/>
          </a:bodyPr>
          <a:lstStyle/>
          <a:p>
            <a:pPr marL="285750" indent="-285750">
              <a:buFont typeface="Arial" panose="020B0604020202020204" pitchFamily="34" charset="0"/>
              <a:buChar char="•"/>
            </a:pPr>
            <a:r>
              <a:rPr lang="en-IN" sz="2000" dirty="0">
                <a:solidFill>
                  <a:schemeClr val="dk1"/>
                </a:solidFill>
                <a:latin typeface="Calibri" pitchFamily="34" charset="0"/>
                <a:ea typeface="Calibri"/>
                <a:cs typeface="Calibri"/>
                <a:sym typeface="Calibri"/>
              </a:rPr>
              <a:t>Incoming photons are converted to photo-electron (PE) by the photocathode (P</a:t>
            </a:r>
            <a:r>
              <a:rPr lang="en-IN" sz="2000" baseline="-25000" dirty="0">
                <a:solidFill>
                  <a:schemeClr val="dk1"/>
                </a:solidFill>
                <a:latin typeface="Calibri" pitchFamily="34" charset="0"/>
                <a:ea typeface="Calibri"/>
                <a:cs typeface="Calibri"/>
                <a:sym typeface="Calibri"/>
              </a:rPr>
              <a:t>k</a:t>
            </a:r>
            <a:r>
              <a:rPr lang="en-IN" sz="2000" dirty="0">
                <a:solidFill>
                  <a:schemeClr val="dk1"/>
                </a:solidFill>
                <a:latin typeface="Calibri" pitchFamily="34" charset="0"/>
                <a:ea typeface="Calibri"/>
                <a:cs typeface="Calibri"/>
                <a:sym typeface="Calibri"/>
              </a:rPr>
              <a:t>). </a:t>
            </a:r>
          </a:p>
          <a:p>
            <a:pPr marL="285750" indent="-285750">
              <a:buFont typeface="Arial" panose="020B0604020202020204" pitchFamily="34" charset="0"/>
              <a:buChar char="•"/>
            </a:pPr>
            <a:endParaRPr lang="en-IN" sz="20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r>
              <a:rPr lang="en-IN" sz="2000" dirty="0">
                <a:solidFill>
                  <a:schemeClr val="dk1"/>
                </a:solidFill>
                <a:latin typeface="Calibri" pitchFamily="34" charset="0"/>
                <a:ea typeface="Calibri"/>
                <a:cs typeface="Calibri"/>
                <a:sym typeface="Calibri"/>
              </a:rPr>
              <a:t>The charge is multiplied by the collision of the incoming PE with the walls of the MCP. Amplified charge is collected at Anode.</a:t>
            </a:r>
          </a:p>
          <a:p>
            <a:pPr marL="285750" indent="-285750">
              <a:buFont typeface="Arial" panose="020B0604020202020204" pitchFamily="34" charset="0"/>
              <a:buChar char="•"/>
            </a:pPr>
            <a:endParaRPr lang="en-IN" sz="20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r>
              <a:rPr lang="en-IN" sz="2000" dirty="0">
                <a:solidFill>
                  <a:schemeClr val="dk1"/>
                </a:solidFill>
                <a:latin typeface="Calibri" pitchFamily="34" charset="0"/>
                <a:ea typeface="Calibri"/>
                <a:cs typeface="Calibri"/>
                <a:sym typeface="Calibri"/>
              </a:rPr>
              <a:t>Collision can sometime lead to ionization of the residual gas/desorption of positive ions from the MCP surface: Ion feedback</a:t>
            </a:r>
          </a:p>
          <a:p>
            <a:pPr marL="285750" indent="-285750">
              <a:buFont typeface="Arial" panose="020B0604020202020204" pitchFamily="34" charset="0"/>
              <a:buChar char="•"/>
            </a:pPr>
            <a:endParaRPr lang="en-IN" sz="20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r>
              <a:rPr lang="en-US" sz="2000" dirty="0">
                <a:solidFill>
                  <a:schemeClr val="dk1"/>
                </a:solidFill>
                <a:latin typeface="Calibri" pitchFamily="34" charset="0"/>
                <a:ea typeface="Calibri"/>
                <a:cs typeface="Calibri"/>
                <a:sym typeface="Calibri"/>
              </a:rPr>
              <a:t>Ions can react with or even sputter the </a:t>
            </a:r>
            <a:r>
              <a:rPr lang="en-IN" sz="2000" dirty="0">
                <a:solidFill>
                  <a:schemeClr val="dk1"/>
                </a:solidFill>
                <a:latin typeface="Calibri" pitchFamily="34" charset="0"/>
                <a:ea typeface="Calibri"/>
                <a:cs typeface="Calibri"/>
                <a:sym typeface="Calibri"/>
              </a:rPr>
              <a:t>P</a:t>
            </a:r>
            <a:r>
              <a:rPr lang="en-IN" sz="2000" baseline="-25000" dirty="0">
                <a:solidFill>
                  <a:schemeClr val="dk1"/>
                </a:solidFill>
                <a:latin typeface="Calibri" pitchFamily="34" charset="0"/>
                <a:ea typeface="Calibri"/>
                <a:cs typeface="Calibri"/>
                <a:sym typeface="Calibri"/>
              </a:rPr>
              <a:t>k</a:t>
            </a:r>
            <a:r>
              <a:rPr lang="en-US" sz="2000" dirty="0">
                <a:solidFill>
                  <a:schemeClr val="dk1"/>
                </a:solidFill>
                <a:latin typeface="Calibri" pitchFamily="34" charset="0"/>
                <a:ea typeface="Calibri"/>
                <a:cs typeface="Calibri"/>
                <a:sym typeface="Calibri"/>
              </a:rPr>
              <a:t> material – Degradation of Quantum efficiency </a:t>
            </a:r>
          </a:p>
          <a:p>
            <a:pPr marL="285750" indent="-285750">
              <a:buFont typeface="Arial" panose="020B0604020202020204" pitchFamily="34" charset="0"/>
              <a:buChar char="•"/>
            </a:pPr>
            <a:endParaRPr lang="en-US" sz="20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r>
              <a:rPr lang="en-US" sz="2000" dirty="0">
                <a:solidFill>
                  <a:schemeClr val="dk1"/>
                </a:solidFill>
                <a:latin typeface="Calibri" pitchFamily="34" charset="0"/>
                <a:ea typeface="Calibri"/>
                <a:cs typeface="Calibri"/>
                <a:sym typeface="Calibri"/>
              </a:rPr>
              <a:t>MCP Gain can also be affected by the desorption of ions from MCP surfaces.</a:t>
            </a:r>
          </a:p>
          <a:p>
            <a:pPr marL="285750" indent="-285750">
              <a:buFont typeface="Arial" panose="020B0604020202020204" pitchFamily="34" charset="0"/>
              <a:buChar char="•"/>
            </a:pPr>
            <a:endParaRPr lang="en-IN" sz="20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endParaRPr lang="en-IN" sz="20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endParaRPr lang="en-IN" sz="20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90085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D9A895-3026-4916-BC19-A97F2112E118}"/>
              </a:ext>
            </a:extLst>
          </p:cNvPr>
          <p:cNvPicPr>
            <a:picLocks noChangeAspect="1"/>
          </p:cNvPicPr>
          <p:nvPr/>
        </p:nvPicPr>
        <p:blipFill>
          <a:blip r:embed="rId2"/>
          <a:stretch>
            <a:fillRect/>
          </a:stretch>
        </p:blipFill>
        <p:spPr>
          <a:xfrm>
            <a:off x="2465797" y="102741"/>
            <a:ext cx="7103793" cy="5753332"/>
          </a:xfrm>
          <a:prstGeom prst="rect">
            <a:avLst/>
          </a:prstGeom>
        </p:spPr>
      </p:pic>
      <p:sp>
        <p:nvSpPr>
          <p:cNvPr id="5" name="Rectangle 4">
            <a:extLst>
              <a:ext uri="{FF2B5EF4-FFF2-40B4-BE49-F238E27FC236}">
                <a16:creationId xmlns:a16="http://schemas.microsoft.com/office/drawing/2014/main" id="{3A443C75-2518-45EE-B8B4-93CF21443F29}"/>
              </a:ext>
            </a:extLst>
          </p:cNvPr>
          <p:cNvSpPr/>
          <p:nvPr/>
        </p:nvSpPr>
        <p:spPr>
          <a:xfrm>
            <a:off x="3493212" y="3299290"/>
            <a:ext cx="5352837" cy="321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Strip -2</a:t>
            </a:r>
          </a:p>
        </p:txBody>
      </p:sp>
      <p:sp>
        <p:nvSpPr>
          <p:cNvPr id="6" name="Sun 5">
            <a:extLst>
              <a:ext uri="{FF2B5EF4-FFF2-40B4-BE49-F238E27FC236}">
                <a16:creationId xmlns:a16="http://schemas.microsoft.com/office/drawing/2014/main" id="{C2EA571A-9BF9-48EE-910D-ED6F5E091B7B}"/>
              </a:ext>
            </a:extLst>
          </p:cNvPr>
          <p:cNvSpPr/>
          <p:nvPr/>
        </p:nvSpPr>
        <p:spPr>
          <a:xfrm>
            <a:off x="5239819" y="3299290"/>
            <a:ext cx="287677" cy="321066"/>
          </a:xfrm>
          <a:prstGeom prst="su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6A1846E-5A54-41CD-AFAB-12A8BA2C1063}"/>
              </a:ext>
            </a:extLst>
          </p:cNvPr>
          <p:cNvCxnSpPr/>
          <p:nvPr/>
        </p:nvCxnSpPr>
        <p:spPr>
          <a:xfrm>
            <a:off x="5393933" y="3620356"/>
            <a:ext cx="0" cy="2061253"/>
          </a:xfrm>
          <a:prstGeom prst="line">
            <a:avLst/>
          </a:prstGeom>
          <a:ln w="44450">
            <a:solidFill>
              <a:schemeClr val="accent2"/>
            </a:solidFill>
            <a:prstDash val="sysDot"/>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452112F-1C21-4281-AB51-5A8F2665270D}"/>
              </a:ext>
            </a:extLst>
          </p:cNvPr>
          <p:cNvCxnSpPr/>
          <p:nvPr/>
        </p:nvCxnSpPr>
        <p:spPr>
          <a:xfrm>
            <a:off x="4714127" y="3620356"/>
            <a:ext cx="0" cy="2061253"/>
          </a:xfrm>
          <a:prstGeom prst="line">
            <a:avLst/>
          </a:prstGeom>
          <a:ln w="41275">
            <a:solidFill>
              <a:schemeClr val="accent2"/>
            </a:solidFill>
            <a:prstDash val="sysDot"/>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2502132-C243-4E20-99D5-A344FEA02A21}"/>
              </a:ext>
            </a:extLst>
          </p:cNvPr>
          <p:cNvCxnSpPr>
            <a:cxnSpLocks/>
          </p:cNvCxnSpPr>
          <p:nvPr/>
        </p:nvCxnSpPr>
        <p:spPr>
          <a:xfrm>
            <a:off x="4714127" y="5435030"/>
            <a:ext cx="679806"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42A6700-5855-43CB-9D32-8D5034A842F1}"/>
              </a:ext>
            </a:extLst>
          </p:cNvPr>
          <p:cNvSpPr txBox="1"/>
          <p:nvPr/>
        </p:nvSpPr>
        <p:spPr>
          <a:xfrm>
            <a:off x="4741611" y="5106765"/>
            <a:ext cx="646331" cy="276999"/>
          </a:xfrm>
          <a:prstGeom prst="rect">
            <a:avLst/>
          </a:prstGeom>
          <a:solidFill>
            <a:schemeClr val="bg1"/>
          </a:solidFill>
        </p:spPr>
        <p:txBody>
          <a:bodyPr wrap="none" rtlCol="0">
            <a:spAutoFit/>
          </a:bodyPr>
          <a:lstStyle/>
          <a:p>
            <a:r>
              <a:rPr lang="en-US" sz="1200" dirty="0"/>
              <a:t>4.8 cm</a:t>
            </a:r>
          </a:p>
        </p:txBody>
      </p:sp>
    </p:spTree>
    <p:extLst>
      <p:ext uri="{BB962C8B-B14F-4D97-AF65-F5344CB8AC3E}">
        <p14:creationId xmlns:p14="http://schemas.microsoft.com/office/powerpoint/2010/main" val="84636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D72E-B99B-496A-A140-8E92A51BE10E}"/>
              </a:ext>
            </a:extLst>
          </p:cNvPr>
          <p:cNvSpPr>
            <a:spLocks noGrp="1"/>
          </p:cNvSpPr>
          <p:nvPr>
            <p:ph type="title"/>
          </p:nvPr>
        </p:nvSpPr>
        <p:spPr>
          <a:xfrm>
            <a:off x="1041009" y="-331869"/>
            <a:ext cx="12192000" cy="1325563"/>
          </a:xfrm>
        </p:spPr>
        <p:txBody>
          <a:bodyPr/>
          <a:lstStyle/>
          <a:p>
            <a:r>
              <a:rPr lang="en-US" dirty="0"/>
              <a:t>LASER measurements for finding effective area</a:t>
            </a:r>
          </a:p>
        </p:txBody>
      </p:sp>
      <p:graphicFrame>
        <p:nvGraphicFramePr>
          <p:cNvPr id="4" name="Object 3">
            <a:extLst>
              <a:ext uri="{FF2B5EF4-FFF2-40B4-BE49-F238E27FC236}">
                <a16:creationId xmlns:a16="http://schemas.microsoft.com/office/drawing/2014/main" id="{C668679F-E8B8-4FA4-ABE0-18A6E27EACA2}"/>
              </a:ext>
            </a:extLst>
          </p:cNvPr>
          <p:cNvGraphicFramePr>
            <a:graphicFrameLocks noChangeAspect="1"/>
          </p:cNvGraphicFramePr>
          <p:nvPr/>
        </p:nvGraphicFramePr>
        <p:xfrm>
          <a:off x="126609" y="3756074"/>
          <a:ext cx="4292842" cy="3284806"/>
        </p:xfrm>
        <a:graphic>
          <a:graphicData uri="http://schemas.openxmlformats.org/presentationml/2006/ole">
            <mc:AlternateContent xmlns:mc="http://schemas.openxmlformats.org/markup-compatibility/2006">
              <mc:Choice xmlns:v="urn:schemas-microsoft-com:vml" Requires="v">
                <p:oleObj spid="_x0000_s2222" name="Graph" r:id="rId3" imgW="3920760" imgH="3000960" progId="Origin95.Graph">
                  <p:embed/>
                </p:oleObj>
              </mc:Choice>
              <mc:Fallback>
                <p:oleObj name="Graph" r:id="rId3" imgW="3920760" imgH="3000960" progId="Origin95.Graph">
                  <p:embed/>
                  <p:pic>
                    <p:nvPicPr>
                      <p:cNvPr id="4" name="Object 3">
                        <a:extLst>
                          <a:ext uri="{FF2B5EF4-FFF2-40B4-BE49-F238E27FC236}">
                            <a16:creationId xmlns:a16="http://schemas.microsoft.com/office/drawing/2014/main" id="{C668679F-E8B8-4FA4-ABE0-18A6E27EACA2}"/>
                          </a:ext>
                        </a:extLst>
                      </p:cNvPr>
                      <p:cNvPicPr/>
                      <p:nvPr/>
                    </p:nvPicPr>
                    <p:blipFill>
                      <a:blip r:embed="rId4"/>
                      <a:stretch>
                        <a:fillRect/>
                      </a:stretch>
                    </p:blipFill>
                    <p:spPr>
                      <a:xfrm>
                        <a:off x="126609" y="3756074"/>
                        <a:ext cx="4292842" cy="328480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6E145A5-82A9-4B74-B863-E72F5C8B809E}"/>
              </a:ext>
            </a:extLst>
          </p:cNvPr>
          <p:cNvGraphicFramePr>
            <a:graphicFrameLocks noChangeAspect="1"/>
          </p:cNvGraphicFramePr>
          <p:nvPr/>
        </p:nvGraphicFramePr>
        <p:xfrm>
          <a:off x="7584304" y="574696"/>
          <a:ext cx="4477067" cy="3425772"/>
        </p:xfrm>
        <a:graphic>
          <a:graphicData uri="http://schemas.openxmlformats.org/presentationml/2006/ole">
            <mc:AlternateContent xmlns:mc="http://schemas.openxmlformats.org/markup-compatibility/2006">
              <mc:Choice xmlns:v="urn:schemas-microsoft-com:vml" Requires="v">
                <p:oleObj spid="_x0000_s2223" name="Graph" r:id="rId5" imgW="3920760" imgH="3000960" progId="Origin95.Graph">
                  <p:embed/>
                </p:oleObj>
              </mc:Choice>
              <mc:Fallback>
                <p:oleObj name="Graph" r:id="rId5" imgW="3920760" imgH="3000960" progId="Origin95.Graph">
                  <p:embed/>
                  <p:pic>
                    <p:nvPicPr>
                      <p:cNvPr id="5" name="Object 4">
                        <a:extLst>
                          <a:ext uri="{FF2B5EF4-FFF2-40B4-BE49-F238E27FC236}">
                            <a16:creationId xmlns:a16="http://schemas.microsoft.com/office/drawing/2014/main" id="{C6E145A5-82A9-4B74-B863-E72F5C8B809E}"/>
                          </a:ext>
                        </a:extLst>
                      </p:cNvPr>
                      <p:cNvPicPr/>
                      <p:nvPr/>
                    </p:nvPicPr>
                    <p:blipFill>
                      <a:blip r:embed="rId6"/>
                      <a:stretch>
                        <a:fillRect/>
                      </a:stretch>
                    </p:blipFill>
                    <p:spPr>
                      <a:xfrm>
                        <a:off x="7584304" y="574696"/>
                        <a:ext cx="4477067" cy="342577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D7B0AF3-2822-4D5D-A038-8716E7BFE7A5}"/>
              </a:ext>
            </a:extLst>
          </p:cNvPr>
          <p:cNvGraphicFramePr>
            <a:graphicFrameLocks noChangeAspect="1"/>
          </p:cNvGraphicFramePr>
          <p:nvPr/>
        </p:nvGraphicFramePr>
        <p:xfrm>
          <a:off x="3947256" y="795596"/>
          <a:ext cx="4165113" cy="3187070"/>
        </p:xfrm>
        <a:graphic>
          <a:graphicData uri="http://schemas.openxmlformats.org/presentationml/2006/ole">
            <mc:AlternateContent xmlns:mc="http://schemas.openxmlformats.org/markup-compatibility/2006">
              <mc:Choice xmlns:v="urn:schemas-microsoft-com:vml" Requires="v">
                <p:oleObj spid="_x0000_s2224" name="Graph" r:id="rId7" imgW="3920760" imgH="3000960" progId="Origin95.Graph">
                  <p:embed/>
                </p:oleObj>
              </mc:Choice>
              <mc:Fallback>
                <p:oleObj name="Graph" r:id="rId7" imgW="3920760" imgH="3000960" progId="Origin95.Graph">
                  <p:embed/>
                  <p:pic>
                    <p:nvPicPr>
                      <p:cNvPr id="7" name="Object 6">
                        <a:extLst>
                          <a:ext uri="{FF2B5EF4-FFF2-40B4-BE49-F238E27FC236}">
                            <a16:creationId xmlns:a16="http://schemas.microsoft.com/office/drawing/2014/main" id="{FD7B0AF3-2822-4D5D-A038-8716E7BFE7A5}"/>
                          </a:ext>
                        </a:extLst>
                      </p:cNvPr>
                      <p:cNvPicPr/>
                      <p:nvPr/>
                    </p:nvPicPr>
                    <p:blipFill>
                      <a:blip r:embed="rId8"/>
                      <a:stretch>
                        <a:fillRect/>
                      </a:stretch>
                    </p:blipFill>
                    <p:spPr>
                      <a:xfrm>
                        <a:off x="3947256" y="795596"/>
                        <a:ext cx="4165113" cy="318707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02FEEDD-7EF1-46A6-AEAD-6FE15C735BF3}"/>
              </a:ext>
            </a:extLst>
          </p:cNvPr>
          <p:cNvGraphicFramePr>
            <a:graphicFrameLocks noChangeAspect="1"/>
          </p:cNvGraphicFramePr>
          <p:nvPr/>
        </p:nvGraphicFramePr>
        <p:xfrm>
          <a:off x="-282644" y="502124"/>
          <a:ext cx="4782074" cy="3659157"/>
        </p:xfrm>
        <a:graphic>
          <a:graphicData uri="http://schemas.openxmlformats.org/presentationml/2006/ole">
            <mc:AlternateContent xmlns:mc="http://schemas.openxmlformats.org/markup-compatibility/2006">
              <mc:Choice xmlns:v="urn:schemas-microsoft-com:vml" Requires="v">
                <p:oleObj spid="_x0000_s2225" name="Graph" r:id="rId9" imgW="3920760" imgH="3000960" progId="Origin95.Graph">
                  <p:embed/>
                </p:oleObj>
              </mc:Choice>
              <mc:Fallback>
                <p:oleObj name="Graph" r:id="rId9" imgW="3920760" imgH="3000960" progId="Origin95.Graph">
                  <p:embed/>
                  <p:pic>
                    <p:nvPicPr>
                      <p:cNvPr id="8" name="Object 7">
                        <a:extLst>
                          <a:ext uri="{FF2B5EF4-FFF2-40B4-BE49-F238E27FC236}">
                            <a16:creationId xmlns:a16="http://schemas.microsoft.com/office/drawing/2014/main" id="{F02FEEDD-7EF1-46A6-AEAD-6FE15C735BF3}"/>
                          </a:ext>
                        </a:extLst>
                      </p:cNvPr>
                      <p:cNvPicPr/>
                      <p:nvPr/>
                    </p:nvPicPr>
                    <p:blipFill>
                      <a:blip r:embed="rId10"/>
                      <a:stretch>
                        <a:fillRect/>
                      </a:stretch>
                    </p:blipFill>
                    <p:spPr>
                      <a:xfrm>
                        <a:off x="-282644" y="502124"/>
                        <a:ext cx="4782074" cy="365915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3FC16071-3E13-4B3D-AD93-A878A3CDA0C0}"/>
              </a:ext>
            </a:extLst>
          </p:cNvPr>
          <p:cNvSpPr txBox="1"/>
          <p:nvPr/>
        </p:nvSpPr>
        <p:spPr>
          <a:xfrm>
            <a:off x="1041009" y="3784209"/>
            <a:ext cx="94507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Fig. Rate measurements with a beam diameter of (a) 4.8 mm (b) 3.2 mm and (c) fiber arrangement </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8EC1B3C-6829-4F7A-9055-F653FE6D0DC2}"/>
              </a:ext>
            </a:extLst>
          </p:cNvPr>
          <p:cNvSpPr txBox="1"/>
          <p:nvPr/>
        </p:nvSpPr>
        <p:spPr>
          <a:xfrm>
            <a:off x="3978811" y="5652867"/>
            <a:ext cx="59670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Fig. Pulse height variation with LASER rate with different  beam spots on the LAPPD. Based on the variation at 200 kHz, we deduced that the beam spot due to our fiber is ~ 4.6 mm.</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025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A4FA058-A07D-4CCC-85AF-B8CB6BDE5AEE}"/>
              </a:ext>
            </a:extLst>
          </p:cNvPr>
          <p:cNvGrpSpPr/>
          <p:nvPr/>
        </p:nvGrpSpPr>
        <p:grpSpPr>
          <a:xfrm>
            <a:off x="271788" y="433604"/>
            <a:ext cx="3580615" cy="1714469"/>
            <a:chOff x="654560" y="57686"/>
            <a:chExt cx="3580615" cy="1714469"/>
          </a:xfrm>
        </p:grpSpPr>
        <p:grpSp>
          <p:nvGrpSpPr>
            <p:cNvPr id="8" name="Group 7">
              <a:extLst>
                <a:ext uri="{FF2B5EF4-FFF2-40B4-BE49-F238E27FC236}">
                  <a16:creationId xmlns:a16="http://schemas.microsoft.com/office/drawing/2014/main" id="{02928B38-D719-48F6-BEF9-4DC342CEBA3C}"/>
                </a:ext>
              </a:extLst>
            </p:cNvPr>
            <p:cNvGrpSpPr/>
            <p:nvPr/>
          </p:nvGrpSpPr>
          <p:grpSpPr>
            <a:xfrm rot="16200000">
              <a:off x="1993044" y="-135605"/>
              <a:ext cx="1359991" cy="2115885"/>
              <a:chOff x="1181188" y="350873"/>
              <a:chExt cx="1359991" cy="2115885"/>
            </a:xfrm>
          </p:grpSpPr>
          <p:sp>
            <p:nvSpPr>
              <p:cNvPr id="4" name="Rectangle 3">
                <a:extLst>
                  <a:ext uri="{FF2B5EF4-FFF2-40B4-BE49-F238E27FC236}">
                    <a16:creationId xmlns:a16="http://schemas.microsoft.com/office/drawing/2014/main" id="{DEE7CD3C-D8FA-4610-B99C-A6C0EF22F790}"/>
                  </a:ext>
                </a:extLst>
              </p:cNvPr>
              <p:cNvSpPr/>
              <p:nvPr/>
            </p:nvSpPr>
            <p:spPr>
              <a:xfrm flipH="1">
                <a:off x="1181188" y="350873"/>
                <a:ext cx="45719" cy="2115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F895ABD-DC84-4EB6-824D-8E0E349AA733}"/>
                  </a:ext>
                </a:extLst>
              </p:cNvPr>
              <p:cNvSpPr/>
              <p:nvPr/>
            </p:nvSpPr>
            <p:spPr>
              <a:xfrm flipH="1">
                <a:off x="1376638" y="350879"/>
                <a:ext cx="211161" cy="2115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35E537D-5CEA-4D16-8BE9-25D169100981}"/>
                  </a:ext>
                </a:extLst>
              </p:cNvPr>
              <p:cNvSpPr/>
              <p:nvPr/>
            </p:nvSpPr>
            <p:spPr>
              <a:xfrm flipH="1">
                <a:off x="1899876" y="350875"/>
                <a:ext cx="211160" cy="2115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9732D89-16E4-4350-9887-496B8C741787}"/>
                  </a:ext>
                </a:extLst>
              </p:cNvPr>
              <p:cNvSpPr/>
              <p:nvPr/>
            </p:nvSpPr>
            <p:spPr>
              <a:xfrm flipH="1">
                <a:off x="2495460" y="350874"/>
                <a:ext cx="45719" cy="2115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28B659B-1D18-4605-A02F-45CCE8823B3F}"/>
                </a:ext>
              </a:extLst>
            </p:cNvPr>
            <p:cNvSpPr txBox="1"/>
            <p:nvPr/>
          </p:nvSpPr>
          <p:spPr>
            <a:xfrm>
              <a:off x="840509" y="57686"/>
              <a:ext cx="4267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a:t>
              </a:r>
            </a:p>
          </p:txBody>
        </p:sp>
        <p:sp>
          <p:nvSpPr>
            <p:cNvPr id="10" name="TextBox 9">
              <a:extLst>
                <a:ext uri="{FF2B5EF4-FFF2-40B4-BE49-F238E27FC236}">
                  <a16:creationId xmlns:a16="http://schemas.microsoft.com/office/drawing/2014/main" id="{3263AFD0-11D1-43C7-9A14-61F0A1850E1B}"/>
                </a:ext>
              </a:extLst>
            </p:cNvPr>
            <p:cNvSpPr txBox="1"/>
            <p:nvPr/>
          </p:nvSpPr>
          <p:spPr>
            <a:xfrm>
              <a:off x="683415" y="579230"/>
              <a:ext cx="7409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MCP1</a:t>
              </a:r>
            </a:p>
          </p:txBody>
        </p:sp>
        <p:sp>
          <p:nvSpPr>
            <p:cNvPr id="11" name="TextBox 10">
              <a:extLst>
                <a:ext uri="{FF2B5EF4-FFF2-40B4-BE49-F238E27FC236}">
                  <a16:creationId xmlns:a16="http://schemas.microsoft.com/office/drawing/2014/main" id="{A0B17C8C-60E6-4B31-A9BC-B069EDAB2625}"/>
                </a:ext>
              </a:extLst>
            </p:cNvPr>
            <p:cNvSpPr txBox="1"/>
            <p:nvPr/>
          </p:nvSpPr>
          <p:spPr>
            <a:xfrm>
              <a:off x="683415" y="1064414"/>
              <a:ext cx="7409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MCP2</a:t>
              </a:r>
            </a:p>
          </p:txBody>
        </p:sp>
        <p:sp>
          <p:nvSpPr>
            <p:cNvPr id="12" name="TextBox 11">
              <a:extLst>
                <a:ext uri="{FF2B5EF4-FFF2-40B4-BE49-F238E27FC236}">
                  <a16:creationId xmlns:a16="http://schemas.microsoft.com/office/drawing/2014/main" id="{D11D37CE-A82A-4CCE-A90B-61E5146C8253}"/>
                </a:ext>
              </a:extLst>
            </p:cNvPr>
            <p:cNvSpPr txBox="1"/>
            <p:nvPr/>
          </p:nvSpPr>
          <p:spPr>
            <a:xfrm>
              <a:off x="654560" y="1402823"/>
              <a:ext cx="7986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Anode</a:t>
              </a:r>
            </a:p>
          </p:txBody>
        </p:sp>
        <p:sp>
          <p:nvSpPr>
            <p:cNvPr id="13" name="TextBox 12">
              <a:extLst>
                <a:ext uri="{FF2B5EF4-FFF2-40B4-BE49-F238E27FC236}">
                  <a16:creationId xmlns:a16="http://schemas.microsoft.com/office/drawing/2014/main" id="{BCFEDBA8-8D13-4EF4-8260-05C344FC855D}"/>
                </a:ext>
              </a:extLst>
            </p:cNvPr>
            <p:cNvSpPr txBox="1"/>
            <p:nvPr/>
          </p:nvSpPr>
          <p:spPr>
            <a:xfrm>
              <a:off x="2900142" y="295606"/>
              <a:ext cx="7200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V</a:t>
              </a:r>
            </a:p>
          </p:txBody>
        </p:sp>
        <p:sp>
          <p:nvSpPr>
            <p:cNvPr id="14" name="TextBox 13">
              <a:extLst>
                <a:ext uri="{FF2B5EF4-FFF2-40B4-BE49-F238E27FC236}">
                  <a16:creationId xmlns:a16="http://schemas.microsoft.com/office/drawing/2014/main" id="{E91D1085-F379-43CC-BE90-9DA0C339BF96}"/>
                </a:ext>
              </a:extLst>
            </p:cNvPr>
            <p:cNvSpPr txBox="1"/>
            <p:nvPr/>
          </p:nvSpPr>
          <p:spPr>
            <a:xfrm>
              <a:off x="3661992" y="1105773"/>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925</a:t>
              </a:r>
            </a:p>
          </p:txBody>
        </p:sp>
        <p:sp>
          <p:nvSpPr>
            <p:cNvPr id="15" name="TextBox 14">
              <a:extLst>
                <a:ext uri="{FF2B5EF4-FFF2-40B4-BE49-F238E27FC236}">
                  <a16:creationId xmlns:a16="http://schemas.microsoft.com/office/drawing/2014/main" id="{5CE5B641-E560-4E81-8A78-E4F59FAA58ED}"/>
                </a:ext>
              </a:extLst>
            </p:cNvPr>
            <p:cNvSpPr txBox="1"/>
            <p:nvPr/>
          </p:nvSpPr>
          <p:spPr>
            <a:xfrm>
              <a:off x="3699451" y="590616"/>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925</a:t>
              </a:r>
            </a:p>
          </p:txBody>
        </p:sp>
        <p:sp>
          <p:nvSpPr>
            <p:cNvPr id="16" name="Right Brace 15">
              <a:extLst>
                <a:ext uri="{FF2B5EF4-FFF2-40B4-BE49-F238E27FC236}">
                  <a16:creationId xmlns:a16="http://schemas.microsoft.com/office/drawing/2014/main" id="{04919379-B085-4F16-8808-99D47C3C9A43}"/>
                </a:ext>
              </a:extLst>
            </p:cNvPr>
            <p:cNvSpPr/>
            <p:nvPr/>
          </p:nvSpPr>
          <p:spPr>
            <a:xfrm>
              <a:off x="3643962" y="306008"/>
              <a:ext cx="280242" cy="3567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ight Brace 16">
              <a:extLst>
                <a:ext uri="{FF2B5EF4-FFF2-40B4-BE49-F238E27FC236}">
                  <a16:creationId xmlns:a16="http://schemas.microsoft.com/office/drawing/2014/main" id="{E10B0CC3-640F-412B-84C4-305AC85B6A65}"/>
                </a:ext>
              </a:extLst>
            </p:cNvPr>
            <p:cNvSpPr/>
            <p:nvPr/>
          </p:nvSpPr>
          <p:spPr>
            <a:xfrm>
              <a:off x="3594928" y="883645"/>
              <a:ext cx="280241" cy="312077"/>
            </a:xfrm>
            <a:prstGeom prst="rightBrace">
              <a:avLst>
                <a:gd name="adj1" fmla="val 2500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D2B44A9-54C8-450E-B13B-7B5F7BB0647E}"/>
                </a:ext>
              </a:extLst>
            </p:cNvPr>
            <p:cNvSpPr txBox="1"/>
            <p:nvPr/>
          </p:nvSpPr>
          <p:spPr>
            <a:xfrm>
              <a:off x="2920151" y="819851"/>
              <a:ext cx="7200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200 V</a:t>
              </a:r>
            </a:p>
          </p:txBody>
        </p:sp>
      </p:grpSp>
      <p:pic>
        <p:nvPicPr>
          <p:cNvPr id="20" name="Picture 19">
            <a:extLst>
              <a:ext uri="{FF2B5EF4-FFF2-40B4-BE49-F238E27FC236}">
                <a16:creationId xmlns:a16="http://schemas.microsoft.com/office/drawing/2014/main" id="{159903C2-74DC-46CF-AD09-B994DF41BC75}"/>
              </a:ext>
            </a:extLst>
          </p:cNvPr>
          <p:cNvPicPr>
            <a:picLocks noChangeAspect="1"/>
          </p:cNvPicPr>
          <p:nvPr/>
        </p:nvPicPr>
        <p:blipFill>
          <a:blip r:embed="rId2"/>
          <a:stretch>
            <a:fillRect/>
          </a:stretch>
        </p:blipFill>
        <p:spPr>
          <a:xfrm>
            <a:off x="0" y="1899613"/>
            <a:ext cx="6804254" cy="5209798"/>
          </a:xfrm>
          <a:prstGeom prst="rect">
            <a:avLst/>
          </a:prstGeom>
        </p:spPr>
      </p:pic>
      <p:sp>
        <p:nvSpPr>
          <p:cNvPr id="2" name="TextBox 1">
            <a:extLst>
              <a:ext uri="{FF2B5EF4-FFF2-40B4-BE49-F238E27FC236}">
                <a16:creationId xmlns:a16="http://schemas.microsoft.com/office/drawing/2014/main" id="{BF29DB69-D496-46B2-A6B1-4CF2769D318F}"/>
              </a:ext>
            </a:extLst>
          </p:cNvPr>
          <p:cNvSpPr txBox="1"/>
          <p:nvPr/>
        </p:nvSpPr>
        <p:spPr>
          <a:xfrm>
            <a:off x="882151" y="8047"/>
            <a:ext cx="3084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LAPPD Electrode Arrangement </a:t>
            </a:r>
          </a:p>
        </p:txBody>
      </p:sp>
      <p:sp>
        <p:nvSpPr>
          <p:cNvPr id="21" name="TextBox 20">
            <a:extLst>
              <a:ext uri="{FF2B5EF4-FFF2-40B4-BE49-F238E27FC236}">
                <a16:creationId xmlns:a16="http://schemas.microsoft.com/office/drawing/2014/main" id="{2C149469-C185-4CC7-9388-A5076ADC2425}"/>
              </a:ext>
            </a:extLst>
          </p:cNvPr>
          <p:cNvSpPr txBox="1"/>
          <p:nvPr/>
        </p:nvSpPr>
        <p:spPr>
          <a:xfrm>
            <a:off x="2349614" y="3707893"/>
            <a:ext cx="2688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Spectra of After pulses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when only one after pulse occurs in coincidence with main pulse and LASER.</a:t>
            </a:r>
          </a:p>
        </p:txBody>
      </p:sp>
      <p:pic>
        <p:nvPicPr>
          <p:cNvPr id="3" name="Picture 2">
            <a:extLst>
              <a:ext uri="{FF2B5EF4-FFF2-40B4-BE49-F238E27FC236}">
                <a16:creationId xmlns:a16="http://schemas.microsoft.com/office/drawing/2014/main" id="{C39734FC-43E4-473B-A28D-5F4C61CCA881}"/>
              </a:ext>
            </a:extLst>
          </p:cNvPr>
          <p:cNvPicPr>
            <a:picLocks noChangeAspect="1"/>
          </p:cNvPicPr>
          <p:nvPr/>
        </p:nvPicPr>
        <p:blipFill>
          <a:blip r:embed="rId3"/>
          <a:stretch>
            <a:fillRect/>
          </a:stretch>
        </p:blipFill>
        <p:spPr>
          <a:xfrm>
            <a:off x="5271447" y="60264"/>
            <a:ext cx="6947456" cy="5309178"/>
          </a:xfrm>
          <a:prstGeom prst="rect">
            <a:avLst/>
          </a:prstGeom>
        </p:spPr>
      </p:pic>
      <p:sp>
        <p:nvSpPr>
          <p:cNvPr id="22" name="TextBox 21">
            <a:extLst>
              <a:ext uri="{FF2B5EF4-FFF2-40B4-BE49-F238E27FC236}">
                <a16:creationId xmlns:a16="http://schemas.microsoft.com/office/drawing/2014/main" id="{C745BDE3-121D-4FBA-972C-D9410544A0EA}"/>
              </a:ext>
            </a:extLst>
          </p:cNvPr>
          <p:cNvSpPr txBox="1"/>
          <p:nvPr/>
        </p:nvSpPr>
        <p:spPr>
          <a:xfrm>
            <a:off x="4149720" y="212028"/>
            <a:ext cx="13099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LASER Pulse</a:t>
            </a:r>
          </a:p>
        </p:txBody>
      </p:sp>
      <p:sp>
        <p:nvSpPr>
          <p:cNvPr id="23" name="TextBox 22">
            <a:extLst>
              <a:ext uri="{FF2B5EF4-FFF2-40B4-BE49-F238E27FC236}">
                <a16:creationId xmlns:a16="http://schemas.microsoft.com/office/drawing/2014/main" id="{F1CD7EC2-3402-422E-8BF7-5742083E697B}"/>
              </a:ext>
            </a:extLst>
          </p:cNvPr>
          <p:cNvSpPr txBox="1"/>
          <p:nvPr/>
        </p:nvSpPr>
        <p:spPr>
          <a:xfrm>
            <a:off x="10029725" y="1071000"/>
            <a:ext cx="21810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Ch1: One end of strip</a:t>
            </a:r>
          </a:p>
        </p:txBody>
      </p:sp>
      <p:sp>
        <p:nvSpPr>
          <p:cNvPr id="24" name="TextBox 23">
            <a:extLst>
              <a:ext uri="{FF2B5EF4-FFF2-40B4-BE49-F238E27FC236}">
                <a16:creationId xmlns:a16="http://schemas.microsoft.com/office/drawing/2014/main" id="{AF570843-2697-4B75-829E-C3161534FF89}"/>
              </a:ext>
            </a:extLst>
          </p:cNvPr>
          <p:cNvSpPr txBox="1"/>
          <p:nvPr/>
        </p:nvSpPr>
        <p:spPr>
          <a:xfrm>
            <a:off x="9880762" y="2530187"/>
            <a:ext cx="23381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Ch4: Other end of strip</a:t>
            </a:r>
          </a:p>
        </p:txBody>
      </p:sp>
      <p:sp>
        <p:nvSpPr>
          <p:cNvPr id="25" name="TextBox 24">
            <a:extLst>
              <a:ext uri="{FF2B5EF4-FFF2-40B4-BE49-F238E27FC236}">
                <a16:creationId xmlns:a16="http://schemas.microsoft.com/office/drawing/2014/main" id="{8BDC1A32-EC6B-481A-9BD9-2B11C126692A}"/>
              </a:ext>
            </a:extLst>
          </p:cNvPr>
          <p:cNvSpPr txBox="1"/>
          <p:nvPr/>
        </p:nvSpPr>
        <p:spPr>
          <a:xfrm>
            <a:off x="9872630" y="1899613"/>
            <a:ext cx="23175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Ch3: Unirradiated strip</a:t>
            </a:r>
          </a:p>
        </p:txBody>
      </p:sp>
      <p:sp>
        <p:nvSpPr>
          <p:cNvPr id="26" name="TextBox 25">
            <a:extLst>
              <a:ext uri="{FF2B5EF4-FFF2-40B4-BE49-F238E27FC236}">
                <a16:creationId xmlns:a16="http://schemas.microsoft.com/office/drawing/2014/main" id="{75A5EECF-43A4-4224-9334-4942ECB87029}"/>
              </a:ext>
            </a:extLst>
          </p:cNvPr>
          <p:cNvSpPr txBox="1"/>
          <p:nvPr/>
        </p:nvSpPr>
        <p:spPr>
          <a:xfrm>
            <a:off x="4275800" y="1776509"/>
            <a:ext cx="1119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Main Pulse </a:t>
            </a:r>
          </a:p>
        </p:txBody>
      </p:sp>
      <p:cxnSp>
        <p:nvCxnSpPr>
          <p:cNvPr id="28" name="Straight Arrow Connector 27">
            <a:extLst>
              <a:ext uri="{FF2B5EF4-FFF2-40B4-BE49-F238E27FC236}">
                <a16:creationId xmlns:a16="http://schemas.microsoft.com/office/drawing/2014/main" id="{8A47F76E-88ED-41CF-943B-CB7D9718A13F}"/>
              </a:ext>
            </a:extLst>
          </p:cNvPr>
          <p:cNvCxnSpPr/>
          <p:nvPr/>
        </p:nvCxnSpPr>
        <p:spPr>
          <a:xfrm flipV="1">
            <a:off x="4804707" y="1234593"/>
            <a:ext cx="590386" cy="720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079D405-5A0D-4F11-942D-E175CFFA4655}"/>
              </a:ext>
            </a:extLst>
          </p:cNvPr>
          <p:cNvCxnSpPr/>
          <p:nvPr/>
        </p:nvCxnSpPr>
        <p:spPr>
          <a:xfrm>
            <a:off x="4835446" y="2263925"/>
            <a:ext cx="559647" cy="482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BDA0AB1-CB95-4B62-BB53-BBCE2196BE00}"/>
              </a:ext>
            </a:extLst>
          </p:cNvPr>
          <p:cNvSpPr txBox="1"/>
          <p:nvPr/>
        </p:nvSpPr>
        <p:spPr>
          <a:xfrm>
            <a:off x="5564648" y="2509088"/>
            <a:ext cx="4316114" cy="369332"/>
          </a:xfrm>
          <a:prstGeom prst="rect">
            <a:avLst/>
          </a:prstGeom>
          <a:solidFill>
            <a:schemeClr val="accent1">
              <a:alpha val="16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After Pulses</a:t>
            </a:r>
          </a:p>
        </p:txBody>
      </p:sp>
      <p:sp>
        <p:nvSpPr>
          <p:cNvPr id="32" name="TextBox 31">
            <a:extLst>
              <a:ext uri="{FF2B5EF4-FFF2-40B4-BE49-F238E27FC236}">
                <a16:creationId xmlns:a16="http://schemas.microsoft.com/office/drawing/2014/main" id="{E5835600-3FED-422B-9BB8-47B1C0B229EB}"/>
              </a:ext>
            </a:extLst>
          </p:cNvPr>
          <p:cNvSpPr txBox="1"/>
          <p:nvPr/>
        </p:nvSpPr>
        <p:spPr>
          <a:xfrm>
            <a:off x="7485510" y="5602334"/>
            <a:ext cx="40478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After Pulse measurement settings</a:t>
            </a:r>
          </a:p>
        </p:txBody>
      </p:sp>
      <p:sp>
        <p:nvSpPr>
          <p:cNvPr id="33" name="TextBox 32">
            <a:extLst>
              <a:ext uri="{FF2B5EF4-FFF2-40B4-BE49-F238E27FC236}">
                <a16:creationId xmlns:a16="http://schemas.microsoft.com/office/drawing/2014/main" id="{EBD7B652-35B7-451F-9ACD-2B8A77145F6E}"/>
              </a:ext>
            </a:extLst>
          </p:cNvPr>
          <p:cNvSpPr txBox="1"/>
          <p:nvPr/>
        </p:nvSpPr>
        <p:spPr>
          <a:xfrm>
            <a:off x="7049251" y="159644"/>
            <a:ext cx="4316114" cy="369332"/>
          </a:xfrm>
          <a:prstGeom prst="rect">
            <a:avLst/>
          </a:prstGeom>
          <a:solidFill>
            <a:schemeClr val="accent1">
              <a:alpha val="16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Pulse Height Distribution of Main Pulse</a:t>
            </a:r>
          </a:p>
        </p:txBody>
      </p:sp>
      <p:sp>
        <p:nvSpPr>
          <p:cNvPr id="27" name="TextBox 26">
            <a:extLst>
              <a:ext uri="{FF2B5EF4-FFF2-40B4-BE49-F238E27FC236}">
                <a16:creationId xmlns:a16="http://schemas.microsoft.com/office/drawing/2014/main" id="{052D826A-D41A-49FF-A893-D31A5424C544}"/>
              </a:ext>
            </a:extLst>
          </p:cNvPr>
          <p:cNvSpPr txBox="1"/>
          <p:nvPr/>
        </p:nvSpPr>
        <p:spPr>
          <a:xfrm>
            <a:off x="6362700" y="6089965"/>
            <a:ext cx="5620962" cy="369332"/>
          </a:xfrm>
          <a:prstGeom prst="rect">
            <a:avLst/>
          </a:prstGeom>
          <a:noFill/>
        </p:spPr>
        <p:txBody>
          <a:bodyPr wrap="none" rtlCol="0">
            <a:spAutoFit/>
          </a:bodyPr>
          <a:lstStyle/>
          <a:p>
            <a:r>
              <a:rPr lang="en-US" b="1" dirty="0"/>
              <a:t>At a gain of 1x10</a:t>
            </a:r>
            <a:r>
              <a:rPr lang="en-US" b="1" baseline="30000" dirty="0"/>
              <a:t>7</a:t>
            </a:r>
            <a:r>
              <a:rPr lang="en-US" b="1" dirty="0"/>
              <a:t>, the tube has an after-pulse rate of 5% </a:t>
            </a:r>
          </a:p>
        </p:txBody>
      </p:sp>
    </p:spTree>
    <p:extLst>
      <p:ext uri="{BB962C8B-B14F-4D97-AF65-F5344CB8AC3E}">
        <p14:creationId xmlns:p14="http://schemas.microsoft.com/office/powerpoint/2010/main" val="1886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9154-4F0D-4021-B5E9-D77706316DCB}"/>
              </a:ext>
            </a:extLst>
          </p:cNvPr>
          <p:cNvSpPr>
            <a:spLocks noGrp="1"/>
          </p:cNvSpPr>
          <p:nvPr>
            <p:ph type="ctrTitle"/>
          </p:nvPr>
        </p:nvSpPr>
        <p:spPr>
          <a:xfrm>
            <a:off x="85725" y="87313"/>
            <a:ext cx="12030075" cy="620712"/>
          </a:xfrm>
        </p:spPr>
        <p:txBody>
          <a:bodyPr>
            <a:noAutofit/>
          </a:bodyPr>
          <a:lstStyle/>
          <a:p>
            <a:pPr lvl="0">
              <a:spcBef>
                <a:spcPts val="0"/>
              </a:spcBef>
              <a:buSzPts val="8000"/>
            </a:pPr>
            <a:r>
              <a:rPr lang="en-IN" sz="2800" b="1" dirty="0"/>
              <a:t>Lifetime of Microchannel Plate Photomultiplier Tubes (MCP-PMT) </a:t>
            </a:r>
          </a:p>
        </p:txBody>
      </p:sp>
      <p:pic>
        <p:nvPicPr>
          <p:cNvPr id="4" name="Picture 2">
            <a:extLst>
              <a:ext uri="{FF2B5EF4-FFF2-40B4-BE49-F238E27FC236}">
                <a16:creationId xmlns:a16="http://schemas.microsoft.com/office/drawing/2014/main" id="{9C73E597-3F0F-4FAD-9E1A-99D40C9AA3B4}"/>
              </a:ext>
            </a:extLst>
          </p:cNvPr>
          <p:cNvPicPr>
            <a:picLocks noChangeAspect="1" noChangeArrowheads="1"/>
          </p:cNvPicPr>
          <p:nvPr/>
        </p:nvPicPr>
        <p:blipFill>
          <a:blip r:embed="rId2" cstate="print"/>
          <a:srcRect/>
          <a:stretch>
            <a:fillRect/>
          </a:stretch>
        </p:blipFill>
        <p:spPr bwMode="auto">
          <a:xfrm>
            <a:off x="-2007" y="1125274"/>
            <a:ext cx="7003415" cy="4361672"/>
          </a:xfrm>
          <a:prstGeom prst="rect">
            <a:avLst/>
          </a:prstGeom>
          <a:noFill/>
          <a:ln w="9525">
            <a:solidFill>
              <a:schemeClr val="accent1"/>
            </a:solidFill>
            <a:miter lim="800000"/>
            <a:headEnd/>
            <a:tailEnd/>
          </a:ln>
        </p:spPr>
      </p:pic>
      <p:sp>
        <p:nvSpPr>
          <p:cNvPr id="6" name="Freeform 98">
            <a:extLst>
              <a:ext uri="{FF2B5EF4-FFF2-40B4-BE49-F238E27FC236}">
                <a16:creationId xmlns:a16="http://schemas.microsoft.com/office/drawing/2014/main" id="{457F1300-7137-4BD6-AF8C-4F7656B19F7E}"/>
              </a:ext>
            </a:extLst>
          </p:cNvPr>
          <p:cNvSpPr/>
          <p:nvPr/>
        </p:nvSpPr>
        <p:spPr>
          <a:xfrm>
            <a:off x="1534869" y="716280"/>
            <a:ext cx="347169" cy="1301234"/>
          </a:xfrm>
          <a:custGeom>
            <a:avLst/>
            <a:gdLst>
              <a:gd name="connsiteX0" fmla="*/ 0 w 552450"/>
              <a:gd name="connsiteY0" fmla="*/ 4152900 h 4152900"/>
              <a:gd name="connsiteX1" fmla="*/ 400050 w 552450"/>
              <a:gd name="connsiteY1" fmla="*/ 3467100 h 4152900"/>
              <a:gd name="connsiteX2" fmla="*/ 209550 w 552450"/>
              <a:gd name="connsiteY2" fmla="*/ 2876550 h 4152900"/>
              <a:gd name="connsiteX3" fmla="*/ 457200 w 552450"/>
              <a:gd name="connsiteY3" fmla="*/ 2171700 h 4152900"/>
              <a:gd name="connsiteX4" fmla="*/ 266700 w 552450"/>
              <a:gd name="connsiteY4" fmla="*/ 1619250 h 4152900"/>
              <a:gd name="connsiteX5" fmla="*/ 495300 w 552450"/>
              <a:gd name="connsiteY5" fmla="*/ 1028700 h 4152900"/>
              <a:gd name="connsiteX6" fmla="*/ 304800 w 552450"/>
              <a:gd name="connsiteY6" fmla="*/ 419100 h 4152900"/>
              <a:gd name="connsiteX7" fmla="*/ 552450 w 552450"/>
              <a:gd name="connsiteY7" fmla="*/ 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 h="4152900">
                <a:moveTo>
                  <a:pt x="0" y="4152900"/>
                </a:moveTo>
                <a:cubicBezTo>
                  <a:pt x="182562" y="3916362"/>
                  <a:pt x="365125" y="3679825"/>
                  <a:pt x="400050" y="3467100"/>
                </a:cubicBezTo>
                <a:cubicBezTo>
                  <a:pt x="434975" y="3254375"/>
                  <a:pt x="200025" y="3092450"/>
                  <a:pt x="209550" y="2876550"/>
                </a:cubicBezTo>
                <a:cubicBezTo>
                  <a:pt x="219075" y="2660650"/>
                  <a:pt x="447675" y="2381250"/>
                  <a:pt x="457200" y="2171700"/>
                </a:cubicBezTo>
                <a:cubicBezTo>
                  <a:pt x="466725" y="1962150"/>
                  <a:pt x="260350" y="1809750"/>
                  <a:pt x="266700" y="1619250"/>
                </a:cubicBezTo>
                <a:cubicBezTo>
                  <a:pt x="273050" y="1428750"/>
                  <a:pt x="488950" y="1228725"/>
                  <a:pt x="495300" y="1028700"/>
                </a:cubicBezTo>
                <a:cubicBezTo>
                  <a:pt x="501650" y="828675"/>
                  <a:pt x="295275" y="590550"/>
                  <a:pt x="304800" y="419100"/>
                </a:cubicBezTo>
                <a:cubicBezTo>
                  <a:pt x="314325" y="247650"/>
                  <a:pt x="433387" y="123825"/>
                  <a:pt x="552450" y="0"/>
                </a:cubicBezTo>
              </a:path>
            </a:pathLst>
          </a:custGeom>
          <a:ln w="34925">
            <a:solidFill>
              <a:srgbClr val="0070C0"/>
            </a:solidFill>
            <a:headEnd type="triangle"/>
          </a:ln>
          <a:scene3d>
            <a:camera prst="orthographicFront">
              <a:rot lat="0" lon="0" rev="36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B50457-B91C-4DB4-B582-D1E75BDCB3A8}"/>
                  </a:ext>
                </a:extLst>
              </p:cNvPr>
              <p:cNvSpPr txBox="1"/>
              <p:nvPr/>
            </p:nvSpPr>
            <p:spPr>
              <a:xfrm>
                <a:off x="1376219" y="778150"/>
                <a:ext cx="3320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𝜗</m:t>
                      </m:r>
                    </m:oMath>
                  </m:oMathPara>
                </a14:m>
                <a:endParaRPr lang="en-US" dirty="0"/>
              </a:p>
            </p:txBody>
          </p:sp>
        </mc:Choice>
        <mc:Fallback xmlns="">
          <p:sp>
            <p:nvSpPr>
              <p:cNvPr id="8" name="TextBox 7">
                <a:extLst>
                  <a:ext uri="{FF2B5EF4-FFF2-40B4-BE49-F238E27FC236}">
                    <a16:creationId xmlns:a16="http://schemas.microsoft.com/office/drawing/2014/main" id="{CBB50457-B91C-4DB4-B582-D1E75BDCB3A8}"/>
                  </a:ext>
                </a:extLst>
              </p:cNvPr>
              <p:cNvSpPr txBox="1">
                <a:spLocks noRot="1" noChangeAspect="1" noMove="1" noResize="1" noEditPoints="1" noAdjustHandles="1" noChangeArrowheads="1" noChangeShapeType="1" noTextEdit="1"/>
              </p:cNvSpPr>
              <p:nvPr/>
            </p:nvSpPr>
            <p:spPr>
              <a:xfrm>
                <a:off x="1376219" y="778150"/>
                <a:ext cx="332079" cy="276999"/>
              </a:xfrm>
              <a:prstGeom prst="rect">
                <a:avLst/>
              </a:prstGeom>
              <a:blipFill>
                <a:blip r:embed="rId3"/>
                <a:stretch>
                  <a:fillRect l="-16667" r="-12963" b="-1111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E432CE91-92C8-4D14-A077-2CCD74E536AE}"/>
              </a:ext>
            </a:extLst>
          </p:cNvPr>
          <p:cNvSpPr/>
          <p:nvPr/>
        </p:nvSpPr>
        <p:spPr>
          <a:xfrm>
            <a:off x="7055535" y="1225825"/>
            <a:ext cx="5011115" cy="3139321"/>
          </a:xfrm>
          <a:prstGeom prst="rect">
            <a:avLst/>
          </a:prstGeom>
        </p:spPr>
        <p:txBody>
          <a:bodyPr wrap="square">
            <a:spAutoFit/>
          </a:bodyPr>
          <a:lstStyle/>
          <a:p>
            <a:pPr marL="514350" lvl="0" indent="-514350" algn="just">
              <a:buFont typeface="+mj-lt"/>
              <a:buAutoNum type="arabicPeriod"/>
            </a:pPr>
            <a:r>
              <a:rPr lang="en-US" sz="2000" dirty="0">
                <a:solidFill>
                  <a:schemeClr val="dk1"/>
                </a:solidFill>
                <a:latin typeface="Calibri"/>
                <a:ea typeface="Calibri"/>
                <a:cs typeface="Calibri"/>
                <a:sym typeface="Calibri"/>
              </a:rPr>
              <a:t>Blocking the ions from reaching the  photocathode once they are created (active or passive ion barriers). </a:t>
            </a:r>
          </a:p>
          <a:p>
            <a:pPr marL="514350" lvl="0" indent="-514350" algn="just">
              <a:buFont typeface="+mj-lt"/>
              <a:buAutoNum type="arabicPeriod"/>
            </a:pPr>
            <a:endParaRPr lang="en-US" sz="2000" dirty="0">
              <a:solidFill>
                <a:schemeClr val="dk1"/>
              </a:solidFill>
              <a:latin typeface="Calibri"/>
              <a:ea typeface="Calibri"/>
              <a:cs typeface="Calibri"/>
              <a:sym typeface="Calibri"/>
            </a:endParaRPr>
          </a:p>
          <a:p>
            <a:pPr marL="514350" indent="-514350" algn="just">
              <a:buFont typeface="+mj-lt"/>
              <a:buAutoNum type="arabicPeriod"/>
            </a:pPr>
            <a:r>
              <a:rPr lang="en-US" sz="2000" dirty="0">
                <a:solidFill>
                  <a:schemeClr val="dk1"/>
                </a:solidFill>
                <a:latin typeface="Calibri"/>
                <a:ea typeface="Calibri"/>
                <a:cs typeface="Calibri"/>
                <a:sym typeface="Calibri"/>
              </a:rPr>
              <a:t>Suppress the release of positive ions through Atomic Layer Deposition (ALD) of additional layers of Al</a:t>
            </a:r>
            <a:r>
              <a:rPr lang="en-US" sz="2000" baseline="-25000" dirty="0">
                <a:solidFill>
                  <a:schemeClr val="dk1"/>
                </a:solidFill>
                <a:latin typeface="Calibri"/>
                <a:ea typeface="Calibri"/>
                <a:cs typeface="Calibri"/>
                <a:sym typeface="Calibri"/>
              </a:rPr>
              <a:t>2</a:t>
            </a:r>
            <a:r>
              <a:rPr lang="en-US" sz="2000" dirty="0">
                <a:solidFill>
                  <a:schemeClr val="dk1"/>
                </a:solidFill>
                <a:latin typeface="Calibri"/>
                <a:ea typeface="Calibri"/>
                <a:cs typeface="Calibri"/>
                <a:sym typeface="Calibri"/>
              </a:rPr>
              <a:t>O</a:t>
            </a:r>
            <a:r>
              <a:rPr lang="en-US" sz="2000" baseline="-25000" dirty="0">
                <a:solidFill>
                  <a:schemeClr val="dk1"/>
                </a:solidFill>
                <a:latin typeface="Calibri"/>
                <a:ea typeface="Calibri"/>
                <a:cs typeface="Calibri"/>
                <a:sym typeface="Calibri"/>
              </a:rPr>
              <a:t>3</a:t>
            </a:r>
            <a:r>
              <a:rPr lang="en-US" sz="2000" dirty="0">
                <a:solidFill>
                  <a:schemeClr val="dk1"/>
                </a:solidFill>
                <a:latin typeface="Calibri"/>
                <a:ea typeface="Calibri"/>
                <a:cs typeface="Calibri"/>
                <a:sym typeface="Calibri"/>
              </a:rPr>
              <a:t> or MgO in the inner surfaces of MCP micropores. Main challenge is o</a:t>
            </a:r>
            <a:r>
              <a:rPr lang="en-US" dirty="0"/>
              <a:t>ptimizing the coating process to get the desired lifetime.</a:t>
            </a:r>
          </a:p>
        </p:txBody>
      </p:sp>
    </p:spTree>
    <p:extLst>
      <p:ext uri="{BB962C8B-B14F-4D97-AF65-F5344CB8AC3E}">
        <p14:creationId xmlns:p14="http://schemas.microsoft.com/office/powerpoint/2010/main" val="154772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42D6-9144-4E38-9284-7A0EB902AD76}"/>
              </a:ext>
            </a:extLst>
          </p:cNvPr>
          <p:cNvSpPr>
            <a:spLocks noGrp="1"/>
          </p:cNvSpPr>
          <p:nvPr>
            <p:ph type="ctrTitle"/>
          </p:nvPr>
        </p:nvSpPr>
        <p:spPr>
          <a:xfrm>
            <a:off x="0" y="-69602"/>
            <a:ext cx="12192000" cy="581025"/>
          </a:xfrm>
        </p:spPr>
        <p:txBody>
          <a:bodyPr vert="horz" lIns="91145" tIns="45574" rIns="91145" bIns="45574" rtlCol="0" anchor="b">
            <a:noAutofit/>
          </a:bodyPr>
          <a:lstStyle/>
          <a:p>
            <a:pPr defTabSz="455728">
              <a:spcBef>
                <a:spcPts val="0"/>
              </a:spcBef>
              <a:buSzPts val="8000"/>
            </a:pPr>
            <a:r>
              <a:rPr lang="en-US" sz="2800" b="1" dirty="0">
                <a:latin typeface="Arial" panose="020B0604020202020204" pitchFamily="34" charset="0"/>
                <a:cs typeface="Arial" panose="020B0604020202020204" pitchFamily="34" charset="0"/>
              </a:rPr>
              <a:t>Investigation of Aging of MCPs with Enhanced  Lifetime</a:t>
            </a:r>
          </a:p>
        </p:txBody>
      </p:sp>
      <p:sp>
        <p:nvSpPr>
          <p:cNvPr id="5" name="TextBox 4">
            <a:extLst>
              <a:ext uri="{FF2B5EF4-FFF2-40B4-BE49-F238E27FC236}">
                <a16:creationId xmlns:a16="http://schemas.microsoft.com/office/drawing/2014/main" id="{34E06EFD-5B54-4B05-B819-8D2C9B9A4021}"/>
              </a:ext>
            </a:extLst>
          </p:cNvPr>
          <p:cNvSpPr txBox="1"/>
          <p:nvPr/>
        </p:nvSpPr>
        <p:spPr>
          <a:xfrm>
            <a:off x="5990885" y="771253"/>
            <a:ext cx="6106204" cy="3990836"/>
          </a:xfrm>
          <a:prstGeom prst="rect">
            <a:avLst/>
          </a:prstGeom>
          <a:noFill/>
        </p:spPr>
        <p:txBody>
          <a:bodyPr wrap="square" rtlCol="0">
            <a:spAutoFit/>
          </a:bodyPr>
          <a:lstStyle/>
          <a:p>
            <a:pPr marL="285750" indent="-285750">
              <a:buFont typeface="Arial" panose="020B0604020202020204" pitchFamily="34" charset="0"/>
              <a:buChar char="•"/>
            </a:pPr>
            <a:r>
              <a:rPr lang="en-US" sz="2000" dirty="0"/>
              <a:t>Pioneering work in simultaneously comparing the aging behavior of different kinds of MCPs by Lehmann et al [1]</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Diffuse 460 nm LED to homogeneously illuminate the whole MCP at single PE rate. The LED pulsed at 1 </a:t>
            </a:r>
            <a:r>
              <a:rPr lang="en-US" sz="2000" dirty="0" err="1"/>
              <a:t>MHz.</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err="1"/>
              <a:t>Photonis</a:t>
            </a:r>
            <a:r>
              <a:rPr lang="en-US" sz="2000" dirty="0"/>
              <a:t> MCP PMT with two ALD coating showed lifetime exceeding 26 C/cm</a:t>
            </a:r>
            <a:r>
              <a:rPr lang="en-US" sz="2000" baseline="30000" dirty="0"/>
              <a:t>2</a:t>
            </a:r>
            <a:r>
              <a:rPr lang="en-US" sz="2000" dirty="0"/>
              <a:t>.</a:t>
            </a:r>
          </a:p>
          <a:p>
            <a:pPr marL="285750" indent="-285750">
              <a:buFont typeface="Arial" panose="020B0604020202020204" pitchFamily="34" charset="0"/>
              <a:buChar char="•"/>
            </a:pPr>
            <a:endParaRPr lang="en-US" sz="2000" baseline="30000" dirty="0"/>
          </a:p>
          <a:p>
            <a:pPr marL="285750" indent="-285750">
              <a:buFont typeface="Arial" panose="020B0604020202020204" pitchFamily="34" charset="0"/>
              <a:buChar char="•"/>
            </a:pPr>
            <a:r>
              <a:rPr lang="en-US" sz="2000" dirty="0"/>
              <a:t>Ongoing experiment for several years to achieve integrated anode charge.</a:t>
            </a:r>
          </a:p>
        </p:txBody>
      </p:sp>
      <p:sp>
        <p:nvSpPr>
          <p:cNvPr id="6" name="TextBox 5">
            <a:extLst>
              <a:ext uri="{FF2B5EF4-FFF2-40B4-BE49-F238E27FC236}">
                <a16:creationId xmlns:a16="http://schemas.microsoft.com/office/drawing/2014/main" id="{A7CD4453-2CE8-49C6-87DE-C5F36BE122EE}"/>
              </a:ext>
            </a:extLst>
          </p:cNvPr>
          <p:cNvSpPr txBox="1"/>
          <p:nvPr/>
        </p:nvSpPr>
        <p:spPr>
          <a:xfrm>
            <a:off x="6276975" y="5440416"/>
            <a:ext cx="5915025" cy="646331"/>
          </a:xfrm>
          <a:prstGeom prst="rect">
            <a:avLst/>
          </a:prstGeom>
          <a:noFill/>
        </p:spPr>
        <p:txBody>
          <a:bodyPr wrap="square" rtlCol="0">
            <a:spAutoFit/>
          </a:bodyPr>
          <a:lstStyle/>
          <a:p>
            <a:pPr algn="just"/>
            <a:r>
              <a:rPr lang="en-US" b="1" dirty="0"/>
              <a:t>1. Lehmann et al., Nuclear Inst. and Methods in Physics Research, A 958 (2020) 162357.</a:t>
            </a:r>
          </a:p>
        </p:txBody>
      </p:sp>
      <p:sp>
        <p:nvSpPr>
          <p:cNvPr id="7" name="TextBox 6">
            <a:extLst>
              <a:ext uri="{FF2B5EF4-FFF2-40B4-BE49-F238E27FC236}">
                <a16:creationId xmlns:a16="http://schemas.microsoft.com/office/drawing/2014/main" id="{BE4DF1AD-DECF-4BFD-9916-B5E9E98CC5CA}"/>
              </a:ext>
            </a:extLst>
          </p:cNvPr>
          <p:cNvSpPr txBox="1"/>
          <p:nvPr/>
        </p:nvSpPr>
        <p:spPr>
          <a:xfrm>
            <a:off x="0" y="5120030"/>
            <a:ext cx="6019800" cy="738664"/>
          </a:xfrm>
          <a:prstGeom prst="rect">
            <a:avLst/>
          </a:prstGeom>
          <a:noFill/>
        </p:spPr>
        <p:txBody>
          <a:bodyPr wrap="square" rtlCol="0">
            <a:spAutoFit/>
          </a:bodyPr>
          <a:lstStyle/>
          <a:p>
            <a:pPr algn="just"/>
            <a:r>
              <a:rPr lang="en-US" sz="1400" dirty="0"/>
              <a:t>Fig. 1 . Results from the Lifetime testing conducted by Lehmann et al., NIMA (2020) [1]. The Quantum efficiency as a function of integrated anode charge for ALD coated MCP-PMTs. The inset in top panel for non-ALD MCP-PMTS. </a:t>
            </a:r>
          </a:p>
        </p:txBody>
      </p:sp>
      <p:pic>
        <p:nvPicPr>
          <p:cNvPr id="8" name="Picture 7">
            <a:extLst>
              <a:ext uri="{FF2B5EF4-FFF2-40B4-BE49-F238E27FC236}">
                <a16:creationId xmlns:a16="http://schemas.microsoft.com/office/drawing/2014/main" id="{C5FE37EE-0DB1-45E3-94A1-F65AF9903B4E}"/>
              </a:ext>
            </a:extLst>
          </p:cNvPr>
          <p:cNvPicPr>
            <a:picLocks noChangeAspect="1"/>
          </p:cNvPicPr>
          <p:nvPr/>
        </p:nvPicPr>
        <p:blipFill>
          <a:blip r:embed="rId4"/>
          <a:stretch>
            <a:fillRect/>
          </a:stretch>
        </p:blipFill>
        <p:spPr>
          <a:xfrm>
            <a:off x="0" y="432005"/>
            <a:ext cx="5895975" cy="4770537"/>
          </a:xfrm>
          <a:prstGeom prst="rect">
            <a:avLst/>
          </a:prstGeom>
        </p:spPr>
      </p:pic>
      <p:sp>
        <p:nvSpPr>
          <p:cNvPr id="3" name="Rectangle 2">
            <a:extLst>
              <a:ext uri="{FF2B5EF4-FFF2-40B4-BE49-F238E27FC236}">
                <a16:creationId xmlns:a16="http://schemas.microsoft.com/office/drawing/2014/main" id="{74A345E8-C7BD-40FF-824E-41179BD5ACE6}"/>
              </a:ext>
            </a:extLst>
          </p:cNvPr>
          <p:cNvSpPr/>
          <p:nvPr/>
        </p:nvSpPr>
        <p:spPr>
          <a:xfrm>
            <a:off x="195209" y="2434975"/>
            <a:ext cx="5671335" cy="29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DBE4F2B-4DDD-4907-9972-FB939A2DF332}"/>
              </a:ext>
            </a:extLst>
          </p:cNvPr>
          <p:cNvCxnSpPr/>
          <p:nvPr/>
        </p:nvCxnSpPr>
        <p:spPr>
          <a:xfrm>
            <a:off x="2599362" y="3421293"/>
            <a:ext cx="0" cy="6164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0E55BD9-6084-4625-AD25-52CB76D87E3F}"/>
              </a:ext>
            </a:extLst>
          </p:cNvPr>
          <p:cNvCxnSpPr/>
          <p:nvPr/>
        </p:nvCxnSpPr>
        <p:spPr>
          <a:xfrm>
            <a:off x="5618252" y="3306565"/>
            <a:ext cx="0" cy="6164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FAC1456-40C3-4B57-ACEF-0AC0936096EA}"/>
              </a:ext>
            </a:extLst>
          </p:cNvPr>
          <p:cNvSpPr txBox="1"/>
          <p:nvPr/>
        </p:nvSpPr>
        <p:spPr>
          <a:xfrm>
            <a:off x="2361929" y="3951963"/>
            <a:ext cx="1172116" cy="369332"/>
          </a:xfrm>
          <a:prstGeom prst="rect">
            <a:avLst/>
          </a:prstGeom>
          <a:noFill/>
        </p:spPr>
        <p:txBody>
          <a:bodyPr wrap="none" rtlCol="0">
            <a:spAutoFit/>
          </a:bodyPr>
          <a:lstStyle/>
          <a:p>
            <a:r>
              <a:rPr lang="en-US" b="1" dirty="0"/>
              <a:t>10 C/cm</a:t>
            </a:r>
            <a:r>
              <a:rPr lang="en-US" b="1" baseline="30000" dirty="0"/>
              <a:t>2</a:t>
            </a:r>
          </a:p>
        </p:txBody>
      </p:sp>
      <p:sp>
        <p:nvSpPr>
          <p:cNvPr id="11" name="TextBox 10">
            <a:extLst>
              <a:ext uri="{FF2B5EF4-FFF2-40B4-BE49-F238E27FC236}">
                <a16:creationId xmlns:a16="http://schemas.microsoft.com/office/drawing/2014/main" id="{4EDC422E-290F-43E0-9274-F052716727D6}"/>
              </a:ext>
            </a:extLst>
          </p:cNvPr>
          <p:cNvSpPr txBox="1"/>
          <p:nvPr/>
        </p:nvSpPr>
        <p:spPr>
          <a:xfrm>
            <a:off x="4612667" y="3881758"/>
            <a:ext cx="1154483" cy="369332"/>
          </a:xfrm>
          <a:prstGeom prst="rect">
            <a:avLst/>
          </a:prstGeom>
          <a:noFill/>
        </p:spPr>
        <p:txBody>
          <a:bodyPr wrap="none" rtlCol="0">
            <a:spAutoFit/>
          </a:bodyPr>
          <a:lstStyle/>
          <a:p>
            <a:r>
              <a:rPr lang="en-US" b="1" dirty="0"/>
              <a:t>26 C/cm</a:t>
            </a:r>
            <a:r>
              <a:rPr lang="en-US" b="1" baseline="30000" dirty="0"/>
              <a:t>2</a:t>
            </a:r>
          </a:p>
        </p:txBody>
      </p:sp>
    </p:spTree>
    <p:extLst>
      <p:ext uri="{BB962C8B-B14F-4D97-AF65-F5344CB8AC3E}">
        <p14:creationId xmlns:p14="http://schemas.microsoft.com/office/powerpoint/2010/main" val="131215436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9E75-2731-452F-A964-D0738B1FE96C}"/>
              </a:ext>
            </a:extLst>
          </p:cNvPr>
          <p:cNvSpPr>
            <a:spLocks noGrp="1"/>
          </p:cNvSpPr>
          <p:nvPr>
            <p:ph type="title"/>
          </p:nvPr>
        </p:nvSpPr>
        <p:spPr>
          <a:xfrm>
            <a:off x="838200" y="104752"/>
            <a:ext cx="10515600" cy="702002"/>
          </a:xfrm>
        </p:spPr>
        <p:txBody>
          <a:bodyPr>
            <a:normAutofit/>
          </a:bodyPr>
          <a:lstStyle/>
          <a:p>
            <a:pPr algn="ctr"/>
            <a:r>
              <a:rPr lang="en-US" sz="3200" b="1" dirty="0"/>
              <a:t>Pixel-based Lifetime testing</a:t>
            </a:r>
          </a:p>
        </p:txBody>
      </p:sp>
      <p:grpSp>
        <p:nvGrpSpPr>
          <p:cNvPr id="4" name="Group 3">
            <a:extLst>
              <a:ext uri="{FF2B5EF4-FFF2-40B4-BE49-F238E27FC236}">
                <a16:creationId xmlns:a16="http://schemas.microsoft.com/office/drawing/2014/main" id="{17B9FF8A-F75F-482B-BDBD-F2937A337392}"/>
              </a:ext>
            </a:extLst>
          </p:cNvPr>
          <p:cNvGrpSpPr/>
          <p:nvPr/>
        </p:nvGrpSpPr>
        <p:grpSpPr>
          <a:xfrm>
            <a:off x="316704" y="806754"/>
            <a:ext cx="7495953" cy="4011826"/>
            <a:chOff x="42183168" y="21040591"/>
            <a:chExt cx="7036476" cy="3492102"/>
          </a:xfrm>
        </p:grpSpPr>
        <p:pic>
          <p:nvPicPr>
            <p:cNvPr id="6" name="Google Shape;117;p13">
              <a:extLst>
                <a:ext uri="{FF2B5EF4-FFF2-40B4-BE49-F238E27FC236}">
                  <a16:creationId xmlns:a16="http://schemas.microsoft.com/office/drawing/2014/main" id="{DA1870E1-6DC3-474A-9B50-C845E1055EAD}"/>
                </a:ext>
              </a:extLst>
            </p:cNvPr>
            <p:cNvPicPr preferRelativeResize="0"/>
            <p:nvPr/>
          </p:nvPicPr>
          <p:blipFill rotWithShape="1">
            <a:blip r:embed="rId5">
              <a:alphaModFix/>
            </a:blip>
            <a:srcRect l="10555" r="8341" b="9287"/>
            <a:stretch/>
          </p:blipFill>
          <p:spPr>
            <a:xfrm>
              <a:off x="42183168" y="21040591"/>
              <a:ext cx="3952185" cy="3492102"/>
            </a:xfrm>
            <a:prstGeom prst="rect">
              <a:avLst/>
            </a:prstGeom>
            <a:noFill/>
            <a:ln>
              <a:noFill/>
            </a:ln>
          </p:spPr>
        </p:pic>
        <p:pic>
          <p:nvPicPr>
            <p:cNvPr id="5" name="Google Shape;114;p13">
              <a:extLst>
                <a:ext uri="{FF2B5EF4-FFF2-40B4-BE49-F238E27FC236}">
                  <a16:creationId xmlns:a16="http://schemas.microsoft.com/office/drawing/2014/main" id="{2FD55BA6-2222-4AC6-96E4-D6B98A676A7C}"/>
                </a:ext>
              </a:extLst>
            </p:cNvPr>
            <p:cNvPicPr preferRelativeResize="0"/>
            <p:nvPr/>
          </p:nvPicPr>
          <p:blipFill rotWithShape="1">
            <a:blip r:embed="rId6">
              <a:alphaModFix/>
            </a:blip>
            <a:srcRect l="11289" r="8811" b="9258"/>
            <a:stretch/>
          </p:blipFill>
          <p:spPr>
            <a:xfrm>
              <a:off x="45326198" y="21040591"/>
              <a:ext cx="3893446" cy="3492102"/>
            </a:xfrm>
            <a:prstGeom prst="rect">
              <a:avLst/>
            </a:prstGeom>
            <a:noFill/>
            <a:ln>
              <a:noFill/>
            </a:ln>
          </p:spPr>
        </p:pic>
      </p:grpSp>
      <p:sp>
        <p:nvSpPr>
          <p:cNvPr id="7" name="Rectangle 6">
            <a:extLst>
              <a:ext uri="{FF2B5EF4-FFF2-40B4-BE49-F238E27FC236}">
                <a16:creationId xmlns:a16="http://schemas.microsoft.com/office/drawing/2014/main" id="{1BD4B09F-EFE5-4760-AFE1-F824AF008538}"/>
              </a:ext>
            </a:extLst>
          </p:cNvPr>
          <p:cNvSpPr/>
          <p:nvPr/>
        </p:nvSpPr>
        <p:spPr>
          <a:xfrm>
            <a:off x="7875232" y="1083125"/>
            <a:ext cx="4379343" cy="4314451"/>
          </a:xfrm>
          <a:prstGeom prst="rect">
            <a:avLst/>
          </a:prstGeom>
        </p:spPr>
        <p:txBody>
          <a:bodyPr wrap="square">
            <a:spAutoFit/>
          </a:bodyPr>
          <a:lstStyle/>
          <a:p>
            <a:pPr marL="285750" indent="-285750" algn="just">
              <a:lnSpc>
                <a:spcPct val="114000"/>
              </a:lnSpc>
              <a:spcBef>
                <a:spcPts val="600"/>
              </a:spcBef>
              <a:spcAft>
                <a:spcPts val="600"/>
              </a:spcAft>
              <a:buFont typeface="Arial" panose="020B0604020202020204" pitchFamily="34" charset="0"/>
              <a:buChar char="•"/>
            </a:pPr>
            <a:r>
              <a:rPr lang="en-US" dirty="0">
                <a:solidFill>
                  <a:schemeClr val="accent1">
                    <a:lumMod val="75000"/>
                  </a:schemeClr>
                </a:solidFill>
                <a:latin typeface="Comic Sans MS" panose="030F0702030302020204" pitchFamily="66" charset="0"/>
                <a:ea typeface="Times New Roman" panose="02020603050405020304" pitchFamily="18" charset="0"/>
              </a:rPr>
              <a:t>The pixel-based lifetime time testing method: Exposes a pixel of the MCP-PMT to high photon rate. </a:t>
            </a:r>
          </a:p>
          <a:p>
            <a:pPr marL="285750" indent="-285750" algn="just">
              <a:lnSpc>
                <a:spcPct val="114000"/>
              </a:lnSpc>
              <a:spcBef>
                <a:spcPts val="600"/>
              </a:spcBef>
              <a:spcAft>
                <a:spcPts val="600"/>
              </a:spcAft>
              <a:buFont typeface="Arial" panose="020B0604020202020204" pitchFamily="34" charset="0"/>
              <a:buChar char="•"/>
            </a:pPr>
            <a:r>
              <a:rPr lang="en-US" dirty="0">
                <a:solidFill>
                  <a:schemeClr val="accent1">
                    <a:lumMod val="75000"/>
                  </a:schemeClr>
                </a:solidFill>
                <a:latin typeface="Comic Sans MS" panose="030F0702030302020204" pitchFamily="66" charset="0"/>
                <a:ea typeface="Times New Roman" panose="02020603050405020304" pitchFamily="18" charset="0"/>
              </a:rPr>
              <a:t>Damage is primarily a local phenomenon.</a:t>
            </a:r>
          </a:p>
          <a:p>
            <a:pPr marL="285750" indent="-285750" algn="just">
              <a:lnSpc>
                <a:spcPct val="114000"/>
              </a:lnSpc>
              <a:spcBef>
                <a:spcPts val="600"/>
              </a:spcBef>
              <a:spcAft>
                <a:spcPts val="600"/>
              </a:spcAft>
              <a:buFont typeface="Arial" panose="020B0604020202020204" pitchFamily="34" charset="0"/>
              <a:buChar char="•"/>
            </a:pPr>
            <a:endParaRPr lang="en-US" dirty="0">
              <a:solidFill>
                <a:schemeClr val="accent1">
                  <a:lumMod val="75000"/>
                </a:schemeClr>
              </a:solidFill>
              <a:latin typeface="Comic Sans MS" panose="030F0702030302020204" pitchFamily="66" charset="0"/>
              <a:ea typeface="Times New Roman" panose="02020603050405020304" pitchFamily="18" charset="0"/>
            </a:endParaRPr>
          </a:p>
          <a:p>
            <a:pPr algn="just">
              <a:lnSpc>
                <a:spcPct val="114000"/>
              </a:lnSpc>
              <a:spcBef>
                <a:spcPts val="600"/>
              </a:spcBef>
              <a:spcAft>
                <a:spcPts val="600"/>
              </a:spcAft>
            </a:pPr>
            <a:r>
              <a:rPr lang="en-US" dirty="0">
                <a:solidFill>
                  <a:schemeClr val="accent1">
                    <a:lumMod val="75000"/>
                  </a:schemeClr>
                </a:solidFill>
                <a:latin typeface="Comic Sans MS" panose="030F0702030302020204" pitchFamily="66" charset="0"/>
                <a:ea typeface="Times New Roman" panose="02020603050405020304" pitchFamily="18" charset="0"/>
              </a:rPr>
              <a:t>Key advantages: </a:t>
            </a:r>
          </a:p>
          <a:p>
            <a:pPr marL="285750" indent="-285750" algn="just">
              <a:lnSpc>
                <a:spcPct val="114000"/>
              </a:lnSpc>
              <a:spcBef>
                <a:spcPts val="600"/>
              </a:spcBef>
              <a:spcAft>
                <a:spcPts val="600"/>
              </a:spcAft>
              <a:buFont typeface="Arial" panose="020B0604020202020204" pitchFamily="34" charset="0"/>
              <a:buChar char="•"/>
            </a:pPr>
            <a:r>
              <a:rPr lang="en-US" dirty="0">
                <a:solidFill>
                  <a:schemeClr val="accent1">
                    <a:lumMod val="75000"/>
                  </a:schemeClr>
                </a:solidFill>
                <a:latin typeface="Comic Sans MS" panose="030F0702030302020204" pitchFamily="66" charset="0"/>
                <a:ea typeface="Times New Roman" panose="02020603050405020304" pitchFamily="18" charset="0"/>
              </a:rPr>
              <a:t>The MCP-PMT can be reused after testing.</a:t>
            </a:r>
          </a:p>
          <a:p>
            <a:pPr marL="285750" indent="-285750" algn="just">
              <a:lnSpc>
                <a:spcPct val="114000"/>
              </a:lnSpc>
              <a:spcBef>
                <a:spcPts val="600"/>
              </a:spcBef>
              <a:spcAft>
                <a:spcPts val="600"/>
              </a:spcAft>
              <a:buFont typeface="Arial" panose="020B0604020202020204" pitchFamily="34" charset="0"/>
              <a:buChar char="•"/>
            </a:pPr>
            <a:r>
              <a:rPr lang="en-US" dirty="0">
                <a:solidFill>
                  <a:schemeClr val="accent1">
                    <a:lumMod val="75000"/>
                  </a:schemeClr>
                </a:solidFill>
                <a:latin typeface="Comic Sans MS" panose="030F0702030302020204" pitchFamily="66" charset="0"/>
                <a:ea typeface="Times New Roman" panose="02020603050405020304" pitchFamily="18" charset="0"/>
              </a:rPr>
              <a:t>Multiple lifetime tests can be performed on a single device. </a:t>
            </a:r>
          </a:p>
        </p:txBody>
      </p:sp>
      <p:sp>
        <p:nvSpPr>
          <p:cNvPr id="8" name="Google Shape;125;p13">
            <a:extLst>
              <a:ext uri="{FF2B5EF4-FFF2-40B4-BE49-F238E27FC236}">
                <a16:creationId xmlns:a16="http://schemas.microsoft.com/office/drawing/2014/main" id="{432029A5-52CB-4417-9CD2-5D90977F2301}"/>
              </a:ext>
            </a:extLst>
          </p:cNvPr>
          <p:cNvSpPr txBox="1"/>
          <p:nvPr/>
        </p:nvSpPr>
        <p:spPr>
          <a:xfrm>
            <a:off x="0" y="4818580"/>
            <a:ext cx="7495953" cy="1157992"/>
          </a:xfrm>
          <a:prstGeom prst="rect">
            <a:avLst/>
          </a:prstGeom>
          <a:noFill/>
          <a:ln>
            <a:noFill/>
          </a:ln>
        </p:spPr>
        <p:txBody>
          <a:bodyPr spcFirstLastPara="1" wrap="square" lIns="91425" tIns="45700" rIns="91425" bIns="45700" anchor="t" anchorCtr="0">
            <a:noAutofit/>
          </a:bodyPr>
          <a:lstStyle/>
          <a:p>
            <a:pPr lvl="0" algn="just">
              <a:lnSpc>
                <a:spcPct val="114000"/>
              </a:lnSpc>
            </a:pPr>
            <a:r>
              <a:rPr lang="en-US" sz="2000" dirty="0">
                <a:solidFill>
                  <a:schemeClr val="dk1"/>
                </a:solidFill>
                <a:latin typeface="Calibri" pitchFamily="34" charset="0"/>
                <a:ea typeface="Calibri"/>
                <a:cs typeface="Calibri"/>
                <a:sym typeface="Calibri"/>
              </a:rPr>
              <a:t>Figure: PE scan of a 5 cm x 5cm </a:t>
            </a:r>
            <a:r>
              <a:rPr lang="en-US" sz="2000" dirty="0" err="1">
                <a:solidFill>
                  <a:schemeClr val="dk1"/>
                </a:solidFill>
                <a:latin typeface="Calibri" pitchFamily="34" charset="0"/>
                <a:ea typeface="Calibri"/>
                <a:cs typeface="Calibri"/>
                <a:sym typeface="Calibri"/>
              </a:rPr>
              <a:t>Photonis</a:t>
            </a:r>
            <a:r>
              <a:rPr lang="en-US" sz="2000" dirty="0">
                <a:solidFill>
                  <a:schemeClr val="dk1"/>
                </a:solidFill>
                <a:latin typeface="Calibri" pitchFamily="34" charset="0"/>
                <a:ea typeface="Calibri"/>
                <a:cs typeface="Calibri"/>
                <a:sym typeface="Calibri"/>
              </a:rPr>
              <a:t> MCP-PMT. Comparison of the estimated photo electrons (PE) before (Pre-LT) and after (Post-LT) the lifetime test for same incoming light intensity. </a:t>
            </a:r>
            <a:endParaRPr sz="2000" dirty="0">
              <a:solidFill>
                <a:schemeClr val="dk1"/>
              </a:solidFill>
              <a:latin typeface="Calibri" pitchFamily="34" charset="0"/>
              <a:ea typeface="Calibri"/>
              <a:cs typeface="Calibri"/>
              <a:sym typeface="Calibri"/>
            </a:endParaRPr>
          </a:p>
        </p:txBody>
      </p:sp>
      <p:cxnSp>
        <p:nvCxnSpPr>
          <p:cNvPr id="11" name="Straight Arrow Connector 10">
            <a:extLst>
              <a:ext uri="{FF2B5EF4-FFF2-40B4-BE49-F238E27FC236}">
                <a16:creationId xmlns:a16="http://schemas.microsoft.com/office/drawing/2014/main" id="{CF0EB4E6-B8B5-4058-A910-7EC64CB87161}"/>
              </a:ext>
            </a:extLst>
          </p:cNvPr>
          <p:cNvCxnSpPr/>
          <p:nvPr/>
        </p:nvCxnSpPr>
        <p:spPr>
          <a:xfrm>
            <a:off x="316704" y="1243173"/>
            <a:ext cx="0" cy="344184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DB86A16-E0AE-43CE-B564-32A9A46582E8}"/>
              </a:ext>
            </a:extLst>
          </p:cNvPr>
          <p:cNvSpPr txBox="1"/>
          <p:nvPr/>
        </p:nvSpPr>
        <p:spPr>
          <a:xfrm rot="16200000">
            <a:off x="-196872" y="2901934"/>
            <a:ext cx="710451" cy="369332"/>
          </a:xfrm>
          <a:prstGeom prst="rect">
            <a:avLst/>
          </a:prstGeom>
          <a:noFill/>
        </p:spPr>
        <p:txBody>
          <a:bodyPr wrap="none" rtlCol="0">
            <a:spAutoFit/>
          </a:bodyPr>
          <a:lstStyle/>
          <a:p>
            <a:r>
              <a:rPr lang="en-US" b="1" dirty="0"/>
              <a:t>5 cm</a:t>
            </a:r>
          </a:p>
        </p:txBody>
      </p:sp>
    </p:spTree>
    <p:extLst>
      <p:ext uri="{BB962C8B-B14F-4D97-AF65-F5344CB8AC3E}">
        <p14:creationId xmlns:p14="http://schemas.microsoft.com/office/powerpoint/2010/main" val="76326562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E615-89F3-423C-A0A8-0BE508AB9C57}"/>
              </a:ext>
            </a:extLst>
          </p:cNvPr>
          <p:cNvSpPr>
            <a:spLocks noGrp="1"/>
          </p:cNvSpPr>
          <p:nvPr>
            <p:ph type="title"/>
          </p:nvPr>
        </p:nvSpPr>
        <p:spPr>
          <a:xfrm>
            <a:off x="838200" y="-254000"/>
            <a:ext cx="10515600" cy="1325563"/>
          </a:xfrm>
        </p:spPr>
        <p:txBody>
          <a:bodyPr>
            <a:normAutofit/>
          </a:bodyPr>
          <a:lstStyle/>
          <a:p>
            <a:pPr algn="ctr"/>
            <a:r>
              <a:rPr lang="en-US" sz="2800" b="1" dirty="0"/>
              <a:t>20 cm x 20 cm LAPPD</a:t>
            </a:r>
            <a:r>
              <a:rPr lang="en-US" sz="2800" b="1" baseline="30000" dirty="0"/>
              <a:t>TM </a:t>
            </a:r>
            <a:r>
              <a:rPr lang="en-US" sz="2800" b="1" dirty="0"/>
              <a:t>from </a:t>
            </a:r>
            <a:r>
              <a:rPr lang="en-US" sz="2800" b="1" dirty="0" err="1"/>
              <a:t>Incom</a:t>
            </a:r>
            <a:r>
              <a:rPr lang="en-US" sz="2800" b="1" dirty="0"/>
              <a:t> Inc.</a:t>
            </a:r>
            <a:endParaRPr lang="en-US" sz="2800" b="1" baseline="30000" dirty="0"/>
          </a:p>
        </p:txBody>
      </p:sp>
      <p:graphicFrame>
        <p:nvGraphicFramePr>
          <p:cNvPr id="7" name="Table 6">
            <a:extLst>
              <a:ext uri="{FF2B5EF4-FFF2-40B4-BE49-F238E27FC236}">
                <a16:creationId xmlns:a16="http://schemas.microsoft.com/office/drawing/2014/main" id="{45A505B2-7483-4C54-BD2C-A26FD08472D8}"/>
              </a:ext>
            </a:extLst>
          </p:cNvPr>
          <p:cNvGraphicFramePr>
            <a:graphicFrameLocks noGrp="1"/>
          </p:cNvGraphicFramePr>
          <p:nvPr>
            <p:extLst>
              <p:ext uri="{D42A27DB-BD31-4B8C-83A1-F6EECF244321}">
                <p14:modId xmlns:p14="http://schemas.microsoft.com/office/powerpoint/2010/main" val="949371511"/>
              </p:ext>
            </p:extLst>
          </p:nvPr>
        </p:nvGraphicFramePr>
        <p:xfrm>
          <a:off x="5800726" y="781574"/>
          <a:ext cx="6391274" cy="5248412"/>
        </p:xfrm>
        <a:graphic>
          <a:graphicData uri="http://schemas.openxmlformats.org/drawingml/2006/table">
            <a:tbl>
              <a:tblPr firstRow="1" firstCol="1" bandRow="1"/>
              <a:tblGrid>
                <a:gridCol w="3039946">
                  <a:extLst>
                    <a:ext uri="{9D8B030D-6E8A-4147-A177-3AD203B41FA5}">
                      <a16:colId xmlns:a16="http://schemas.microsoft.com/office/drawing/2014/main" val="305233683"/>
                    </a:ext>
                  </a:extLst>
                </a:gridCol>
                <a:gridCol w="3351328">
                  <a:extLst>
                    <a:ext uri="{9D8B030D-6E8A-4147-A177-3AD203B41FA5}">
                      <a16:colId xmlns:a16="http://schemas.microsoft.com/office/drawing/2014/main" val="1813109453"/>
                    </a:ext>
                  </a:extLst>
                </a:gridCol>
              </a:tblGrid>
              <a:tr h="239890">
                <a:tc>
                  <a:txBody>
                    <a:bodyPr/>
                    <a:lstStyle/>
                    <a:p>
                      <a:pPr marL="54610" marR="0" algn="ctr">
                        <a:lnSpc>
                          <a:spcPct val="115000"/>
                        </a:lnSpc>
                        <a:spcBef>
                          <a:spcPts val="0"/>
                        </a:spcBef>
                        <a:spcAft>
                          <a:spcPts val="0"/>
                        </a:spcAft>
                      </a:pPr>
                      <a:r>
                        <a:rPr lang="en-US" sz="1800" b="1">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Feature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lnSpc>
                          <a:spcPct val="115000"/>
                        </a:lnSpc>
                        <a:spcBef>
                          <a:spcPts val="0"/>
                        </a:spcBef>
                        <a:spcAft>
                          <a:spcPts val="0"/>
                        </a:spcAft>
                      </a:pPr>
                      <a:r>
                        <a:rPr lang="en-US" sz="1800" b="1">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Parameter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761110"/>
                  </a:ext>
                </a:extLst>
              </a:tr>
              <a:tr h="239890">
                <a:tc>
                  <a:txBody>
                    <a:bodyPr/>
                    <a:lstStyle/>
                    <a:p>
                      <a:pPr marL="57150" marR="0">
                        <a:lnSpc>
                          <a:spcPct val="115000"/>
                        </a:lnSpc>
                        <a:spcBef>
                          <a:spcPts val="0"/>
                        </a:spcBef>
                        <a:spcAft>
                          <a:spcPts val="0"/>
                        </a:spcAft>
                      </a:pPr>
                      <a:r>
                        <a:rPr lang="en-US" sz="18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Seal Date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02/04/2020/LAPPD-64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730614"/>
                  </a:ext>
                </a:extLst>
              </a:tr>
              <a:tr h="495938">
                <a:tc>
                  <a:txBody>
                    <a:bodyPr/>
                    <a:lstStyle/>
                    <a:p>
                      <a:pPr marL="57150" marR="0">
                        <a:lnSpc>
                          <a:spcPct val="115000"/>
                        </a:lnSpc>
                        <a:spcBef>
                          <a:spcPts val="0"/>
                        </a:spcBef>
                        <a:spcAft>
                          <a:spcPts val="0"/>
                        </a:spcAft>
                      </a:pPr>
                      <a:r>
                        <a:rPr lang="en-US" sz="18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Photodetector Material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Borosilicate glass</a:t>
                      </a:r>
                      <a:r>
                        <a:rPr lang="en-US" sz="1800" dirty="0">
                          <a:solidFill>
                            <a:srgbClr val="F79646"/>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lower tile assembly</a:t>
                      </a:r>
                    </a:p>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Interior </a:t>
                      </a:r>
                      <a:r>
                        <a:rPr lang="en-US" sz="1800" dirty="0" err="1">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stripline</a:t>
                      </a: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anode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437741"/>
                  </a:ext>
                </a:extLst>
              </a:tr>
              <a:tr h="239890">
                <a:tc>
                  <a:txBody>
                    <a:bodyPr/>
                    <a:lstStyle/>
                    <a:p>
                      <a:pPr marL="57150" marR="0">
                        <a:lnSpc>
                          <a:spcPct val="115000"/>
                        </a:lnSpc>
                        <a:spcBef>
                          <a:spcPts val="0"/>
                        </a:spcBef>
                        <a:spcAft>
                          <a:spcPts val="0"/>
                        </a:spcAft>
                      </a:pPr>
                      <a:r>
                        <a:rPr lang="en-US" sz="18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Photocathode Material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Alkali metal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22790"/>
                  </a:ext>
                </a:extLst>
              </a:tr>
              <a:tr h="239890">
                <a:tc>
                  <a:txBody>
                    <a:bodyPr/>
                    <a:lstStyle/>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Wavelength – Maximum Sensitivity (nm)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 365 nm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780874"/>
                  </a:ext>
                </a:extLst>
              </a:tr>
              <a:tr h="495938">
                <a:tc>
                  <a:txBody>
                    <a:bodyPr/>
                    <a:lstStyle/>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Anode Data Strip Configuration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28 silver strips, Width = 5.2 mm, Nominal 50 ‎Ω Impedance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883135"/>
                  </a:ext>
                </a:extLst>
              </a:tr>
              <a:tr h="495938">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MCP Substrate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Incom C14/C5 Glass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699716"/>
                  </a:ext>
                </a:extLst>
              </a:tr>
              <a:tr h="495938">
                <a:tc>
                  <a:txBody>
                    <a:bodyPr/>
                    <a:lstStyle/>
                    <a:p>
                      <a:pPr marL="0" marR="0">
                        <a:lnSpc>
                          <a:spcPct val="115000"/>
                        </a:lnSpc>
                        <a:spcBef>
                          <a:spcPts val="0"/>
                        </a:spcBef>
                        <a:spcAft>
                          <a:spcPts val="0"/>
                        </a:spcAft>
                      </a:pPr>
                      <a:r>
                        <a:rPr lang="en-US" sz="18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Resistive and Emissive Coatings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Chem 1, Applied via Atomic Layer Deposition (ALD)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424203"/>
                  </a:ext>
                </a:extLst>
              </a:tr>
              <a:tr h="495938">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Secondary Emission (SEE) Layer Material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MgO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145948"/>
                  </a:ext>
                </a:extLst>
              </a:tr>
              <a:tr h="495938">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MCP resistance (Entry/Exit)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13.1 / 4.1 M</a:t>
                      </a:r>
                      <a:r>
                        <a:rPr lang="en-US" sz="18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Ω</a:t>
                      </a: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925 V </a:t>
                      </a:r>
                      <a:r>
                        <a:rPr lang="en-US" sz="1800" baseline="300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67055"/>
                  </a:ext>
                </a:extLst>
              </a:tr>
            </a:tbl>
          </a:graphicData>
        </a:graphic>
      </p:graphicFrame>
      <p:pic>
        <p:nvPicPr>
          <p:cNvPr id="3" name="Picture 2">
            <a:extLst>
              <a:ext uri="{FF2B5EF4-FFF2-40B4-BE49-F238E27FC236}">
                <a16:creationId xmlns:a16="http://schemas.microsoft.com/office/drawing/2014/main" id="{CDFEAA7B-A774-49EB-B344-EB71984319A6}"/>
              </a:ext>
            </a:extLst>
          </p:cNvPr>
          <p:cNvPicPr>
            <a:picLocks noChangeAspect="1"/>
          </p:cNvPicPr>
          <p:nvPr/>
        </p:nvPicPr>
        <p:blipFill>
          <a:blip r:embed="rId4"/>
          <a:stretch>
            <a:fillRect/>
          </a:stretch>
        </p:blipFill>
        <p:spPr>
          <a:xfrm>
            <a:off x="0" y="781573"/>
            <a:ext cx="5800726" cy="5248411"/>
          </a:xfrm>
          <a:prstGeom prst="rect">
            <a:avLst/>
          </a:prstGeom>
        </p:spPr>
      </p:pic>
      <p:sp>
        <p:nvSpPr>
          <p:cNvPr id="5" name="Sun 4">
            <a:extLst>
              <a:ext uri="{FF2B5EF4-FFF2-40B4-BE49-F238E27FC236}">
                <a16:creationId xmlns:a16="http://schemas.microsoft.com/office/drawing/2014/main" id="{EB903DFA-EC93-4465-AB14-2612BCEA2218}"/>
              </a:ext>
            </a:extLst>
          </p:cNvPr>
          <p:cNvSpPr/>
          <p:nvPr/>
        </p:nvSpPr>
        <p:spPr>
          <a:xfrm>
            <a:off x="2634265" y="3714108"/>
            <a:ext cx="182880" cy="182880"/>
          </a:xfrm>
          <a:prstGeom prst="sun">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40DA1A6-384C-4597-9ADF-2CDE4CEDC0E4}"/>
              </a:ext>
            </a:extLst>
          </p:cNvPr>
          <p:cNvCxnSpPr>
            <a:cxnSpLocks/>
          </p:cNvCxnSpPr>
          <p:nvPr/>
        </p:nvCxnSpPr>
        <p:spPr>
          <a:xfrm>
            <a:off x="3869415" y="5376968"/>
            <a:ext cx="749808" cy="0"/>
          </a:xfrm>
          <a:prstGeom prst="straightConnector1">
            <a:avLst/>
          </a:prstGeom>
          <a:ln w="3492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5ECDD51-6A65-4B9A-A892-DEF287FD610A}"/>
              </a:ext>
            </a:extLst>
          </p:cNvPr>
          <p:cNvSpPr txBox="1"/>
          <p:nvPr/>
        </p:nvSpPr>
        <p:spPr>
          <a:xfrm>
            <a:off x="3908772" y="5352596"/>
            <a:ext cx="710451" cy="369332"/>
          </a:xfrm>
          <a:prstGeom prst="rect">
            <a:avLst/>
          </a:prstGeom>
          <a:noFill/>
        </p:spPr>
        <p:txBody>
          <a:bodyPr wrap="none" rtlCol="0">
            <a:spAutoFit/>
          </a:bodyPr>
          <a:lstStyle/>
          <a:p>
            <a:r>
              <a:rPr lang="en-US" b="1" dirty="0"/>
              <a:t>5 cm</a:t>
            </a:r>
          </a:p>
        </p:txBody>
      </p:sp>
    </p:spTree>
    <p:extLst>
      <p:ext uri="{BB962C8B-B14F-4D97-AF65-F5344CB8AC3E}">
        <p14:creationId xmlns:p14="http://schemas.microsoft.com/office/powerpoint/2010/main" val="1103497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3CB2-44B8-430C-9AC6-7A86E983EB72}"/>
              </a:ext>
            </a:extLst>
          </p:cNvPr>
          <p:cNvSpPr>
            <a:spLocks noGrp="1"/>
          </p:cNvSpPr>
          <p:nvPr>
            <p:ph type="title"/>
          </p:nvPr>
        </p:nvSpPr>
        <p:spPr>
          <a:xfrm>
            <a:off x="-143085" y="-202640"/>
            <a:ext cx="12192000" cy="1325563"/>
          </a:xfrm>
        </p:spPr>
        <p:txBody>
          <a:bodyPr>
            <a:normAutofit/>
          </a:bodyPr>
          <a:lstStyle/>
          <a:p>
            <a:pPr algn="ctr"/>
            <a:r>
              <a:rPr lang="en-US" sz="2800" dirty="0"/>
              <a:t>Pre-Lifetime Characterization : Dark box with  Pulsed LASER</a:t>
            </a:r>
          </a:p>
        </p:txBody>
      </p:sp>
      <p:sp>
        <p:nvSpPr>
          <p:cNvPr id="10" name="Rectangle 9">
            <a:extLst>
              <a:ext uri="{FF2B5EF4-FFF2-40B4-BE49-F238E27FC236}">
                <a16:creationId xmlns:a16="http://schemas.microsoft.com/office/drawing/2014/main" id="{F88A32E5-9B66-47F2-B682-4404DA3CCDAF}"/>
              </a:ext>
            </a:extLst>
          </p:cNvPr>
          <p:cNvSpPr/>
          <p:nvPr/>
        </p:nvSpPr>
        <p:spPr>
          <a:xfrm>
            <a:off x="167488" y="1111251"/>
            <a:ext cx="11570855" cy="3290196"/>
          </a:xfrm>
          <a:prstGeom prst="rect">
            <a:avLst/>
          </a:prstGeom>
        </p:spPr>
        <p:txBody>
          <a:bodyPr wrap="square">
            <a:spAutoFit/>
          </a:bodyPr>
          <a:lstStyle/>
          <a:p>
            <a:pPr marL="285750" marR="0" lvl="0" indent="-285750" algn="just" defTabSz="4572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Device characterization using pulsed LASER (405 nm). The exposure arrangement is equivalent to that in Lifetime test box with LED.</a:t>
            </a:r>
          </a:p>
          <a:p>
            <a:pPr marL="0" marR="0" lvl="0" indent="0" algn="just" defTabSz="457200" rtl="0" eaLnBrk="1" fontAlgn="auto" latinLnBrk="0" hangingPunct="1">
              <a:lnSpc>
                <a:spcPct val="114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Main Tests</a:t>
            </a:r>
          </a:p>
          <a:p>
            <a:pPr marL="285750" marR="0" lvl="0" indent="-285750" algn="just" defTabSz="4572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Single PE pulse height distribution</a:t>
            </a:r>
          </a:p>
          <a:p>
            <a:pPr marL="285750" marR="0" lvl="0" indent="-285750" algn="just" defTabSz="4572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Transit Time Spread</a:t>
            </a:r>
          </a:p>
          <a:p>
            <a:pPr marL="285750" marR="0" lvl="0" indent="-285750" algn="just" defTabSz="4572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Behavior under high-rate exposure</a:t>
            </a:r>
          </a:p>
          <a:p>
            <a:pPr marL="285750" marR="0" lvl="0" indent="-285750" algn="just" defTabSz="4572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After pulse characterization</a:t>
            </a:r>
          </a:p>
        </p:txBody>
      </p:sp>
      <p:sp>
        <p:nvSpPr>
          <p:cNvPr id="18" name="Title 1">
            <a:extLst>
              <a:ext uri="{FF2B5EF4-FFF2-40B4-BE49-F238E27FC236}">
                <a16:creationId xmlns:a16="http://schemas.microsoft.com/office/drawing/2014/main" id="{50CBA239-249F-4FE5-B4D7-58B67B2C80A1}"/>
              </a:ext>
            </a:extLst>
          </p:cNvPr>
          <p:cNvSpPr txBox="1">
            <a:spLocks/>
          </p:cNvSpPr>
          <p:nvPr/>
        </p:nvSpPr>
        <p:spPr>
          <a:xfrm>
            <a:off x="0" y="4809004"/>
            <a:ext cx="125036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t>Lifetime Testing of the MCP-PMT is performed in a dedicated dark box with LED</a:t>
            </a:r>
          </a:p>
        </p:txBody>
      </p:sp>
      <p:grpSp>
        <p:nvGrpSpPr>
          <p:cNvPr id="25" name="Group 24">
            <a:extLst>
              <a:ext uri="{FF2B5EF4-FFF2-40B4-BE49-F238E27FC236}">
                <a16:creationId xmlns:a16="http://schemas.microsoft.com/office/drawing/2014/main" id="{50EE849F-FF53-43B1-910C-C94571AE965C}"/>
              </a:ext>
            </a:extLst>
          </p:cNvPr>
          <p:cNvGrpSpPr/>
          <p:nvPr/>
        </p:nvGrpSpPr>
        <p:grpSpPr>
          <a:xfrm>
            <a:off x="5272017" y="1817807"/>
            <a:ext cx="5567219" cy="2583640"/>
            <a:chOff x="7039171" y="1949580"/>
            <a:chExt cx="4878851" cy="2298866"/>
          </a:xfrm>
        </p:grpSpPr>
        <p:grpSp>
          <p:nvGrpSpPr>
            <p:cNvPr id="4" name="Group 3">
              <a:extLst>
                <a:ext uri="{FF2B5EF4-FFF2-40B4-BE49-F238E27FC236}">
                  <a16:creationId xmlns:a16="http://schemas.microsoft.com/office/drawing/2014/main" id="{40A738F4-8647-49BA-B02A-F70A131C4962}"/>
                </a:ext>
              </a:extLst>
            </p:cNvPr>
            <p:cNvGrpSpPr/>
            <p:nvPr/>
          </p:nvGrpSpPr>
          <p:grpSpPr>
            <a:xfrm>
              <a:off x="10632040" y="3226085"/>
              <a:ext cx="1285982" cy="513708"/>
              <a:chOff x="10632040" y="3226085"/>
              <a:chExt cx="1285982" cy="513708"/>
            </a:xfrm>
          </p:grpSpPr>
          <p:sp>
            <p:nvSpPr>
              <p:cNvPr id="3" name="Rectangle: Rounded Corners 2">
                <a:extLst>
                  <a:ext uri="{FF2B5EF4-FFF2-40B4-BE49-F238E27FC236}">
                    <a16:creationId xmlns:a16="http://schemas.microsoft.com/office/drawing/2014/main" id="{57675D44-7B24-446B-9361-94C4A61EFE0A}"/>
                  </a:ext>
                </a:extLst>
              </p:cNvPr>
              <p:cNvSpPr/>
              <p:nvPr/>
            </p:nvSpPr>
            <p:spPr>
              <a:xfrm>
                <a:off x="10983074" y="3226085"/>
                <a:ext cx="934948" cy="513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F4C965F-51E0-4512-B063-C68D61AFE3BE}"/>
                  </a:ext>
                </a:extLst>
              </p:cNvPr>
              <p:cNvSpPr/>
              <p:nvPr/>
            </p:nvSpPr>
            <p:spPr>
              <a:xfrm>
                <a:off x="10632040" y="3379341"/>
                <a:ext cx="392130" cy="2071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BFE349A8-1107-4CBB-8B20-4E5C38E5A68F}"/>
                </a:ext>
              </a:extLst>
            </p:cNvPr>
            <p:cNvSpPr/>
            <p:nvPr/>
          </p:nvSpPr>
          <p:spPr>
            <a:xfrm>
              <a:off x="9924836" y="3143891"/>
              <a:ext cx="113015" cy="678095"/>
            </a:xfrm>
            <a:prstGeom prst="rect">
              <a:avLst/>
            </a:prstGeom>
            <a:solidFill>
              <a:schemeClr val="tx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B3B2E9-0988-49B0-BAC8-0C676F7194D1}"/>
                </a:ext>
              </a:extLst>
            </p:cNvPr>
            <p:cNvSpPr/>
            <p:nvPr/>
          </p:nvSpPr>
          <p:spPr>
            <a:xfrm>
              <a:off x="9710954" y="3143891"/>
              <a:ext cx="113015" cy="678095"/>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126114-FDD5-456A-8687-64ED02DC8577}"/>
                </a:ext>
              </a:extLst>
            </p:cNvPr>
            <p:cNvSpPr/>
            <p:nvPr/>
          </p:nvSpPr>
          <p:spPr>
            <a:xfrm rot="2168793">
              <a:off x="8001478" y="3501905"/>
              <a:ext cx="671761" cy="169264"/>
            </a:xfrm>
            <a:prstGeom prst="rect">
              <a:avLst/>
            </a:prstGeom>
            <a:gradFill>
              <a:gsLst>
                <a:gs pos="8000">
                  <a:schemeClr val="accent1">
                    <a:lumMod val="5000"/>
                    <a:lumOff val="95000"/>
                  </a:schemeClr>
                </a:gs>
                <a:gs pos="91000">
                  <a:schemeClr val="tx1"/>
                </a:gs>
                <a:gs pos="91000">
                  <a:schemeClr val="tx1"/>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5279AE-39D7-4D4B-9269-750B27DECC4D}"/>
                </a:ext>
              </a:extLst>
            </p:cNvPr>
            <p:cNvSpPr/>
            <p:nvPr/>
          </p:nvSpPr>
          <p:spPr>
            <a:xfrm>
              <a:off x="8096037" y="2764049"/>
              <a:ext cx="541923" cy="1859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5FD5D5-5648-4E0A-BDF4-B0B32986991A}"/>
                </a:ext>
              </a:extLst>
            </p:cNvPr>
            <p:cNvSpPr/>
            <p:nvPr/>
          </p:nvSpPr>
          <p:spPr>
            <a:xfrm>
              <a:off x="8348300" y="2267740"/>
              <a:ext cx="34350" cy="5329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EA6F04-2254-4E39-81E5-AF3023531E2C}"/>
                </a:ext>
              </a:extLst>
            </p:cNvPr>
            <p:cNvSpPr/>
            <p:nvPr/>
          </p:nvSpPr>
          <p:spPr>
            <a:xfrm>
              <a:off x="7039171" y="1980096"/>
              <a:ext cx="2652607" cy="291531"/>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86E3E8C-AFC3-4394-8278-ABB532CAAAD3}"/>
                </a:ext>
              </a:extLst>
            </p:cNvPr>
            <p:cNvCxnSpPr/>
            <p:nvPr/>
          </p:nvCxnSpPr>
          <p:spPr>
            <a:xfrm flipH="1">
              <a:off x="8408883" y="3482938"/>
              <a:ext cx="2212883" cy="0"/>
            </a:xfrm>
            <a:prstGeom prst="straightConnector1">
              <a:avLst/>
            </a:prstGeom>
            <a:ln w="254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51A9EE2-7C51-4F7C-BFED-67CFA1CF205F}"/>
                </a:ext>
              </a:extLst>
            </p:cNvPr>
            <p:cNvCxnSpPr/>
            <p:nvPr/>
          </p:nvCxnSpPr>
          <p:spPr>
            <a:xfrm flipV="1">
              <a:off x="8385196" y="2969531"/>
              <a:ext cx="0" cy="462035"/>
            </a:xfrm>
            <a:prstGeom prst="straightConnector1">
              <a:avLst/>
            </a:prstGeom>
            <a:ln w="22225">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819F618-0314-4D49-A9B9-127944B61096}"/>
                </a:ext>
              </a:extLst>
            </p:cNvPr>
            <p:cNvSpPr txBox="1"/>
            <p:nvPr/>
          </p:nvSpPr>
          <p:spPr>
            <a:xfrm>
              <a:off x="11089159" y="3821986"/>
              <a:ext cx="758541" cy="369332"/>
            </a:xfrm>
            <a:prstGeom prst="rect">
              <a:avLst/>
            </a:prstGeom>
            <a:noFill/>
          </p:spPr>
          <p:txBody>
            <a:bodyPr wrap="none" rtlCol="0">
              <a:spAutoFit/>
            </a:bodyPr>
            <a:lstStyle/>
            <a:p>
              <a:r>
                <a:rPr lang="en-US" dirty="0"/>
                <a:t>LASER</a:t>
              </a:r>
            </a:p>
          </p:txBody>
        </p:sp>
        <p:sp>
          <p:nvSpPr>
            <p:cNvPr id="21" name="TextBox 20">
              <a:extLst>
                <a:ext uri="{FF2B5EF4-FFF2-40B4-BE49-F238E27FC236}">
                  <a16:creationId xmlns:a16="http://schemas.microsoft.com/office/drawing/2014/main" id="{94BFDF80-02E8-4329-9F97-CE3E17D4CD24}"/>
                </a:ext>
              </a:extLst>
            </p:cNvPr>
            <p:cNvSpPr txBox="1"/>
            <p:nvPr/>
          </p:nvSpPr>
          <p:spPr>
            <a:xfrm>
              <a:off x="9376481" y="3879114"/>
              <a:ext cx="1096710" cy="369332"/>
            </a:xfrm>
            <a:prstGeom prst="rect">
              <a:avLst/>
            </a:prstGeom>
            <a:noFill/>
          </p:spPr>
          <p:txBody>
            <a:bodyPr wrap="none" rtlCol="0">
              <a:spAutoFit/>
            </a:bodyPr>
            <a:lstStyle/>
            <a:p>
              <a:r>
                <a:rPr lang="en-US" dirty="0"/>
                <a:t>ND Filters</a:t>
              </a:r>
            </a:p>
          </p:txBody>
        </p:sp>
        <p:sp>
          <p:nvSpPr>
            <p:cNvPr id="22" name="TextBox 21">
              <a:extLst>
                <a:ext uri="{FF2B5EF4-FFF2-40B4-BE49-F238E27FC236}">
                  <a16:creationId xmlns:a16="http://schemas.microsoft.com/office/drawing/2014/main" id="{49AF68A0-3414-4193-A969-11BFA6FB193E}"/>
                </a:ext>
              </a:extLst>
            </p:cNvPr>
            <p:cNvSpPr txBox="1"/>
            <p:nvPr/>
          </p:nvSpPr>
          <p:spPr>
            <a:xfrm>
              <a:off x="7789003" y="3845574"/>
              <a:ext cx="879087" cy="369332"/>
            </a:xfrm>
            <a:prstGeom prst="rect">
              <a:avLst/>
            </a:prstGeom>
            <a:noFill/>
          </p:spPr>
          <p:txBody>
            <a:bodyPr wrap="none" rtlCol="0">
              <a:spAutoFit/>
            </a:bodyPr>
            <a:lstStyle/>
            <a:p>
              <a:r>
                <a:rPr lang="en-US" dirty="0"/>
                <a:t>Mirrors</a:t>
              </a:r>
            </a:p>
          </p:txBody>
        </p:sp>
        <p:sp>
          <p:nvSpPr>
            <p:cNvPr id="23" name="TextBox 22">
              <a:extLst>
                <a:ext uri="{FF2B5EF4-FFF2-40B4-BE49-F238E27FC236}">
                  <a16:creationId xmlns:a16="http://schemas.microsoft.com/office/drawing/2014/main" id="{B7E6C10B-5D30-4BE1-A94A-052B78A39809}"/>
                </a:ext>
              </a:extLst>
            </p:cNvPr>
            <p:cNvSpPr txBox="1"/>
            <p:nvPr/>
          </p:nvSpPr>
          <p:spPr>
            <a:xfrm>
              <a:off x="8599531" y="2592664"/>
              <a:ext cx="1435842" cy="369332"/>
            </a:xfrm>
            <a:prstGeom prst="rect">
              <a:avLst/>
            </a:prstGeom>
            <a:noFill/>
          </p:spPr>
          <p:txBody>
            <a:bodyPr wrap="none" rtlCol="0">
              <a:spAutoFit/>
            </a:bodyPr>
            <a:lstStyle/>
            <a:p>
              <a:r>
                <a:rPr lang="en-US" dirty="0"/>
                <a:t>Fiber Holders</a:t>
              </a:r>
            </a:p>
          </p:txBody>
        </p:sp>
        <p:sp>
          <p:nvSpPr>
            <p:cNvPr id="24" name="TextBox 23">
              <a:extLst>
                <a:ext uri="{FF2B5EF4-FFF2-40B4-BE49-F238E27FC236}">
                  <a16:creationId xmlns:a16="http://schemas.microsoft.com/office/drawing/2014/main" id="{C1405F7D-B749-42C4-B927-B1C2579F1A4E}"/>
                </a:ext>
              </a:extLst>
            </p:cNvPr>
            <p:cNvSpPr txBox="1"/>
            <p:nvPr/>
          </p:nvSpPr>
          <p:spPr>
            <a:xfrm>
              <a:off x="7821438" y="1949580"/>
              <a:ext cx="1122423" cy="369332"/>
            </a:xfrm>
            <a:prstGeom prst="rect">
              <a:avLst/>
            </a:prstGeom>
            <a:noFill/>
          </p:spPr>
          <p:txBody>
            <a:bodyPr wrap="none" rtlCol="0">
              <a:spAutoFit/>
            </a:bodyPr>
            <a:lstStyle/>
            <a:p>
              <a:r>
                <a:rPr lang="en-US" dirty="0"/>
                <a:t>MCP-PMT</a:t>
              </a:r>
            </a:p>
          </p:txBody>
        </p:sp>
      </p:grpSp>
    </p:spTree>
    <p:extLst>
      <p:ext uri="{BB962C8B-B14F-4D97-AF65-F5344CB8AC3E}">
        <p14:creationId xmlns:p14="http://schemas.microsoft.com/office/powerpoint/2010/main" val="3285020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F6ACDB-0312-4628-9388-A7E6EA278BCB}"/>
              </a:ext>
            </a:extLst>
          </p:cNvPr>
          <p:cNvPicPr>
            <a:picLocks noChangeAspect="1"/>
          </p:cNvPicPr>
          <p:nvPr/>
        </p:nvPicPr>
        <p:blipFill>
          <a:blip r:embed="rId4"/>
          <a:stretch>
            <a:fillRect/>
          </a:stretch>
        </p:blipFill>
        <p:spPr>
          <a:xfrm>
            <a:off x="423215" y="1026382"/>
            <a:ext cx="5926707" cy="4003844"/>
          </a:xfrm>
          <a:prstGeom prst="rect">
            <a:avLst/>
          </a:prstGeom>
        </p:spPr>
      </p:pic>
      <p:sp>
        <p:nvSpPr>
          <p:cNvPr id="2" name="Title 1">
            <a:extLst>
              <a:ext uri="{FF2B5EF4-FFF2-40B4-BE49-F238E27FC236}">
                <a16:creationId xmlns:a16="http://schemas.microsoft.com/office/drawing/2014/main" id="{1B79679D-73F1-4707-9C87-123717FBA9E0}"/>
              </a:ext>
            </a:extLst>
          </p:cNvPr>
          <p:cNvSpPr>
            <a:spLocks noGrp="1"/>
          </p:cNvSpPr>
          <p:nvPr>
            <p:ph type="title"/>
          </p:nvPr>
        </p:nvSpPr>
        <p:spPr>
          <a:xfrm>
            <a:off x="20052" y="-299181"/>
            <a:ext cx="12192000" cy="1325563"/>
          </a:xfrm>
        </p:spPr>
        <p:txBody>
          <a:bodyPr>
            <a:normAutofit/>
          </a:bodyPr>
          <a:lstStyle/>
          <a:p>
            <a:pPr algn="ctr"/>
            <a:r>
              <a:rPr lang="en-US" sz="3200" b="1" dirty="0"/>
              <a:t>Gain Distribution and Transit Time Spread</a:t>
            </a:r>
          </a:p>
        </p:txBody>
      </p:sp>
      <p:sp>
        <p:nvSpPr>
          <p:cNvPr id="8" name="Google Shape;125;p13">
            <a:extLst>
              <a:ext uri="{FF2B5EF4-FFF2-40B4-BE49-F238E27FC236}">
                <a16:creationId xmlns:a16="http://schemas.microsoft.com/office/drawing/2014/main" id="{F696F2FE-41E5-4A29-8988-2F1E6B616986}"/>
              </a:ext>
            </a:extLst>
          </p:cNvPr>
          <p:cNvSpPr txBox="1"/>
          <p:nvPr/>
        </p:nvSpPr>
        <p:spPr>
          <a:xfrm>
            <a:off x="20052" y="4883465"/>
            <a:ext cx="12192000" cy="1054997"/>
          </a:xfrm>
          <a:prstGeom prst="rect">
            <a:avLst/>
          </a:prstGeom>
          <a:noFill/>
          <a:ln>
            <a:noFill/>
          </a:ln>
        </p:spPr>
        <p:txBody>
          <a:bodyPr spcFirstLastPara="1" wrap="square" lIns="91425" tIns="45700" rIns="91425" bIns="45700" anchor="t" anchorCtr="0">
            <a:noAutofit/>
          </a:bodyPr>
          <a:lstStyle/>
          <a:p>
            <a:pPr algn="just" defTabSz="457200">
              <a:lnSpc>
                <a:spcPct val="114000"/>
              </a:lnSpc>
              <a:defRPr/>
            </a:pPr>
            <a:r>
              <a:rPr kumimoji="0" lang="en-US" sz="2000" i="0" u="none" strike="noStrike" kern="1200" cap="none" spc="0" normalizeH="0" baseline="0" noProof="0" dirty="0">
                <a:ln>
                  <a:noFill/>
                </a:ln>
                <a:solidFill>
                  <a:prstClr val="black"/>
                </a:solidFill>
                <a:effectLst/>
                <a:uLnTx/>
                <a:uFillTx/>
                <a:latin typeface="+mj-lt"/>
                <a:ea typeface="Calibri"/>
                <a:cs typeface="Calibri"/>
                <a:sym typeface="Calibri"/>
              </a:rPr>
              <a:t>Figure</a:t>
            </a:r>
            <a:r>
              <a:rPr kumimoji="0" lang="en-US" sz="2000" b="0" i="0" u="none" strike="noStrike" kern="1200" cap="none" spc="0" normalizeH="0" baseline="0" noProof="0" dirty="0">
                <a:ln>
                  <a:noFill/>
                </a:ln>
                <a:solidFill>
                  <a:prstClr val="black"/>
                </a:solidFill>
                <a:effectLst/>
                <a:uLnTx/>
                <a:uFillTx/>
                <a:latin typeface="+mj-lt"/>
                <a:ea typeface="Calibri"/>
                <a:cs typeface="Calibri"/>
                <a:sym typeface="Calibri"/>
              </a:rPr>
              <a:t>: (a) Gain and (b) Transit time spread as a function of rate. Performance measurements were carried using fiber arrangement which leads to ~ 4.6 mm beam spot. Saturation happens ~ at 500 kHz for a beam spot of diameter 4.6 mm. Measurements performed with </a:t>
            </a:r>
            <a:r>
              <a:rPr lang="en-US" sz="2000" dirty="0">
                <a:solidFill>
                  <a:prstClr val="black"/>
                </a:solidFill>
                <a:latin typeface="+mj-lt"/>
              </a:rPr>
              <a:t>925 V across the MCPs, 100 V on Photocathode.</a:t>
            </a:r>
          </a:p>
          <a:p>
            <a:pPr marL="0" marR="0" lvl="0" indent="0" algn="just" defTabSz="457200" rtl="0" eaLnBrk="1" fontAlgn="auto" latinLnBrk="0" hangingPunct="1">
              <a:lnSpc>
                <a:spcPct val="114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mj-lt"/>
              <a:ea typeface="Calibri"/>
              <a:cs typeface="Calibri"/>
              <a:sym typeface="Calibri"/>
            </a:endParaRPr>
          </a:p>
        </p:txBody>
      </p:sp>
      <p:pic>
        <p:nvPicPr>
          <p:cNvPr id="11" name="Picture 10">
            <a:extLst>
              <a:ext uri="{FF2B5EF4-FFF2-40B4-BE49-F238E27FC236}">
                <a16:creationId xmlns:a16="http://schemas.microsoft.com/office/drawing/2014/main" id="{05DDD478-ECB3-4CA9-A390-8ABE29D6B855}"/>
              </a:ext>
            </a:extLst>
          </p:cNvPr>
          <p:cNvPicPr>
            <a:picLocks noChangeAspect="1"/>
          </p:cNvPicPr>
          <p:nvPr/>
        </p:nvPicPr>
        <p:blipFill>
          <a:blip r:embed="rId5"/>
          <a:stretch>
            <a:fillRect/>
          </a:stretch>
        </p:blipFill>
        <p:spPr>
          <a:xfrm>
            <a:off x="5946759" y="1087177"/>
            <a:ext cx="5023501" cy="3882254"/>
          </a:xfrm>
          <a:prstGeom prst="rect">
            <a:avLst/>
          </a:prstGeom>
        </p:spPr>
      </p:pic>
      <p:sp>
        <p:nvSpPr>
          <p:cNvPr id="5" name="TextBox 4">
            <a:extLst>
              <a:ext uri="{FF2B5EF4-FFF2-40B4-BE49-F238E27FC236}">
                <a16:creationId xmlns:a16="http://schemas.microsoft.com/office/drawing/2014/main" id="{2DAD6386-AD20-4198-AA7C-6E369E6428E6}"/>
              </a:ext>
            </a:extLst>
          </p:cNvPr>
          <p:cNvSpPr txBox="1"/>
          <p:nvPr/>
        </p:nvSpPr>
        <p:spPr>
          <a:xfrm>
            <a:off x="2124075" y="1701866"/>
            <a:ext cx="436338" cy="369332"/>
          </a:xfrm>
          <a:prstGeom prst="rect">
            <a:avLst/>
          </a:prstGeom>
          <a:noFill/>
        </p:spPr>
        <p:txBody>
          <a:bodyPr wrap="none" rtlCol="0">
            <a:spAutoFit/>
          </a:bodyPr>
          <a:lstStyle/>
          <a:p>
            <a:r>
              <a:rPr lang="en-US" dirty="0"/>
              <a:t>(a)</a:t>
            </a:r>
          </a:p>
        </p:txBody>
      </p:sp>
      <p:sp>
        <p:nvSpPr>
          <p:cNvPr id="13" name="TextBox 12">
            <a:extLst>
              <a:ext uri="{FF2B5EF4-FFF2-40B4-BE49-F238E27FC236}">
                <a16:creationId xmlns:a16="http://schemas.microsoft.com/office/drawing/2014/main" id="{0A04ACAC-34E1-4869-9BBB-FE8FD73E8573}"/>
              </a:ext>
            </a:extLst>
          </p:cNvPr>
          <p:cNvSpPr txBox="1"/>
          <p:nvPr/>
        </p:nvSpPr>
        <p:spPr>
          <a:xfrm>
            <a:off x="7660443" y="1607256"/>
            <a:ext cx="447558"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325598389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AB69-DDE0-4E53-9708-E2AD87CF133F}"/>
              </a:ext>
            </a:extLst>
          </p:cNvPr>
          <p:cNvSpPr>
            <a:spLocks noGrp="1"/>
          </p:cNvSpPr>
          <p:nvPr>
            <p:ph type="title"/>
          </p:nvPr>
        </p:nvSpPr>
        <p:spPr>
          <a:xfrm>
            <a:off x="0" y="-164387"/>
            <a:ext cx="12192000" cy="1325563"/>
          </a:xfrm>
        </p:spPr>
        <p:txBody>
          <a:bodyPr>
            <a:normAutofit/>
          </a:bodyPr>
          <a:lstStyle/>
          <a:p>
            <a:pPr algn="ctr"/>
            <a:r>
              <a:rPr lang="en-US" sz="3200" b="1" dirty="0"/>
              <a:t>Lifetime Testing Rate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2A4441-F2A8-4454-A3AE-1224F46DF534}"/>
                  </a:ext>
                </a:extLst>
              </p:cNvPr>
              <p:cNvSpPr>
                <a:spLocks noGrp="1"/>
              </p:cNvSpPr>
              <p:nvPr>
                <p:ph idx="1"/>
              </p:nvPr>
            </p:nvSpPr>
            <p:spPr>
              <a:xfrm>
                <a:off x="1" y="1073890"/>
                <a:ext cx="12191999" cy="5784110"/>
              </a:xfrm>
            </p:spPr>
            <p:txBody>
              <a:bodyPr>
                <a:normAutofit fontScale="55000" lnSpcReduction="20000"/>
              </a:bodyPr>
              <a:lstStyle/>
              <a:p>
                <a:pPr algn="just"/>
                <a:r>
                  <a:rPr lang="en-US" sz="5800" dirty="0"/>
                  <a:t>LAPPD-64 can achieve a gain of ~ 3 × 10</a:t>
                </a:r>
                <a:r>
                  <a:rPr lang="en-US" sz="5800" baseline="30000" dirty="0"/>
                  <a:t>6</a:t>
                </a:r>
                <a:r>
                  <a:rPr lang="en-US" sz="5800" dirty="0"/>
                  <a:t> at a rate of 500kHz &amp; with a beam spot of diameter ~ 4.6 mm.</a:t>
                </a:r>
              </a:p>
              <a:p>
                <a:pPr marL="0" indent="0" algn="just">
                  <a:buNone/>
                </a:pPr>
                <a:endParaRPr lang="en-US" sz="5100" dirty="0"/>
              </a:p>
              <a:p>
                <a:pPr algn="just"/>
                <a:r>
                  <a:rPr lang="en-US" sz="5800" dirty="0"/>
                  <a:t>Output Current that can be extracted from LAPPD 64:</a:t>
                </a:r>
              </a:p>
              <a:p>
                <a:pPr marL="0" indent="0" algn="just">
                  <a:buNone/>
                </a:pPr>
                <a:r>
                  <a:rPr lang="en-US" sz="5800" dirty="0" err="1"/>
                  <a:t>I</a:t>
                </a:r>
                <a:r>
                  <a:rPr lang="en-US" sz="5800" baseline="-25000" dirty="0" err="1"/>
                  <a:t>out</a:t>
                </a:r>
                <a:r>
                  <a:rPr lang="en-US" sz="5800" dirty="0"/>
                  <a:t> per unit area = Gain × No. of PE × Charge × Rate per unit area</a:t>
                </a:r>
              </a:p>
              <a:p>
                <a:pPr marL="0" indent="0" algn="just">
                  <a:buNone/>
                </a:pPr>
                <a:r>
                  <a:rPr lang="en-US" sz="5800" dirty="0"/>
                  <a:t>      =  </a:t>
                </a:r>
                <a14:m>
                  <m:oMath xmlns:m="http://schemas.openxmlformats.org/officeDocument/2006/math">
                    <m:r>
                      <a:rPr lang="en-US" sz="5800" b="0" i="1" smtClean="0">
                        <a:latin typeface="Cambria Math" panose="02040503050406030204" pitchFamily="18" charset="0"/>
                      </a:rPr>
                      <m:t>3</m:t>
                    </m:r>
                    <m:r>
                      <a:rPr lang="en-US" sz="5800" b="0" i="1" smtClean="0">
                        <a:latin typeface="Cambria Math" panose="02040503050406030204" pitchFamily="18" charset="0"/>
                        <a:ea typeface="Cambria Math" panose="02040503050406030204" pitchFamily="18" charset="0"/>
                      </a:rPr>
                      <m:t>×</m:t>
                    </m:r>
                    <m:sSup>
                      <m:sSupPr>
                        <m:ctrlPr>
                          <a:rPr lang="en-US" sz="5800" b="0" i="1" smtClean="0">
                            <a:latin typeface="Cambria Math" panose="02040503050406030204" pitchFamily="18" charset="0"/>
                            <a:ea typeface="Cambria Math" panose="02040503050406030204" pitchFamily="18" charset="0"/>
                          </a:rPr>
                        </m:ctrlPr>
                      </m:sSupPr>
                      <m:e>
                        <m:r>
                          <a:rPr lang="en-US" sz="5800" b="0" i="1" smtClean="0">
                            <a:latin typeface="Cambria Math" panose="02040503050406030204" pitchFamily="18" charset="0"/>
                            <a:ea typeface="Cambria Math" panose="02040503050406030204" pitchFamily="18" charset="0"/>
                          </a:rPr>
                          <m:t>10</m:t>
                        </m:r>
                      </m:e>
                      <m:sup>
                        <m:r>
                          <a:rPr lang="en-US" sz="5800" b="0" i="1" smtClean="0">
                            <a:latin typeface="Cambria Math" panose="02040503050406030204" pitchFamily="18" charset="0"/>
                            <a:ea typeface="Cambria Math" panose="02040503050406030204" pitchFamily="18" charset="0"/>
                          </a:rPr>
                          <m:t>6</m:t>
                        </m:r>
                      </m:sup>
                    </m:sSup>
                    <m:r>
                      <a:rPr lang="en-US" sz="5800" b="0" i="1" smtClean="0">
                        <a:latin typeface="Cambria Math" panose="02040503050406030204" pitchFamily="18" charset="0"/>
                        <a:ea typeface="Cambria Math" panose="02040503050406030204" pitchFamily="18" charset="0"/>
                      </a:rPr>
                      <m:t>×1×1.6×</m:t>
                    </m:r>
                    <m:sSup>
                      <m:sSupPr>
                        <m:ctrlPr>
                          <a:rPr lang="en-US" sz="5800" b="0" i="1" smtClean="0">
                            <a:latin typeface="Cambria Math" panose="02040503050406030204" pitchFamily="18" charset="0"/>
                            <a:ea typeface="Cambria Math" panose="02040503050406030204" pitchFamily="18" charset="0"/>
                          </a:rPr>
                        </m:ctrlPr>
                      </m:sSupPr>
                      <m:e>
                        <m:r>
                          <a:rPr lang="en-US" sz="5800" b="0" i="1" smtClean="0">
                            <a:latin typeface="Cambria Math" panose="02040503050406030204" pitchFamily="18" charset="0"/>
                            <a:ea typeface="Cambria Math" panose="02040503050406030204" pitchFamily="18" charset="0"/>
                          </a:rPr>
                          <m:t>10</m:t>
                        </m:r>
                      </m:e>
                      <m:sup>
                        <m:r>
                          <a:rPr lang="en-US" sz="5800" b="0" i="1" smtClean="0">
                            <a:latin typeface="Cambria Math" panose="02040503050406030204" pitchFamily="18" charset="0"/>
                            <a:ea typeface="Cambria Math" panose="02040503050406030204" pitchFamily="18" charset="0"/>
                          </a:rPr>
                          <m:t>−19</m:t>
                        </m:r>
                      </m:sup>
                    </m:sSup>
                    <m:r>
                      <a:rPr lang="en-US" sz="5800" b="0" i="1" smtClean="0">
                        <a:latin typeface="Cambria Math" panose="02040503050406030204" pitchFamily="18" charset="0"/>
                        <a:ea typeface="Cambria Math" panose="02040503050406030204" pitchFamily="18" charset="0"/>
                      </a:rPr>
                      <m:t>𝐶</m:t>
                    </m:r>
                    <m:r>
                      <a:rPr lang="en-US" sz="5800" i="1">
                        <a:latin typeface="Cambria Math" panose="02040503050406030204" pitchFamily="18" charset="0"/>
                        <a:ea typeface="Cambria Math" panose="02040503050406030204" pitchFamily="18" charset="0"/>
                      </a:rPr>
                      <m:t>×</m:t>
                    </m:r>
                    <m:f>
                      <m:fPr>
                        <m:ctrlPr>
                          <a:rPr lang="en-US" sz="5800" i="1">
                            <a:latin typeface="Cambria Math" panose="02040503050406030204" pitchFamily="18" charset="0"/>
                            <a:ea typeface="Cambria Math" panose="02040503050406030204" pitchFamily="18" charset="0"/>
                          </a:rPr>
                        </m:ctrlPr>
                      </m:fPr>
                      <m:num>
                        <m:r>
                          <a:rPr lang="en-US" sz="5800" b="0" i="1" smtClean="0">
                            <a:latin typeface="Cambria Math" panose="02040503050406030204" pitchFamily="18" charset="0"/>
                            <a:ea typeface="Cambria Math" panose="02040503050406030204" pitchFamily="18" charset="0"/>
                          </a:rPr>
                          <m:t>50</m:t>
                        </m:r>
                        <m:r>
                          <a:rPr lang="en-US" sz="5800" i="1">
                            <a:latin typeface="Cambria Math" panose="02040503050406030204" pitchFamily="18" charset="0"/>
                            <a:ea typeface="Cambria Math" panose="02040503050406030204" pitchFamily="18" charset="0"/>
                          </a:rPr>
                          <m:t>0 ×</m:t>
                        </m:r>
                        <m:sSup>
                          <m:sSupPr>
                            <m:ctrlPr>
                              <a:rPr lang="en-US" sz="5800" i="1">
                                <a:latin typeface="Cambria Math" panose="02040503050406030204" pitchFamily="18" charset="0"/>
                                <a:ea typeface="Cambria Math" panose="02040503050406030204" pitchFamily="18" charset="0"/>
                              </a:rPr>
                            </m:ctrlPr>
                          </m:sSupPr>
                          <m:e>
                            <m:r>
                              <a:rPr lang="en-US" sz="5800" i="1">
                                <a:latin typeface="Cambria Math" panose="02040503050406030204" pitchFamily="18" charset="0"/>
                                <a:ea typeface="Cambria Math" panose="02040503050406030204" pitchFamily="18" charset="0"/>
                              </a:rPr>
                              <m:t>10</m:t>
                            </m:r>
                          </m:e>
                          <m:sup>
                            <m:r>
                              <a:rPr lang="en-US" sz="5800" i="1">
                                <a:latin typeface="Cambria Math" panose="02040503050406030204" pitchFamily="18" charset="0"/>
                                <a:ea typeface="Cambria Math" panose="02040503050406030204" pitchFamily="18" charset="0"/>
                              </a:rPr>
                              <m:t>3</m:t>
                            </m:r>
                          </m:sup>
                        </m:sSup>
                      </m:num>
                      <m:den>
                        <m:r>
                          <a:rPr lang="en-US" sz="5800" i="1" smtClean="0">
                            <a:latin typeface="Cambria Math" panose="02040503050406030204" pitchFamily="18" charset="0"/>
                            <a:ea typeface="Cambria Math" panose="02040503050406030204" pitchFamily="18" charset="0"/>
                          </a:rPr>
                          <m:t>𝜋</m:t>
                        </m:r>
                        <m:r>
                          <a:rPr lang="en-US" sz="5800" b="0" i="1" smtClean="0">
                            <a:latin typeface="Cambria Math" panose="02040503050406030204" pitchFamily="18" charset="0"/>
                            <a:ea typeface="Cambria Math" panose="02040503050406030204" pitchFamily="18" charset="0"/>
                          </a:rPr>
                          <m:t> </m:t>
                        </m:r>
                        <m:sSup>
                          <m:sSupPr>
                            <m:ctrlPr>
                              <a:rPr lang="en-US" sz="5800" b="0" i="1" smtClean="0">
                                <a:latin typeface="Cambria Math" panose="02040503050406030204" pitchFamily="18" charset="0"/>
                                <a:ea typeface="Cambria Math" panose="02040503050406030204" pitchFamily="18" charset="0"/>
                              </a:rPr>
                            </m:ctrlPr>
                          </m:sSupPr>
                          <m:e>
                            <m:r>
                              <a:rPr lang="en-US" sz="5800" i="1">
                                <a:latin typeface="Cambria Math" panose="02040503050406030204" pitchFamily="18" charset="0"/>
                                <a:ea typeface="Cambria Math" panose="02040503050406030204" pitchFamily="18" charset="0"/>
                              </a:rPr>
                              <m:t>(0.23)</m:t>
                            </m:r>
                          </m:e>
                          <m:sup>
                            <m:r>
                              <a:rPr lang="en-US" sz="5800" b="0" i="1" smtClean="0">
                                <a:latin typeface="Cambria Math" panose="02040503050406030204" pitchFamily="18" charset="0"/>
                                <a:ea typeface="Cambria Math" panose="02040503050406030204" pitchFamily="18" charset="0"/>
                              </a:rPr>
                              <m:t>2</m:t>
                            </m:r>
                          </m:sup>
                        </m:sSup>
                        <m:sSup>
                          <m:sSupPr>
                            <m:ctrlPr>
                              <a:rPr lang="en-US" sz="5800" i="1">
                                <a:latin typeface="Cambria Math" panose="02040503050406030204" pitchFamily="18" charset="0"/>
                                <a:ea typeface="Cambria Math" panose="02040503050406030204" pitchFamily="18" charset="0"/>
                              </a:rPr>
                            </m:ctrlPr>
                          </m:sSupPr>
                          <m:e>
                            <m:r>
                              <a:rPr lang="en-US" sz="5800" i="1">
                                <a:latin typeface="Cambria Math" panose="02040503050406030204" pitchFamily="18" charset="0"/>
                                <a:ea typeface="Cambria Math" panose="02040503050406030204" pitchFamily="18" charset="0"/>
                              </a:rPr>
                              <m:t>𝑐𝑚</m:t>
                            </m:r>
                          </m:e>
                          <m:sup>
                            <m:r>
                              <a:rPr lang="en-US" sz="5800" i="1">
                                <a:latin typeface="Cambria Math" panose="02040503050406030204" pitchFamily="18" charset="0"/>
                                <a:ea typeface="Cambria Math" panose="02040503050406030204" pitchFamily="18" charset="0"/>
                              </a:rPr>
                              <m:t>2</m:t>
                            </m:r>
                          </m:sup>
                        </m:sSup>
                        <m:r>
                          <a:rPr lang="en-US" sz="5800" b="0" i="1" smtClean="0">
                            <a:latin typeface="Cambria Math" panose="02040503050406030204" pitchFamily="18" charset="0"/>
                            <a:ea typeface="Cambria Math" panose="02040503050406030204" pitchFamily="18" charset="0"/>
                          </a:rPr>
                          <m:t> </m:t>
                        </m:r>
                        <m:r>
                          <a:rPr lang="en-US" sz="5800" i="1">
                            <a:latin typeface="Cambria Math" panose="02040503050406030204" pitchFamily="18" charset="0"/>
                            <a:ea typeface="Cambria Math" panose="02040503050406030204" pitchFamily="18" charset="0"/>
                          </a:rPr>
                          <m:t>𝑠</m:t>
                        </m:r>
                        <m:r>
                          <a:rPr lang="en-US" sz="5800" i="1">
                            <a:latin typeface="Cambria Math" panose="02040503050406030204" pitchFamily="18" charset="0"/>
                            <a:ea typeface="Cambria Math" panose="02040503050406030204" pitchFamily="18" charset="0"/>
                          </a:rPr>
                          <m:t> </m:t>
                        </m:r>
                      </m:den>
                    </m:f>
                    <m:r>
                      <a:rPr lang="en-US" sz="5800" b="0" i="1" smtClean="0">
                        <a:latin typeface="Cambria Math" panose="02040503050406030204" pitchFamily="18" charset="0"/>
                        <a:ea typeface="Cambria Math" panose="02040503050406030204" pitchFamily="18" charset="0"/>
                      </a:rPr>
                      <m:t>=1.44 </m:t>
                    </m:r>
                    <m:f>
                      <m:fPr>
                        <m:ctrlPr>
                          <a:rPr lang="en-US" sz="5800" b="0" i="1" smtClean="0">
                            <a:latin typeface="Cambria Math" panose="02040503050406030204" pitchFamily="18" charset="0"/>
                            <a:ea typeface="Cambria Math" panose="02040503050406030204" pitchFamily="18" charset="0"/>
                          </a:rPr>
                        </m:ctrlPr>
                      </m:fPr>
                      <m:num>
                        <m:r>
                          <a:rPr lang="en-US" sz="5800" b="0" i="1" smtClean="0">
                            <a:latin typeface="Cambria Math" panose="02040503050406030204" pitchFamily="18" charset="0"/>
                            <a:ea typeface="Cambria Math" panose="02040503050406030204" pitchFamily="18" charset="0"/>
                          </a:rPr>
                          <m:t>𝜇</m:t>
                        </m:r>
                        <m:r>
                          <a:rPr lang="en-US" sz="5800" b="0" i="1" smtClean="0">
                            <a:latin typeface="Cambria Math" panose="02040503050406030204" pitchFamily="18" charset="0"/>
                            <a:ea typeface="Cambria Math" panose="02040503050406030204" pitchFamily="18" charset="0"/>
                          </a:rPr>
                          <m:t>𝐴</m:t>
                        </m:r>
                      </m:num>
                      <m:den>
                        <m:sSup>
                          <m:sSupPr>
                            <m:ctrlPr>
                              <a:rPr lang="en-US" sz="5800" b="0" i="1" smtClean="0">
                                <a:latin typeface="Cambria Math" panose="02040503050406030204" pitchFamily="18" charset="0"/>
                                <a:ea typeface="Cambria Math" panose="02040503050406030204" pitchFamily="18" charset="0"/>
                              </a:rPr>
                            </m:ctrlPr>
                          </m:sSupPr>
                          <m:e>
                            <m:r>
                              <a:rPr lang="en-US" sz="5800" b="0" i="1" smtClean="0">
                                <a:latin typeface="Cambria Math" panose="02040503050406030204" pitchFamily="18" charset="0"/>
                                <a:ea typeface="Cambria Math" panose="02040503050406030204" pitchFamily="18" charset="0"/>
                              </a:rPr>
                              <m:t>𝑐𝑚</m:t>
                            </m:r>
                          </m:e>
                          <m:sup>
                            <m:r>
                              <a:rPr lang="en-US" sz="5800" b="0" i="1" smtClean="0">
                                <a:latin typeface="Cambria Math" panose="02040503050406030204" pitchFamily="18" charset="0"/>
                                <a:ea typeface="Cambria Math" panose="02040503050406030204" pitchFamily="18" charset="0"/>
                              </a:rPr>
                              <m:t>2</m:t>
                            </m:r>
                          </m:sup>
                        </m:sSup>
                      </m:den>
                    </m:f>
                  </m:oMath>
                </a14:m>
                <a:endParaRPr lang="en-US" sz="5800" dirty="0"/>
              </a:p>
              <a:p>
                <a:pPr marL="0" indent="0" algn="just">
                  <a:buNone/>
                </a:pPr>
                <a:endParaRPr lang="en-US" sz="5800" dirty="0"/>
              </a:p>
              <a:p>
                <a:pPr marL="0" indent="0" algn="just">
                  <a:buNone/>
                </a:pPr>
                <a:r>
                  <a:rPr lang="en-US" sz="5800" dirty="0"/>
                  <a:t>i.e.   0.124 C/cm</a:t>
                </a:r>
                <a:r>
                  <a:rPr lang="en-US" sz="5800" baseline="30000" dirty="0"/>
                  <a:t>2</a:t>
                </a:r>
                <a:r>
                  <a:rPr lang="en-US" sz="5800" dirty="0"/>
                  <a:t> per day or ~ 1 C/cm</a:t>
                </a:r>
                <a:r>
                  <a:rPr lang="en-US" sz="5800" baseline="30000" dirty="0"/>
                  <a:t>2</a:t>
                </a:r>
                <a:r>
                  <a:rPr lang="en-US" sz="5800" dirty="0"/>
                  <a:t> in 8 days </a:t>
                </a:r>
              </a:p>
              <a:p>
                <a:pPr marL="0" indent="0" algn="just">
                  <a:buNone/>
                </a:pPr>
                <a:endParaRPr lang="en-US" sz="5800" dirty="0"/>
              </a:p>
              <a:p>
                <a:pPr marL="0" indent="0" algn="just">
                  <a:buNone/>
                </a:pPr>
                <a:endParaRPr lang="en-US" sz="5800" dirty="0"/>
              </a:p>
              <a:p>
                <a:pPr marL="0" indent="0" algn="just">
                  <a:buNone/>
                </a:pPr>
                <a:endParaRPr lang="en-US" sz="1800" dirty="0"/>
              </a:p>
              <a:p>
                <a:pPr marL="0" indent="0" algn="just">
                  <a:buNone/>
                </a:pPr>
                <a:r>
                  <a:rPr lang="en-US" sz="1000" dirty="0"/>
                  <a:t>		</a:t>
                </a:r>
                <a:endParaRPr lang="en-US" sz="2000" dirty="0"/>
              </a:p>
            </p:txBody>
          </p:sp>
        </mc:Choice>
        <mc:Fallback xmlns="">
          <p:sp>
            <p:nvSpPr>
              <p:cNvPr id="3" name="Content Placeholder 2">
                <a:extLst>
                  <a:ext uri="{FF2B5EF4-FFF2-40B4-BE49-F238E27FC236}">
                    <a16:creationId xmlns:a16="http://schemas.microsoft.com/office/drawing/2014/main" id="{E82A4441-F2A8-4454-A3AE-1224F46DF534}"/>
                  </a:ext>
                </a:extLst>
              </p:cNvPr>
              <p:cNvSpPr>
                <a:spLocks noGrp="1" noRot="1" noChangeAspect="1" noMove="1" noResize="1" noEditPoints="1" noAdjustHandles="1" noChangeArrowheads="1" noChangeShapeType="1" noTextEdit="1"/>
              </p:cNvSpPr>
              <p:nvPr>
                <p:ph idx="1"/>
              </p:nvPr>
            </p:nvSpPr>
            <p:spPr>
              <a:xfrm>
                <a:off x="1" y="1073890"/>
                <a:ext cx="12191999" cy="5784110"/>
              </a:xfrm>
              <a:blipFill>
                <a:blip r:embed="rId5"/>
                <a:stretch>
                  <a:fillRect l="-1300" t="-3056" r="-1250"/>
                </a:stretch>
              </a:blipFill>
            </p:spPr>
            <p:txBody>
              <a:bodyPr/>
              <a:lstStyle/>
              <a:p>
                <a:r>
                  <a:rPr lang="en-US">
                    <a:noFill/>
                  </a:rPr>
                  <a:t> </a:t>
                </a:r>
              </a:p>
            </p:txBody>
          </p:sp>
        </mc:Fallback>
      </mc:AlternateContent>
    </p:spTree>
    <p:extLst>
      <p:ext uri="{BB962C8B-B14F-4D97-AF65-F5344CB8AC3E}">
        <p14:creationId xmlns:p14="http://schemas.microsoft.com/office/powerpoint/2010/main" val="116594827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1576</TotalTime>
  <Words>1525</Words>
  <Application>Microsoft Office PowerPoint</Application>
  <PresentationFormat>Widescreen</PresentationFormat>
  <Paragraphs>190</Paragraphs>
  <Slides>22</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2" baseType="lpstr">
      <vt:lpstr>-apple-system</vt:lpstr>
      <vt:lpstr>Arial</vt:lpstr>
      <vt:lpstr>Calibri</vt:lpstr>
      <vt:lpstr>Calibri Light</vt:lpstr>
      <vt:lpstr>Cambria Math</vt:lpstr>
      <vt:lpstr>Comic Sans MS</vt:lpstr>
      <vt:lpstr>Times New Roman</vt:lpstr>
      <vt:lpstr>1_Office Theme</vt:lpstr>
      <vt:lpstr>3_Office Theme</vt:lpstr>
      <vt:lpstr>Graph</vt:lpstr>
      <vt:lpstr>Recent results from pixel-based accelerated aging of Large Area Picosecond Photodetectors (LAPPDTM)</vt:lpstr>
      <vt:lpstr>Lifetime of Microchannel Plate Photomultiplier Tubes (MCP-PMT) </vt:lpstr>
      <vt:lpstr>Lifetime of Microchannel Plate Photomultiplier Tubes (MCP-PMT) </vt:lpstr>
      <vt:lpstr>Investigation of Aging of MCPs with Enhanced  Lifetime</vt:lpstr>
      <vt:lpstr>Pixel-based Lifetime testing</vt:lpstr>
      <vt:lpstr>20 cm x 20 cm LAPPDTM from Incom Inc.</vt:lpstr>
      <vt:lpstr>Pre-Lifetime Characterization : Dark box with  Pulsed LASER</vt:lpstr>
      <vt:lpstr>Gain Distribution and Transit Time Spread</vt:lpstr>
      <vt:lpstr>Lifetime Testing Rate </vt:lpstr>
      <vt:lpstr>Pixel based Lifetime Testing setup</vt:lpstr>
      <vt:lpstr>Pixel-Based Lifetime Testing Algorithm</vt:lpstr>
      <vt:lpstr>Pulse Height distribution as a function of collected charge</vt:lpstr>
      <vt:lpstr>MCP-PMT performance as a function of collected charge</vt:lpstr>
      <vt:lpstr>Comparison of pre and post test performance using pulsed LASER </vt:lpstr>
      <vt:lpstr>PowerPoint Presentation</vt:lpstr>
      <vt:lpstr>Conclusions and Future work</vt:lpstr>
      <vt:lpstr>Thank You</vt:lpstr>
      <vt:lpstr>Gain, Pulse Height Distribution and TTS</vt:lpstr>
      <vt:lpstr>HV Distribution for LAPPDTM</vt:lpstr>
      <vt:lpstr>PowerPoint Presentation</vt:lpstr>
      <vt:lpstr>LASER measurements for finding effective area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results from pixel-based accelerated aging of Large Area Picosecond Photodetectors (LAPPDTM)</dc:title>
  <dc:creator>Chirayath, Varghese Anto</dc:creator>
  <cp:lastModifiedBy>Chirayath, Varghese Anto</cp:lastModifiedBy>
  <cp:revision>78</cp:revision>
  <dcterms:created xsi:type="dcterms:W3CDTF">2021-03-15T16:00:16Z</dcterms:created>
  <dcterms:modified xsi:type="dcterms:W3CDTF">2021-03-19T04:53:59Z</dcterms:modified>
</cp:coreProperties>
</file>