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</p:sldMasterIdLst>
  <p:notesMasterIdLst>
    <p:notesMasterId r:id="rId28"/>
  </p:notesMasterIdLst>
  <p:sldIdLst>
    <p:sldId id="319" r:id="rId6"/>
    <p:sldId id="270" r:id="rId7"/>
    <p:sldId id="271" r:id="rId8"/>
    <p:sldId id="287" r:id="rId9"/>
    <p:sldId id="313" r:id="rId10"/>
    <p:sldId id="272" r:id="rId11"/>
    <p:sldId id="289" r:id="rId12"/>
    <p:sldId id="320" r:id="rId13"/>
    <p:sldId id="300" r:id="rId14"/>
    <p:sldId id="284" r:id="rId15"/>
    <p:sldId id="321" r:id="rId16"/>
    <p:sldId id="286" r:id="rId17"/>
    <p:sldId id="316" r:id="rId18"/>
    <p:sldId id="259" r:id="rId19"/>
    <p:sldId id="260" r:id="rId20"/>
    <p:sldId id="261" r:id="rId21"/>
    <p:sldId id="268" r:id="rId22"/>
    <p:sldId id="342" r:id="rId23"/>
    <p:sldId id="305" r:id="rId24"/>
    <p:sldId id="303" r:id="rId25"/>
    <p:sldId id="318" r:id="rId26"/>
    <p:sldId id="291" r:id="rId27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58" autoAdjust="0"/>
    <p:restoredTop sz="94660" autoAdjust="0"/>
  </p:normalViewPr>
  <p:slideViewPr>
    <p:cSldViewPr>
      <p:cViewPr varScale="1">
        <p:scale>
          <a:sx n="135" d="100"/>
          <a:sy n="135" d="100"/>
        </p:scale>
        <p:origin x="187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390" tIns="45695" rIns="91390" bIns="4569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5" y="0"/>
            <a:ext cx="3027363" cy="463550"/>
          </a:xfrm>
          <a:prstGeom prst="rect">
            <a:avLst/>
          </a:prstGeom>
        </p:spPr>
        <p:txBody>
          <a:bodyPr vert="horz" lIns="91390" tIns="45695" rIns="91390" bIns="45695" rtlCol="0"/>
          <a:lstStyle>
            <a:lvl1pPr algn="r">
              <a:defRPr sz="1200"/>
            </a:lvl1pPr>
          </a:lstStyle>
          <a:p>
            <a:fld id="{0CAE329C-4A50-41DC-9D66-79FEFDDA1CA1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0" tIns="45695" rIns="91390" bIns="4569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80"/>
            <a:ext cx="5588000" cy="4176713"/>
          </a:xfrm>
          <a:prstGeom prst="rect">
            <a:avLst/>
          </a:prstGeom>
        </p:spPr>
        <p:txBody>
          <a:bodyPr vert="horz" lIns="91390" tIns="45695" rIns="91390" bIns="4569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390" tIns="45695" rIns="91390" bIns="4569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5" y="8818563"/>
            <a:ext cx="3027363" cy="463550"/>
          </a:xfrm>
          <a:prstGeom prst="rect">
            <a:avLst/>
          </a:prstGeom>
        </p:spPr>
        <p:txBody>
          <a:bodyPr vert="horz" lIns="91390" tIns="45695" rIns="91390" bIns="45695" rtlCol="0" anchor="b"/>
          <a:lstStyle>
            <a:lvl1pPr algn="r">
              <a:defRPr sz="1200"/>
            </a:lvl1pPr>
          </a:lstStyle>
          <a:p>
            <a:fld id="{A5081D14-C1FC-48D5-9DA3-AFD508D90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13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244" y="4410073"/>
            <a:ext cx="5120514" cy="41767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155652" name="Header Placeholder 2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8771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13958" indent="-274599" defTabSz="8771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098399" indent="-219678" defTabSz="8771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37758" indent="-219678" defTabSz="8771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1977116" indent="-219678" defTabSz="8771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16475" indent="-219678" defTabSz="8771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855835" indent="-219678" defTabSz="8771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295194" indent="-219678" defTabSz="8771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734554" indent="-219678" defTabSz="8771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CC97BC-C16C-4D99-9BD7-5CA565A38231}" type="slidenum">
              <a:rPr lang="en-US" altLang="en-US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CE0375-1F81-43E9-BD4C-21B4CB87417E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5166F7-1B18-47E3-AA4A-B1D9E41DD025}" type="slidenum">
              <a:rPr lang="en-US" altLang="en-US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CPAD2021, Stony Brook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6B25-801C-40A2-81C2-5581F0945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4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9DB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D019-05DA-41CE-ACD8-0CEF3B96E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7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9DB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7FB1-A335-4AA9-AA98-B13B6CF32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16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2319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9DBE8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6174C5-6044-42D1-B178-7EA7F4E8CD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9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9DBE8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3976B-4C5B-4CD9-BE53-CFB91A837C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69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9DBE8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8CC64-46AB-4936-B0E3-EA563EE5EA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55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9DBE8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E81527-C600-461D-8FD6-5E54FB8A06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9DBE8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138506-B300-423A-9966-30E5FEBDE3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0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9DBE8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A79599-1F05-41A9-83BD-1B45EFED46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34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9DBE8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0E361F-384A-4E57-9359-27F603A80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6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9DB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74C5-6044-42D1-B178-7EA7F4E8C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62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9DBE8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B0BC9D-5BE1-4DFB-B1AF-E1BFB89C0D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30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9DBE8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16D019-05DA-41CE-ACD8-0CEF3B96EF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31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9DBE8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B7FB1-A335-4AA9-AA98-B13B6CF32A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75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21929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9DBE8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6174C5-6044-42D1-B178-7EA7F4E8CD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72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9DBE8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3976B-4C5B-4CD9-BE53-CFB91A837C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39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9DBE8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8CC64-46AB-4936-B0E3-EA563EE5EA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79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9DBE8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E81527-C600-461D-8FD6-5E54FB8A06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4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9DBE8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138506-B300-423A-9966-30E5FEBDE3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193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9DBE8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A79599-1F05-41A9-83BD-1B45EFED46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2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9DB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976B-4C5B-4CD9-BE53-CFB91A837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548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9DBE8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0E361F-384A-4E57-9359-27F603A80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880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9DBE8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B0BC9D-5BE1-4DFB-B1AF-E1BFB89C0D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8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9DBE8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16D019-05DA-41CE-ACD8-0CEF3B96EF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511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9DBE8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B7FB1-A335-4AA9-AA98-B13B6CF32A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710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CPAD2021, Stony Brook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68EBA-374F-40B1-8E27-E4EF47DE062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2240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CPAD2021, Stony Brook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763EA-A8F7-421A-B29B-D1D0864966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2284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CPAD2021, Stony Brook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83EA6-0378-48FA-A7F1-ACD049BB845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0260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CPAD2021, Stony Brook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DB267-DC56-4B59-92DC-0121B126A00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630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CPAD2021, Stony Brook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8351E-B151-40AF-BB12-C2BD2DC3195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8146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CPAD2021, Stony Brook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3AA14-5B43-44FE-BE15-FD1935531A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17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9DBE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C64-46AB-4936-B0E3-EA563EE5EA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91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CPAD2021, Stony Brook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FFFE2-88C2-4EEB-BC68-7B81DCC67A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0733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CPAD2021, Stony Brook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00D61-91A9-4604-A4BC-F89951BDB4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3435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CPAD2021, Stony Brook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1E977-1D8A-48EC-BEDE-6B5B83810B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339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CPAD2021, Stony Brook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C3CA9-87D2-4C25-843B-3816E2DEEC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621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CPAD2021, Stony Brook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65A42-AA60-4287-AE4C-5CC807B2634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233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CPAD2021, Stony Brook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73EF0-B89E-41DB-BAD5-4E7371439ED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8467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CPAD2021, Stony Brook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A9620-8A86-4187-A499-4F0980F8A65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9485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CPAD2021, Stony Brook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F2438-CDB6-4727-BC94-6FC87340945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286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CPAD2021, Stony Brook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D6F08-9036-4AB8-A81C-F8921FC1F8A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615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CPAD2021, Stony Brook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FDEC9-9ECF-407A-A3DC-3EB1ED3800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8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9DBE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81527-C600-461D-8FD6-5E54FB8A0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681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CPAD2021, Stony Brook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51612-5584-4310-8D45-47135421B0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1073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CPAD2021, Stony Brook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F2846-5710-403F-8D2D-2E344416F51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698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CPAD2021, Stony Brook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32C5C-001B-498C-AD15-2928F248EBD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201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CPAD2021, Stony Brook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FC564-B6CA-4841-B640-152402A753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532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CPAD2021, Stony Brook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D141F-A18F-4DFD-9EB5-501EB4727A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447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CPAD2021, Stony Brook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463DD-AB3C-407D-827B-2BE1AF2265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33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9DBE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8506-B300-423A-9966-30E5FEBDE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6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9DBE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79599-1F05-41A9-83BD-1B45EFED4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55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9DBE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E361F-384A-4E57-9359-27F603A800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37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C9DBE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BC9D-5BE1-4DFB-B1AF-E1BFB89C0D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7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C9DB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FB4413-069C-4E6B-9C35-9E4E3A20910D}" type="slidenum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8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81200" y="6223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C9DBE8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5150" y="6235700"/>
            <a:ext cx="300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357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42B7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FB4413-069C-4E6B-9C35-9E4E3A20910D}" type="slidenum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20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326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42B7F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42B7F"/>
        </a:buClr>
        <a:buSzPct val="9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3pPr>
      <a:lvl4pPr marL="14287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4pPr>
      <a:lvl5pPr marL="17716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81200" y="6223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C9DBE8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5150" y="6235700"/>
            <a:ext cx="300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357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42B7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FB4413-069C-4E6B-9C35-9E4E3A20910D}" type="slidenum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20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19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42B7F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42B7F"/>
        </a:buClr>
        <a:buSzPct val="9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3pPr>
      <a:lvl4pPr marL="14287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4pPr>
      <a:lvl5pPr marL="17716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ea typeface="ＭＳ Ｐゴシック" charset="-128"/>
              </a:rPr>
              <a:t>CPAD2021, Stony Brook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19C8F5-A6F1-4963-92EC-BCF289F481CF}" type="slidenum">
              <a:rPr lang="en-US" altLang="en-US" smtClean="0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834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CPAD2021, Stony Brook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C2E1D9-4ACC-4497-A2C9-20BB394BA06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4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nbi.ansto.gov.au/quokka/status/mobile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FB89C9-4D2F-4115-B4C5-6D3ADCBA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79599-1F05-41A9-83BD-1B45EFED468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03C807-9DA3-40F5-A1DA-B0F21B1AC023}"/>
              </a:ext>
            </a:extLst>
          </p:cNvPr>
          <p:cNvSpPr/>
          <p:nvPr/>
        </p:nvSpPr>
        <p:spPr>
          <a:xfrm>
            <a:off x="1504950" y="374638"/>
            <a:ext cx="6400800" cy="3054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Gas-filled Neutron Imager Operating in Ionization Mode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J. Fried, G. Mahler, N. Schaknowski, G. Smith, B. Yu,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Brookhaven National Laboratory</a:t>
            </a:r>
          </a:p>
          <a:p>
            <a:pPr marL="342900" indent="-342900" algn="ctr">
              <a:lnSpc>
                <a:spcPct val="107000"/>
              </a:lnSpc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Doumas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Merchant Marine Academy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42F6C5-E98E-4AC5-81F4-7156AB0B5CA3}"/>
              </a:ext>
            </a:extLst>
          </p:cNvPr>
          <p:cNvSpPr txBox="1"/>
          <p:nvPr/>
        </p:nvSpPr>
        <p:spPr>
          <a:xfrm>
            <a:off x="2171700" y="3886200"/>
            <a:ext cx="5067300" cy="2257028"/>
          </a:xfrm>
          <a:prstGeom prst="rect">
            <a:avLst/>
          </a:prstGeom>
          <a:solidFill>
            <a:schemeClr val="tx2">
              <a:lumMod val="25000"/>
              <a:lumOff val="7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Outline</a:t>
            </a:r>
          </a:p>
          <a:p>
            <a:pPr>
              <a:lnSpc>
                <a:spcPct val="150000"/>
              </a:lnSpc>
            </a:pPr>
            <a:r>
              <a:rPr lang="en-US" dirty="0"/>
              <a:t>• Thermal neutron interaction with </a:t>
            </a:r>
            <a:r>
              <a:rPr lang="en-US" baseline="30000" dirty="0"/>
              <a:t>3</a:t>
            </a:r>
            <a:r>
              <a:rPr lang="en-US" dirty="0"/>
              <a:t>He</a:t>
            </a:r>
          </a:p>
          <a:p>
            <a:pPr>
              <a:lnSpc>
                <a:spcPct val="150000"/>
              </a:lnSpc>
            </a:pPr>
            <a:r>
              <a:rPr lang="en-US" dirty="0"/>
              <a:t>• Technology for anode pad readout</a:t>
            </a:r>
          </a:p>
          <a:p>
            <a:pPr>
              <a:lnSpc>
                <a:spcPct val="150000"/>
              </a:lnSpc>
            </a:pPr>
            <a:r>
              <a:rPr lang="en-US" dirty="0"/>
              <a:t>• Installation of system at OPAL, ANSTO</a:t>
            </a:r>
          </a:p>
          <a:p>
            <a:pPr>
              <a:lnSpc>
                <a:spcPct val="150000"/>
              </a:lnSpc>
            </a:pPr>
            <a:r>
              <a:rPr lang="en-US" dirty="0"/>
              <a:t>• Observation of recoil nuclei from fast neutrons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C062-70B7-4D8F-B0B1-D5964819F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</p:spTree>
    <p:extLst>
      <p:ext uri="{BB962C8B-B14F-4D97-AF65-F5344CB8AC3E}">
        <p14:creationId xmlns:p14="http://schemas.microsoft.com/office/powerpoint/2010/main" val="3624996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6172200" cy="482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86600" y="1066800"/>
            <a:ext cx="1828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≤ 4 pads with charge.  Report pad with largest energy.</a:t>
            </a:r>
          </a:p>
          <a:p>
            <a:r>
              <a:rPr lang="en-US" dirty="0"/>
              <a:t>Hit Count.</a:t>
            </a:r>
          </a:p>
          <a:p>
            <a:endParaRPr lang="en-US" dirty="0"/>
          </a:p>
          <a:p>
            <a:r>
              <a:rPr lang="en-US" dirty="0"/>
              <a:t>Tracks 1,812,132</a:t>
            </a:r>
          </a:p>
          <a:p>
            <a:r>
              <a:rPr lang="en-US" dirty="0">
                <a:sym typeface="Symbol"/>
              </a:rPr>
              <a:t> 300 </a:t>
            </a:r>
            <a:r>
              <a:rPr lang="en-US" dirty="0" err="1">
                <a:sym typeface="Symbol"/>
              </a:rPr>
              <a:t>cts</a:t>
            </a:r>
            <a:r>
              <a:rPr lang="en-US" dirty="0">
                <a:sym typeface="Symbol"/>
              </a:rPr>
              <a:t> s</a:t>
            </a:r>
            <a:r>
              <a:rPr lang="en-US" baseline="30000" dirty="0">
                <a:sym typeface="Symbol"/>
              </a:rPr>
              <a:t>-1</a:t>
            </a:r>
            <a:r>
              <a:rPr lang="en-US" dirty="0">
                <a:sym typeface="Symbol"/>
              </a:rPr>
              <a:t> m</a:t>
            </a:r>
            <a:r>
              <a:rPr lang="en-US" baseline="30000" dirty="0">
                <a:sym typeface="Symbol"/>
              </a:rPr>
              <a:t>-2</a:t>
            </a:r>
          </a:p>
          <a:p>
            <a:endParaRPr lang="en-US" dirty="0"/>
          </a:p>
          <a:p>
            <a:r>
              <a:rPr lang="en-US" dirty="0"/>
              <a:t>Note average count per pixel is </a:t>
            </a:r>
            <a:r>
              <a:rPr lang="en-US" dirty="0">
                <a:sym typeface="Symbol"/>
              </a:rPr>
              <a:t> 50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C03D81-EBC0-447D-A09A-93122F896AA9}"/>
              </a:ext>
            </a:extLst>
          </p:cNvPr>
          <p:cNvSpPr txBox="1"/>
          <p:nvPr/>
        </p:nvSpPr>
        <p:spPr>
          <a:xfrm>
            <a:off x="1447800" y="228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Uniform Illumination with neutrons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28583F-5C52-4B60-9C4A-B043F62EB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490369-7490-4686-9976-256DBD1D0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79599-1F05-41A9-83BD-1B45EFED468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04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84ADC5-A739-4044-84DF-E2C347313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FFE2-88C2-4EEB-BC68-7B81DCC67AC6}" type="slidenum">
              <a:rPr lang="en-US" altLang="en-US" smtClean="0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9E9B67-CC46-4170-A226-BE7428A976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1485900"/>
            <a:ext cx="4689218" cy="388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0154E6-2010-4369-9973-29396DFC4E4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479513" y="165833"/>
            <a:ext cx="3495675" cy="57061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0DB6BCF-499D-4DDB-B4EC-0A6D51E234ED}"/>
              </a:ext>
            </a:extLst>
          </p:cNvPr>
          <p:cNvSpPr/>
          <p:nvPr/>
        </p:nvSpPr>
        <p:spPr>
          <a:xfrm>
            <a:off x="3328230" y="6057449"/>
            <a:ext cx="5698588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https://www.nbi.ansto.gov.au/quokka/status/mobile.html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915C2E-1453-450F-A3A5-6ECF54AA49CC}"/>
              </a:ext>
            </a:extLst>
          </p:cNvPr>
          <p:cNvSpPr txBox="1"/>
          <p:nvPr/>
        </p:nvSpPr>
        <p:spPr>
          <a:xfrm>
            <a:off x="454879" y="602741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SANS image from silver behenate (a standard for small angle scattering), showing multiple diffraction rings.  Global rate~ 510 kHz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07BF05-54D6-46C4-82B0-2721419CF990}"/>
              </a:ext>
            </a:extLst>
          </p:cNvPr>
          <p:cNvSpPr txBox="1"/>
          <p:nvPr/>
        </p:nvSpPr>
        <p:spPr>
          <a:xfrm>
            <a:off x="2057400" y="75401"/>
            <a:ext cx="2718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Results from Quokka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A0B86AD-5CF8-4D03-AC8B-1332C46F7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</p:spTree>
    <p:extLst>
      <p:ext uri="{BB962C8B-B14F-4D97-AF65-F5344CB8AC3E}">
        <p14:creationId xmlns:p14="http://schemas.microsoft.com/office/powerpoint/2010/main" val="2971323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4644" y="975983"/>
            <a:ext cx="2113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≥ 5 pads with charge.</a:t>
            </a:r>
          </a:p>
          <a:p>
            <a:r>
              <a:rPr lang="en-US" dirty="0"/>
              <a:t>Hit count.</a:t>
            </a:r>
          </a:p>
          <a:p>
            <a:r>
              <a:rPr lang="en-US" dirty="0"/>
              <a:t>Tracks: 6318</a:t>
            </a:r>
          </a:p>
          <a:p>
            <a:endParaRPr lang="en-US" dirty="0"/>
          </a:p>
          <a:p>
            <a:r>
              <a:rPr lang="en-US" dirty="0"/>
              <a:t>Total energy in ADC counts ranges from </a:t>
            </a:r>
            <a:r>
              <a:rPr lang="en-US" dirty="0">
                <a:sym typeface="Symbol"/>
              </a:rPr>
              <a:t></a:t>
            </a:r>
            <a:r>
              <a:rPr lang="en-US" dirty="0"/>
              <a:t>55 to </a:t>
            </a:r>
            <a:r>
              <a:rPr lang="en-US" dirty="0">
                <a:sym typeface="Symbol"/>
              </a:rPr>
              <a:t></a:t>
            </a:r>
            <a:r>
              <a:rPr lang="en-US" dirty="0"/>
              <a:t>390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75398"/>
            <a:ext cx="6431760" cy="506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E9F302-A522-4C2B-807C-34196BA9C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C3877-2ACE-4881-B2DD-FA48124D8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79599-1F05-41A9-83BD-1B45EFED468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34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311E64-695F-48BB-A98E-F109D8C44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418" y="824670"/>
            <a:ext cx="3340581" cy="586723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CECAA13-7711-410F-B80E-C0C304748B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998043"/>
              </p:ext>
            </p:extLst>
          </p:nvPr>
        </p:nvGraphicFramePr>
        <p:xfrm>
          <a:off x="1057835" y="282732"/>
          <a:ext cx="32004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382602922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val="328628752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431239545"/>
                    </a:ext>
                  </a:extLst>
                </a:gridCol>
                <a:gridCol w="487936">
                  <a:extLst>
                    <a:ext uri="{9D8B030D-6E8A-4147-A177-3AD203B41FA5}">
                      <a16:colId xmlns:a16="http://schemas.microsoft.com/office/drawing/2014/main" val="1474516966"/>
                    </a:ext>
                  </a:extLst>
                </a:gridCol>
                <a:gridCol w="569899">
                  <a:extLst>
                    <a:ext uri="{9D8B030D-6E8A-4147-A177-3AD203B41FA5}">
                      <a16:colId xmlns:a16="http://schemas.microsoft.com/office/drawing/2014/main" val="3010064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70C0"/>
                          </a:solidFill>
                        </a:rPr>
                        <a:t>Timing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rgbClr val="0070C0"/>
                          </a:solidFill>
                        </a:rPr>
                        <a:t>Coarse      Fine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70C0"/>
                          </a:solidFill>
                        </a:rPr>
                        <a:t>Peak Detect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70C0"/>
                          </a:solidFill>
                        </a:rPr>
                        <a:t>Channel#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70C0"/>
                          </a:solidFill>
                        </a:rPr>
                        <a:t>Chip#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70C0"/>
                          </a:solidFill>
                        </a:rPr>
                        <a:t>Board#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91954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D66DC95-C2FB-4490-B3DA-96F4986C4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819400"/>
            <a:ext cx="3680791" cy="1676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773E735-2D28-4EFA-BA59-B326B508D75A}"/>
              </a:ext>
            </a:extLst>
          </p:cNvPr>
          <p:cNvSpPr/>
          <p:nvPr/>
        </p:nvSpPr>
        <p:spPr>
          <a:xfrm>
            <a:off x="1066800" y="990601"/>
            <a:ext cx="3074894" cy="853568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552A02-A6E9-4858-9247-A5A8214644B0}"/>
              </a:ext>
            </a:extLst>
          </p:cNvPr>
          <p:cNvSpPr/>
          <p:nvPr/>
        </p:nvSpPr>
        <p:spPr>
          <a:xfrm>
            <a:off x="1065519" y="3156218"/>
            <a:ext cx="3074894" cy="747271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992759-9D12-4C63-86E0-6BA99CD83B13}"/>
              </a:ext>
            </a:extLst>
          </p:cNvPr>
          <p:cNvSpPr/>
          <p:nvPr/>
        </p:nvSpPr>
        <p:spPr>
          <a:xfrm>
            <a:off x="1057835" y="4770587"/>
            <a:ext cx="3074894" cy="869494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E7887D4-B415-4845-AD2C-D8BAF80F7006}"/>
              </a:ext>
            </a:extLst>
          </p:cNvPr>
          <p:cNvCxnSpPr/>
          <p:nvPr/>
        </p:nvCxnSpPr>
        <p:spPr>
          <a:xfrm flipH="1" flipV="1">
            <a:off x="4190999" y="1524000"/>
            <a:ext cx="1143001" cy="1447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053C23D-399F-44B6-95BC-9ED68F8382EF}"/>
              </a:ext>
            </a:extLst>
          </p:cNvPr>
          <p:cNvCxnSpPr/>
          <p:nvPr/>
        </p:nvCxnSpPr>
        <p:spPr>
          <a:xfrm flipH="1" flipV="1">
            <a:off x="4267200" y="2514600"/>
            <a:ext cx="106680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72002F-041A-4463-B189-7E58572A77AF}"/>
              </a:ext>
            </a:extLst>
          </p:cNvPr>
          <p:cNvCxnSpPr>
            <a:cxnSpLocks/>
          </p:cNvCxnSpPr>
          <p:nvPr/>
        </p:nvCxnSpPr>
        <p:spPr>
          <a:xfrm flipH="1">
            <a:off x="4229099" y="3541379"/>
            <a:ext cx="10780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1876677-D28C-44F4-8C2B-25A0B35F6C13}"/>
              </a:ext>
            </a:extLst>
          </p:cNvPr>
          <p:cNvCxnSpPr>
            <a:cxnSpLocks/>
          </p:cNvCxnSpPr>
          <p:nvPr/>
        </p:nvCxnSpPr>
        <p:spPr>
          <a:xfrm flipH="1">
            <a:off x="4216614" y="3826489"/>
            <a:ext cx="1090490" cy="440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045102-4701-423B-A0B2-72AD9CAE7C35}"/>
              </a:ext>
            </a:extLst>
          </p:cNvPr>
          <p:cNvCxnSpPr>
            <a:cxnSpLocks/>
          </p:cNvCxnSpPr>
          <p:nvPr/>
        </p:nvCxnSpPr>
        <p:spPr>
          <a:xfrm flipH="1">
            <a:off x="4166028" y="4101434"/>
            <a:ext cx="1166691" cy="1103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676D0CB-0B1B-47A6-80C7-F70DC82A2224}"/>
              </a:ext>
            </a:extLst>
          </p:cNvPr>
          <p:cNvCxnSpPr>
            <a:cxnSpLocks/>
          </p:cNvCxnSpPr>
          <p:nvPr/>
        </p:nvCxnSpPr>
        <p:spPr>
          <a:xfrm flipH="1">
            <a:off x="4215333" y="4373498"/>
            <a:ext cx="1092412" cy="1722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EF4B5F-9658-4714-BB8C-7BEA7AC51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D8ACA-5A42-4289-963F-D1884DDF7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79599-1F05-41A9-83BD-1B45EFED468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38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23463"/>
            <a:ext cx="6248400" cy="527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58666" y="889883"/>
            <a:ext cx="5562600" cy="0"/>
          </a:xfrm>
          <a:prstGeom prst="line">
            <a:avLst/>
          </a:prstGeom>
          <a:ln w="158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458667" y="889883"/>
            <a:ext cx="7748" cy="5510917"/>
          </a:xfrm>
          <a:prstGeom prst="line">
            <a:avLst/>
          </a:prstGeom>
          <a:ln w="158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905174" y="914400"/>
            <a:ext cx="0" cy="5486400"/>
          </a:xfrm>
          <a:prstGeom prst="line">
            <a:avLst/>
          </a:prstGeom>
          <a:ln w="158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56755" y="914400"/>
            <a:ext cx="0" cy="5486400"/>
          </a:xfrm>
          <a:prstGeom prst="line">
            <a:avLst/>
          </a:prstGeom>
          <a:ln w="158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48374" y="914400"/>
            <a:ext cx="0" cy="5486400"/>
          </a:xfrm>
          <a:prstGeom prst="line">
            <a:avLst/>
          </a:prstGeom>
          <a:ln w="158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019800" y="914400"/>
            <a:ext cx="1466" cy="5486400"/>
          </a:xfrm>
          <a:prstGeom prst="line">
            <a:avLst/>
          </a:prstGeom>
          <a:ln w="158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8666" y="2286000"/>
            <a:ext cx="5562600" cy="0"/>
          </a:xfrm>
          <a:prstGeom prst="line">
            <a:avLst/>
          </a:prstGeom>
          <a:ln w="158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" y="3657600"/>
            <a:ext cx="5562600" cy="0"/>
          </a:xfrm>
          <a:prstGeom prst="line">
            <a:avLst/>
          </a:prstGeom>
          <a:ln w="158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5029200"/>
            <a:ext cx="5562600" cy="0"/>
          </a:xfrm>
          <a:prstGeom prst="line">
            <a:avLst/>
          </a:prstGeom>
          <a:ln w="158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6400800"/>
            <a:ext cx="5562600" cy="0"/>
          </a:xfrm>
          <a:prstGeom prst="line">
            <a:avLst/>
          </a:prstGeom>
          <a:ln w="158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934200" y="9906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ADC (Energy) scale</a:t>
            </a:r>
          </a:p>
          <a:p>
            <a:r>
              <a:rPr lang="en-US" dirty="0"/>
              <a:t>≥ 5 pads per event</a:t>
            </a:r>
          </a:p>
          <a:p>
            <a:r>
              <a:rPr lang="en-US" dirty="0"/>
              <a:t>Tracks = 6318</a:t>
            </a:r>
          </a:p>
          <a:p>
            <a:r>
              <a:rPr lang="en-US" dirty="0">
                <a:sym typeface="Symbol"/>
              </a:rPr>
              <a:t> 1 </a:t>
            </a:r>
            <a:r>
              <a:rPr lang="en-US" dirty="0" err="1">
                <a:sym typeface="Symbol"/>
              </a:rPr>
              <a:t>ct</a:t>
            </a:r>
            <a:r>
              <a:rPr lang="en-US" dirty="0">
                <a:sym typeface="Symbol"/>
              </a:rPr>
              <a:t> s</a:t>
            </a:r>
            <a:r>
              <a:rPr lang="en-US" baseline="30000" dirty="0">
                <a:sym typeface="Symbol"/>
              </a:rPr>
              <a:t>-1 </a:t>
            </a:r>
            <a:r>
              <a:rPr lang="en-US" dirty="0">
                <a:sym typeface="Symbol"/>
              </a:rPr>
              <a:t>m</a:t>
            </a:r>
            <a:r>
              <a:rPr lang="en-US" baseline="30000" dirty="0">
                <a:sym typeface="Symbol"/>
              </a:rPr>
              <a:t>-2</a:t>
            </a: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8AEF5DA-4C36-440E-BB4D-7AAD18E7D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B1BCEB3-6FB7-4B33-9716-21C3CC9B3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79599-1F05-41A9-83BD-1B45EFED468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41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922170"/>
            <a:ext cx="6172199" cy="547862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58666" y="889883"/>
            <a:ext cx="5562600" cy="0"/>
          </a:xfrm>
          <a:prstGeom prst="line">
            <a:avLst/>
          </a:prstGeom>
          <a:ln w="158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458667" y="889883"/>
            <a:ext cx="7748" cy="5510917"/>
          </a:xfrm>
          <a:prstGeom prst="line">
            <a:avLst/>
          </a:prstGeom>
          <a:ln w="158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905174" y="914400"/>
            <a:ext cx="0" cy="5486400"/>
          </a:xfrm>
          <a:prstGeom prst="line">
            <a:avLst/>
          </a:prstGeom>
          <a:ln w="158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56755" y="914400"/>
            <a:ext cx="0" cy="5486400"/>
          </a:xfrm>
          <a:prstGeom prst="line">
            <a:avLst/>
          </a:prstGeom>
          <a:ln w="158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48374" y="914400"/>
            <a:ext cx="0" cy="5486400"/>
          </a:xfrm>
          <a:prstGeom prst="line">
            <a:avLst/>
          </a:prstGeom>
          <a:ln w="158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019800" y="914400"/>
            <a:ext cx="1466" cy="5486400"/>
          </a:xfrm>
          <a:prstGeom prst="line">
            <a:avLst/>
          </a:prstGeom>
          <a:ln w="158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8666" y="2286000"/>
            <a:ext cx="5562600" cy="0"/>
          </a:xfrm>
          <a:prstGeom prst="line">
            <a:avLst/>
          </a:prstGeom>
          <a:ln w="158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" y="3657600"/>
            <a:ext cx="5562600" cy="0"/>
          </a:xfrm>
          <a:prstGeom prst="line">
            <a:avLst/>
          </a:prstGeom>
          <a:ln w="158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5029200"/>
            <a:ext cx="5562600" cy="0"/>
          </a:xfrm>
          <a:prstGeom prst="line">
            <a:avLst/>
          </a:prstGeom>
          <a:ln w="158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6400800"/>
            <a:ext cx="5562600" cy="0"/>
          </a:xfrm>
          <a:prstGeom prst="line">
            <a:avLst/>
          </a:prstGeom>
          <a:ln w="158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34200" y="9906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ADC (Energy) scale</a:t>
            </a:r>
          </a:p>
          <a:p>
            <a:r>
              <a:rPr lang="en-US" dirty="0"/>
              <a:t>≥ 10 pads</a:t>
            </a:r>
          </a:p>
          <a:p>
            <a:r>
              <a:rPr lang="en-US" dirty="0"/>
              <a:t>Tracks = 1208</a:t>
            </a:r>
          </a:p>
          <a:p>
            <a:r>
              <a:rPr lang="en-US" dirty="0">
                <a:sym typeface="Symbol"/>
              </a:rPr>
              <a:t> 0.2 </a:t>
            </a:r>
            <a:r>
              <a:rPr lang="en-US" dirty="0" err="1">
                <a:sym typeface="Symbol"/>
              </a:rPr>
              <a:t>ct</a:t>
            </a:r>
            <a:r>
              <a:rPr lang="en-US" dirty="0">
                <a:sym typeface="Symbol"/>
              </a:rPr>
              <a:t> s</a:t>
            </a:r>
            <a:r>
              <a:rPr lang="en-US" baseline="30000" dirty="0">
                <a:sym typeface="Symbol"/>
              </a:rPr>
              <a:t>-1 </a:t>
            </a:r>
            <a:r>
              <a:rPr lang="en-US" dirty="0">
                <a:sym typeface="Symbol"/>
              </a:rPr>
              <a:t>m</a:t>
            </a:r>
            <a:r>
              <a:rPr lang="en-US" baseline="30000" dirty="0">
                <a:sym typeface="Symbol"/>
              </a:rPr>
              <a:t>-2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DD573E-9045-469C-BB69-DCE2EDB03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CDA56AB-6E77-4C21-992A-D4F72869E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79599-1F05-41A9-83BD-1B45EFED468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5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15" y="1066800"/>
            <a:ext cx="616298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58666" y="889883"/>
            <a:ext cx="5562600" cy="0"/>
          </a:xfrm>
          <a:prstGeom prst="line">
            <a:avLst/>
          </a:prstGeom>
          <a:ln w="158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58667" y="889883"/>
            <a:ext cx="7748" cy="5510917"/>
          </a:xfrm>
          <a:prstGeom prst="line">
            <a:avLst/>
          </a:prstGeom>
          <a:ln w="158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905174" y="914400"/>
            <a:ext cx="0" cy="5486400"/>
          </a:xfrm>
          <a:prstGeom prst="line">
            <a:avLst/>
          </a:prstGeom>
          <a:ln w="158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56755" y="914400"/>
            <a:ext cx="0" cy="5486400"/>
          </a:xfrm>
          <a:prstGeom prst="line">
            <a:avLst/>
          </a:prstGeom>
          <a:ln w="158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48374" y="914400"/>
            <a:ext cx="0" cy="5486400"/>
          </a:xfrm>
          <a:prstGeom prst="line">
            <a:avLst/>
          </a:prstGeom>
          <a:ln w="158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019800" y="914400"/>
            <a:ext cx="1466" cy="5486400"/>
          </a:xfrm>
          <a:prstGeom prst="line">
            <a:avLst/>
          </a:prstGeom>
          <a:ln w="158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8666" y="2286000"/>
            <a:ext cx="5562600" cy="0"/>
          </a:xfrm>
          <a:prstGeom prst="line">
            <a:avLst/>
          </a:prstGeom>
          <a:ln w="158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7200" y="3657600"/>
            <a:ext cx="5562600" cy="0"/>
          </a:xfrm>
          <a:prstGeom prst="line">
            <a:avLst/>
          </a:prstGeom>
          <a:ln w="158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7200" y="5029200"/>
            <a:ext cx="5562600" cy="0"/>
          </a:xfrm>
          <a:prstGeom prst="line">
            <a:avLst/>
          </a:prstGeom>
          <a:ln w="158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7200" y="6400800"/>
            <a:ext cx="5562600" cy="0"/>
          </a:xfrm>
          <a:prstGeom prst="line">
            <a:avLst/>
          </a:prstGeom>
          <a:ln w="158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934200" y="1076093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ADC (Energy) scale</a:t>
            </a:r>
          </a:p>
          <a:p>
            <a:r>
              <a:rPr lang="en-US" dirty="0"/>
              <a:t>≥ 15 pads</a:t>
            </a:r>
          </a:p>
          <a:p>
            <a:r>
              <a:rPr lang="en-US" dirty="0"/>
              <a:t>Tracks = 146</a:t>
            </a:r>
          </a:p>
          <a:p>
            <a:r>
              <a:rPr lang="en-US" dirty="0">
                <a:sym typeface="Symbol"/>
              </a:rPr>
              <a:t> 0.02 </a:t>
            </a:r>
            <a:r>
              <a:rPr lang="en-US" dirty="0" err="1">
                <a:sym typeface="Symbol"/>
              </a:rPr>
              <a:t>ct</a:t>
            </a:r>
            <a:r>
              <a:rPr lang="en-US" dirty="0">
                <a:sym typeface="Symbol"/>
              </a:rPr>
              <a:t> s</a:t>
            </a:r>
            <a:r>
              <a:rPr lang="en-US" baseline="30000" dirty="0">
                <a:sym typeface="Symbol"/>
              </a:rPr>
              <a:t>-1 </a:t>
            </a:r>
            <a:r>
              <a:rPr lang="en-US" dirty="0">
                <a:sym typeface="Symbol"/>
              </a:rPr>
              <a:t>m</a:t>
            </a:r>
            <a:r>
              <a:rPr lang="en-US" baseline="30000" dirty="0">
                <a:sym typeface="Symbol"/>
              </a:rPr>
              <a:t>-2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E5CA19-F32D-4D48-A7F4-0B1B0D92A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C825B0-A572-434A-A88E-44DCBA002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79599-1F05-41A9-83BD-1B45EFED468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53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038599" y="1543176"/>
            <a:ext cx="714375" cy="1495425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68" y="1107687"/>
            <a:ext cx="2878932" cy="229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68" y="4038600"/>
            <a:ext cx="2878932" cy="235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97993" y="5062631"/>
            <a:ext cx="1066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141313"/>
                </a:solidFill>
              </a:rPr>
              <a:t>Sum = 380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77654" y="5802721"/>
            <a:ext cx="1066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141313"/>
                </a:solidFill>
              </a:rPr>
              <a:t>Sum = 379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708" y="186226"/>
            <a:ext cx="7298532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82957">
                    <a:lumMod val="75000"/>
                    <a:lumOff val="25000"/>
                  </a:srgbClr>
                </a:solidFill>
              </a:rPr>
              <a:t>Zoom into two tracks from last slide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4953000" y="2255576"/>
            <a:ext cx="609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5638800" y="1993966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141313"/>
                </a:solidFill>
              </a:rPr>
              <a:t>Amplitude of each pad signal from 6-bit ADC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5082" y="772303"/>
            <a:ext cx="5247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141313"/>
                </a:solidFill>
              </a:rPr>
              <a:t>a)  Each square represents charge from one pad (5mm x 5mm)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" y="3740247"/>
            <a:ext cx="3124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141313"/>
                </a:solidFill>
              </a:rPr>
              <a:t>b)  ADC value from each pad, above</a:t>
            </a:r>
          </a:p>
        </p:txBody>
      </p:sp>
      <p:sp>
        <p:nvSpPr>
          <p:cNvPr id="10" name="Right Brace 9"/>
          <p:cNvSpPr/>
          <p:nvPr/>
        </p:nvSpPr>
        <p:spPr bwMode="auto">
          <a:xfrm>
            <a:off x="5029200" y="4876800"/>
            <a:ext cx="152400" cy="1233698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4131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86699" y="5124317"/>
            <a:ext cx="205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141313"/>
                </a:solidFill>
              </a:rPr>
              <a:t>Total charge in each track is TEN times that from a thermal neutron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D2C58-17E0-429B-87C4-A43A37C33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C8D84D8-6919-422E-BE77-6BC654959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79599-1F05-41A9-83BD-1B45EFED468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28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D5F254-6BDD-4C2F-A51E-89687D236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35" y="838200"/>
            <a:ext cx="5504265" cy="2590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2B17F3-9B0B-4892-A782-59701CCA1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879" y="3854660"/>
            <a:ext cx="5286375" cy="287476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9B9BE-F5CF-4705-BB0E-65D14CE9C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6B25-801C-40A2-81C2-5581F0945CB5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95E1B9-56B2-48F5-A811-7B8D1C3FBEAC}"/>
              </a:ext>
            </a:extLst>
          </p:cNvPr>
          <p:cNvSpPr txBox="1"/>
          <p:nvPr/>
        </p:nvSpPr>
        <p:spPr>
          <a:xfrm>
            <a:off x="990600" y="1524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0070C0"/>
                </a:solidFill>
              </a:rPr>
              <a:t>Neutron Elastic Scattering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03336E-9919-4BC3-825A-8D37E5D6112C}"/>
              </a:ext>
            </a:extLst>
          </p:cNvPr>
          <p:cNvSpPr txBox="1"/>
          <p:nvPr/>
        </p:nvSpPr>
        <p:spPr>
          <a:xfrm>
            <a:off x="6477000" y="2895600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Radiation Detection and Measurement</a:t>
            </a:r>
          </a:p>
          <a:p>
            <a:r>
              <a:rPr lang="en-US" dirty="0"/>
              <a:t>by Glenn Knoll</a:t>
            </a:r>
          </a:p>
          <a:p>
            <a:endParaRPr lang="en-US" dirty="0"/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Edition, Chapter 15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AF579A6-AC47-4CEF-A1E1-EDDDDBC9D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</p:spTree>
    <p:extLst>
      <p:ext uri="{BB962C8B-B14F-4D97-AF65-F5344CB8AC3E}">
        <p14:creationId xmlns:p14="http://schemas.microsoft.com/office/powerpoint/2010/main" val="2223222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356C42-A484-48D4-A1DA-AC39AF31C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2846-5710-403F-8D2D-2E344416F514}" type="slidenum">
              <a:rPr lang="en-US" altLang="en-US" smtClean="0">
                <a:solidFill>
                  <a:srgbClr val="000000"/>
                </a:solidFill>
              </a:rPr>
              <a:pPr/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495F2F-4CD3-4BD4-8FFD-F9318FA0C6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78" b="7778"/>
          <a:stretch/>
        </p:blipFill>
        <p:spPr>
          <a:xfrm>
            <a:off x="120015" y="533400"/>
            <a:ext cx="8903970" cy="57912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F07430-BC93-4111-9846-BC1842115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</p:spTree>
    <p:extLst>
      <p:ext uri="{BB962C8B-B14F-4D97-AF65-F5344CB8AC3E}">
        <p14:creationId xmlns:p14="http://schemas.microsoft.com/office/powerpoint/2010/main" val="2244533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roton-Rang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" y="1859777"/>
            <a:ext cx="28162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667000" y="976112"/>
            <a:ext cx="3477426" cy="461665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n + </a:t>
            </a:r>
            <a:r>
              <a:rPr lang="en-US" altLang="en-US" sz="2400" b="1" baseline="30000" dirty="0">
                <a:solidFill>
                  <a:srgbClr val="800000"/>
                </a:solidFill>
                <a:latin typeface="Times New Roman" pitchFamily="18" charset="0"/>
              </a:rPr>
              <a:t>3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</a:rPr>
              <a:t>He</a:t>
            </a:r>
            <a:r>
              <a:rPr lang="en-US" altLang="en-US" sz="2400" b="1" dirty="0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en-US" sz="2000" b="1" dirty="0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 p + </a:t>
            </a:r>
            <a:r>
              <a:rPr lang="en-US" altLang="en-US" sz="2000" b="1" baseline="30000" dirty="0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3</a:t>
            </a:r>
            <a:r>
              <a:rPr lang="en-US" altLang="en-US" sz="2000" b="1" dirty="0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H + 764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keV</a:t>
            </a:r>
            <a:endParaRPr lang="en-US" altLang="en-US" sz="1800" b="1" dirty="0">
              <a:solidFill>
                <a:srgbClr val="80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9397" name="Text Box 6"/>
          <p:cNvSpPr txBox="1">
            <a:spLocks noChangeArrowheads="1"/>
          </p:cNvSpPr>
          <p:nvPr/>
        </p:nvSpPr>
        <p:spPr bwMode="auto">
          <a:xfrm>
            <a:off x="228600" y="4343400"/>
            <a:ext cx="3429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Tahoma" pitchFamily="34" charset="0"/>
              </a:rPr>
              <a:t>        </a:t>
            </a:r>
          </a:p>
        </p:txBody>
      </p:sp>
      <p:sp>
        <p:nvSpPr>
          <p:cNvPr id="59401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865187"/>
          </a:xfrm>
        </p:spPr>
        <p:txBody>
          <a:bodyPr/>
          <a:lstStyle/>
          <a:p>
            <a:pPr algn="ctr"/>
            <a:r>
              <a:rPr lang="en-US" altLang="en-US" sz="2400" b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t>Thermal Neutron Detection in </a:t>
            </a:r>
            <a:r>
              <a:rPr lang="en-US" altLang="en-US" sz="2400" b="1" u="sng" baseline="3000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t>3</a:t>
            </a:r>
            <a:r>
              <a:rPr lang="en-US" altLang="en-US" sz="2400" b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t>He</a:t>
            </a:r>
          </a:p>
        </p:txBody>
      </p:sp>
      <p:sp>
        <p:nvSpPr>
          <p:cNvPr id="59403" name="Text Box 12"/>
          <p:cNvSpPr txBox="1">
            <a:spLocks noChangeArrowheads="1"/>
          </p:cNvSpPr>
          <p:nvPr/>
        </p:nvSpPr>
        <p:spPr bwMode="auto">
          <a:xfrm>
            <a:off x="6019800" y="1037667"/>
            <a:ext cx="3048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cs typeface="Arial" pitchFamily="34" charset="0"/>
              </a:rPr>
              <a:t>( </a:t>
            </a:r>
            <a:r>
              <a:rPr lang="en-US" altLang="en-US" sz="1400" dirty="0">
                <a:solidFill>
                  <a:srgbClr val="000000"/>
                </a:solidFill>
                <a:cs typeface="Arial" pitchFamily="34" charset="0"/>
              </a:rPr>
              <a:t>~ 25-30k electrons, 4.5 </a:t>
            </a:r>
            <a:r>
              <a:rPr lang="en-US" altLang="en-US" sz="1400" dirty="0" err="1">
                <a:solidFill>
                  <a:srgbClr val="000000"/>
                </a:solidFill>
                <a:cs typeface="Arial" pitchFamily="34" charset="0"/>
              </a:rPr>
              <a:t>fC</a:t>
            </a:r>
            <a:r>
              <a:rPr lang="en-US" altLang="en-US" sz="1400" dirty="0">
                <a:solidFill>
                  <a:srgbClr val="000000"/>
                </a:solidFill>
                <a:cs typeface="Arial" pitchFamily="34" charset="0"/>
              </a:rPr>
              <a:t> 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176" y="1917214"/>
            <a:ext cx="437174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4774152"/>
            <a:ext cx="8458200" cy="128701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en-US" b="1" dirty="0"/>
              <a:t>Total range of proton &amp; triton in 1 atm CF</a:t>
            </a:r>
            <a:r>
              <a:rPr lang="en-US" b="1" baseline="-25000" dirty="0"/>
              <a:t>4</a:t>
            </a:r>
            <a:r>
              <a:rPr lang="en-US" b="1" dirty="0"/>
              <a:t> is 6mm (N.B. less than 10mm)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en-US" dirty="0">
                <a:sym typeface="Symbol"/>
              </a:rPr>
              <a:t>R</a:t>
            </a:r>
            <a:r>
              <a:rPr lang="en-US" dirty="0"/>
              <a:t>ange is inversely proportional to CF</a:t>
            </a:r>
            <a:r>
              <a:rPr lang="en-US" baseline="-25000" dirty="0"/>
              <a:t>4</a:t>
            </a:r>
            <a:r>
              <a:rPr lang="en-US" dirty="0"/>
              <a:t> partial pressure</a:t>
            </a:r>
          </a:p>
          <a:p>
            <a:pPr>
              <a:lnSpc>
                <a:spcPct val="150000"/>
              </a:lnSpc>
            </a:pPr>
            <a:r>
              <a:rPr lang="en-US" b="1" dirty="0">
                <a:sym typeface="Symbol"/>
              </a:rPr>
              <a:t>  </a:t>
            </a:r>
            <a:r>
              <a:rPr lang="en-US" baseline="30000" dirty="0"/>
              <a:t> 3</a:t>
            </a:r>
            <a:r>
              <a:rPr lang="en-US" dirty="0"/>
              <a:t>He has minimal stopping power for p and </a:t>
            </a:r>
            <a:r>
              <a:rPr lang="en-US" baseline="30000" dirty="0"/>
              <a:t>3</a:t>
            </a:r>
            <a:r>
              <a:rPr lang="en-US" dirty="0"/>
              <a:t>H compared to CF</a:t>
            </a:r>
            <a:r>
              <a:rPr lang="en-US" baseline="-25000" dirty="0"/>
              <a:t>4</a:t>
            </a:r>
            <a:endParaRPr lang="en-US" baseline="30000" dirty="0"/>
          </a:p>
        </p:txBody>
      </p:sp>
      <p:sp>
        <p:nvSpPr>
          <p:cNvPr id="2" name="TextBox 1"/>
          <p:cNvSpPr txBox="1"/>
          <p:nvPr/>
        </p:nvSpPr>
        <p:spPr>
          <a:xfrm>
            <a:off x="4745710" y="1676400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Simulation using SRIM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711415-3D1B-49F3-8FBC-5B394CF3D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E86B54-CA2D-4658-BAF5-79A05EE54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74C5-6044-42D1-B178-7EA7F4E8CD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15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7310501" cy="563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937478-497B-4AC3-B46F-04EE2691D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DA1C51-E0FC-482E-AAE5-4C03A5867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79599-1F05-41A9-83BD-1B45EFED468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12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5DE768-27FA-49B7-8BD4-63C7463F61F4}"/>
              </a:ext>
            </a:extLst>
          </p:cNvPr>
          <p:cNvSpPr txBox="1"/>
          <p:nvPr/>
        </p:nvSpPr>
        <p:spPr>
          <a:xfrm>
            <a:off x="838200" y="304800"/>
            <a:ext cx="76962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SUMMARY</a:t>
            </a:r>
          </a:p>
          <a:p>
            <a:pPr marL="285750" indent="-285750">
              <a:buFont typeface="Symbol" panose="05050102010706020507" pitchFamily="18" charset="2"/>
              <a:buChar char="·"/>
            </a:pPr>
            <a:endParaRPr lang="en-US" dirty="0"/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en-US" dirty="0"/>
              <a:t>1m x 1m detector for SANS installed at ANSTO’s OPAL reactor</a:t>
            </a: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en-US" dirty="0"/>
              <a:t>Ability to distinguish thermal neutron from fast neutrons</a:t>
            </a: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en-US" dirty="0"/>
              <a:t>Flexibility in pad geometry – for example one axis better position resolution than the other</a:t>
            </a: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en-US" dirty="0"/>
              <a:t>System integration and operation much easier – all components inside – only services going into detector are GB ethernet and HV and low voltage power</a:t>
            </a: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en-US" dirty="0"/>
              <a:t>Count rate capability one to two orders of magnitude greater than achievable with existing neutron sensors</a:t>
            </a: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en-US" dirty="0"/>
              <a:t>Operation in ionization mode – long term stability.  Not possible without ASICs.</a:t>
            </a: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en-US" dirty="0"/>
              <a:t>Best energy resolution comes from ionization mode – note 6 bits is limiting</a:t>
            </a: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en-US" dirty="0"/>
              <a:t>Potential to have thermal and fast neutron detection in a common sensor, diluting gas mixture with He4 for fast neutrons to reduce cost</a:t>
            </a: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en-US" dirty="0"/>
              <a:t>Sensitivity to cosmic neutrons is not, but ability to distinguish is.</a:t>
            </a: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en-US" dirty="0"/>
              <a:t>Single pad board version already proven successful in the field</a:t>
            </a: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en-US" dirty="0"/>
              <a:t>Quasi 3D track visualization demonstrated</a:t>
            </a: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en-US" dirty="0"/>
              <a:t>With addition of scintillation light detection, true 3D tracks would be generated</a:t>
            </a:r>
          </a:p>
          <a:p>
            <a:pPr marL="285750" indent="-285750">
              <a:buFont typeface="Symbol" panose="05050102010706020507" pitchFamily="18" charset="2"/>
              <a:buChar char="·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8E1252-72CB-4D3E-8A05-B06796812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7B57C-4E31-4997-B5C4-145ED3783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79599-1F05-41A9-83BD-1B45EFED468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23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79599-1F05-41A9-83BD-1B45EFED4681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445674"/>
            <a:ext cx="5786397" cy="549728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913987" y="3085565"/>
            <a:ext cx="22300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142 pads, cumulative 1576 ADC counts, or close to 40MeV total energy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 bwMode="auto">
          <a:xfrm flipH="1">
            <a:off x="4937478" y="3352800"/>
            <a:ext cx="1996722" cy="729590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74A7A2-2568-474A-92B7-245B46477E33}"/>
              </a:ext>
            </a:extLst>
          </p:cNvPr>
          <p:cNvCxnSpPr>
            <a:cxnSpLocks/>
          </p:cNvCxnSpPr>
          <p:nvPr/>
        </p:nvCxnSpPr>
        <p:spPr>
          <a:xfrm>
            <a:off x="915225" y="432043"/>
            <a:ext cx="5562600" cy="0"/>
          </a:xfrm>
          <a:prstGeom prst="line">
            <a:avLst/>
          </a:prstGeom>
          <a:noFill/>
          <a:ln w="3175" cap="flat" cmpd="sng" algn="ctr">
            <a:solidFill>
              <a:schemeClr val="bg1"/>
            </a:solidFill>
            <a:prstDash val="soli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24BE7D-FA3A-441F-BE39-913F2DAF597B}"/>
              </a:ext>
            </a:extLst>
          </p:cNvPr>
          <p:cNvCxnSpPr>
            <a:cxnSpLocks/>
          </p:cNvCxnSpPr>
          <p:nvPr/>
        </p:nvCxnSpPr>
        <p:spPr>
          <a:xfrm flipH="1">
            <a:off x="915226" y="432043"/>
            <a:ext cx="7748" cy="5510917"/>
          </a:xfrm>
          <a:prstGeom prst="line">
            <a:avLst/>
          </a:prstGeom>
          <a:noFill/>
          <a:ln w="3175" cap="flat" cmpd="sng" algn="ctr">
            <a:solidFill>
              <a:schemeClr val="bg1"/>
            </a:solidFill>
            <a:prstDash val="soli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091B207-30C6-447E-BAB2-9E8B8A1A346C}"/>
              </a:ext>
            </a:extLst>
          </p:cNvPr>
          <p:cNvCxnSpPr>
            <a:cxnSpLocks/>
          </p:cNvCxnSpPr>
          <p:nvPr/>
        </p:nvCxnSpPr>
        <p:spPr>
          <a:xfrm>
            <a:off x="2361733" y="456560"/>
            <a:ext cx="0" cy="5486400"/>
          </a:xfrm>
          <a:prstGeom prst="line">
            <a:avLst/>
          </a:prstGeom>
          <a:noFill/>
          <a:ln w="3175" cap="flat" cmpd="sng" algn="ctr">
            <a:solidFill>
              <a:schemeClr val="bg1"/>
            </a:solidFill>
            <a:prstDash val="soli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8A9AC7-2C9A-434E-82AC-8104C9A1FA9E}"/>
              </a:ext>
            </a:extLst>
          </p:cNvPr>
          <p:cNvCxnSpPr>
            <a:cxnSpLocks/>
          </p:cNvCxnSpPr>
          <p:nvPr/>
        </p:nvCxnSpPr>
        <p:spPr>
          <a:xfrm>
            <a:off x="3713314" y="456560"/>
            <a:ext cx="0" cy="5486400"/>
          </a:xfrm>
          <a:prstGeom prst="line">
            <a:avLst/>
          </a:prstGeom>
          <a:noFill/>
          <a:ln w="3175" cap="flat" cmpd="sng" algn="ctr">
            <a:solidFill>
              <a:schemeClr val="bg1"/>
            </a:solidFill>
            <a:prstDash val="soli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358860-F239-4297-891C-D1A9FACB1461}"/>
              </a:ext>
            </a:extLst>
          </p:cNvPr>
          <p:cNvCxnSpPr>
            <a:cxnSpLocks/>
          </p:cNvCxnSpPr>
          <p:nvPr/>
        </p:nvCxnSpPr>
        <p:spPr>
          <a:xfrm>
            <a:off x="5104933" y="456560"/>
            <a:ext cx="0" cy="5486400"/>
          </a:xfrm>
          <a:prstGeom prst="line">
            <a:avLst/>
          </a:prstGeom>
          <a:noFill/>
          <a:ln w="3175" cap="flat" cmpd="sng" algn="ctr">
            <a:solidFill>
              <a:schemeClr val="bg1"/>
            </a:solidFill>
            <a:prstDash val="soli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7AF998-F717-43E1-88C2-1149360B6D3D}"/>
              </a:ext>
            </a:extLst>
          </p:cNvPr>
          <p:cNvCxnSpPr>
            <a:cxnSpLocks/>
          </p:cNvCxnSpPr>
          <p:nvPr/>
        </p:nvCxnSpPr>
        <p:spPr>
          <a:xfrm flipH="1">
            <a:off x="6476359" y="432043"/>
            <a:ext cx="1466" cy="5510917"/>
          </a:xfrm>
          <a:prstGeom prst="line">
            <a:avLst/>
          </a:prstGeom>
          <a:noFill/>
          <a:ln w="3175" cap="flat" cmpd="sng" algn="ctr">
            <a:solidFill>
              <a:schemeClr val="bg1"/>
            </a:solidFill>
            <a:prstDash val="soli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1BD7C7-0BE1-4132-88F2-78013859F4D4}"/>
              </a:ext>
            </a:extLst>
          </p:cNvPr>
          <p:cNvCxnSpPr>
            <a:cxnSpLocks/>
          </p:cNvCxnSpPr>
          <p:nvPr/>
        </p:nvCxnSpPr>
        <p:spPr>
          <a:xfrm>
            <a:off x="915225" y="1828160"/>
            <a:ext cx="5562600" cy="0"/>
          </a:xfrm>
          <a:prstGeom prst="line">
            <a:avLst/>
          </a:prstGeom>
          <a:noFill/>
          <a:ln w="3175" cap="flat" cmpd="sng" algn="ctr">
            <a:solidFill>
              <a:schemeClr val="bg1"/>
            </a:solidFill>
            <a:prstDash val="soli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003932-4BC7-4226-BA52-B696C5BDBA29}"/>
              </a:ext>
            </a:extLst>
          </p:cNvPr>
          <p:cNvCxnSpPr>
            <a:cxnSpLocks/>
          </p:cNvCxnSpPr>
          <p:nvPr/>
        </p:nvCxnSpPr>
        <p:spPr>
          <a:xfrm>
            <a:off x="913759" y="3199760"/>
            <a:ext cx="5562600" cy="0"/>
          </a:xfrm>
          <a:prstGeom prst="line">
            <a:avLst/>
          </a:prstGeom>
          <a:noFill/>
          <a:ln w="3175" cap="flat" cmpd="sng" algn="ctr">
            <a:solidFill>
              <a:schemeClr val="bg1"/>
            </a:solidFill>
            <a:prstDash val="soli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0BECC5-6381-46A0-8126-50C465F23570}"/>
              </a:ext>
            </a:extLst>
          </p:cNvPr>
          <p:cNvCxnSpPr>
            <a:cxnSpLocks/>
          </p:cNvCxnSpPr>
          <p:nvPr/>
        </p:nvCxnSpPr>
        <p:spPr>
          <a:xfrm>
            <a:off x="913759" y="4571360"/>
            <a:ext cx="5562600" cy="0"/>
          </a:xfrm>
          <a:prstGeom prst="line">
            <a:avLst/>
          </a:prstGeom>
          <a:noFill/>
          <a:ln w="3175" cap="flat" cmpd="sng" algn="ctr">
            <a:solidFill>
              <a:schemeClr val="bg1"/>
            </a:solidFill>
            <a:prstDash val="soli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D3133C-73CE-4741-B07A-39E2ED8BDCF6}"/>
              </a:ext>
            </a:extLst>
          </p:cNvPr>
          <p:cNvCxnSpPr>
            <a:cxnSpLocks/>
          </p:cNvCxnSpPr>
          <p:nvPr/>
        </p:nvCxnSpPr>
        <p:spPr>
          <a:xfrm>
            <a:off x="913759" y="5942960"/>
            <a:ext cx="5563241" cy="0"/>
          </a:xfrm>
          <a:prstGeom prst="line">
            <a:avLst/>
          </a:prstGeom>
          <a:noFill/>
          <a:ln w="3175" cap="flat" cmpd="sng" algn="ctr">
            <a:solidFill>
              <a:schemeClr val="bg1"/>
            </a:solidFill>
            <a:prstDash val="solid"/>
          </a:ln>
          <a:effectLst/>
        </p:spPr>
      </p:cxn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E61E6936-B97B-4BA2-B504-8CC8DB0F5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</p:spTree>
    <p:extLst>
      <p:ext uri="{BB962C8B-B14F-4D97-AF65-F5344CB8AC3E}">
        <p14:creationId xmlns:p14="http://schemas.microsoft.com/office/powerpoint/2010/main" val="3384733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61720" y="855604"/>
            <a:ext cx="4202113" cy="1371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141313"/>
                </a:solidFill>
              </a:rPr>
              <a:t>Neutrons enter conversion region, depth </a:t>
            </a:r>
            <a:r>
              <a:rPr lang="en-US" altLang="en-US" sz="1200" i="1" dirty="0">
                <a:solidFill>
                  <a:srgbClr val="141313"/>
                </a:solidFill>
              </a:rPr>
              <a:t>d</a:t>
            </a:r>
            <a:r>
              <a:rPr lang="en-US" altLang="en-US" sz="1200" dirty="0">
                <a:solidFill>
                  <a:srgbClr val="141313"/>
                </a:solidFill>
              </a:rPr>
              <a:t>, from the right and create a “line charge” of </a:t>
            </a:r>
            <a:r>
              <a:rPr lang="en-US" altLang="en-US" sz="1200" dirty="0">
                <a:solidFill>
                  <a:srgbClr val="141313"/>
                </a:solidFill>
                <a:sym typeface="Symbol"/>
              </a:rPr>
              <a:t>  </a:t>
            </a:r>
            <a:r>
              <a:rPr lang="en-US" altLang="en-US" sz="1200" dirty="0">
                <a:solidFill>
                  <a:srgbClr val="141313"/>
                </a:solidFill>
              </a:rPr>
              <a:t>30k electrons. Diagram shows contour plot of the </a:t>
            </a:r>
            <a:r>
              <a:rPr lang="en-US" altLang="en-US" sz="1200" b="1" dirty="0">
                <a:solidFill>
                  <a:srgbClr val="141313"/>
                </a:solidFill>
              </a:rPr>
              <a:t>weighting potentials</a:t>
            </a:r>
            <a:r>
              <a:rPr lang="en-US" altLang="en-US" sz="1200" dirty="0">
                <a:solidFill>
                  <a:srgbClr val="141313"/>
                </a:solidFill>
              </a:rPr>
              <a:t> </a:t>
            </a:r>
            <a:r>
              <a:rPr lang="en-US" altLang="en-US" sz="1200" b="1" dirty="0">
                <a:solidFill>
                  <a:srgbClr val="141313"/>
                </a:solidFill>
              </a:rPr>
              <a:t>(blue curves)</a:t>
            </a:r>
            <a:r>
              <a:rPr lang="en-US" altLang="en-US" sz="1200" dirty="0">
                <a:solidFill>
                  <a:srgbClr val="141313"/>
                </a:solidFill>
              </a:rPr>
              <a:t> for </a:t>
            </a:r>
            <a:r>
              <a:rPr lang="en-US" altLang="en-US" sz="1200" i="1" dirty="0">
                <a:solidFill>
                  <a:srgbClr val="141313"/>
                </a:solidFill>
              </a:rPr>
              <a:t>d </a:t>
            </a:r>
            <a:r>
              <a:rPr lang="en-US" altLang="en-US" sz="1200" dirty="0">
                <a:solidFill>
                  <a:srgbClr val="141313"/>
                </a:solidFill>
              </a:rPr>
              <a:t>/</a:t>
            </a:r>
            <a:r>
              <a:rPr lang="en-US" altLang="en-US" sz="1200" i="1" dirty="0">
                <a:solidFill>
                  <a:srgbClr val="141313"/>
                </a:solidFill>
              </a:rPr>
              <a:t>a</a:t>
            </a:r>
            <a:r>
              <a:rPr lang="en-US" altLang="en-US" sz="1200" dirty="0">
                <a:solidFill>
                  <a:srgbClr val="141313"/>
                </a:solidFill>
              </a:rPr>
              <a:t> </a:t>
            </a:r>
            <a:r>
              <a:rPr lang="en-US" altLang="en-US" sz="1200" dirty="0">
                <a:solidFill>
                  <a:srgbClr val="141313"/>
                </a:solidFill>
                <a:sym typeface="Symbol"/>
              </a:rPr>
              <a:t></a:t>
            </a:r>
            <a:r>
              <a:rPr lang="en-US" altLang="en-US" sz="1200" dirty="0">
                <a:solidFill>
                  <a:srgbClr val="141313"/>
                </a:solidFill>
              </a:rPr>
              <a:t> 8, where </a:t>
            </a:r>
            <a:r>
              <a:rPr lang="en-US" altLang="en-US" sz="1200" i="1" dirty="0">
                <a:solidFill>
                  <a:srgbClr val="141313"/>
                </a:solidFill>
              </a:rPr>
              <a:t>a</a:t>
            </a:r>
            <a:r>
              <a:rPr lang="en-US" altLang="en-US" sz="1200" dirty="0">
                <a:solidFill>
                  <a:srgbClr val="141313"/>
                </a:solidFill>
              </a:rPr>
              <a:t> = pad pitch.  The induced charge on a pad is given by the difference in the weighting potentials between any two positions of the moving charge. Require </a:t>
            </a:r>
            <a:r>
              <a:rPr lang="en-US" altLang="en-US" sz="1200" i="1" dirty="0">
                <a:solidFill>
                  <a:srgbClr val="141313"/>
                </a:solidFill>
              </a:rPr>
              <a:t>d</a:t>
            </a:r>
            <a:r>
              <a:rPr lang="en-US" altLang="en-US" sz="1200" dirty="0">
                <a:solidFill>
                  <a:srgbClr val="141313"/>
                </a:solidFill>
              </a:rPr>
              <a:t>/</a:t>
            </a:r>
            <a:r>
              <a:rPr lang="en-US" altLang="en-US" sz="1200" i="1" dirty="0">
                <a:solidFill>
                  <a:srgbClr val="141313"/>
                </a:solidFill>
              </a:rPr>
              <a:t>a </a:t>
            </a:r>
            <a:r>
              <a:rPr lang="en-US" altLang="en-US" sz="1200" dirty="0">
                <a:solidFill>
                  <a:srgbClr val="141313"/>
                </a:solidFill>
                <a:sym typeface="Symbol"/>
              </a:rPr>
              <a:t> 1.</a:t>
            </a:r>
            <a:r>
              <a:rPr lang="en-US" altLang="en-US" sz="1200" i="1" dirty="0">
                <a:solidFill>
                  <a:srgbClr val="141313"/>
                </a:solidFill>
                <a:sym typeface="Symbol"/>
              </a:rPr>
              <a:t> </a:t>
            </a:r>
            <a:endParaRPr lang="en-US" altLang="en-US" sz="1200" dirty="0">
              <a:solidFill>
                <a:srgbClr val="141313"/>
              </a:solidFill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57200" y="2286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 dirty="0">
                <a:solidFill>
                  <a:srgbClr val="0033CC"/>
                </a:solidFill>
              </a:rPr>
              <a:t>Pad Detector Operating in Ionization Mode</a:t>
            </a:r>
          </a:p>
        </p:txBody>
      </p:sp>
      <p:grpSp>
        <p:nvGrpSpPr>
          <p:cNvPr id="33839" name="Group 47"/>
          <p:cNvGrpSpPr>
            <a:grpSpLocks/>
          </p:cNvGrpSpPr>
          <p:nvPr/>
        </p:nvGrpSpPr>
        <p:grpSpPr bwMode="auto">
          <a:xfrm>
            <a:off x="308768" y="2213709"/>
            <a:ext cx="4640263" cy="4348163"/>
            <a:chOff x="144" y="1536"/>
            <a:chExt cx="2923" cy="2739"/>
          </a:xfrm>
        </p:grpSpPr>
        <p:grpSp>
          <p:nvGrpSpPr>
            <p:cNvPr id="33838" name="Group 46"/>
            <p:cNvGrpSpPr>
              <a:grpSpLocks/>
            </p:cNvGrpSpPr>
            <p:nvPr/>
          </p:nvGrpSpPr>
          <p:grpSpPr bwMode="auto">
            <a:xfrm>
              <a:off x="347" y="1536"/>
              <a:ext cx="2720" cy="2739"/>
              <a:chOff x="347" y="1248"/>
              <a:chExt cx="2720" cy="2739"/>
            </a:xfrm>
          </p:grpSpPr>
          <p:sp>
            <p:nvSpPr>
              <p:cNvPr id="33821" name="Text Box 29"/>
              <p:cNvSpPr txBox="1">
                <a:spLocks noChangeArrowheads="1"/>
              </p:cNvSpPr>
              <p:nvPr/>
            </p:nvSpPr>
            <p:spPr bwMode="auto">
              <a:xfrm>
                <a:off x="2167" y="2301"/>
                <a:ext cx="76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altLang="en-US" sz="1600">
                  <a:solidFill>
                    <a:srgbClr val="141313"/>
                  </a:solidFill>
                </a:endParaRPr>
              </a:p>
            </p:txBody>
          </p:sp>
          <p:sp>
            <p:nvSpPr>
              <p:cNvPr id="33830" name="Line 38"/>
              <p:cNvSpPr>
                <a:spLocks noChangeShapeType="1"/>
              </p:cNvSpPr>
              <p:nvPr/>
            </p:nvSpPr>
            <p:spPr bwMode="auto">
              <a:xfrm>
                <a:off x="1090" y="3722"/>
                <a:ext cx="1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141313"/>
                  </a:solidFill>
                </a:endParaRPr>
              </a:p>
            </p:txBody>
          </p:sp>
          <p:sp>
            <p:nvSpPr>
              <p:cNvPr id="33831" name="Text Box 39"/>
              <p:cNvSpPr txBox="1">
                <a:spLocks noChangeArrowheads="1"/>
              </p:cNvSpPr>
              <p:nvPr/>
            </p:nvSpPr>
            <p:spPr bwMode="auto">
              <a:xfrm>
                <a:off x="1392" y="3696"/>
                <a:ext cx="192" cy="2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400" i="1" dirty="0">
                    <a:solidFill>
                      <a:srgbClr val="141313"/>
                    </a:solidFill>
                    <a:latin typeface="Times New Roman" pitchFamily="18" charset="0"/>
                  </a:rPr>
                  <a:t>d</a:t>
                </a:r>
              </a:p>
            </p:txBody>
          </p:sp>
          <p:pic>
            <p:nvPicPr>
              <p:cNvPr id="33832" name="Picture 4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1248"/>
                <a:ext cx="1967" cy="2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3833" name="Line 41"/>
              <p:cNvSpPr>
                <a:spLocks noChangeShapeType="1"/>
              </p:cNvSpPr>
              <p:nvPr/>
            </p:nvSpPr>
            <p:spPr bwMode="auto">
              <a:xfrm>
                <a:off x="960" y="3696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141313"/>
                  </a:solidFill>
                </a:endParaRPr>
              </a:p>
            </p:txBody>
          </p:sp>
          <p:sp>
            <p:nvSpPr>
              <p:cNvPr id="33834" name="Line 42"/>
              <p:cNvSpPr>
                <a:spLocks noChangeShapeType="1"/>
              </p:cNvSpPr>
              <p:nvPr/>
            </p:nvSpPr>
            <p:spPr bwMode="auto">
              <a:xfrm>
                <a:off x="576" y="2989"/>
                <a:ext cx="0" cy="1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141313"/>
                  </a:solidFill>
                </a:endParaRPr>
              </a:p>
            </p:txBody>
          </p:sp>
          <p:sp>
            <p:nvSpPr>
              <p:cNvPr id="33835" name="Text Box 43"/>
              <p:cNvSpPr txBox="1">
                <a:spLocks noChangeArrowheads="1"/>
              </p:cNvSpPr>
              <p:nvPr/>
            </p:nvSpPr>
            <p:spPr bwMode="auto">
              <a:xfrm>
                <a:off x="347" y="2873"/>
                <a:ext cx="22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400" i="1" dirty="0">
                    <a:solidFill>
                      <a:srgbClr val="141313"/>
                    </a:solidFill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33836" name="Text Box 44"/>
              <p:cNvSpPr txBox="1">
                <a:spLocks noChangeArrowheads="1"/>
              </p:cNvSpPr>
              <p:nvPr/>
            </p:nvSpPr>
            <p:spPr bwMode="auto">
              <a:xfrm>
                <a:off x="2299" y="2315"/>
                <a:ext cx="76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1600" dirty="0">
                    <a:solidFill>
                      <a:srgbClr val="141313"/>
                    </a:solidFill>
                  </a:rPr>
                  <a:t>Neutrons</a:t>
                </a:r>
              </a:p>
            </p:txBody>
          </p:sp>
          <p:sp>
            <p:nvSpPr>
              <p:cNvPr id="33837" name="Line 45"/>
              <p:cNvSpPr>
                <a:spLocks noChangeShapeType="1"/>
              </p:cNvSpPr>
              <p:nvPr/>
            </p:nvSpPr>
            <p:spPr bwMode="auto">
              <a:xfrm flipH="1">
                <a:off x="2422" y="2583"/>
                <a:ext cx="16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141313"/>
                  </a:solidFill>
                </a:endParaRPr>
              </a:p>
            </p:txBody>
          </p:sp>
          <p:sp>
            <p:nvSpPr>
              <p:cNvPr id="33813" name="Text Box 21"/>
              <p:cNvSpPr txBox="1">
                <a:spLocks noChangeArrowheads="1"/>
              </p:cNvSpPr>
              <p:nvPr/>
            </p:nvSpPr>
            <p:spPr bwMode="auto">
              <a:xfrm>
                <a:off x="2119" y="1387"/>
                <a:ext cx="864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rgbClr val="141313"/>
                    </a:solidFill>
                  </a:rPr>
                  <a:t>Cathode (window)</a:t>
                </a:r>
              </a:p>
            </p:txBody>
          </p:sp>
        </p:grpSp>
        <p:sp>
          <p:nvSpPr>
            <p:cNvPr id="33814" name="Text Box 22"/>
            <p:cNvSpPr txBox="1">
              <a:spLocks noChangeArrowheads="1"/>
            </p:cNvSpPr>
            <p:nvPr/>
          </p:nvSpPr>
          <p:spPr bwMode="auto">
            <a:xfrm>
              <a:off x="144" y="1824"/>
              <a:ext cx="50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141313"/>
                  </a:solidFill>
                </a:rPr>
                <a:t>Anode pads</a:t>
              </a:r>
            </a:p>
          </p:txBody>
        </p:sp>
      </p:grpSp>
      <p:sp>
        <p:nvSpPr>
          <p:cNvPr id="33842" name="Text Box 50"/>
          <p:cNvSpPr txBox="1">
            <a:spLocks noChangeArrowheads="1"/>
          </p:cNvSpPr>
          <p:nvPr/>
        </p:nvSpPr>
        <p:spPr bwMode="auto">
          <a:xfrm>
            <a:off x="2819400" y="5867400"/>
            <a:ext cx="30480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33843" name="Text Box 51"/>
          <p:cNvSpPr txBox="1">
            <a:spLocks noChangeArrowheads="1"/>
          </p:cNvSpPr>
          <p:nvPr/>
        </p:nvSpPr>
        <p:spPr bwMode="auto">
          <a:xfrm>
            <a:off x="2324100" y="5334000"/>
            <a:ext cx="30480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051242"/>
            <a:ext cx="803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To shaping amplifier</a:t>
            </a:r>
          </a:p>
          <a:p>
            <a:pPr algn="r"/>
            <a:r>
              <a:rPr lang="en-US" sz="800" dirty="0"/>
              <a:t>and ADC </a:t>
            </a:r>
          </a:p>
          <a:p>
            <a:pPr algn="r"/>
            <a:r>
              <a:rPr lang="en-US" sz="800" dirty="0"/>
              <a:t>(6 bits)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069618" y="3198754"/>
            <a:ext cx="3255885" cy="2603083"/>
            <a:chOff x="5215037" y="3386554"/>
            <a:chExt cx="3255885" cy="2603083"/>
          </a:xfrm>
        </p:grpSpPr>
        <p:pic>
          <p:nvPicPr>
            <p:cNvPr id="33809" name="Picture 38" descr="simu_shaper_ou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5037" y="3829050"/>
              <a:ext cx="3255885" cy="2160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1" name="Text Box 19"/>
            <p:cNvSpPr txBox="1">
              <a:spLocks noChangeArrowheads="1"/>
            </p:cNvSpPr>
            <p:nvPr/>
          </p:nvSpPr>
          <p:spPr bwMode="auto">
            <a:xfrm>
              <a:off x="5638800" y="3386554"/>
              <a:ext cx="265441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141313"/>
                  </a:solidFill>
                </a:rPr>
                <a:t>Computed Waveforms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051130" y="4180393"/>
              <a:ext cx="89937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(Orange Pad)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984807" y="914400"/>
            <a:ext cx="396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Symbol" pitchFamily="18" charset="2"/>
              <a:buChar char="·"/>
            </a:pPr>
            <a:r>
              <a:rPr lang="en-US" sz="1400" dirty="0">
                <a:sym typeface="Symbol"/>
              </a:rPr>
              <a:t>Every anode has signal shaping electronics</a:t>
            </a:r>
          </a:p>
          <a:p>
            <a:pPr marL="285750" indent="-285750">
              <a:lnSpc>
                <a:spcPct val="150000"/>
              </a:lnSpc>
              <a:buFont typeface="Symbol" pitchFamily="18" charset="2"/>
              <a:buChar char="·"/>
            </a:pPr>
            <a:r>
              <a:rPr lang="en-US" sz="1400" dirty="0">
                <a:sym typeface="Symbol"/>
              </a:rPr>
              <a:t>Cathode is a continuous conducting plane</a:t>
            </a:r>
          </a:p>
          <a:p>
            <a:pPr marL="285750" indent="-285750">
              <a:lnSpc>
                <a:spcPct val="150000"/>
              </a:lnSpc>
              <a:buFont typeface="Symbol" pitchFamily="18" charset="2"/>
              <a:buChar char="·"/>
            </a:pPr>
            <a:r>
              <a:rPr lang="en-US" sz="1400" dirty="0">
                <a:sym typeface="Symbol"/>
              </a:rPr>
              <a:t>Anodes are at ground. Cathode is -</a:t>
            </a:r>
            <a:r>
              <a:rPr lang="en-US" sz="1400" dirty="0" err="1">
                <a:sym typeface="Symbol"/>
              </a:rPr>
              <a:t>ve</a:t>
            </a:r>
            <a:endParaRPr lang="en-US" sz="1400" dirty="0">
              <a:sym typeface="Symbol"/>
            </a:endParaRPr>
          </a:p>
          <a:p>
            <a:pPr marL="285750" indent="-285750">
              <a:lnSpc>
                <a:spcPct val="150000"/>
              </a:lnSpc>
              <a:buFont typeface="Symbol" pitchFamily="18" charset="2"/>
              <a:buChar char="·"/>
            </a:pPr>
            <a:r>
              <a:rPr lang="en-US" sz="1400" dirty="0" err="1">
                <a:sym typeface="Symbol"/>
              </a:rPr>
              <a:t>E</a:t>
            </a:r>
            <a:r>
              <a:rPr lang="en-US" sz="1400" baseline="-25000" dirty="0" err="1">
                <a:sym typeface="Symbol"/>
              </a:rPr>
              <a:t>drift</a:t>
            </a:r>
            <a:r>
              <a:rPr lang="en-US" sz="1400" dirty="0">
                <a:sym typeface="Symbol"/>
              </a:rPr>
              <a:t>  several 100 V/cm</a:t>
            </a:r>
          </a:p>
          <a:p>
            <a:pPr marL="285750" indent="-285750">
              <a:lnSpc>
                <a:spcPct val="150000"/>
              </a:lnSpc>
              <a:buFont typeface="Symbol" pitchFamily="18" charset="2"/>
              <a:buChar char="·"/>
            </a:pPr>
            <a:r>
              <a:rPr lang="en-US" sz="1400" dirty="0">
                <a:sym typeface="Symbol"/>
              </a:rPr>
              <a:t>Drift velocity of electrons  10 mm s</a:t>
            </a:r>
            <a:r>
              <a:rPr lang="en-US" sz="1400" baseline="30000" dirty="0">
                <a:sym typeface="Symbol"/>
              </a:rPr>
              <a:t>-1</a:t>
            </a:r>
            <a:endParaRPr lang="en-US" sz="1400" dirty="0">
              <a:sym typeface="Symbol"/>
            </a:endParaRPr>
          </a:p>
          <a:p>
            <a:pPr marL="285750" indent="-285750">
              <a:lnSpc>
                <a:spcPct val="150000"/>
              </a:lnSpc>
              <a:buFont typeface="Symbol" pitchFamily="18" charset="2"/>
              <a:buChar char="·"/>
            </a:pPr>
            <a:r>
              <a:rPr lang="en-US" sz="1400" i="1" dirty="0">
                <a:sym typeface="Symbol"/>
              </a:rPr>
              <a:t>a</a:t>
            </a:r>
            <a:r>
              <a:rPr lang="en-US" sz="1400" dirty="0">
                <a:sym typeface="Symbol"/>
              </a:rPr>
              <a:t> = 5mm, </a:t>
            </a:r>
            <a:r>
              <a:rPr lang="en-US" sz="1400" i="1" dirty="0">
                <a:sym typeface="Symbol"/>
              </a:rPr>
              <a:t>d</a:t>
            </a:r>
            <a:r>
              <a:rPr lang="en-US" sz="1400" dirty="0">
                <a:sym typeface="Symbol"/>
              </a:rPr>
              <a:t> = 40mm, therefore </a:t>
            </a:r>
            <a:r>
              <a:rPr lang="en-US" sz="1400" i="1" dirty="0">
                <a:sym typeface="Symbol"/>
              </a:rPr>
              <a:t>d</a:t>
            </a:r>
            <a:r>
              <a:rPr lang="en-US" sz="1400" dirty="0">
                <a:sym typeface="Symbol"/>
              </a:rPr>
              <a:t> </a:t>
            </a:r>
            <a:r>
              <a:rPr lang="en-US" sz="1400" i="1" dirty="0">
                <a:sym typeface="Symbol"/>
              </a:rPr>
              <a:t>/ a </a:t>
            </a:r>
            <a:r>
              <a:rPr lang="en-US" sz="1400" dirty="0">
                <a:sym typeface="Symbol"/>
              </a:rPr>
              <a:t>= 8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515123-D934-48CC-8918-024D19BB4D61}"/>
              </a:ext>
            </a:extLst>
          </p:cNvPr>
          <p:cNvSpPr txBox="1"/>
          <p:nvPr/>
        </p:nvSpPr>
        <p:spPr>
          <a:xfrm>
            <a:off x="1737361" y="2391320"/>
            <a:ext cx="1030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Weighting </a:t>
            </a:r>
            <a:r>
              <a:rPr lang="en-US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potentials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64D822-7B1A-42EB-BE4F-BF64DD16E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CFBFCB-7D63-417C-A228-D7A1C3642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79599-1F05-41A9-83BD-1B45EFED468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8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79599-1F05-41A9-83BD-1B45EFED468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25" y="639593"/>
            <a:ext cx="6778234" cy="215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gsmith\Desktop\PSND_Photos\Neil_Photos\From Samsung\20170919_163938 (Medium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0" r="16131"/>
          <a:stretch/>
        </p:blipFill>
        <p:spPr bwMode="auto">
          <a:xfrm>
            <a:off x="990600" y="3824269"/>
            <a:ext cx="2667000" cy="230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gsmith\Desktop\PSND_Photos\GCS_Photos\Assembled_Det_Front_833 (Medium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82980"/>
            <a:ext cx="2778361" cy="370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800" y="762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Anode pad board, ASIC readout, detector assembly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1219200" y="3671869"/>
            <a:ext cx="208806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1097466" y="2856399"/>
            <a:ext cx="3048000" cy="307777"/>
            <a:chOff x="1097466" y="3191107"/>
            <a:chExt cx="3048000" cy="307777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1097466" y="3200400"/>
              <a:ext cx="3048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2278566" y="3191107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24 cm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60756" y="3358516"/>
            <a:ext cx="726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96 cm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38695" y="4204279"/>
            <a:ext cx="1022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1m x 1m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detector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52600" y="1116885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5mm x 5mm pads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48 x 48 pads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2304 pads total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46835" y="1390622"/>
            <a:ext cx="276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36 x  64 channel ASICs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2304 channels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0789" y="4465889"/>
            <a:ext cx="17358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/>
              <a:t>4 x 4 pad boards</a:t>
            </a:r>
          </a:p>
          <a:p>
            <a:pPr algn="r">
              <a:lnSpc>
                <a:spcPct val="150000"/>
              </a:lnSpc>
            </a:pPr>
            <a:r>
              <a:rPr lang="en-US" sz="1400" dirty="0"/>
              <a:t>36,864 pads total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D581F-9687-4D24-A560-3F1A896C8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</p:spTree>
    <p:extLst>
      <p:ext uri="{BB962C8B-B14F-4D97-AF65-F5344CB8AC3E}">
        <p14:creationId xmlns:p14="http://schemas.microsoft.com/office/powerpoint/2010/main" val="278197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00" y="2467023"/>
            <a:ext cx="4300500" cy="286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45989" y="914400"/>
            <a:ext cx="8382000" cy="990600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pPr algn="ctr" eaLnBrk="1" hangingPunct="1"/>
            <a:r>
              <a:rPr lang="en-US" kern="0" dirty="0"/>
              <a:t>Inside the Detector – the Pad Board</a:t>
            </a:r>
          </a:p>
          <a:p>
            <a:pPr algn="ctr" eaLnBrk="1" hangingPunct="1"/>
            <a:endParaRPr lang="en-US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79599-1F05-41A9-83BD-1B45EFED4681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9AF74B-D1B6-4219-A0CA-7DB181B515A8}"/>
              </a:ext>
            </a:extLst>
          </p:cNvPr>
          <p:cNvGrpSpPr/>
          <p:nvPr/>
        </p:nvGrpSpPr>
        <p:grpSpPr>
          <a:xfrm>
            <a:off x="79016" y="2438400"/>
            <a:ext cx="4457973" cy="2866105"/>
            <a:chOff x="79016" y="2438400"/>
            <a:chExt cx="4457973" cy="286610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16" y="2438400"/>
              <a:ext cx="4457973" cy="2866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18BFD02-68D3-4ADE-97C5-E4EB6971FA9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507331" y="4343400"/>
              <a:ext cx="873920" cy="51435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E982CCA-06D5-4AFD-8F81-63165C90FF7F}"/>
                </a:ext>
              </a:extLst>
            </p:cNvPr>
            <p:cNvCxnSpPr/>
            <p:nvPr/>
          </p:nvCxnSpPr>
          <p:spPr bwMode="auto">
            <a:xfrm flipV="1">
              <a:off x="1524000" y="3886200"/>
              <a:ext cx="990600" cy="457200"/>
            </a:xfrm>
            <a:prstGeom prst="line">
              <a:avLst/>
            </a:prstGeom>
            <a:ln w="2222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4F4CB9D-306F-493E-9B79-1943A5CE201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05075" y="3890963"/>
              <a:ext cx="881063" cy="428625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AB55C24-4861-4922-8D27-C20787DB437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376488" y="4324350"/>
              <a:ext cx="1033462" cy="523875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0C48A43-2762-448A-BBEB-7A9040157D76}"/>
              </a:ext>
            </a:extLst>
          </p:cNvPr>
          <p:cNvSpPr txBox="1"/>
          <p:nvPr/>
        </p:nvSpPr>
        <p:spPr>
          <a:xfrm>
            <a:off x="1295400" y="5410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 outline shows group of 8 x 8 pads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828600-D7A7-4D76-A762-6AFDF9F7C2C2}"/>
              </a:ext>
            </a:extLst>
          </p:cNvPr>
          <p:cNvSpPr txBox="1"/>
          <p:nvPr/>
        </p:nvSpPr>
        <p:spPr>
          <a:xfrm>
            <a:off x="5703050" y="5424311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ASIC has 64 channels (inputs for 8 x 8 pads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3AB12F-82C8-4B23-B09B-C072C830C5D1}"/>
              </a:ext>
            </a:extLst>
          </p:cNvPr>
          <p:cNvSpPr txBox="1"/>
          <p:nvPr/>
        </p:nvSpPr>
        <p:spPr>
          <a:xfrm>
            <a:off x="1143000" y="1981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Top side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09682B-F418-4151-AAF3-7DA2A527C083}"/>
              </a:ext>
            </a:extLst>
          </p:cNvPr>
          <p:cNvSpPr txBox="1"/>
          <p:nvPr/>
        </p:nvSpPr>
        <p:spPr>
          <a:xfrm>
            <a:off x="5779250" y="20690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Bottom side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C1C2702-B18C-47E2-B33E-D364FF963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</p:spTree>
    <p:extLst>
      <p:ext uri="{BB962C8B-B14F-4D97-AF65-F5344CB8AC3E}">
        <p14:creationId xmlns:p14="http://schemas.microsoft.com/office/powerpoint/2010/main" val="4230383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/>
          <p:cNvPicPr>
            <a:picLocks noChangeAspect="1" noChangeArrowheads="1"/>
          </p:cNvPicPr>
          <p:nvPr/>
        </p:nvPicPr>
        <p:blipFill rotWithShape="1">
          <a:blip r:embed="rId3"/>
          <a:srcRect l="8008" t="14603" r="4364" b="12299"/>
          <a:stretch/>
        </p:blipFill>
        <p:spPr bwMode="auto">
          <a:xfrm>
            <a:off x="762000" y="762000"/>
            <a:ext cx="4957069" cy="319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2263" y="179278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 dirty="0">
                <a:solidFill>
                  <a:srgbClr val="0070C0"/>
                </a:solidFill>
              </a:rPr>
              <a:t>Position Sensitive Neutron Detector in Ionization Mode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63" y="3958931"/>
            <a:ext cx="6858001" cy="237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04759" y="1143000"/>
            <a:ext cx="3200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Symbol" pitchFamily="18" charset="2"/>
              <a:buChar char="·"/>
            </a:pPr>
            <a:r>
              <a:rPr lang="en-US" sz="1200" dirty="0"/>
              <a:t>1mm x 1mm thermal neutron beam directed at center of pad</a:t>
            </a:r>
          </a:p>
          <a:p>
            <a:pPr marL="171450" indent="-171450">
              <a:buFont typeface="Symbol" pitchFamily="18" charset="2"/>
              <a:buChar char="·"/>
            </a:pPr>
            <a:endParaRPr lang="en-US" sz="1200" dirty="0"/>
          </a:p>
          <a:p>
            <a:pPr marL="171450" indent="-171450">
              <a:buFont typeface="Symbol" pitchFamily="18" charset="2"/>
              <a:buChar char="·"/>
            </a:pPr>
            <a:r>
              <a:rPr lang="en-US" sz="1200" dirty="0"/>
              <a:t>All 30k electrons collected by this one pad</a:t>
            </a:r>
          </a:p>
          <a:p>
            <a:pPr marL="171450" indent="-171450">
              <a:buFont typeface="Symbol" pitchFamily="18" charset="2"/>
              <a:buChar char="·"/>
            </a:pPr>
            <a:endParaRPr lang="en-US" sz="1200" dirty="0"/>
          </a:p>
          <a:p>
            <a:pPr marL="171450" indent="-171450">
              <a:buFont typeface="Symbol" pitchFamily="18" charset="2"/>
              <a:buChar char="·"/>
            </a:pPr>
            <a:r>
              <a:rPr lang="en-US" sz="1200" dirty="0"/>
              <a:t>Red is pulse height distribution from thermal neutrons</a:t>
            </a:r>
          </a:p>
          <a:p>
            <a:pPr marL="171450" indent="-171450">
              <a:buFont typeface="Symbol" pitchFamily="18" charset="2"/>
              <a:buChar char="·"/>
            </a:pPr>
            <a:endParaRPr lang="en-US" sz="1200" dirty="0"/>
          </a:p>
          <a:p>
            <a:pPr marL="171450" indent="-171450">
              <a:buFont typeface="Symbol" pitchFamily="18" charset="2"/>
              <a:buChar char="·"/>
            </a:pPr>
            <a:r>
              <a:rPr lang="en-US" sz="1200" dirty="0"/>
              <a:t>Black is system response to 5 </a:t>
            </a:r>
            <a:r>
              <a:rPr lang="en-US" sz="1200" dirty="0" err="1"/>
              <a:t>fC</a:t>
            </a:r>
            <a:r>
              <a:rPr lang="en-US" sz="1200" dirty="0"/>
              <a:t> from pulse generator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96200" y="4572000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Summed anode signals from 6 bit ADCs</a:t>
            </a:r>
          </a:p>
          <a:p>
            <a:r>
              <a:rPr lang="en-US" sz="1200" dirty="0"/>
              <a:t>Average amplitude is 35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CA043-B9E2-43B4-8F49-DC47B98F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96F7E9-33B3-402F-A4A9-F21CB70AF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79599-1F05-41A9-83BD-1B45EFED468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0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6190-A5D8-453B-90F6-7C4F0D1681A5}" type="slidenum">
              <a:rPr lang="en-US" altLang="en-US">
                <a:solidFill>
                  <a:srgbClr val="000000"/>
                </a:solidFill>
              </a:rPr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7893" name="Rectangle 133"/>
          <p:cNvSpPr>
            <a:spLocks noChangeArrowheads="1"/>
          </p:cNvSpPr>
          <p:nvPr/>
        </p:nvSpPr>
        <p:spPr bwMode="auto">
          <a:xfrm>
            <a:off x="2133600" y="1499394"/>
            <a:ext cx="12954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17894" name="Rectangle 134"/>
          <p:cNvSpPr>
            <a:spLocks noChangeArrowheads="1"/>
          </p:cNvSpPr>
          <p:nvPr/>
        </p:nvSpPr>
        <p:spPr bwMode="auto">
          <a:xfrm>
            <a:off x="3429000" y="1499394"/>
            <a:ext cx="12954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17895" name="Rectangle 135"/>
          <p:cNvSpPr>
            <a:spLocks noChangeArrowheads="1"/>
          </p:cNvSpPr>
          <p:nvPr/>
        </p:nvSpPr>
        <p:spPr bwMode="auto">
          <a:xfrm>
            <a:off x="4724400" y="1499394"/>
            <a:ext cx="12954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17896" name="Rectangle 136"/>
          <p:cNvSpPr>
            <a:spLocks noChangeArrowheads="1"/>
          </p:cNvSpPr>
          <p:nvPr/>
        </p:nvSpPr>
        <p:spPr bwMode="auto">
          <a:xfrm>
            <a:off x="2133600" y="2642394"/>
            <a:ext cx="1295400" cy="1143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17897" name="Rectangle 137"/>
          <p:cNvSpPr>
            <a:spLocks noChangeArrowheads="1"/>
          </p:cNvSpPr>
          <p:nvPr/>
        </p:nvSpPr>
        <p:spPr bwMode="auto">
          <a:xfrm>
            <a:off x="3429000" y="2642394"/>
            <a:ext cx="1295400" cy="1143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17898" name="Rectangle 138"/>
          <p:cNvSpPr>
            <a:spLocks noChangeArrowheads="1"/>
          </p:cNvSpPr>
          <p:nvPr/>
        </p:nvSpPr>
        <p:spPr bwMode="auto">
          <a:xfrm>
            <a:off x="4724400" y="2642394"/>
            <a:ext cx="12954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17899" name="Rectangle 139"/>
          <p:cNvSpPr>
            <a:spLocks noChangeArrowheads="1"/>
          </p:cNvSpPr>
          <p:nvPr/>
        </p:nvSpPr>
        <p:spPr bwMode="auto">
          <a:xfrm>
            <a:off x="2133163" y="3790711"/>
            <a:ext cx="1295400" cy="11430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17900" name="Rectangle 140"/>
          <p:cNvSpPr>
            <a:spLocks noChangeArrowheads="1"/>
          </p:cNvSpPr>
          <p:nvPr/>
        </p:nvSpPr>
        <p:spPr bwMode="auto">
          <a:xfrm>
            <a:off x="3429000" y="3785394"/>
            <a:ext cx="1295400" cy="11430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17901" name="Rectangle 141"/>
          <p:cNvSpPr>
            <a:spLocks noChangeArrowheads="1"/>
          </p:cNvSpPr>
          <p:nvPr/>
        </p:nvSpPr>
        <p:spPr bwMode="auto">
          <a:xfrm>
            <a:off x="4724400" y="3785394"/>
            <a:ext cx="1295400" cy="1143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17902" name="Rectangle 142"/>
          <p:cNvSpPr>
            <a:spLocks noChangeArrowheads="1"/>
          </p:cNvSpPr>
          <p:nvPr/>
        </p:nvSpPr>
        <p:spPr bwMode="auto">
          <a:xfrm>
            <a:off x="2143932" y="4928394"/>
            <a:ext cx="12954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17903" name="Rectangle 143"/>
          <p:cNvSpPr>
            <a:spLocks noChangeArrowheads="1"/>
          </p:cNvSpPr>
          <p:nvPr/>
        </p:nvSpPr>
        <p:spPr bwMode="auto">
          <a:xfrm>
            <a:off x="3439332" y="4928394"/>
            <a:ext cx="12954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17904" name="Rectangle 144"/>
          <p:cNvSpPr>
            <a:spLocks noChangeArrowheads="1"/>
          </p:cNvSpPr>
          <p:nvPr/>
        </p:nvSpPr>
        <p:spPr bwMode="auto">
          <a:xfrm>
            <a:off x="4734732" y="4928394"/>
            <a:ext cx="12954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17905" name="Rectangle 145"/>
          <p:cNvSpPr>
            <a:spLocks noChangeArrowheads="1"/>
          </p:cNvSpPr>
          <p:nvPr/>
        </p:nvSpPr>
        <p:spPr bwMode="auto">
          <a:xfrm>
            <a:off x="838200" y="3785394"/>
            <a:ext cx="1295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17906" name="Rectangle 146"/>
          <p:cNvSpPr>
            <a:spLocks noChangeArrowheads="1"/>
          </p:cNvSpPr>
          <p:nvPr/>
        </p:nvSpPr>
        <p:spPr bwMode="auto">
          <a:xfrm>
            <a:off x="838200" y="1499394"/>
            <a:ext cx="12954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17911" name="Rectangle 151"/>
          <p:cNvSpPr>
            <a:spLocks noChangeArrowheads="1"/>
          </p:cNvSpPr>
          <p:nvPr/>
        </p:nvSpPr>
        <p:spPr bwMode="auto">
          <a:xfrm>
            <a:off x="838200" y="2642394"/>
            <a:ext cx="12954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17912" name="Rectangle 152"/>
          <p:cNvSpPr>
            <a:spLocks noChangeArrowheads="1"/>
          </p:cNvSpPr>
          <p:nvPr/>
        </p:nvSpPr>
        <p:spPr bwMode="auto">
          <a:xfrm>
            <a:off x="848532" y="4928394"/>
            <a:ext cx="12954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17925" name="Text Box 165"/>
          <p:cNvSpPr txBox="1">
            <a:spLocks noChangeArrowheads="1"/>
          </p:cNvSpPr>
          <p:nvPr/>
        </p:nvSpPr>
        <p:spPr bwMode="auto">
          <a:xfrm>
            <a:off x="580448" y="228600"/>
            <a:ext cx="78777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 dirty="0">
                <a:solidFill>
                  <a:srgbClr val="0070C0"/>
                </a:solidFill>
                <a:ea typeface="ＭＳ Ｐゴシック" charset="-128"/>
              </a:rPr>
              <a:t>Collection of ionization by array of anode pads.  </a:t>
            </a:r>
          </a:p>
        </p:txBody>
      </p:sp>
      <p:pic>
        <p:nvPicPr>
          <p:cNvPr id="117814" name="Picture 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95400"/>
            <a:ext cx="2055813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817" name="Text Box 57"/>
          <p:cNvSpPr txBox="1">
            <a:spLocks noChangeArrowheads="1"/>
          </p:cNvSpPr>
          <p:nvPr/>
        </p:nvSpPr>
        <p:spPr bwMode="auto">
          <a:xfrm>
            <a:off x="6705600" y="1371600"/>
            <a:ext cx="3778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ea typeface="ＭＳ Ｐゴシック" charset="-128"/>
              </a:rPr>
              <a:t>A</a:t>
            </a:r>
          </a:p>
        </p:txBody>
      </p:sp>
      <p:sp>
        <p:nvSpPr>
          <p:cNvPr id="117926" name="Text Box 166"/>
          <p:cNvSpPr txBox="1">
            <a:spLocks noChangeArrowheads="1"/>
          </p:cNvSpPr>
          <p:nvPr/>
        </p:nvSpPr>
        <p:spPr bwMode="auto">
          <a:xfrm>
            <a:off x="6553200" y="2743200"/>
            <a:ext cx="2209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ea typeface="ＭＳ Ｐゴシック" charset="-128"/>
              </a:rPr>
              <a:t>Full electron collection on one pad</a:t>
            </a:r>
          </a:p>
        </p:txBody>
      </p:sp>
      <p:sp>
        <p:nvSpPr>
          <p:cNvPr id="117929" name="Text Box 169"/>
          <p:cNvSpPr txBox="1">
            <a:spLocks noChangeArrowheads="1"/>
          </p:cNvSpPr>
          <p:nvPr/>
        </p:nvSpPr>
        <p:spPr bwMode="auto">
          <a:xfrm>
            <a:off x="2314854" y="3061348"/>
            <a:ext cx="3778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ea typeface="ＭＳ Ｐゴシック" charset="-128"/>
              </a:rPr>
              <a:t>A</a:t>
            </a:r>
          </a:p>
        </p:txBody>
      </p:sp>
      <p:sp>
        <p:nvSpPr>
          <p:cNvPr id="117928" name="Text Box 168"/>
          <p:cNvSpPr txBox="1">
            <a:spLocks noChangeArrowheads="1"/>
          </p:cNvSpPr>
          <p:nvPr/>
        </p:nvSpPr>
        <p:spPr bwMode="auto">
          <a:xfrm>
            <a:off x="6334125" y="6443664"/>
            <a:ext cx="2743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ea typeface="ＭＳ Ｐゴシック" charset="-128"/>
              </a:rPr>
              <a:t>Electron collection on three adjacent pads</a:t>
            </a:r>
          </a:p>
        </p:txBody>
      </p:sp>
      <p:pic>
        <p:nvPicPr>
          <p:cNvPr id="117816" name="Picture 5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953001"/>
            <a:ext cx="2058988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819" name="Text Box 59"/>
          <p:cNvSpPr txBox="1">
            <a:spLocks noChangeArrowheads="1"/>
          </p:cNvSpPr>
          <p:nvPr/>
        </p:nvSpPr>
        <p:spPr bwMode="auto">
          <a:xfrm>
            <a:off x="6705600" y="5029201"/>
            <a:ext cx="4143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ea typeface="ＭＳ Ｐゴシック" charset="-128"/>
              </a:rPr>
              <a:t>C</a:t>
            </a:r>
          </a:p>
        </p:txBody>
      </p:sp>
      <p:sp>
        <p:nvSpPr>
          <p:cNvPr id="117931" name="Text Box 171"/>
          <p:cNvSpPr txBox="1">
            <a:spLocks noChangeArrowheads="1"/>
          </p:cNvSpPr>
          <p:nvPr/>
        </p:nvSpPr>
        <p:spPr bwMode="auto">
          <a:xfrm>
            <a:off x="3457955" y="3165607"/>
            <a:ext cx="4143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C</a:t>
            </a:r>
          </a:p>
        </p:txBody>
      </p:sp>
      <p:pic>
        <p:nvPicPr>
          <p:cNvPr id="117815" name="Picture 5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124200"/>
            <a:ext cx="2062163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818" name="Text Box 58"/>
          <p:cNvSpPr txBox="1">
            <a:spLocks noChangeArrowheads="1"/>
          </p:cNvSpPr>
          <p:nvPr/>
        </p:nvSpPr>
        <p:spPr bwMode="auto">
          <a:xfrm>
            <a:off x="6713538" y="3157538"/>
            <a:ext cx="43497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ea typeface="ＭＳ Ｐゴシック" charset="-128"/>
              </a:rPr>
              <a:t>B</a:t>
            </a:r>
          </a:p>
        </p:txBody>
      </p:sp>
      <p:sp>
        <p:nvSpPr>
          <p:cNvPr id="117927" name="Text Box 167"/>
          <p:cNvSpPr txBox="1">
            <a:spLocks noChangeArrowheads="1"/>
          </p:cNvSpPr>
          <p:nvPr/>
        </p:nvSpPr>
        <p:spPr bwMode="auto">
          <a:xfrm>
            <a:off x="6477000" y="4602162"/>
            <a:ext cx="2438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ea typeface="ＭＳ Ｐゴシック" charset="-128"/>
              </a:rPr>
              <a:t>Electron collection on two adjacent pads</a:t>
            </a:r>
          </a:p>
        </p:txBody>
      </p:sp>
      <p:sp>
        <p:nvSpPr>
          <p:cNvPr id="117930" name="Text Box 170"/>
          <p:cNvSpPr txBox="1">
            <a:spLocks noChangeArrowheads="1"/>
          </p:cNvSpPr>
          <p:nvPr/>
        </p:nvSpPr>
        <p:spPr bwMode="auto">
          <a:xfrm>
            <a:off x="4235148" y="3421327"/>
            <a:ext cx="43497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ea typeface="ＭＳ Ｐゴシック" charset="-128"/>
              </a:rPr>
              <a:t>B</a:t>
            </a:r>
          </a:p>
        </p:txBody>
      </p:sp>
      <p:sp>
        <p:nvSpPr>
          <p:cNvPr id="117960" name="Text Box 200"/>
          <p:cNvSpPr txBox="1">
            <a:spLocks noChangeArrowheads="1"/>
          </p:cNvSpPr>
          <p:nvPr/>
        </p:nvSpPr>
        <p:spPr bwMode="auto">
          <a:xfrm>
            <a:off x="6629400" y="9144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ea typeface="ＭＳ Ｐゴシック" charset="-128"/>
              </a:rPr>
              <a:t>Measured Waveforms</a:t>
            </a:r>
          </a:p>
        </p:txBody>
      </p:sp>
      <p:grpSp>
        <p:nvGrpSpPr>
          <p:cNvPr id="5" name="Group 4"/>
          <p:cNvGrpSpPr/>
          <p:nvPr/>
        </p:nvGrpSpPr>
        <p:grpSpPr>
          <a:xfrm rot="13052651">
            <a:off x="3045308" y="2762825"/>
            <a:ext cx="629410" cy="1211556"/>
            <a:chOff x="2478912" y="2522173"/>
            <a:chExt cx="629410" cy="1211556"/>
          </a:xfrm>
        </p:grpSpPr>
        <p:sp>
          <p:nvSpPr>
            <p:cNvPr id="117946" name="Line 186"/>
            <p:cNvSpPr>
              <a:spLocks noChangeShapeType="1"/>
            </p:cNvSpPr>
            <p:nvPr/>
          </p:nvSpPr>
          <p:spPr bwMode="auto">
            <a:xfrm rot="13535781" flipV="1">
              <a:off x="2016949" y="2984136"/>
              <a:ext cx="1019175" cy="952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117947" name="Line 187"/>
            <p:cNvSpPr>
              <a:spLocks noChangeShapeType="1"/>
            </p:cNvSpPr>
            <p:nvPr/>
          </p:nvSpPr>
          <p:spPr bwMode="auto">
            <a:xfrm rot="13535781" flipH="1">
              <a:off x="2863846" y="3489254"/>
              <a:ext cx="449263" cy="39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2" name="Oval 1"/>
            <p:cNvSpPr/>
            <p:nvPr/>
          </p:nvSpPr>
          <p:spPr bwMode="auto">
            <a:xfrm>
              <a:off x="2580791" y="3071020"/>
              <a:ext cx="76200" cy="76200"/>
            </a:xfrm>
            <a:prstGeom prst="ellipse">
              <a:avLst/>
            </a:prstGeom>
            <a:solidFill>
              <a:srgbClr val="FF0000"/>
            </a:solidFill>
            <a:ln w="38100" cap="flat" cmpd="sng" algn="ctr">
              <a:noFill/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ea typeface="ＭＳ Ｐゴシック" charset="-128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rot="21271034">
            <a:off x="2514600" y="2551760"/>
            <a:ext cx="629410" cy="1211556"/>
            <a:chOff x="2478912" y="2522173"/>
            <a:chExt cx="629410" cy="1211556"/>
          </a:xfrm>
        </p:grpSpPr>
        <p:sp>
          <p:nvSpPr>
            <p:cNvPr id="48" name="Line 186"/>
            <p:cNvSpPr>
              <a:spLocks noChangeShapeType="1"/>
            </p:cNvSpPr>
            <p:nvPr/>
          </p:nvSpPr>
          <p:spPr bwMode="auto">
            <a:xfrm rot="13535781" flipV="1">
              <a:off x="2016949" y="2984136"/>
              <a:ext cx="1019175" cy="952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55" name="Line 187"/>
            <p:cNvSpPr>
              <a:spLocks noChangeShapeType="1"/>
            </p:cNvSpPr>
            <p:nvPr/>
          </p:nvSpPr>
          <p:spPr bwMode="auto">
            <a:xfrm rot="13535781" flipH="1">
              <a:off x="2863846" y="3489254"/>
              <a:ext cx="449263" cy="39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2580791" y="3071020"/>
              <a:ext cx="76200" cy="76200"/>
            </a:xfrm>
            <a:prstGeom prst="ellipse">
              <a:avLst/>
            </a:prstGeom>
            <a:solidFill>
              <a:srgbClr val="FF0000"/>
            </a:solidFill>
            <a:ln w="38100" cap="flat" cmpd="sng" algn="ctr">
              <a:noFill/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ea typeface="ＭＳ Ｐゴシック" charset="-128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 rot="4515940">
            <a:off x="3743796" y="3285089"/>
            <a:ext cx="629410" cy="1211556"/>
            <a:chOff x="2478912" y="2522173"/>
            <a:chExt cx="629410" cy="1211556"/>
          </a:xfrm>
        </p:grpSpPr>
        <p:sp>
          <p:nvSpPr>
            <p:cNvPr id="58" name="Line 186"/>
            <p:cNvSpPr>
              <a:spLocks noChangeShapeType="1"/>
            </p:cNvSpPr>
            <p:nvPr/>
          </p:nvSpPr>
          <p:spPr bwMode="auto">
            <a:xfrm rot="13535781" flipV="1">
              <a:off x="2016949" y="2984136"/>
              <a:ext cx="1019175" cy="952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59" name="Line 187"/>
            <p:cNvSpPr>
              <a:spLocks noChangeShapeType="1"/>
            </p:cNvSpPr>
            <p:nvPr/>
          </p:nvSpPr>
          <p:spPr bwMode="auto">
            <a:xfrm rot="13535781" flipH="1">
              <a:off x="2863846" y="3489254"/>
              <a:ext cx="449263" cy="39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2580791" y="3071020"/>
              <a:ext cx="76200" cy="76200"/>
            </a:xfrm>
            <a:prstGeom prst="ellipse">
              <a:avLst/>
            </a:prstGeom>
            <a:solidFill>
              <a:srgbClr val="FF0000"/>
            </a:solidFill>
            <a:ln w="38100" cap="flat" cmpd="sng" algn="ctr">
              <a:noFill/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ea typeface="ＭＳ Ｐゴシック" charset="-128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517473" y="6055988"/>
            <a:ext cx="4324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-128"/>
              </a:rPr>
              <a:t>Proton/triton tracks in </a:t>
            </a:r>
            <a:r>
              <a:rPr lang="en-US" baseline="30000" dirty="0">
                <a:solidFill>
                  <a:srgbClr val="000000"/>
                </a:solidFill>
                <a:ea typeface="ＭＳ Ｐゴシック" charset="-128"/>
              </a:rPr>
              <a:t>3</a:t>
            </a:r>
            <a:r>
              <a:rPr lang="en-US" dirty="0">
                <a:solidFill>
                  <a:srgbClr val="000000"/>
                </a:solidFill>
                <a:ea typeface="ＭＳ Ｐゴシック" charset="-128"/>
              </a:rPr>
              <a:t>He and 1 bar CF</a:t>
            </a:r>
            <a:r>
              <a:rPr lang="en-US" baseline="-25000" dirty="0">
                <a:solidFill>
                  <a:srgbClr val="000000"/>
                </a:solidFill>
                <a:ea typeface="ＭＳ Ｐゴシック" charset="-128"/>
              </a:rPr>
              <a:t>4</a:t>
            </a:r>
            <a:endParaRPr lang="en-US" dirty="0">
              <a:solidFill>
                <a:srgbClr val="000000"/>
              </a:solidFill>
              <a:ea typeface="ＭＳ Ｐゴシック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848532" y="1371600"/>
            <a:ext cx="128463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1028700" y="101840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5 mm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63" y="1840105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5 mm</a:t>
            </a:r>
          </a:p>
        </p:txBody>
      </p:sp>
      <p:cxnSp>
        <p:nvCxnSpPr>
          <p:cNvPr id="51" name="Straight Arrow Connector 50"/>
          <p:cNvCxnSpPr/>
          <p:nvPr/>
        </p:nvCxnSpPr>
        <p:spPr bwMode="auto">
          <a:xfrm flipV="1">
            <a:off x="761563" y="1511697"/>
            <a:ext cx="0" cy="111839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33428-21E7-4E86-B9A8-C6245263E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</p:spTree>
    <p:extLst>
      <p:ext uri="{BB962C8B-B14F-4D97-AF65-F5344CB8AC3E}">
        <p14:creationId xmlns:p14="http://schemas.microsoft.com/office/powerpoint/2010/main" val="929164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83A749-175B-41E7-9D1B-D2348CA4F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FFE2-88C2-4EEB-BC68-7B81DCC67AC6}" type="slidenum">
              <a:rPr lang="en-US" altLang="en-US" smtClean="0">
                <a:solidFill>
                  <a:srgbClr val="000000"/>
                </a:solidFill>
              </a:rPr>
              <a:pPr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F8E465-E3A0-4399-984A-0ECDC1AFB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68" y="837838"/>
            <a:ext cx="7983064" cy="518232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BF4F25-1564-46DC-8EA5-30D7D243E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</p:spTree>
    <p:extLst>
      <p:ext uri="{BB962C8B-B14F-4D97-AF65-F5344CB8AC3E}">
        <p14:creationId xmlns:p14="http://schemas.microsoft.com/office/powerpoint/2010/main" val="1013833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87" y="696591"/>
            <a:ext cx="3351094" cy="547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567" y="1967740"/>
            <a:ext cx="5384033" cy="404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880FC6B-4882-496E-AD0E-B3A31F1FD8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457608"/>
              </p:ext>
            </p:extLst>
          </p:nvPr>
        </p:nvGraphicFramePr>
        <p:xfrm>
          <a:off x="362174" y="107968"/>
          <a:ext cx="32004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026">
                  <a:extLst>
                    <a:ext uri="{9D8B030D-6E8A-4147-A177-3AD203B41FA5}">
                      <a16:colId xmlns:a16="http://schemas.microsoft.com/office/drawing/2014/main" val="38260292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8628752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43123954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474516966"/>
                    </a:ext>
                  </a:extLst>
                </a:gridCol>
                <a:gridCol w="590774">
                  <a:extLst>
                    <a:ext uri="{9D8B030D-6E8A-4147-A177-3AD203B41FA5}">
                      <a16:colId xmlns:a16="http://schemas.microsoft.com/office/drawing/2014/main" val="3010064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3"/>
                          </a:solidFill>
                        </a:rPr>
                        <a:t>Timing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accent3"/>
                          </a:solidFill>
                        </a:rPr>
                        <a:t>Coarse      Fine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3"/>
                          </a:solidFill>
                        </a:rPr>
                        <a:t>Peak Detect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accent3"/>
                          </a:solidFill>
                        </a:rPr>
                        <a:t>Channel</a:t>
                      </a:r>
                    </a:p>
                    <a:p>
                      <a:pPr algn="ctr"/>
                      <a:r>
                        <a:rPr lang="en-US" sz="800" dirty="0">
                          <a:solidFill>
                            <a:schemeClr val="accent3"/>
                          </a:solidFill>
                        </a:rPr>
                        <a:t>#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3"/>
                          </a:solidFill>
                        </a:rPr>
                        <a:t>Chip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accent3"/>
                          </a:solidFill>
                        </a:rPr>
                        <a:t>#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3"/>
                          </a:solidFill>
                        </a:rPr>
                        <a:t>Board#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9195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B8E5AB9-D532-487F-BA35-26FF05C63075}"/>
              </a:ext>
            </a:extLst>
          </p:cNvPr>
          <p:cNvSpPr txBox="1"/>
          <p:nvPr/>
        </p:nvSpPr>
        <p:spPr>
          <a:xfrm>
            <a:off x="3810000" y="656608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Uniform Illumination with neutrons</a:t>
            </a:r>
          </a:p>
          <a:p>
            <a:r>
              <a:rPr lang="en-US" dirty="0"/>
              <a:t>≤ 4 pads with charge.  Report pad with largest energy. Hit Count.</a:t>
            </a:r>
          </a:p>
          <a:p>
            <a:r>
              <a:rPr lang="en-US" dirty="0"/>
              <a:t>Tracks 1,812,132      </a:t>
            </a:r>
            <a:r>
              <a:rPr lang="en-US" dirty="0">
                <a:sym typeface="Symbol"/>
              </a:rPr>
              <a:t> 300 </a:t>
            </a:r>
            <a:r>
              <a:rPr lang="en-US" dirty="0" err="1">
                <a:sym typeface="Symbol"/>
              </a:rPr>
              <a:t>cts</a:t>
            </a:r>
            <a:r>
              <a:rPr lang="en-US" dirty="0">
                <a:sym typeface="Symbol"/>
              </a:rPr>
              <a:t> s</a:t>
            </a:r>
            <a:r>
              <a:rPr lang="en-US" baseline="30000" dirty="0">
                <a:sym typeface="Symbol"/>
              </a:rPr>
              <a:t>-1</a:t>
            </a:r>
            <a:r>
              <a:rPr lang="en-US" dirty="0">
                <a:sym typeface="Symbol"/>
              </a:rPr>
              <a:t> m</a:t>
            </a:r>
            <a:r>
              <a:rPr lang="en-US" baseline="30000" dirty="0">
                <a:sym typeface="Symbol"/>
              </a:rPr>
              <a:t>-2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9E72E3-6F2D-4F8B-BDF6-6592E676ADCD}"/>
              </a:ext>
            </a:extLst>
          </p:cNvPr>
          <p:cNvSpPr/>
          <p:nvPr/>
        </p:nvSpPr>
        <p:spPr>
          <a:xfrm>
            <a:off x="317181" y="2819400"/>
            <a:ext cx="3186313" cy="304800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C5F599-7087-4D55-BC85-B15C566D1A2F}"/>
              </a:ext>
            </a:extLst>
          </p:cNvPr>
          <p:cNvSpPr/>
          <p:nvPr/>
        </p:nvSpPr>
        <p:spPr>
          <a:xfrm>
            <a:off x="317181" y="3124200"/>
            <a:ext cx="3186313" cy="410455"/>
          </a:xfrm>
          <a:prstGeom prst="rect">
            <a:avLst/>
          </a:prstGeom>
          <a:solidFill>
            <a:srgbClr val="92D05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A30DE3-42AF-4AD7-82ED-EBA502A55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41313"/>
                </a:solidFill>
              </a:rPr>
              <a:t>CPAD2021, Stony Brook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E789CE-2337-489E-9598-1A16F8FFB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79599-1F05-41A9-83BD-1B45EFED468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9073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FCCB5A3D-F292-4363-AAD8-9D92BAF46E44}" vid="{8D67A6C1-C43C-4A5F-81F6-2365E1813BC0}"/>
    </a:ext>
  </a:extLst>
</a:theme>
</file>

<file path=ppt/theme/theme2.xml><?xml version="1.0" encoding="utf-8"?>
<a:theme xmlns:a="http://schemas.openxmlformats.org/drawingml/2006/main" name="BNL_rev0412">
  <a:themeElements>
    <a:clrScheme name="BNL Blue 2">
      <a:dk1>
        <a:srgbClr val="141313"/>
      </a:dk1>
      <a:lt1>
        <a:srgbClr val="FFFFFF"/>
      </a:lt1>
      <a:dk2>
        <a:srgbClr val="082957"/>
      </a:dk2>
      <a:lt2>
        <a:srgbClr val="8DABCC"/>
      </a:lt2>
      <a:accent1>
        <a:srgbClr val="C9DBE8"/>
      </a:accent1>
      <a:accent2>
        <a:srgbClr val="8DABCC"/>
      </a:accent2>
      <a:accent3>
        <a:srgbClr val="3A75AB"/>
      </a:accent3>
      <a:accent4>
        <a:srgbClr val="2D4D7B"/>
      </a:accent4>
      <a:accent5>
        <a:srgbClr val="082957"/>
      </a:accent5>
      <a:accent6>
        <a:srgbClr val="141313"/>
      </a:accent6>
      <a:hlink>
        <a:srgbClr val="3A75AB"/>
      </a:hlink>
      <a:folHlink>
        <a:srgbClr val="2D4D7B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NL_rev0412">
  <a:themeElements>
    <a:clrScheme name="BNL Blue 2">
      <a:dk1>
        <a:srgbClr val="141313"/>
      </a:dk1>
      <a:lt1>
        <a:srgbClr val="FFFFFF"/>
      </a:lt1>
      <a:dk2>
        <a:srgbClr val="082957"/>
      </a:dk2>
      <a:lt2>
        <a:srgbClr val="8DABCC"/>
      </a:lt2>
      <a:accent1>
        <a:srgbClr val="C9DBE8"/>
      </a:accent1>
      <a:accent2>
        <a:srgbClr val="8DABCC"/>
      </a:accent2>
      <a:accent3>
        <a:srgbClr val="3A75AB"/>
      </a:accent3>
      <a:accent4>
        <a:srgbClr val="2D4D7B"/>
      </a:accent4>
      <a:accent5>
        <a:srgbClr val="082957"/>
      </a:accent5>
      <a:accent6>
        <a:srgbClr val="141313"/>
      </a:accent6>
      <a:hlink>
        <a:srgbClr val="3A75AB"/>
      </a:hlink>
      <a:folHlink>
        <a:srgbClr val="2D4D7B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stealth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stealth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12313</TotalTime>
  <Words>1044</Words>
  <Application>Microsoft Office PowerPoint</Application>
  <PresentationFormat>On-screen Show (4:3)</PresentationFormat>
  <Paragraphs>200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Calibri</vt:lpstr>
      <vt:lpstr>Symbol</vt:lpstr>
      <vt:lpstr>Tahoma</vt:lpstr>
      <vt:lpstr>Times</vt:lpstr>
      <vt:lpstr>Times New Roman</vt:lpstr>
      <vt:lpstr>Wingdings</vt:lpstr>
      <vt:lpstr>Theme1</vt:lpstr>
      <vt:lpstr>BNL_rev0412</vt:lpstr>
      <vt:lpstr>2_BNL_rev0412</vt:lpstr>
      <vt:lpstr>1_Default Design</vt:lpstr>
      <vt:lpstr>2_Default Design</vt:lpstr>
      <vt:lpstr>PowerPoint Presentation</vt:lpstr>
      <vt:lpstr>Thermal Neutron Detection in 3He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Brookhaven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Graham</dc:creator>
  <cp:lastModifiedBy>Smith, Graham</cp:lastModifiedBy>
  <cp:revision>152</cp:revision>
  <cp:lastPrinted>2018-10-14T21:26:26Z</cp:lastPrinted>
  <dcterms:created xsi:type="dcterms:W3CDTF">2018-07-09T20:26:45Z</dcterms:created>
  <dcterms:modified xsi:type="dcterms:W3CDTF">2021-03-12T21:07:11Z</dcterms:modified>
</cp:coreProperties>
</file>