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2" r:id="rId1"/>
  </p:sldMasterIdLst>
  <p:notesMasterIdLst>
    <p:notesMasterId r:id="rId7"/>
  </p:notesMasterIdLst>
  <p:handoutMasterIdLst>
    <p:handoutMasterId r:id="rId8"/>
  </p:handoutMasterIdLst>
  <p:sldIdLst>
    <p:sldId id="365" r:id="rId2"/>
    <p:sldId id="393" r:id="rId3"/>
    <p:sldId id="366" r:id="rId4"/>
    <p:sldId id="367" r:id="rId5"/>
    <p:sldId id="406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E4E4E"/>
    <a:srgbClr val="404040"/>
    <a:srgbClr val="004C97"/>
    <a:srgbClr val="003087"/>
    <a:srgbClr val="50504E"/>
    <a:srgbClr val="63666A"/>
    <a:srgbClr val="99D6EA"/>
    <a:srgbClr val="505050"/>
    <a:srgbClr val="A7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972" autoAdjust="0"/>
    <p:restoredTop sz="50000" autoAdjust="0"/>
  </p:normalViewPr>
  <p:slideViewPr>
    <p:cSldViewPr snapToGrid="0" snapToObjects="1" showGuides="1">
      <p:cViewPr varScale="1">
        <p:scale>
          <a:sx n="108" d="100"/>
          <a:sy n="108" d="100"/>
        </p:scale>
        <p:origin x="784" y="192"/>
      </p:cViewPr>
      <p:guideLst>
        <p:guide orient="horz" pos="218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12/8/20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12/8/20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4" y="4963772"/>
            <a:ext cx="8499231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7762" y="-1"/>
            <a:ext cx="918972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951841"/>
            <a:ext cx="8499232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4" name="Picture 13" descr="FermiLogoBar_DOE_KO_horiz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761" y="249843"/>
            <a:ext cx="9010786" cy="30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4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72513" cy="505936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0070C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0070C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15900" y="6549573"/>
            <a:ext cx="1196295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Dec. 8, 2020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49573"/>
            <a:ext cx="62603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 algn="ctr">
              <a:defRPr/>
            </a:pPr>
            <a:r>
              <a:rPr lang="en-US"/>
              <a:t>LDRD update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2242" y="654957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26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215900" y="6549573"/>
            <a:ext cx="1196295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Dec. 8, 2020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49573"/>
            <a:ext cx="62603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ctr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LDRD update</a:t>
            </a:r>
            <a:endParaRPr lang="en-US" b="1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2242" y="654957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6450013" y="4477484"/>
            <a:ext cx="1076325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15900" y="6258863"/>
            <a:ext cx="8699500" cy="197990"/>
            <a:chOff x="600217" y="6258863"/>
            <a:chExt cx="8297721" cy="18884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600217" y="6357936"/>
              <a:ext cx="7190785" cy="0"/>
            </a:xfrm>
            <a:prstGeom prst="line">
              <a:avLst/>
            </a:prstGeom>
            <a:ln w="76200" cmpd="sng">
              <a:solidFill>
                <a:srgbClr val="99D6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6" descr="FermiLogo_RGB_NALBlue.png"/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3781" y="6258863"/>
              <a:ext cx="1044157" cy="188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04" r:id="rId2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FC4BD7-8213-AC4B-9E46-F5B54935A9A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985" y="4941267"/>
            <a:ext cx="7993713" cy="1003049"/>
          </a:xfrm>
        </p:spPr>
        <p:txBody>
          <a:bodyPr>
            <a:normAutofit/>
          </a:bodyPr>
          <a:lstStyle/>
          <a:p>
            <a:r>
              <a:rPr lang="en-US" dirty="0"/>
              <a:t>LDRD update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9E54258-E697-A34E-A817-81607629C784}"/>
              </a:ext>
            </a:extLst>
          </p:cNvPr>
          <p:cNvSpPr txBox="1"/>
          <p:nvPr/>
        </p:nvSpPr>
        <p:spPr>
          <a:xfrm>
            <a:off x="518985" y="6222418"/>
            <a:ext cx="7438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Brendan Casey, July 27, 2020</a:t>
            </a:r>
          </a:p>
        </p:txBody>
      </p:sp>
    </p:spTree>
    <p:extLst>
      <p:ext uri="{BB962C8B-B14F-4D97-AF65-F5344CB8AC3E}">
        <p14:creationId xmlns:p14="http://schemas.microsoft.com/office/powerpoint/2010/main" val="344008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F9D53D1-6F1B-264A-800D-4BAEDF3AF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87" y="899318"/>
            <a:ext cx="8672513" cy="50593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We haven’t been able to get a vendor to coat in the quantity we want</a:t>
            </a:r>
          </a:p>
          <a:p>
            <a:pPr lvl="1"/>
            <a:r>
              <a:rPr lang="en-US" dirty="0"/>
              <a:t>Haven't done an exhaustive search either</a:t>
            </a:r>
          </a:p>
          <a:p>
            <a:pPr lvl="1"/>
            <a:r>
              <a:rPr lang="en-US" dirty="0" err="1"/>
              <a:t>Recal</a:t>
            </a:r>
            <a:r>
              <a:rPr lang="en-US" dirty="0"/>
              <a:t> that minimum quantity order from last vendor was about 60k worth of material (10k for Al, 50k for </a:t>
            </a:r>
            <a:r>
              <a:rPr lang="en-US" dirty="0" err="1"/>
              <a:t>Al+Au</a:t>
            </a:r>
            <a:r>
              <a:rPr lang="en-US" dirty="0"/>
              <a:t>)</a:t>
            </a:r>
          </a:p>
          <a:p>
            <a:r>
              <a:rPr lang="en-US" dirty="0"/>
              <a:t>Don’t want to commit to that purchase when we still have questions about the coating to investigate</a:t>
            </a:r>
          </a:p>
          <a:p>
            <a:endParaRPr lang="en-US" dirty="0"/>
          </a:p>
          <a:p>
            <a:r>
              <a:rPr lang="en-US" dirty="0"/>
              <a:t>We are proceeding with designing and constructing a permeation test stand to try and understand what the minimum thickness of coating we can get away with and also study gap/overlap/butt seams.</a:t>
            </a:r>
          </a:p>
          <a:p>
            <a:pPr lvl="1"/>
            <a:r>
              <a:rPr lang="en-US" dirty="0"/>
              <a:t>We started this but the engineer got so we are basically starting again</a:t>
            </a:r>
          </a:p>
          <a:p>
            <a:pPr lvl="1"/>
            <a:r>
              <a:rPr lang="en-US" dirty="0"/>
              <a:t>This would use ~2in square samples so there are lots of vendors who can do this coating.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5CF1A36-ED88-A348-8457-EEFD85A03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Evolving plans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A38AF9-9C5F-0D46-93E5-B82C3DD2561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Dec. 8,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02213-B51E-6742-8CE5-E284FA04CC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LDRD update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EF1E3-298D-2641-81EB-F2F445B705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70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42D5C74-A81B-6844-A714-4F6A9FE00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Vacuum chamber type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1E883-1E6F-3D45-BB43-41C8F143329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Dec. 8,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7B585-9EB1-3442-A4B9-E68429EA7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 b="1"/>
              <a:t>LDRD update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172AD4-1A4C-594A-B2F3-4676F1B7A9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10BDE2-A600-4F40-9464-DB5F7894AA24}"/>
              </a:ext>
            </a:extLst>
          </p:cNvPr>
          <p:cNvSpPr/>
          <p:nvPr/>
        </p:nvSpPr>
        <p:spPr>
          <a:xfrm>
            <a:off x="914400" y="1855304"/>
            <a:ext cx="2411896" cy="143123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EFAAD2-7BC1-3A40-A4E3-F5DC93A48FD1}"/>
              </a:ext>
            </a:extLst>
          </p:cNvPr>
          <p:cNvSpPr/>
          <p:nvPr/>
        </p:nvSpPr>
        <p:spPr>
          <a:xfrm>
            <a:off x="914400" y="3293307"/>
            <a:ext cx="2411896" cy="143123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1F701E0-8D73-D940-B976-BDBA827F0539}"/>
              </a:ext>
            </a:extLst>
          </p:cNvPr>
          <p:cNvSpPr/>
          <p:nvPr/>
        </p:nvSpPr>
        <p:spPr>
          <a:xfrm>
            <a:off x="1798982" y="3059210"/>
            <a:ext cx="642731" cy="24287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DAAA81-2823-934D-88E0-32745C0FA2A0}"/>
              </a:ext>
            </a:extLst>
          </p:cNvPr>
          <p:cNvSpPr txBox="1"/>
          <p:nvPr/>
        </p:nvSpPr>
        <p:spPr>
          <a:xfrm>
            <a:off x="4396178" y="1542869"/>
            <a:ext cx="3394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Evacuated and then back filled with a known gas.  Back fill to ATM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E2DD9CF-E1D5-064B-980A-CC4C08B6F503}"/>
              </a:ext>
            </a:extLst>
          </p:cNvPr>
          <p:cNvCxnSpPr/>
          <p:nvPr/>
        </p:nvCxnSpPr>
        <p:spPr>
          <a:xfrm flipH="1">
            <a:off x="2441713" y="1948069"/>
            <a:ext cx="1825487" cy="516835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FAC4D45-442F-1746-BDDD-4A1B84D4A06E}"/>
              </a:ext>
            </a:extLst>
          </p:cNvPr>
          <p:cNvSpPr txBox="1"/>
          <p:nvPr/>
        </p:nvSpPr>
        <p:spPr>
          <a:xfrm>
            <a:off x="4267200" y="4331359"/>
            <a:ext cx="3394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Evacuated and then closed to do rate of rise measurement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03D7765-1C9C-7240-AD85-C485181F285F}"/>
              </a:ext>
            </a:extLst>
          </p:cNvPr>
          <p:cNvCxnSpPr>
            <a:cxnSpLocks/>
          </p:cNvCxnSpPr>
          <p:nvPr/>
        </p:nvCxnSpPr>
        <p:spPr>
          <a:xfrm flipH="1" flipV="1">
            <a:off x="2650435" y="4181201"/>
            <a:ext cx="1616765" cy="425863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0958DAE-E0BE-AD46-AF4E-B372DBD9DC2D}"/>
              </a:ext>
            </a:extLst>
          </p:cNvPr>
          <p:cNvSpPr txBox="1"/>
          <p:nvPr/>
        </p:nvSpPr>
        <p:spPr>
          <a:xfrm>
            <a:off x="4267200" y="2594127"/>
            <a:ext cx="4391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Boundary is something like a grid of small holes that are small enough to hold the pressure differential but has enough holes so the measurement doesn’t take forever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7D1572D-34A3-C84A-BD0B-127A8320A62D}"/>
              </a:ext>
            </a:extLst>
          </p:cNvPr>
          <p:cNvCxnSpPr>
            <a:cxnSpLocks/>
            <a:stCxn id="17" idx="1"/>
          </p:cNvCxnSpPr>
          <p:nvPr/>
        </p:nvCxnSpPr>
        <p:spPr>
          <a:xfrm flipH="1">
            <a:off x="2176670" y="3194292"/>
            <a:ext cx="2090530" cy="7178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105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6A663FD-BC0D-7849-A000-58436C3FA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Gas sensor type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84234B-FEED-7449-B6BF-52E714B53A2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Dec. 8,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A496F-D58F-7A49-9BFB-8A4686E086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LDRD update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9EA25-4582-2742-BE17-7A21A3E1B3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B2F886-F33D-9A41-8595-79CEE5F07653}"/>
              </a:ext>
            </a:extLst>
          </p:cNvPr>
          <p:cNvSpPr/>
          <p:nvPr/>
        </p:nvSpPr>
        <p:spPr>
          <a:xfrm>
            <a:off x="914400" y="1245703"/>
            <a:ext cx="2411896" cy="143123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8F1C8D-B2D9-3D47-AF80-D5ED0A6F39B0}"/>
              </a:ext>
            </a:extLst>
          </p:cNvPr>
          <p:cNvSpPr/>
          <p:nvPr/>
        </p:nvSpPr>
        <p:spPr>
          <a:xfrm>
            <a:off x="914400" y="2683706"/>
            <a:ext cx="2411896" cy="1431235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851270-AD34-6743-A2C4-EFA89BE2BF9F}"/>
              </a:ext>
            </a:extLst>
          </p:cNvPr>
          <p:cNvSpPr/>
          <p:nvPr/>
        </p:nvSpPr>
        <p:spPr>
          <a:xfrm>
            <a:off x="1798982" y="2449609"/>
            <a:ext cx="642731" cy="24287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0363C5-6EDC-4045-B32D-ABB613E7BC91}"/>
              </a:ext>
            </a:extLst>
          </p:cNvPr>
          <p:cNvSpPr txBox="1"/>
          <p:nvPr/>
        </p:nvSpPr>
        <p:spPr>
          <a:xfrm>
            <a:off x="4396178" y="933268"/>
            <a:ext cx="3394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Filled with gas mixture A + 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FABF5A6-A790-4E46-935F-8AF5EFA81693}"/>
              </a:ext>
            </a:extLst>
          </p:cNvPr>
          <p:cNvCxnSpPr/>
          <p:nvPr/>
        </p:nvCxnSpPr>
        <p:spPr>
          <a:xfrm flipH="1">
            <a:off x="2441713" y="1338468"/>
            <a:ext cx="1825487" cy="516835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30A5870-C3A3-8448-AB98-52C21DFF7283}"/>
              </a:ext>
            </a:extLst>
          </p:cNvPr>
          <p:cNvSpPr txBox="1"/>
          <p:nvPr/>
        </p:nvSpPr>
        <p:spPr>
          <a:xfrm>
            <a:off x="3326296" y="5150632"/>
            <a:ext cx="4731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Still would like some pressure differential so that the measurement doesn’t take forever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BE8B851-609E-E94D-8D5E-75617911EBEA}"/>
              </a:ext>
            </a:extLst>
          </p:cNvPr>
          <p:cNvCxnSpPr>
            <a:cxnSpLocks/>
          </p:cNvCxnSpPr>
          <p:nvPr/>
        </p:nvCxnSpPr>
        <p:spPr>
          <a:xfrm flipH="1" flipV="1">
            <a:off x="2650435" y="3571600"/>
            <a:ext cx="1616765" cy="425863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AE2B134-7C75-C74F-9C2C-7CF3402C30DB}"/>
              </a:ext>
            </a:extLst>
          </p:cNvPr>
          <p:cNvSpPr txBox="1"/>
          <p:nvPr/>
        </p:nvSpPr>
        <p:spPr>
          <a:xfrm>
            <a:off x="4267200" y="1984526"/>
            <a:ext cx="4391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Boundary is something like a grid of small holes that are small enough to hold the pressure differential but has enough holes so the measurement doesn’t take forever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91AE9F9-8A64-094B-A76B-700FED460EA5}"/>
              </a:ext>
            </a:extLst>
          </p:cNvPr>
          <p:cNvCxnSpPr>
            <a:cxnSpLocks/>
            <a:stCxn id="14" idx="1"/>
          </p:cNvCxnSpPr>
          <p:nvPr/>
        </p:nvCxnSpPr>
        <p:spPr>
          <a:xfrm flipH="1">
            <a:off x="2176670" y="2584691"/>
            <a:ext cx="2090530" cy="7178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723D711-17E5-2641-8214-D733603EE53C}"/>
              </a:ext>
            </a:extLst>
          </p:cNvPr>
          <p:cNvSpPr txBox="1"/>
          <p:nvPr/>
        </p:nvSpPr>
        <p:spPr>
          <a:xfrm>
            <a:off x="4419600" y="3874158"/>
            <a:ext cx="33948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Filled with gas A and has a sensor that can measure the concentration of gas B</a:t>
            </a:r>
          </a:p>
        </p:txBody>
      </p:sp>
    </p:spTree>
    <p:extLst>
      <p:ext uri="{BB962C8B-B14F-4D97-AF65-F5344CB8AC3E}">
        <p14:creationId xmlns:p14="http://schemas.microsoft.com/office/powerpoint/2010/main" val="354791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2D4AA1-F8DB-864A-8BFE-DE606F33C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a lot of progress but expect this to pick up after </a:t>
            </a:r>
            <a:r>
              <a:rPr lang="en-US"/>
              <a:t>the holidays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40E31E-FBEF-7649-A996-C7C16757D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972211-19AB-8D40-B54E-2C22BEDCD86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Dec. 8,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9FC69-4102-A445-AFAF-A665ABE17F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LDRD update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5AFD6-9E67-DD44-82C4-C4A06CA90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510332"/>
      </p:ext>
    </p:extLst>
  </p:cSld>
  <p:clrMapOvr>
    <a:masterClrMapping/>
  </p:clrMapOvr>
</p:sld>
</file>

<file path=ppt/theme/theme1.xml><?xml version="1.0" encoding="utf-8"?>
<a:theme xmlns:a="http://schemas.openxmlformats.org/drawingml/2006/main" name="SBN_PPT_1130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SBN_PPT_113015.potx</Template>
  <TotalTime>53376</TotalTime>
  <Words>311</Words>
  <Application>Microsoft Macintosh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</vt:lpstr>
      <vt:lpstr>SBN_PPT_113015</vt:lpstr>
      <vt:lpstr>PowerPoint Presentation</vt:lpstr>
      <vt:lpstr>Evolving plans</vt:lpstr>
      <vt:lpstr>Vacuum chamber type</vt:lpstr>
      <vt:lpstr>Gas sensor type</vt:lpstr>
      <vt:lpstr>Conclusions</vt:lpstr>
    </vt:vector>
  </TitlesOfParts>
  <Manager/>
  <Company>Sandbox Studio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Sandbox Studio</dc:creator>
  <cp:keywords/>
  <dc:description/>
  <cp:lastModifiedBy>Brendan C Casey</cp:lastModifiedBy>
  <cp:revision>849</cp:revision>
  <cp:lastPrinted>2014-01-20T19:40:21Z</cp:lastPrinted>
  <dcterms:created xsi:type="dcterms:W3CDTF">2014-01-03T20:18:13Z</dcterms:created>
  <dcterms:modified xsi:type="dcterms:W3CDTF">2020-12-08T15:52:11Z</dcterms:modified>
  <cp:category/>
</cp:coreProperties>
</file>