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6DDDF-4AC5-4BBF-99D8-EC62219597B3}" v="6" dt="2020-11-25T23:09:06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57" d="100"/>
          <a:sy n="57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Escobar" userId="cc17b61271d80816" providerId="LiveId" clId="{EB86DDDF-4AC5-4BBF-99D8-EC62219597B3}"/>
    <pc:docChg chg="undo custSel mod delSld modSld">
      <pc:chgData name="Carlos Escobar" userId="cc17b61271d80816" providerId="LiveId" clId="{EB86DDDF-4AC5-4BBF-99D8-EC62219597B3}" dt="2020-11-25T23:15:09.936" v="706" actId="20577"/>
      <pc:docMkLst>
        <pc:docMk/>
      </pc:docMkLst>
      <pc:sldChg chg="addSp delSp modSp mod setBg">
        <pc:chgData name="Carlos Escobar" userId="cc17b61271d80816" providerId="LiveId" clId="{EB86DDDF-4AC5-4BBF-99D8-EC62219597B3}" dt="2020-11-25T23:15:09.936" v="706" actId="20577"/>
        <pc:sldMkLst>
          <pc:docMk/>
          <pc:sldMk cId="1496174191" sldId="256"/>
        </pc:sldMkLst>
        <pc:spChg chg="mod">
          <ac:chgData name="Carlos Escobar" userId="cc17b61271d80816" providerId="LiveId" clId="{EB86DDDF-4AC5-4BBF-99D8-EC62219597B3}" dt="2020-11-25T22:31:06.722" v="366" actId="26606"/>
          <ac:spMkLst>
            <pc:docMk/>
            <pc:sldMk cId="1496174191" sldId="256"/>
            <ac:spMk id="2" creationId="{D2C7A721-82E8-4C26-A34B-9089AEA4EBDC}"/>
          </ac:spMkLst>
        </pc:spChg>
        <pc:spChg chg="mod">
          <ac:chgData name="Carlos Escobar" userId="cc17b61271d80816" providerId="LiveId" clId="{EB86DDDF-4AC5-4BBF-99D8-EC62219597B3}" dt="2020-11-25T22:31:06.722" v="366" actId="26606"/>
          <ac:spMkLst>
            <pc:docMk/>
            <pc:sldMk cId="1496174191" sldId="256"/>
            <ac:spMk id="3" creationId="{68797985-28A3-4799-8C18-3D1C579739A0}"/>
          </ac:spMkLst>
        </pc:spChg>
        <pc:spChg chg="mod">
          <ac:chgData name="Carlos Escobar" userId="cc17b61271d80816" providerId="LiveId" clId="{EB86DDDF-4AC5-4BBF-99D8-EC62219597B3}" dt="2020-11-25T23:12:50.932" v="681" actId="20577"/>
          <ac:spMkLst>
            <pc:docMk/>
            <pc:sldMk cId="1496174191" sldId="256"/>
            <ac:spMk id="4" creationId="{055D4288-546E-4548-824F-2B453E909BA7}"/>
          </ac:spMkLst>
        </pc:spChg>
        <pc:spChg chg="add del mod">
          <ac:chgData name="Carlos Escobar" userId="cc17b61271d80816" providerId="LiveId" clId="{EB86DDDF-4AC5-4BBF-99D8-EC62219597B3}" dt="2020-11-25T22:17:20.680" v="41"/>
          <ac:spMkLst>
            <pc:docMk/>
            <pc:sldMk cId="1496174191" sldId="256"/>
            <ac:spMk id="5" creationId="{94ED3984-E12A-4F54-9BE2-E277AAED3870}"/>
          </ac:spMkLst>
        </pc:spChg>
        <pc:spChg chg="add mod">
          <ac:chgData name="Carlos Escobar" userId="cc17b61271d80816" providerId="LiveId" clId="{EB86DDDF-4AC5-4BBF-99D8-EC62219597B3}" dt="2020-11-25T23:15:09.936" v="706" actId="20577"/>
          <ac:spMkLst>
            <pc:docMk/>
            <pc:sldMk cId="1496174191" sldId="256"/>
            <ac:spMk id="6" creationId="{E37F2F15-095B-44C7-AC0E-3BC519F6F8C2}"/>
          </ac:spMkLst>
        </pc:spChg>
        <pc:spChg chg="add del">
          <ac:chgData name="Carlos Escobar" userId="cc17b61271d80816" providerId="LiveId" clId="{EB86DDDF-4AC5-4BBF-99D8-EC62219597B3}" dt="2020-11-25T22:18:24.446" v="50" actId="478"/>
          <ac:spMkLst>
            <pc:docMk/>
            <pc:sldMk cId="1496174191" sldId="256"/>
            <ac:spMk id="8" creationId="{4E27BB69-6690-47E9-BFB6-E232BA10FFE9}"/>
          </ac:spMkLst>
        </pc:spChg>
        <pc:spChg chg="add del mod">
          <ac:chgData name="Carlos Escobar" userId="cc17b61271d80816" providerId="LiveId" clId="{EB86DDDF-4AC5-4BBF-99D8-EC62219597B3}" dt="2020-11-25T23:12:24.280" v="672" actId="20577"/>
          <ac:spMkLst>
            <pc:docMk/>
            <pc:sldMk cId="1496174191" sldId="256"/>
            <ac:spMk id="9" creationId="{4DEA0455-D87C-4257-8320-8FE58E2837CF}"/>
          </ac:spMkLst>
        </pc:spChg>
        <pc:spChg chg="add del">
          <ac:chgData name="Carlos Escobar" userId="cc17b61271d80816" providerId="LiveId" clId="{EB86DDDF-4AC5-4BBF-99D8-EC62219597B3}" dt="2020-11-25T22:31:06.722" v="366" actId="26606"/>
          <ac:spMkLst>
            <pc:docMk/>
            <pc:sldMk cId="1496174191" sldId="256"/>
            <ac:spMk id="16" creationId="{71FC7D98-7B8B-402A-90FC-F027482F2142}"/>
          </ac:spMkLst>
        </pc:spChg>
        <pc:spChg chg="add del">
          <ac:chgData name="Carlos Escobar" userId="cc17b61271d80816" providerId="LiveId" clId="{EB86DDDF-4AC5-4BBF-99D8-EC62219597B3}" dt="2020-11-25T22:31:06.722" v="366" actId="26606"/>
          <ac:spMkLst>
            <pc:docMk/>
            <pc:sldMk cId="1496174191" sldId="256"/>
            <ac:spMk id="18" creationId="{AD7356EA-285B-4E5D-8FEC-104659A4FD2C}"/>
          </ac:spMkLst>
        </pc:spChg>
        <pc:picChg chg="add mod ord">
          <ac:chgData name="Carlos Escobar" userId="cc17b61271d80816" providerId="LiveId" clId="{EB86DDDF-4AC5-4BBF-99D8-EC62219597B3}" dt="2020-11-25T23:14:09.512" v="687" actId="1076"/>
          <ac:picMkLst>
            <pc:docMk/>
            <pc:sldMk cId="1496174191" sldId="256"/>
            <ac:picMk id="11" creationId="{ABCD040E-B6BC-4EF0-9CCA-997D0D30677C}"/>
          </ac:picMkLst>
        </pc:picChg>
        <pc:picChg chg="add mod">
          <ac:chgData name="Carlos Escobar" userId="cc17b61271d80816" providerId="LiveId" clId="{EB86DDDF-4AC5-4BBF-99D8-EC62219597B3}" dt="2020-11-25T23:14:11.116" v="689" actId="1076"/>
          <ac:picMkLst>
            <pc:docMk/>
            <pc:sldMk cId="1496174191" sldId="256"/>
            <ac:picMk id="13" creationId="{DC9F6D5B-B2B4-480E-9F84-4E7DE61919B1}"/>
          </ac:picMkLst>
        </pc:picChg>
      </pc:sldChg>
      <pc:sldChg chg="del">
        <pc:chgData name="Carlos Escobar" userId="cc17b61271d80816" providerId="LiveId" clId="{EB86DDDF-4AC5-4BBF-99D8-EC62219597B3}" dt="2020-11-25T22:48:21.342" v="616" actId="2696"/>
        <pc:sldMkLst>
          <pc:docMk/>
          <pc:sldMk cId="2777066432" sldId="257"/>
        </pc:sldMkLst>
      </pc:sldChg>
      <pc:sldChg chg="del">
        <pc:chgData name="Carlos Escobar" userId="cc17b61271d80816" providerId="LiveId" clId="{EB86DDDF-4AC5-4BBF-99D8-EC62219597B3}" dt="2020-11-25T22:48:31.254" v="617" actId="47"/>
        <pc:sldMkLst>
          <pc:docMk/>
          <pc:sldMk cId="191382667" sldId="258"/>
        </pc:sldMkLst>
      </pc:sldChg>
      <pc:sldChg chg="del">
        <pc:chgData name="Carlos Escobar" userId="cc17b61271d80816" providerId="LiveId" clId="{EB86DDDF-4AC5-4BBF-99D8-EC62219597B3}" dt="2020-11-25T22:48:32.309" v="618" actId="47"/>
        <pc:sldMkLst>
          <pc:docMk/>
          <pc:sldMk cId="3285808337" sldId="259"/>
        </pc:sldMkLst>
      </pc:sldChg>
      <pc:sldChg chg="del">
        <pc:chgData name="Carlos Escobar" userId="cc17b61271d80816" providerId="LiveId" clId="{EB86DDDF-4AC5-4BBF-99D8-EC62219597B3}" dt="2020-11-25T22:48:33.656" v="619" actId="47"/>
        <pc:sldMkLst>
          <pc:docMk/>
          <pc:sldMk cId="3380943218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84CCE-72B4-47B4-ACF2-A9A6B7540B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0B335-42F6-44AE-A147-AF31B4B49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EB1F5-B268-4B9B-B1A7-4BE399A3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62138-C5E9-410A-A67A-62DD698AA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9CD9B-4754-4B2B-AC60-B89B2B4B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3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E60F9-9EBA-4BDB-AC50-189C937A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D23CA2-4C9E-42DC-8681-D693154C8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4A7AD-4509-4FC7-9B14-98240FF5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EF29C-E85B-4057-BF35-AA9462C7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4752-5010-43A4-A134-B00C4944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2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D3FD4-213B-4616-A467-5D46BE9A5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39D14-D188-4372-A43B-636B3C009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8EBC6-BE85-4500-A759-9FC2C837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5EAD8-CDCE-4944-ABF9-530F4CCD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8AEE9-306C-4EAD-AB6E-AAC2C5554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3B0BA-E793-468A-9C19-BFEC6484E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9ABB7-B94B-41ED-91C1-1BD6AB147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ECF1A-D5BA-489B-BF7E-B513BF27C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A4D96-933E-4BF5-AF97-645F0802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F000A-90C2-40E4-A536-515C7AE3B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1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A61A-A98A-4390-9032-DBD84C65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0E764-B23B-48D4-9112-2FA4E23FE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54E6C-C19B-42C8-BA2E-9E03781F4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92610-54D2-4F52-89FC-60889F8F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14F94-A95C-41DD-BB69-BECD2F824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5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04889-D2E4-4F3A-95BD-444EF44CD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723EB-B040-4934-A196-18F232A840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727841-4CD6-419C-875B-5E535490B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19415-623A-4C47-83DD-5C2A3E6F6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B66B7-8EF5-4A74-85E2-5E3613E51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ED546-F586-4203-8FD8-3033B2320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7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781EA-248C-4E2F-8DBD-67C502933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59AB4-8021-423D-B212-3B82CDF75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50407B-1C75-4565-859A-07A60DC7E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41F419-6384-458C-B639-8D6A9EEFE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5481D1-7C7E-4744-93E6-144EFA25B8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E0E151-B004-4B7F-8EE6-62858B5B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0C4E4-0D62-4F7A-B953-564729D9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B44699-61F1-4CDA-96E5-A8A14401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7095-1946-4713-9E35-EB5D83A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D10EC8-5A2A-4C51-BAC5-CD5068961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0A48C-1A7C-4C9A-8C2C-B044F5B0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470FD-088B-4D87-B303-47305486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35828A-3890-4029-B0C8-2ADCF63B3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FA70D-20AB-430F-9EAD-A29BF548A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82C5-84DF-4E09-81E3-5F31B96E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71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20F7-C90E-4E51-A0C9-3A65749CC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68AF1-CD5C-48F5-BC48-A7D4922FF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20E3E-92CA-4BC5-86C8-B36689799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D2A009-BB47-44C9-8BDC-16B77426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50836-5802-4B6A-B753-6D3552FD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3479F-4F39-4C2C-9618-CA76DF254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9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BDA6-AE5C-47E6-8CDB-F836B88A3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5B60D4-ED53-42CD-AA3A-2AD9321FC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1FBA0-4B51-440D-ADFC-450DA81E1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3919-E4EE-42A5-A2C0-DD75B9EF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5929AC-AEB7-4C3D-A283-5AF4A9E5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ABA0E-54C6-4B74-85AC-C4563F68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84568C-470F-45E8-A1EC-C5B56818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2630B-50F8-48EF-99B7-1722A004C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E9205-B0CD-4EAE-B789-A6E7975ED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9D196-291B-4478-A138-65EB46A9AE21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E6D7F-ED4E-48C1-8E04-5FF005F0D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048D5-1F1A-4CF5-A24D-E970EBF33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D922E-E721-485C-A761-040BE65EC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9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7A721-82E8-4C26-A34B-9089AEA4E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947853"/>
          </a:xfrm>
        </p:spPr>
        <p:txBody>
          <a:bodyPr>
            <a:normAutofit/>
          </a:bodyPr>
          <a:lstStyle/>
          <a:p>
            <a:r>
              <a:rPr lang="en-US" b="1" i="1">
                <a:solidFill>
                  <a:srgbClr val="FF0000"/>
                </a:solidFill>
              </a:rPr>
              <a:t>NIR in LAR  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97985-28A3-4799-8C18-3D1C57973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5317" y="473927"/>
            <a:ext cx="9292683" cy="1304691"/>
          </a:xfrm>
        </p:spPr>
        <p:txBody>
          <a:bodyPr>
            <a:normAutofit fontScale="92500" lnSpcReduction="10000"/>
          </a:bodyPr>
          <a:lstStyle/>
          <a:p>
            <a:endParaRPr lang="en-US" sz="2800"/>
          </a:p>
          <a:p>
            <a:r>
              <a:rPr lang="en-US" sz="2800"/>
              <a:t>Carlos O. Escobar – Fermilab</a:t>
            </a:r>
          </a:p>
          <a:p>
            <a:r>
              <a:rPr lang="en-US" sz="2800"/>
              <a:t>In collaboration with Adam Para and Paul Rubinov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5D4288-546E-4548-824F-2B453E909BA7}"/>
              </a:ext>
            </a:extLst>
          </p:cNvPr>
          <p:cNvSpPr txBox="1"/>
          <p:nvPr/>
        </p:nvSpPr>
        <p:spPr>
          <a:xfrm>
            <a:off x="5995638" y="6384073"/>
            <a:ext cx="651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FERMILAB SAC strategic planning working group: Detectors  12/2020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7F2F15-095B-44C7-AC0E-3BC519F6F8C2}"/>
              </a:ext>
            </a:extLst>
          </p:cNvPr>
          <p:cNvSpPr txBox="1"/>
          <p:nvPr/>
        </p:nvSpPr>
        <p:spPr>
          <a:xfrm rot="10800000" flipV="1">
            <a:off x="291517" y="1507640"/>
            <a:ext cx="3869473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Currently running an experiment in </a:t>
            </a:r>
            <a:r>
              <a:rPr lang="en-US" sz="2400" dirty="0" err="1"/>
              <a:t>TallBo</a:t>
            </a:r>
            <a:r>
              <a:rPr lang="en-US" sz="2400" dirty="0"/>
              <a:t>: one VUV &amp; one IR </a:t>
            </a:r>
            <a:r>
              <a:rPr lang="en-US" sz="2400" dirty="0" err="1"/>
              <a:t>SiPMs</a:t>
            </a:r>
            <a:r>
              <a:rPr lang="en-US" sz="2400" dirty="0"/>
              <a:t> + alpha source. </a:t>
            </a:r>
          </a:p>
          <a:p>
            <a:endParaRPr lang="en-US" sz="2400" dirty="0"/>
          </a:p>
          <a:p>
            <a:r>
              <a:rPr lang="en-US" sz="2400" dirty="0"/>
              <a:t>First look at the data shows encouraging results.  Taking data in both </a:t>
            </a:r>
            <a:r>
              <a:rPr lang="en-US" sz="2400" dirty="0" err="1"/>
              <a:t>LAr</a:t>
            </a:r>
            <a:r>
              <a:rPr lang="en-US" sz="2400" dirty="0"/>
              <a:t> and </a:t>
            </a:r>
            <a:r>
              <a:rPr lang="en-US" sz="2400" dirty="0" err="1"/>
              <a:t>GAr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Typical waveform for NIR </a:t>
            </a:r>
            <a:r>
              <a:rPr lang="en-US" sz="2400" dirty="0" err="1"/>
              <a:t>SiPMs</a:t>
            </a:r>
            <a:r>
              <a:rPr lang="en-US" sz="2400" dirty="0"/>
              <a:t> (bottom right).</a:t>
            </a:r>
          </a:p>
          <a:p>
            <a:endParaRPr lang="en-US" sz="2400" dirty="0"/>
          </a:p>
          <a:p>
            <a:r>
              <a:rPr lang="en-US" sz="2400" dirty="0"/>
              <a:t>Currently limited by </a:t>
            </a:r>
            <a:r>
              <a:rPr lang="en-US" sz="2400" dirty="0" err="1"/>
              <a:t>pde</a:t>
            </a:r>
            <a:r>
              <a:rPr lang="en-US" sz="2400" dirty="0"/>
              <a:t> of the IR </a:t>
            </a:r>
            <a:r>
              <a:rPr lang="en-US" sz="2400" dirty="0" err="1"/>
              <a:t>SiPM</a:t>
            </a:r>
            <a:r>
              <a:rPr lang="en-US" sz="2400" dirty="0"/>
              <a:t> for </a:t>
            </a:r>
            <a:r>
              <a:rPr lang="el-GR" sz="2400" dirty="0"/>
              <a:t>λ</a:t>
            </a:r>
            <a:r>
              <a:rPr lang="en-US" sz="2400" dirty="0"/>
              <a:t> &gt; 900 nm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EA0455-D87C-4257-8320-8FE58E2837CF}"/>
              </a:ext>
            </a:extLst>
          </p:cNvPr>
          <p:cNvSpPr txBox="1"/>
          <p:nvPr/>
        </p:nvSpPr>
        <p:spPr>
          <a:xfrm>
            <a:off x="7755945" y="1898820"/>
            <a:ext cx="43266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</a:t>
            </a:r>
            <a:r>
              <a:rPr lang="en-US" sz="2000" b="1" dirty="0">
                <a:solidFill>
                  <a:srgbClr val="FF0000"/>
                </a:solidFill>
              </a:rPr>
              <a:t>Support needed for a NIR detector that could reach beyond 900 nm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There are candidate detectors: 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000" b="1" dirty="0">
                <a:solidFill>
                  <a:srgbClr val="FF0000"/>
                </a:solidFill>
              </a:rPr>
              <a:t>  </a:t>
            </a:r>
            <a:r>
              <a:rPr lang="en-US" sz="2000" b="1" dirty="0" err="1">
                <a:solidFill>
                  <a:srgbClr val="FF0000"/>
                </a:solidFill>
              </a:rPr>
              <a:t>InGaAs</a:t>
            </a:r>
            <a:r>
              <a:rPr lang="en-US" sz="2000" b="1" dirty="0">
                <a:solidFill>
                  <a:srgbClr val="FF0000"/>
                </a:solidFill>
              </a:rPr>
              <a:t> SPADs from Princeton Light Waves in the US and MPD in Italy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11" name="Picture 10" descr="Chart, line chart&#10;&#10;Description automatically generated">
            <a:extLst>
              <a:ext uri="{FF2B5EF4-FFF2-40B4-BE49-F238E27FC236}">
                <a16:creationId xmlns:a16="http://schemas.microsoft.com/office/drawing/2014/main" id="{ABCD040E-B6BC-4EF0-9CCA-997D0D306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471" y="1984156"/>
            <a:ext cx="3417578" cy="3394084"/>
          </a:xfrm>
          <a:prstGeom prst="rect">
            <a:avLst/>
          </a:prstGeom>
        </p:spPr>
      </p:pic>
      <p:pic>
        <p:nvPicPr>
          <p:cNvPr id="13" name="Picture 1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DC9F6D5B-B2B4-480E-9F84-4E7DE61919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6" y="4161529"/>
            <a:ext cx="4526852" cy="222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174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113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NIR in LAR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NIR in LAR + Doping in LAr</dc:title>
  <dc:creator>Carlos Escobar</dc:creator>
  <cp:lastModifiedBy>Carlos Escobar</cp:lastModifiedBy>
  <cp:revision>4</cp:revision>
  <dcterms:created xsi:type="dcterms:W3CDTF">2020-05-08T15:19:39Z</dcterms:created>
  <dcterms:modified xsi:type="dcterms:W3CDTF">2020-11-25T23:15:27Z</dcterms:modified>
</cp:coreProperties>
</file>