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>
        <p:scale>
          <a:sx n="40" d="100"/>
          <a:sy n="40" d="100"/>
        </p:scale>
        <p:origin x="612" y="4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1AF3-4027-4AC6-9848-3F2817C39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631E7-400D-4B27-A912-C011F0043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80832-5426-474F-BBA4-76A692C5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B412-8BE0-4DB3-985E-34DBD0BF361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71D3C-D25A-4379-BE11-32380603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A9AA3-ADDA-4F9C-8A1B-AA1971A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829B-58AF-4E12-9612-10C6D73EB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3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F16A-CBBC-484F-86BB-5CB7828D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9B976-E72A-4890-9CEF-4C341733A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C0DC0-F211-427F-BC94-6C9B3031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B412-8BE0-4DB3-985E-34DBD0BF361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E2EB8-E391-475B-8ABF-C51CF29C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8D5D-A245-44AD-84DD-FE61DDE9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829B-58AF-4E12-9612-10C6D73EB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6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540A2-4ED7-4D6D-AE81-13A189D88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7B782-8E2B-4385-A6E4-04013DF63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4FF8B-B620-4D29-88D3-3917438E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B412-8BE0-4DB3-985E-34DBD0BF361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76A3B-AC73-4161-918F-8C73E431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5DC03-7AE5-47FE-8195-4D2D5A77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829B-58AF-4E12-9612-10C6D73EB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1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D6E6-0FF0-4072-A78F-04A8ACAC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B0745-FA6D-4895-8788-6B07AB1E9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9B53-4E85-4834-8DFA-6EDE8CD4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B412-8BE0-4DB3-985E-34DBD0BF361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87444-F260-4195-AFBC-2944DAD0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A7E95-85B1-42B3-9EA5-60716C0E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829B-58AF-4E12-9612-10C6D73EB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1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391E-18B0-45FE-BE42-90B738D4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D3ED7-A742-482D-882F-9F6C7DBD6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D16D5-4D5B-44D5-BC86-67EE41E6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B412-8BE0-4DB3-985E-34DBD0BF361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CF64F-CA31-4AE1-A9C7-61188D32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CB339-79FE-4D85-AEBE-ECDF5BC0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829B-58AF-4E12-9612-10C6D73EB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2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29D2-BA7C-4534-9825-6B1CB660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B55E6-EEDA-4CFE-A432-31BEE5300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DC454-2704-4AD7-8246-05458CCBE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36C12-B225-41E0-86A7-BB39B4AFF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B412-8BE0-4DB3-985E-34DBD0BF361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8AE2F-FB4F-43D7-B511-33D0B5F7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AD4B7-5E62-47A1-90DA-CA7A6B8AC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829B-58AF-4E12-9612-10C6D73EB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5EBB-903D-4B84-A37D-4C0EDE34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2524C-03A6-4FA1-AF46-6E27F25F2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C9F6E-7C2B-47D3-B3C5-6B3D17C67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A010B-CBC2-42B0-B0C7-A58CD5721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CE17A5-273E-47C2-A4C6-BA6CF46EA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64DC2-5FFC-4992-B114-443A08E87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B412-8BE0-4DB3-985E-34DBD0BF361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848C57-0D48-48B2-BBF5-D083159F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85A82-69E5-4AE1-92C1-9F990C7F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829B-58AF-4E12-9612-10C6D73EB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6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FB99-DC18-4BA8-942C-16B72CBF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AF4DD-E4BC-4E21-98E9-3C1B8813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B412-8BE0-4DB3-985E-34DBD0BF361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0CED6-5505-4A37-B8B2-06AE3D6D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2C827-DDFA-4251-BDD5-B2529092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829B-58AF-4E12-9612-10C6D73EB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8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2B2E5-AB2D-40E7-B9D9-D6EDEBAB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B412-8BE0-4DB3-985E-34DBD0BF361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635058-5CF5-4126-8944-91FA08EC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AFE6B-1BA2-456F-B542-C42DD5BC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829B-58AF-4E12-9612-10C6D73EB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9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5309-94C0-4808-94AE-9EEFD8D9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B5EF1-D3C0-4645-B9A4-0F7C051A1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7A394-79AE-40F7-98F3-5A23D6319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05485-B814-4B28-BA58-0FFF145D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B412-8BE0-4DB3-985E-34DBD0BF361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C849C-C095-4BA0-A893-36A70065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4297E-5906-4607-A007-BA561456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829B-58AF-4E12-9612-10C6D73EB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5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E047-474E-4C57-A4B9-A1EE1494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27E47-35DC-4AE1-B247-2FE53BAAC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3226D-BAD2-44F1-B3F2-F93323B5E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2CBFF-2E11-4F00-B343-76E98925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B412-8BE0-4DB3-985E-34DBD0BF361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714F4-C60A-44AA-A4EE-9044D809B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6DCCC-8703-432A-B678-05559511D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829B-58AF-4E12-9612-10C6D73EB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4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CC78AF-2831-4BC1-9C2F-06B24AAF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BA50C-26FC-41AE-9098-8F80AD891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83EE5-3873-4645-BBF5-ED33832D3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5B412-8BE0-4DB3-985E-34DBD0BF361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1F79D-E494-4E22-A6BC-99FC56993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58880-5FC2-4A73-87BB-0E713F13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0829B-58AF-4E12-9612-10C6D73EB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6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3C610-8E56-449A-BD28-D0366F029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PoF</a:t>
            </a:r>
            <a:r>
              <a:rPr lang="en-US" dirty="0"/>
              <a:t> for use in HV/</a:t>
            </a:r>
            <a:r>
              <a:rPr lang="en-US" dirty="0" err="1"/>
              <a:t>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8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D8C6-A519-4BB7-8537-6D7322F3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141774"/>
            <a:ext cx="10515600" cy="931026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PoF</a:t>
            </a:r>
            <a:r>
              <a:rPr lang="en-US" dirty="0"/>
              <a:t> for use in HV/</a:t>
            </a:r>
            <a:r>
              <a:rPr lang="en-US" dirty="0" err="1"/>
              <a:t>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6AA7-5EFC-4D47-8F1B-B587B1D63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64" y="1134928"/>
            <a:ext cx="11887906" cy="4792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Larger liquid argon volume detectors require expanded PD capabilities.</a:t>
            </a:r>
          </a:p>
          <a:p>
            <a:pPr marL="0" indent="0">
              <a:buNone/>
            </a:pPr>
            <a:r>
              <a:rPr lang="en-US" dirty="0"/>
              <a:t>A solution is to place additional PD on the HV surfaces – such as cathode and FC.</a:t>
            </a:r>
          </a:p>
          <a:p>
            <a:pPr marL="0" indent="0">
              <a:buNone/>
            </a:pPr>
            <a:r>
              <a:rPr lang="en-US" dirty="0"/>
              <a:t>To do this this requires the use of isolated power source: power over fiber </a:t>
            </a:r>
            <a:r>
              <a:rPr lang="en-US" dirty="0" err="1"/>
              <a:t>PoF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Recent success on a prototype </a:t>
            </a:r>
            <a:r>
              <a:rPr lang="en-US" dirty="0" err="1"/>
              <a:t>PoF</a:t>
            </a:r>
            <a:r>
              <a:rPr lang="en-US" dirty="0"/>
              <a:t> system has shown this as a promising tech.</a:t>
            </a:r>
          </a:p>
          <a:p>
            <a:pPr marL="0" indent="0">
              <a:buNone/>
            </a:pPr>
            <a:r>
              <a:rPr lang="en-US" dirty="0" err="1"/>
              <a:t>PoF</a:t>
            </a:r>
            <a:r>
              <a:rPr lang="en-US" dirty="0"/>
              <a:t> has modular capability that can be adapted to suit a need.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3D3B7-C369-41F6-AF7A-B6B1E6AA9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26" y="4036845"/>
            <a:ext cx="2028066" cy="2623826"/>
          </a:xfrm>
          <a:prstGeom prst="rect">
            <a:avLst/>
          </a:prstGeom>
        </p:spPr>
      </p:pic>
      <p:pic>
        <p:nvPicPr>
          <p:cNvPr id="1026" name="id-4118273F-3A88-4464-8552-1B73DE8721D5" descr="Image.jpeg">
            <a:extLst>
              <a:ext uri="{FF2B5EF4-FFF2-40B4-BE49-F238E27FC236}">
                <a16:creationId xmlns:a16="http://schemas.microsoft.com/office/drawing/2014/main" id="{C8155999-B9C8-4149-A03F-D873C501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20" y="4009298"/>
            <a:ext cx="3228265" cy="242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B93B90-4B04-4B1B-8858-E22AD44416B6}"/>
              </a:ext>
            </a:extLst>
          </p:cNvPr>
          <p:cNvSpPr/>
          <p:nvPr/>
        </p:nvSpPr>
        <p:spPr>
          <a:xfrm>
            <a:off x="2251988" y="4829973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+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F0629-1B35-4DE7-9B27-F99AE67C5560}"/>
              </a:ext>
            </a:extLst>
          </p:cNvPr>
          <p:cNvSpPr/>
          <p:nvPr/>
        </p:nvSpPr>
        <p:spPr>
          <a:xfrm>
            <a:off x="6030257" y="4758499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1A1898BB-517F-4295-9B01-F0AD0BB30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42" y="3800083"/>
            <a:ext cx="3091645" cy="30579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416CD7-81C1-491F-9BDC-9FEBB5CA4893}"/>
              </a:ext>
            </a:extLst>
          </p:cNvPr>
          <p:cNvSpPr txBox="1"/>
          <p:nvPr/>
        </p:nvSpPr>
        <p:spPr>
          <a:xfrm>
            <a:off x="9793705" y="4195537"/>
            <a:ext cx="2329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PoF</a:t>
            </a:r>
            <a:r>
              <a:rPr lang="en-US" b="1" dirty="0"/>
              <a:t> cathode </a:t>
            </a:r>
            <a:r>
              <a:rPr lang="en-US" b="1" dirty="0" err="1"/>
              <a:t>SiPM</a:t>
            </a:r>
            <a:endParaRPr lang="en-US" b="1" dirty="0"/>
          </a:p>
          <a:p>
            <a:r>
              <a:rPr lang="en-US" dirty="0"/>
              <a:t>A test is underway to verify the capability of powering electronics on a HV plane in </a:t>
            </a:r>
            <a:r>
              <a:rPr lang="en-US" dirty="0" err="1"/>
              <a:t>LAr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3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109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PoF for use in HV/LAr</vt:lpstr>
      <vt:lpstr>PoF for use in HV/LAr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PoF for use in HV/LAr</dc:title>
  <dc:creator>William A Pellico</dc:creator>
  <cp:lastModifiedBy>William A Pellico</cp:lastModifiedBy>
  <cp:revision>3</cp:revision>
  <dcterms:created xsi:type="dcterms:W3CDTF">2020-12-03T19:13:19Z</dcterms:created>
  <dcterms:modified xsi:type="dcterms:W3CDTF">2020-12-03T19:33:28Z</dcterms:modified>
</cp:coreProperties>
</file>