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63" r:id="rId5"/>
    <p:sldId id="443" r:id="rId6"/>
    <p:sldId id="306" r:id="rId7"/>
    <p:sldId id="436" r:id="rId8"/>
    <p:sldId id="307" r:id="rId9"/>
    <p:sldId id="446" r:id="rId10"/>
    <p:sldId id="439" r:id="rId11"/>
    <p:sldId id="440" r:id="rId12"/>
    <p:sldId id="444" r:id="rId13"/>
    <p:sldId id="445" r:id="rId14"/>
    <p:sldId id="438"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B4C6E7"/>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87"/>
    <p:restoredTop sz="96395" autoAdjust="0"/>
  </p:normalViewPr>
  <p:slideViewPr>
    <p:cSldViewPr snapToObjects="1" showGuides="1">
      <p:cViewPr varScale="1">
        <p:scale>
          <a:sx n="109" d="100"/>
          <a:sy n="109" d="100"/>
        </p:scale>
        <p:origin x="738" y="114"/>
      </p:cViewPr>
      <p:guideLst>
        <p:guide orient="horz" pos="4080"/>
        <p:guide pos="2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15/12/2020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15/12/2020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3</a:t>
            </a:fld>
            <a:endParaRPr lang="fr-FR"/>
          </a:p>
        </p:txBody>
      </p:sp>
    </p:spTree>
    <p:extLst>
      <p:ext uri="{BB962C8B-B14F-4D97-AF65-F5344CB8AC3E}">
        <p14:creationId xmlns:p14="http://schemas.microsoft.com/office/powerpoint/2010/main" val="211381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5</a:t>
            </a:fld>
            <a:endParaRPr lang="fr-FR"/>
          </a:p>
        </p:txBody>
      </p:sp>
    </p:spTree>
    <p:extLst>
      <p:ext uri="{BB962C8B-B14F-4D97-AF65-F5344CB8AC3E}">
        <p14:creationId xmlns:p14="http://schemas.microsoft.com/office/powerpoint/2010/main" val="4084190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5" name="Espace réservé du pied de page 4"/>
          <p:cNvSpPr>
            <a:spLocks noGrp="1"/>
          </p:cNvSpPr>
          <p:nvPr>
            <p:ph type="ftr" sz="quarter" idx="11"/>
          </p:nvPr>
        </p:nvSpPr>
        <p:spPr>
          <a:xfrm>
            <a:off x="1371600" y="6356350"/>
            <a:ext cx="6309000" cy="360000"/>
          </a:xfrm>
        </p:spPr>
        <p:txBody>
          <a:bodyPr lIns="0" tIns="0" rIns="0" bIns="0" anchor="b" anchorCtr="0"/>
          <a:lstStyle>
            <a:lvl1pPr algn="r">
              <a:defRPr>
                <a:solidFill>
                  <a:schemeClr val="accent1"/>
                </a:solidFill>
              </a:defRPr>
            </a:lvl1pPr>
          </a:lstStyle>
          <a:p>
            <a:r>
              <a:rPr lang="en-US" noProof="0"/>
              <a:t>MQXFA07 Coil Acceptance Review</a:t>
            </a:r>
            <a:endParaRPr lang="en-GB" noProof="0"/>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pic>
        <p:nvPicPr>
          <p:cNvPr id="4" name="Picture 3"/>
          <p:cNvPicPr>
            <a:picLocks noChangeAspect="1"/>
          </p:cNvPicPr>
          <p:nvPr userDrawn="1"/>
        </p:nvPicPr>
        <p:blipFill>
          <a:blip r:embed="rId3"/>
          <a:stretch>
            <a:fillRect/>
          </a:stretch>
        </p:blipFill>
        <p:spPr>
          <a:xfrm>
            <a:off x="1259632" y="476672"/>
            <a:ext cx="4048095" cy="18960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11"/>
          </p:nvPr>
        </p:nvSpPr>
        <p:spPr>
          <a:xfrm>
            <a:off x="1905000" y="6356350"/>
            <a:ext cx="6627000" cy="360000"/>
          </a:xfrm>
        </p:spPr>
        <p:txBody>
          <a:bodyPr/>
          <a:lstStyle/>
          <a:p>
            <a:r>
              <a:rPr lang="en-US" noProof="0"/>
              <a:t>MQXFA07 Coil Acceptance Review</a:t>
            </a:r>
            <a:endParaRPr lang="en-GB" noProof="0"/>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Espace réservé du pied de page 7"/>
          <p:cNvSpPr>
            <a:spLocks noGrp="1"/>
          </p:cNvSpPr>
          <p:nvPr>
            <p:ph type="ftr" sz="quarter" idx="11"/>
          </p:nvPr>
        </p:nvSpPr>
        <p:spPr>
          <a:xfrm>
            <a:off x="1905000" y="6356350"/>
            <a:ext cx="6627000" cy="360000"/>
          </a:xfrm>
        </p:spPr>
        <p:txBody>
          <a:bodyPr/>
          <a:lstStyle/>
          <a:p>
            <a:r>
              <a:rPr lang="en-US" noProof="0"/>
              <a:t>MQXFA07 Coil Acceptance Review</a:t>
            </a:r>
            <a:endParaRPr lang="en-GB" noProof="0"/>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4" name="Espace réservé du pied de page 3"/>
          <p:cNvSpPr>
            <a:spLocks noGrp="1"/>
          </p:cNvSpPr>
          <p:nvPr>
            <p:ph type="ftr" sz="quarter" idx="11"/>
          </p:nvPr>
        </p:nvSpPr>
        <p:spPr>
          <a:xfrm>
            <a:off x="1905000" y="6356350"/>
            <a:ext cx="6627000" cy="360000"/>
          </a:xfrm>
        </p:spPr>
        <p:txBody>
          <a:bodyPr/>
          <a:lstStyle/>
          <a:p>
            <a:r>
              <a:rPr lang="en-US" noProof="0"/>
              <a:t>MQXFA07 Coil Acceptance Review</a:t>
            </a:r>
            <a:endParaRPr lang="en-GB" noProof="0"/>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1981200" y="6356350"/>
            <a:ext cx="6553200" cy="360000"/>
          </a:xfrm>
        </p:spPr>
        <p:txBody>
          <a:bodyPr/>
          <a:lstStyle/>
          <a:p>
            <a:r>
              <a:rPr lang="en-US" noProof="0"/>
              <a:t>MQXFA07 Coil Acceptance Review</a:t>
            </a:r>
            <a:endParaRPr lang="en-GB" noProof="0"/>
          </a:p>
        </p:txBody>
      </p:sp>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6" name="Espace réservé du pied de page 5"/>
          <p:cNvSpPr>
            <a:spLocks noGrp="1"/>
          </p:cNvSpPr>
          <p:nvPr>
            <p:ph type="ftr" sz="quarter" idx="11"/>
          </p:nvPr>
        </p:nvSpPr>
        <p:spPr>
          <a:xfrm>
            <a:off x="1981200" y="6356350"/>
            <a:ext cx="6550800" cy="360000"/>
          </a:xfrm>
        </p:spPr>
        <p:txBody>
          <a:bodyPr/>
          <a:lstStyle/>
          <a:p>
            <a:r>
              <a:rPr lang="en-US" noProof="0"/>
              <a:t>MQXFA07 Coil Acceptance Review</a:t>
            </a:r>
            <a:endParaRPr lang="en-GB" noProof="0"/>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noProof="0"/>
              <a:t>MQXFA07 Coil Acceptance Review</a:t>
            </a:r>
            <a:endParaRPr lang="en-GB" noProof="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4" name="Picture 3">
            <a:extLst>
              <a:ext uri="{FF2B5EF4-FFF2-40B4-BE49-F238E27FC236}">
                <a16:creationId xmlns:a16="http://schemas.microsoft.com/office/drawing/2014/main" id="{EEC8F6E1-DCAA-4B58-8837-5B94238538F3}"/>
              </a:ext>
            </a:extLst>
          </p:cNvPr>
          <p:cNvPicPr>
            <a:picLocks noChangeAspect="1"/>
          </p:cNvPicPr>
          <p:nvPr userDrawn="1"/>
        </p:nvPicPr>
        <p:blipFill>
          <a:blip r:embed="rId9"/>
          <a:stretch>
            <a:fillRect/>
          </a:stretch>
        </p:blipFill>
        <p:spPr>
          <a:xfrm>
            <a:off x="1" y="6126162"/>
            <a:ext cx="1562508" cy="7318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fnal.gov/event/467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a:t>MQXFA07 Coil Acceptance Review</a:t>
            </a:r>
            <a:br>
              <a:rPr lang="en-US" dirty="0"/>
            </a:br>
            <a:r>
              <a:rPr lang="en-US" i="1" dirty="0"/>
              <a:t>Introduction </a:t>
            </a:r>
            <a:r>
              <a:rPr lang="en-GB" i="1" dirty="0"/>
              <a:t>&amp; Charge</a:t>
            </a:r>
          </a:p>
        </p:txBody>
      </p:sp>
      <p:sp>
        <p:nvSpPr>
          <p:cNvPr id="3" name="Sous-titre 2"/>
          <p:cNvSpPr>
            <a:spLocks noGrp="1"/>
          </p:cNvSpPr>
          <p:nvPr>
            <p:ph type="subTitle" idx="1"/>
          </p:nvPr>
        </p:nvSpPr>
        <p:spPr/>
        <p:txBody>
          <a:bodyPr>
            <a:normAutofit lnSpcReduction="10000"/>
          </a:bodyPr>
          <a:lstStyle/>
          <a:p>
            <a:r>
              <a:rPr lang="en-GB" dirty="0"/>
              <a:t>Giorgio Ambrosio</a:t>
            </a:r>
          </a:p>
          <a:p>
            <a:r>
              <a:rPr lang="en-GB" dirty="0"/>
              <a:t>Magnets L2</a:t>
            </a:r>
          </a:p>
          <a:p>
            <a:r>
              <a:rPr lang="en-GB" dirty="0"/>
              <a:t>U.S. HL-LHC Accelerator Upgrade Project</a:t>
            </a:r>
          </a:p>
        </p:txBody>
      </p:sp>
      <p:sp>
        <p:nvSpPr>
          <p:cNvPr id="6" name="Rectangle 5"/>
          <p:cNvSpPr/>
          <p:nvPr/>
        </p:nvSpPr>
        <p:spPr>
          <a:xfrm>
            <a:off x="-6424" y="6141660"/>
            <a:ext cx="1547664" cy="6926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Espace réservé du texte 3"/>
          <p:cNvSpPr>
            <a:spLocks noGrp="1"/>
          </p:cNvSpPr>
          <p:nvPr>
            <p:ph type="body" sz="quarter" idx="14"/>
          </p:nvPr>
        </p:nvSpPr>
        <p:spPr>
          <a:xfrm>
            <a:off x="1371600" y="5899149"/>
            <a:ext cx="6480000" cy="447685"/>
          </a:xfrm>
        </p:spPr>
        <p:txBody>
          <a:bodyPr>
            <a:normAutofit lnSpcReduction="10000"/>
          </a:bodyPr>
          <a:lstStyle/>
          <a:p>
            <a:r>
              <a:rPr lang="en-US" sz="1400" b="1" dirty="0"/>
              <a:t>MQXFA07 Coil Acceptance Review</a:t>
            </a:r>
          </a:p>
          <a:p>
            <a:r>
              <a:rPr lang="en-GB" sz="1400" dirty="0"/>
              <a:t>December 17,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D567-44DA-483E-92D7-3F71F9563AB2}"/>
              </a:ext>
            </a:extLst>
          </p:cNvPr>
          <p:cNvSpPr>
            <a:spLocks noGrp="1"/>
          </p:cNvSpPr>
          <p:nvPr>
            <p:ph type="title"/>
          </p:nvPr>
        </p:nvSpPr>
        <p:spPr/>
        <p:txBody>
          <a:bodyPr/>
          <a:lstStyle/>
          <a:p>
            <a:r>
              <a:rPr lang="en-US" dirty="0"/>
              <a:t>A06 Review Recommendations</a:t>
            </a:r>
          </a:p>
        </p:txBody>
      </p:sp>
      <p:sp>
        <p:nvSpPr>
          <p:cNvPr id="3" name="Content Placeholder 2">
            <a:extLst>
              <a:ext uri="{FF2B5EF4-FFF2-40B4-BE49-F238E27FC236}">
                <a16:creationId xmlns:a16="http://schemas.microsoft.com/office/drawing/2014/main" id="{EE66B57B-F1E3-4898-A139-2F1F0A912FD9}"/>
              </a:ext>
            </a:extLst>
          </p:cNvPr>
          <p:cNvSpPr>
            <a:spLocks noGrp="1"/>
          </p:cNvSpPr>
          <p:nvPr>
            <p:ph idx="1"/>
          </p:nvPr>
        </p:nvSpPr>
        <p:spPr>
          <a:xfrm>
            <a:off x="612000" y="1059600"/>
            <a:ext cx="7920000" cy="5137150"/>
          </a:xfrm>
        </p:spPr>
        <p:txBody>
          <a:bodyPr>
            <a:normAutofit/>
          </a:bodyPr>
          <a:lstStyle/>
          <a:p>
            <a:r>
              <a:rPr lang="en-US" dirty="0"/>
              <a:t>Address out of tolerance DRs for electrical tests: review and possibly refine tolerance band, check instruments, and define additional tests and/or corrective actions that should be undertaken following out of tolerance measurement.</a:t>
            </a:r>
            <a:endParaRPr lang="en-US" b="1" dirty="0"/>
          </a:p>
          <a:p>
            <a:pPr lvl="1"/>
            <a:r>
              <a:rPr lang="en-US" b="1" dirty="0"/>
              <a:t>This is done: QXFA Series Coil Fabrication Electrical QC plan  (US-HiLumi-doc-521) contains updated ranges, which have been computed using pre-series coil data.</a:t>
            </a:r>
            <a:endParaRPr lang="en-US" dirty="0"/>
          </a:p>
        </p:txBody>
      </p:sp>
      <p:sp>
        <p:nvSpPr>
          <p:cNvPr id="4" name="Footer Placeholder 3">
            <a:extLst>
              <a:ext uri="{FF2B5EF4-FFF2-40B4-BE49-F238E27FC236}">
                <a16:creationId xmlns:a16="http://schemas.microsoft.com/office/drawing/2014/main" id="{C181FC11-37CC-4DFD-B443-DD60D5C56029}"/>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B7F488D3-49AC-4301-AC86-6402071118F1}"/>
              </a:ext>
            </a:extLst>
          </p:cNvPr>
          <p:cNvSpPr>
            <a:spLocks noGrp="1"/>
          </p:cNvSpPr>
          <p:nvPr>
            <p:ph type="sldNum" sz="quarter" idx="12"/>
          </p:nvPr>
        </p:nvSpPr>
        <p:spPr/>
        <p:txBody>
          <a:bodyPr/>
          <a:lstStyle/>
          <a:p>
            <a:fld id="{BFDCA1C4-9514-7B4F-976F-D92F7E296653}" type="slidenum">
              <a:rPr lang="fr-FR" smtClean="0"/>
              <a:pPr/>
              <a:t>10</a:t>
            </a:fld>
            <a:endParaRPr lang="fr-FR"/>
          </a:p>
        </p:txBody>
      </p:sp>
    </p:spTree>
    <p:extLst>
      <p:ext uri="{BB962C8B-B14F-4D97-AF65-F5344CB8AC3E}">
        <p14:creationId xmlns:p14="http://schemas.microsoft.com/office/powerpoint/2010/main" val="3824469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085F-D873-417B-8155-E9DD8E7AE389}"/>
              </a:ext>
            </a:extLst>
          </p:cNvPr>
          <p:cNvSpPr>
            <a:spLocks noGrp="1"/>
          </p:cNvSpPr>
          <p:nvPr>
            <p:ph type="title"/>
          </p:nvPr>
        </p:nvSpPr>
        <p:spPr/>
        <p:txBody>
          <a:bodyPr/>
          <a:lstStyle/>
          <a:p>
            <a:r>
              <a:rPr lang="en-US" dirty="0"/>
              <a:t>Back up Slides</a:t>
            </a:r>
          </a:p>
        </p:txBody>
      </p:sp>
      <p:sp>
        <p:nvSpPr>
          <p:cNvPr id="3" name="Content Placeholder 2">
            <a:extLst>
              <a:ext uri="{FF2B5EF4-FFF2-40B4-BE49-F238E27FC236}">
                <a16:creationId xmlns:a16="http://schemas.microsoft.com/office/drawing/2014/main" id="{E3968B83-8326-4332-A065-92821AE37F2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A35B44AB-77FF-4DB1-B81A-5DE006156C80}"/>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4969F420-3310-436A-B700-3672A2653D32}"/>
              </a:ext>
            </a:extLst>
          </p:cNvPr>
          <p:cNvSpPr>
            <a:spLocks noGrp="1"/>
          </p:cNvSpPr>
          <p:nvPr>
            <p:ph type="sldNum" sz="quarter" idx="12"/>
          </p:nvPr>
        </p:nvSpPr>
        <p:spPr/>
        <p:txBody>
          <a:bodyPr/>
          <a:lstStyle/>
          <a:p>
            <a:fld id="{BFDCA1C4-9514-7B4F-976F-D92F7E296653}" type="slidenum">
              <a:rPr lang="fr-FR" smtClean="0"/>
              <a:pPr/>
              <a:t>11</a:t>
            </a:fld>
            <a:endParaRPr lang="fr-FR"/>
          </a:p>
        </p:txBody>
      </p:sp>
    </p:spTree>
    <p:extLst>
      <p:ext uri="{BB962C8B-B14F-4D97-AF65-F5344CB8AC3E}">
        <p14:creationId xmlns:p14="http://schemas.microsoft.com/office/powerpoint/2010/main" val="44823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18359-9572-4A46-94BC-582F74348D3D}"/>
              </a:ext>
            </a:extLst>
          </p:cNvPr>
          <p:cNvSpPr>
            <a:spLocks noGrp="1"/>
          </p:cNvSpPr>
          <p:nvPr>
            <p:ph idx="1"/>
          </p:nvPr>
        </p:nvSpPr>
        <p:spPr>
          <a:xfrm>
            <a:off x="933972" y="764704"/>
            <a:ext cx="7920000" cy="5184576"/>
          </a:xfrm>
        </p:spPr>
        <p:txBody>
          <a:bodyPr>
            <a:normAutofit fontScale="85000" lnSpcReduction="20000"/>
          </a:bodyPr>
          <a:lstStyle/>
          <a:p>
            <a:pPr marL="0" indent="0">
              <a:buNone/>
            </a:pPr>
            <a:r>
              <a:rPr lang="en-US" b="1" dirty="0"/>
              <a:t>Committee</a:t>
            </a:r>
            <a:endParaRPr lang="en-US" dirty="0"/>
          </a:p>
          <a:p>
            <a:r>
              <a:rPr lang="it-IT" dirty="0"/>
              <a:t>Steve Gourlay (chairperson), LBNL</a:t>
            </a:r>
            <a:endParaRPr lang="en-US" dirty="0"/>
          </a:p>
          <a:p>
            <a:r>
              <a:rPr lang="en-US" dirty="0"/>
              <a:t>Arup Ghosh, BNL retired</a:t>
            </a:r>
          </a:p>
          <a:p>
            <a:r>
              <a:rPr lang="en-US" dirty="0"/>
              <a:t>Susana Izquierdo Bermudez, CERN</a:t>
            </a:r>
          </a:p>
          <a:p>
            <a:pPr marL="0" indent="0">
              <a:buNone/>
            </a:pPr>
            <a:r>
              <a:rPr lang="en-US" dirty="0"/>
              <a:t> </a:t>
            </a:r>
          </a:p>
          <a:p>
            <a:pPr marL="0" indent="0">
              <a:buNone/>
            </a:pPr>
            <a:r>
              <a:rPr lang="en-US" b="1" dirty="0"/>
              <a:t>Date and Time</a:t>
            </a:r>
            <a:endParaRPr lang="en-US" dirty="0"/>
          </a:p>
          <a:p>
            <a:r>
              <a:rPr lang="en-US" dirty="0"/>
              <a:t>December 17, 2020. Start time is </a:t>
            </a:r>
            <a:r>
              <a:rPr lang="en-US" u="sng" dirty="0"/>
              <a:t>7/9/10/16 (LBNL/FNAL/BNL-FSU/CERN)</a:t>
            </a:r>
            <a:endParaRPr lang="en-US" dirty="0"/>
          </a:p>
          <a:p>
            <a:pPr marL="0" indent="0">
              <a:buNone/>
            </a:pPr>
            <a:r>
              <a:rPr lang="en-US" dirty="0"/>
              <a:t> </a:t>
            </a:r>
          </a:p>
          <a:p>
            <a:pPr marL="0" indent="0">
              <a:buNone/>
            </a:pPr>
            <a:r>
              <a:rPr lang="en-US" b="1" dirty="0"/>
              <a:t>Location/Connection</a:t>
            </a:r>
            <a:endParaRPr lang="en-US" dirty="0"/>
          </a:p>
          <a:p>
            <a:r>
              <a:rPr lang="en-US" dirty="0"/>
              <a:t>Video-link by Zoom, info by email.</a:t>
            </a:r>
          </a:p>
          <a:p>
            <a:pPr marL="0" indent="0">
              <a:buNone/>
            </a:pPr>
            <a:r>
              <a:rPr lang="en-US" dirty="0"/>
              <a:t> </a:t>
            </a:r>
          </a:p>
          <a:p>
            <a:pPr marL="0" indent="0">
              <a:buNone/>
            </a:pPr>
            <a:r>
              <a:rPr lang="en-US" b="1" dirty="0"/>
              <a:t>Link to agenda with talks and other documents</a:t>
            </a:r>
            <a:endParaRPr lang="en-US" dirty="0"/>
          </a:p>
          <a:p>
            <a:r>
              <a:rPr lang="en-US" u="sng" dirty="0">
                <a:hlinkClick r:id="rId2"/>
              </a:rPr>
              <a:t>https://indico.fnal.gov/event/46767/</a:t>
            </a:r>
            <a:endParaRPr lang="en-US" dirty="0"/>
          </a:p>
          <a:p>
            <a:endParaRPr lang="en-US" dirty="0"/>
          </a:p>
        </p:txBody>
      </p:sp>
      <p:sp>
        <p:nvSpPr>
          <p:cNvPr id="4" name="Footer Placeholder 3">
            <a:extLst>
              <a:ext uri="{FF2B5EF4-FFF2-40B4-BE49-F238E27FC236}">
                <a16:creationId xmlns:a16="http://schemas.microsoft.com/office/drawing/2014/main" id="{2C827461-5ED1-45F3-81A5-ADC8AA7EB152}"/>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85A8466A-F22A-456E-BE77-BCCE47B6F60A}"/>
              </a:ext>
            </a:extLst>
          </p:cNvPr>
          <p:cNvSpPr>
            <a:spLocks noGrp="1"/>
          </p:cNvSpPr>
          <p:nvPr>
            <p:ph type="sldNum" sz="quarter" idx="12"/>
          </p:nvPr>
        </p:nvSpPr>
        <p:spPr/>
        <p:txBody>
          <a:bodyPr/>
          <a:lstStyle/>
          <a:p>
            <a:fld id="{BFDCA1C4-9514-7B4F-976F-D92F7E296653}" type="slidenum">
              <a:rPr lang="fr-FR" smtClean="0"/>
              <a:pPr/>
              <a:t>2</a:t>
            </a:fld>
            <a:endParaRPr lang="fr-FR"/>
          </a:p>
        </p:txBody>
      </p:sp>
    </p:spTree>
    <p:extLst>
      <p:ext uri="{BB962C8B-B14F-4D97-AF65-F5344CB8AC3E}">
        <p14:creationId xmlns:p14="http://schemas.microsoft.com/office/powerpoint/2010/main" val="14151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498" y="-84544"/>
            <a:ext cx="7920000" cy="720000"/>
          </a:xfrm>
        </p:spPr>
        <p:txBody>
          <a:bodyPr/>
          <a:lstStyle/>
          <a:p>
            <a:r>
              <a:rPr lang="en-US" dirty="0"/>
              <a:t>Review Goals</a:t>
            </a:r>
          </a:p>
        </p:txBody>
      </p:sp>
      <p:sp>
        <p:nvSpPr>
          <p:cNvPr id="3" name="Content Placeholder 2"/>
          <p:cNvSpPr>
            <a:spLocks noGrp="1"/>
          </p:cNvSpPr>
          <p:nvPr>
            <p:ph idx="1"/>
          </p:nvPr>
        </p:nvSpPr>
        <p:spPr>
          <a:xfrm>
            <a:off x="173333" y="533328"/>
            <a:ext cx="8859775" cy="5843016"/>
          </a:xfrm>
        </p:spPr>
        <p:txBody>
          <a:bodyPr>
            <a:normAutofit fontScale="85000" lnSpcReduction="20000"/>
          </a:bodyPr>
          <a:lstStyle/>
          <a:p>
            <a:pPr>
              <a:lnSpc>
                <a:spcPct val="110000"/>
              </a:lnSpc>
            </a:pPr>
            <a:r>
              <a:rPr lang="en-US" dirty="0"/>
              <a:t>The HL-LHC AUP project is starting assembly of MQXFA07 magnet in December 2020. MQXFA07 is the fifth and </a:t>
            </a:r>
            <a:r>
              <a:rPr lang="en-US" u="sng" dirty="0"/>
              <a:t>last pre-series </a:t>
            </a:r>
            <a:r>
              <a:rPr lang="en-US" dirty="0"/>
              <a:t>low-beta quadrupole (MQXFA) to be used in Q1 and Q3 Inner Triplet elements for the High Luminosity LHC. If MQXFA07 meets MQXFA requirements [1] it will be used in a Q1/Q3 cryo-assembly to be installed in the HL-LHC.</a:t>
            </a:r>
          </a:p>
          <a:p>
            <a:pPr>
              <a:lnSpc>
                <a:spcPct val="110000"/>
              </a:lnSpc>
            </a:pPr>
            <a:r>
              <a:rPr lang="en-US" dirty="0"/>
              <a:t>For MQXFA07 assembly (including a spare coil) AUP is planning to use QXFA coils: 114, 117, 124, 212 and 214. Coil 117 was approved for use in MQXFA05 [2] and is assumed approved for use in MQXFA07.</a:t>
            </a:r>
          </a:p>
          <a:p>
            <a:pPr>
              <a:lnSpc>
                <a:spcPct val="110000"/>
              </a:lnSpc>
            </a:pPr>
            <a:r>
              <a:rPr lang="en-US" dirty="0"/>
              <a:t>Conductor and pre-series coil specifications are presented in [3]. Discrepancy or Non-conformity Reports are generated whenever a component does not meet specifications.  </a:t>
            </a:r>
          </a:p>
          <a:p>
            <a:pPr>
              <a:lnSpc>
                <a:spcPct val="110000"/>
              </a:lnSpc>
            </a:pPr>
            <a:r>
              <a:rPr lang="en-US" dirty="0"/>
              <a:t>The reviewers are requested to review discrepancies and non-conformities in strands, cables and coils, for the following coils: 114 (cable P43OL1097), 124 (cable P43OL1131), 212 (cable P43OL1124), and 214 (cable P43OL1127).</a:t>
            </a:r>
          </a:p>
        </p:txBody>
      </p:sp>
      <p:sp>
        <p:nvSpPr>
          <p:cNvPr id="4" name="Footer Placeholder 3"/>
          <p:cNvSpPr>
            <a:spLocks noGrp="1"/>
          </p:cNvSpPr>
          <p:nvPr>
            <p:ph type="ftr" sz="quarter" idx="11"/>
          </p:nvPr>
        </p:nvSpPr>
        <p:spPr/>
        <p:txBody>
          <a:bodyPr/>
          <a:lstStyle/>
          <a:p>
            <a:r>
              <a:rPr lang="en-US" noProof="0"/>
              <a:t>MQXFA07 Coil Acceptance Review</a:t>
            </a:r>
            <a:endParaRPr lang="en-GB" noProof="0" dirty="0"/>
          </a:p>
        </p:txBody>
      </p:sp>
      <p:sp>
        <p:nvSpPr>
          <p:cNvPr id="7" name="Slide Number Placeholder 6"/>
          <p:cNvSpPr>
            <a:spLocks noGrp="1"/>
          </p:cNvSpPr>
          <p:nvPr>
            <p:ph type="sldNum" sz="quarter" idx="12"/>
          </p:nvPr>
        </p:nvSpPr>
        <p:spPr/>
        <p:txBody>
          <a:bodyPr/>
          <a:lstStyle/>
          <a:p>
            <a:fld id="{BFDCA1C4-9514-7B4F-976F-D92F7E296653}" type="slidenum">
              <a:rPr lang="fr-FR" smtClean="0"/>
              <a:pPr/>
              <a:t>3</a:t>
            </a:fld>
            <a:endParaRPr lang="fr-FR"/>
          </a:p>
        </p:txBody>
      </p:sp>
    </p:spTree>
    <p:extLst>
      <p:ext uri="{BB962C8B-B14F-4D97-AF65-F5344CB8AC3E}">
        <p14:creationId xmlns:p14="http://schemas.microsoft.com/office/powerpoint/2010/main" val="279402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3E29-DD3F-43EA-B21B-39614CDADCCF}"/>
              </a:ext>
            </a:extLst>
          </p:cNvPr>
          <p:cNvSpPr>
            <a:spLocks noGrp="1"/>
          </p:cNvSpPr>
          <p:nvPr>
            <p:ph type="title"/>
          </p:nvPr>
        </p:nvSpPr>
        <p:spPr/>
        <p:txBody>
          <a:bodyPr/>
          <a:lstStyle/>
          <a:p>
            <a:r>
              <a:rPr lang="en-US" dirty="0"/>
              <a:t>Specifications at:</a:t>
            </a:r>
          </a:p>
        </p:txBody>
      </p:sp>
      <p:sp>
        <p:nvSpPr>
          <p:cNvPr id="3" name="Content Placeholder 2">
            <a:extLst>
              <a:ext uri="{FF2B5EF4-FFF2-40B4-BE49-F238E27FC236}">
                <a16:creationId xmlns:a16="http://schemas.microsoft.com/office/drawing/2014/main" id="{82A06FFE-B967-406C-8F1B-79A3AC146FA4}"/>
              </a:ext>
            </a:extLst>
          </p:cNvPr>
          <p:cNvSpPr>
            <a:spLocks noGrp="1"/>
          </p:cNvSpPr>
          <p:nvPr>
            <p:ph idx="1"/>
          </p:nvPr>
        </p:nvSpPr>
        <p:spPr>
          <a:xfrm>
            <a:off x="333832" y="950641"/>
            <a:ext cx="8712968" cy="5376887"/>
          </a:xfrm>
        </p:spPr>
        <p:txBody>
          <a:bodyPr>
            <a:normAutofit fontScale="77500" lnSpcReduction="20000"/>
          </a:bodyPr>
          <a:lstStyle/>
          <a:p>
            <a:pPr>
              <a:lnSpc>
                <a:spcPct val="120000"/>
              </a:lnSpc>
            </a:pPr>
            <a:r>
              <a:rPr lang="en-US" dirty="0"/>
              <a:t>Strand specs: </a:t>
            </a:r>
            <a:r>
              <a:rPr lang="en-GB" dirty="0"/>
              <a:t>FDR pp. 9-10</a:t>
            </a:r>
          </a:p>
          <a:p>
            <a:pPr>
              <a:lnSpc>
                <a:spcPct val="120000"/>
              </a:lnSpc>
            </a:pPr>
            <a:r>
              <a:rPr lang="en-GB" dirty="0"/>
              <a:t>Cable specs: FDR pp. 10-13</a:t>
            </a:r>
          </a:p>
          <a:p>
            <a:pPr>
              <a:lnSpc>
                <a:spcPct val="120000"/>
              </a:lnSpc>
            </a:pPr>
            <a:r>
              <a:rPr lang="en-GB" dirty="0"/>
              <a:t>Pre-series Coil specs: FDR pp. 70-73</a:t>
            </a:r>
          </a:p>
          <a:p>
            <a:pPr lvl="1">
              <a:lnSpc>
                <a:spcPct val="120000"/>
              </a:lnSpc>
            </a:pPr>
            <a:r>
              <a:rPr lang="en-GB" dirty="0"/>
              <a:t>Recently added spec for keyway tolerance: +/- 250 um</a:t>
            </a:r>
          </a:p>
          <a:p>
            <a:pPr>
              <a:lnSpc>
                <a:spcPct val="120000"/>
              </a:lnSpc>
            </a:pPr>
            <a:r>
              <a:rPr lang="en-GB" dirty="0"/>
              <a:t>Series Coil specs: </a:t>
            </a:r>
            <a:r>
              <a:rPr lang="en-US" dirty="0"/>
              <a:t>QXFA Series Coil Production Specification </a:t>
            </a:r>
          </a:p>
          <a:p>
            <a:pPr lvl="1">
              <a:lnSpc>
                <a:spcPct val="120000"/>
              </a:lnSpc>
            </a:pPr>
            <a:r>
              <a:rPr lang="en-US" dirty="0"/>
              <a:t>US-HiLumi-doc-2986 </a:t>
            </a:r>
            <a:endParaRPr lang="en-GB" dirty="0"/>
          </a:p>
          <a:p>
            <a:pPr>
              <a:lnSpc>
                <a:spcPct val="120000"/>
              </a:lnSpc>
            </a:pPr>
            <a:r>
              <a:rPr lang="en-GB" dirty="0"/>
              <a:t>Coil electrical QC: </a:t>
            </a:r>
            <a:r>
              <a:rPr lang="en-US" dirty="0"/>
              <a:t>QXFA Series Coil Fabrication Electrical QC plan  </a:t>
            </a:r>
          </a:p>
          <a:p>
            <a:pPr lvl="1">
              <a:lnSpc>
                <a:spcPct val="120000"/>
              </a:lnSpc>
            </a:pPr>
            <a:r>
              <a:rPr lang="en-US" dirty="0"/>
              <a:t>US-HiLumi-doc-521</a:t>
            </a:r>
          </a:p>
          <a:p>
            <a:pPr lvl="1">
              <a:lnSpc>
                <a:spcPct val="120000"/>
              </a:lnSpc>
            </a:pPr>
            <a:endParaRPr lang="en-US" dirty="0"/>
          </a:p>
          <a:p>
            <a:pPr marL="0" indent="0">
              <a:lnSpc>
                <a:spcPct val="120000"/>
              </a:lnSpc>
              <a:buNone/>
            </a:pPr>
            <a:r>
              <a:rPr lang="en-US" i="1" dirty="0"/>
              <a:t>All docs are on Review Indico page</a:t>
            </a:r>
          </a:p>
          <a:p>
            <a:pPr marL="0" indent="0">
              <a:lnSpc>
                <a:spcPct val="120000"/>
              </a:lnSpc>
              <a:buNone/>
            </a:pPr>
            <a:endParaRPr lang="en-US" i="1" dirty="0"/>
          </a:p>
          <a:p>
            <a:pPr marL="0" indent="0">
              <a:lnSpc>
                <a:spcPct val="120000"/>
              </a:lnSpc>
              <a:buNone/>
            </a:pPr>
            <a:r>
              <a:rPr lang="en-US" dirty="0"/>
              <a:t>Coil CMM measurements for acceptance are performed at LBNL;</a:t>
            </a:r>
          </a:p>
          <a:p>
            <a:pPr>
              <a:lnSpc>
                <a:spcPct val="120000"/>
              </a:lnSpc>
            </a:pPr>
            <a:r>
              <a:rPr lang="en-US" sz="2200" dirty="0"/>
              <a:t>CMM at LBNL is done using </a:t>
            </a:r>
            <a:r>
              <a:rPr lang="en-US" sz="2200" u="sng" dirty="0"/>
              <a:t>Series Coil Specs</a:t>
            </a:r>
          </a:p>
          <a:p>
            <a:pPr>
              <a:lnSpc>
                <a:spcPct val="120000"/>
              </a:lnSpc>
            </a:pPr>
            <a:r>
              <a:rPr lang="en-US" sz="2200" dirty="0"/>
              <a:t>Coil CMM at BNL and FNAL are used for feedback to L3s</a:t>
            </a:r>
          </a:p>
        </p:txBody>
      </p:sp>
      <p:sp>
        <p:nvSpPr>
          <p:cNvPr id="4" name="Footer Placeholder 3">
            <a:extLst>
              <a:ext uri="{FF2B5EF4-FFF2-40B4-BE49-F238E27FC236}">
                <a16:creationId xmlns:a16="http://schemas.microsoft.com/office/drawing/2014/main" id="{25BCA3E6-136F-4B95-8834-35B8D8567E4D}"/>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3B148BE8-6A87-4218-96FD-066786AA6531}"/>
              </a:ext>
            </a:extLst>
          </p:cNvPr>
          <p:cNvSpPr>
            <a:spLocks noGrp="1"/>
          </p:cNvSpPr>
          <p:nvPr>
            <p:ph type="sldNum" sz="quarter" idx="12"/>
          </p:nvPr>
        </p:nvSpPr>
        <p:spPr/>
        <p:txBody>
          <a:bodyPr/>
          <a:lstStyle/>
          <a:p>
            <a:fld id="{BFDCA1C4-9514-7B4F-976F-D92F7E296653}" type="slidenum">
              <a:rPr lang="fr-FR" smtClean="0"/>
              <a:pPr/>
              <a:t>4</a:t>
            </a:fld>
            <a:endParaRPr lang="fr-FR"/>
          </a:p>
        </p:txBody>
      </p:sp>
    </p:spTree>
    <p:extLst>
      <p:ext uri="{BB962C8B-B14F-4D97-AF65-F5344CB8AC3E}">
        <p14:creationId xmlns:p14="http://schemas.microsoft.com/office/powerpoint/2010/main" val="292697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52" y="57249"/>
            <a:ext cx="7920000" cy="720000"/>
          </a:xfrm>
        </p:spPr>
        <p:txBody>
          <a:bodyPr/>
          <a:lstStyle/>
          <a:p>
            <a:r>
              <a:rPr lang="en-US" dirty="0"/>
              <a:t>CHARGE Questions</a:t>
            </a:r>
          </a:p>
        </p:txBody>
      </p:sp>
      <p:sp>
        <p:nvSpPr>
          <p:cNvPr id="3" name="Content Placeholder 2"/>
          <p:cNvSpPr>
            <a:spLocks noGrp="1"/>
          </p:cNvSpPr>
          <p:nvPr>
            <p:ph idx="1"/>
          </p:nvPr>
        </p:nvSpPr>
        <p:spPr>
          <a:xfrm>
            <a:off x="323528" y="777249"/>
            <a:ext cx="8784976" cy="4970947"/>
          </a:xfrm>
        </p:spPr>
        <p:txBody>
          <a:bodyPr>
            <a:normAutofit fontScale="77500" lnSpcReduction="20000"/>
          </a:bodyPr>
          <a:lstStyle/>
          <a:p>
            <a:pPr marL="0" indent="0">
              <a:lnSpc>
                <a:spcPct val="120000"/>
              </a:lnSpc>
              <a:buNone/>
            </a:pPr>
            <a:r>
              <a:rPr lang="en-US" dirty="0"/>
              <a:t>The committee is requested to answer the following questions:</a:t>
            </a:r>
          </a:p>
          <a:p>
            <a:pPr marL="0" indent="0">
              <a:lnSpc>
                <a:spcPct val="120000"/>
              </a:lnSpc>
              <a:buNone/>
            </a:pPr>
            <a:endParaRPr lang="en-US" sz="1500" dirty="0"/>
          </a:p>
          <a:p>
            <a:pPr marL="514350" indent="-514350">
              <a:lnSpc>
                <a:spcPct val="120000"/>
              </a:lnSpc>
              <a:buFont typeface="+mj-lt"/>
              <a:buAutoNum type="arabicPeriod"/>
            </a:pPr>
            <a:r>
              <a:rPr lang="en-US" dirty="0"/>
              <a:t>Have Discrepancies and Non-conformities been adequately documented and processed? </a:t>
            </a:r>
          </a:p>
          <a:p>
            <a:pPr marL="514350" indent="-514350">
              <a:lnSpc>
                <a:spcPct val="120000"/>
              </a:lnSpc>
              <a:buFont typeface="+mj-lt"/>
              <a:buAutoNum type="arabicPeriod"/>
            </a:pPr>
            <a:r>
              <a:rPr lang="en-US" dirty="0"/>
              <a:t>If there are </a:t>
            </a:r>
            <a:r>
              <a:rPr lang="en-US" u="sng" dirty="0"/>
              <a:t>critical</a:t>
            </a:r>
            <a:r>
              <a:rPr lang="en-US" dirty="0"/>
              <a:t> Discrepancies/Non-conformities, have they been adequately documented and processed?</a:t>
            </a:r>
          </a:p>
          <a:p>
            <a:pPr marL="514350" indent="-514350">
              <a:lnSpc>
                <a:spcPct val="120000"/>
              </a:lnSpc>
              <a:buFont typeface="+mj-lt"/>
              <a:buAutoNum type="arabicPeriod"/>
            </a:pPr>
            <a:r>
              <a:rPr lang="en-US" dirty="0"/>
              <a:t>Did the L3s properly identified </a:t>
            </a:r>
            <a:r>
              <a:rPr lang="en-US" u="sng" dirty="0"/>
              <a:t>critical</a:t>
            </a:r>
            <a:r>
              <a:rPr lang="en-US" dirty="0"/>
              <a:t> Discrepancies/Non-conformities?</a:t>
            </a:r>
          </a:p>
          <a:p>
            <a:pPr marL="514350" indent="-514350">
              <a:lnSpc>
                <a:spcPct val="120000"/>
              </a:lnSpc>
              <a:buFont typeface="+mj-lt"/>
              <a:buAutoNum type="arabicPeriod"/>
            </a:pPr>
            <a:r>
              <a:rPr lang="en-US" dirty="0"/>
              <a:t>Is there any coil that you recommend not to use in MQXFA07? </a:t>
            </a:r>
          </a:p>
          <a:p>
            <a:pPr marL="514350" indent="-514350">
              <a:lnSpc>
                <a:spcPct val="120000"/>
              </a:lnSpc>
              <a:buFont typeface="+mj-lt"/>
              <a:buAutoNum type="arabicPeriod"/>
            </a:pPr>
            <a:r>
              <a:rPr lang="en-US" dirty="0"/>
              <a:t>Do you have any other comment or recommendation regarding these coils and their conductor for allowing MQXFA07 to meet MQXFA requirements [1]? </a:t>
            </a:r>
          </a:p>
        </p:txBody>
      </p:sp>
      <p:sp>
        <p:nvSpPr>
          <p:cNvPr id="4" name="Footer Placeholder 3"/>
          <p:cNvSpPr>
            <a:spLocks noGrp="1"/>
          </p:cNvSpPr>
          <p:nvPr>
            <p:ph type="ftr" sz="quarter" idx="11"/>
          </p:nvPr>
        </p:nvSpPr>
        <p:spPr/>
        <p:txBody>
          <a:bodyPr/>
          <a:lstStyle/>
          <a:p>
            <a:r>
              <a:rPr lang="en-US" noProof="0"/>
              <a:t>MQXFA07 Coil Acceptance Review</a:t>
            </a:r>
            <a:endParaRPr lang="en-GB" noProof="0" dirty="0"/>
          </a:p>
        </p:txBody>
      </p:sp>
      <p:sp>
        <p:nvSpPr>
          <p:cNvPr id="7" name="Slide Number Placeholder 6"/>
          <p:cNvSpPr>
            <a:spLocks noGrp="1"/>
          </p:cNvSpPr>
          <p:nvPr>
            <p:ph type="sldNum" sz="quarter" idx="12"/>
          </p:nvPr>
        </p:nvSpPr>
        <p:spPr/>
        <p:txBody>
          <a:bodyPr/>
          <a:lstStyle/>
          <a:p>
            <a:fld id="{BFDCA1C4-9514-7B4F-976F-D92F7E296653}" type="slidenum">
              <a:rPr lang="fr-FR" smtClean="0"/>
              <a:pPr/>
              <a:t>5</a:t>
            </a:fld>
            <a:endParaRPr lang="fr-FR"/>
          </a:p>
        </p:txBody>
      </p:sp>
      <p:sp>
        <p:nvSpPr>
          <p:cNvPr id="8" name="TextBox 7">
            <a:extLst>
              <a:ext uri="{FF2B5EF4-FFF2-40B4-BE49-F238E27FC236}">
                <a16:creationId xmlns:a16="http://schemas.microsoft.com/office/drawing/2014/main" id="{355815A2-A4DA-4AF7-B07F-0FA6A4301316}"/>
              </a:ext>
            </a:extLst>
          </p:cNvPr>
          <p:cNvSpPr txBox="1"/>
          <p:nvPr/>
        </p:nvSpPr>
        <p:spPr>
          <a:xfrm>
            <a:off x="32493" y="6525344"/>
            <a:ext cx="9076011" cy="369332"/>
          </a:xfrm>
          <a:prstGeom prst="rect">
            <a:avLst/>
          </a:prstGeom>
          <a:solidFill>
            <a:schemeClr val="bg1"/>
          </a:solidFill>
        </p:spPr>
        <p:txBody>
          <a:bodyPr wrap="none" rtlCol="0">
            <a:spAutoFit/>
          </a:bodyPr>
          <a:lstStyle/>
          <a:p>
            <a:r>
              <a:rPr lang="en-US" dirty="0"/>
              <a:t>Series Coil Specs: </a:t>
            </a:r>
            <a:r>
              <a:rPr lang="en-US" b="1" dirty="0"/>
              <a:t>QXFA Series Coil Production Specification </a:t>
            </a:r>
            <a:r>
              <a:rPr lang="en-US" dirty="0"/>
              <a:t>US-HiLumi-doc-2986 </a:t>
            </a:r>
          </a:p>
        </p:txBody>
      </p:sp>
      <p:sp>
        <p:nvSpPr>
          <p:cNvPr id="10" name="TextBox 9">
            <a:extLst>
              <a:ext uri="{FF2B5EF4-FFF2-40B4-BE49-F238E27FC236}">
                <a16:creationId xmlns:a16="http://schemas.microsoft.com/office/drawing/2014/main" id="{B86F0FD8-E5A0-4FB3-9D4E-6290E1358AAF}"/>
              </a:ext>
            </a:extLst>
          </p:cNvPr>
          <p:cNvSpPr txBox="1"/>
          <p:nvPr/>
        </p:nvSpPr>
        <p:spPr>
          <a:xfrm>
            <a:off x="1273697" y="5218936"/>
            <a:ext cx="7452609" cy="1354217"/>
          </a:xfrm>
          <a:prstGeom prst="rect">
            <a:avLst/>
          </a:prstGeom>
          <a:solidFill>
            <a:schemeClr val="bg1"/>
          </a:solidFill>
        </p:spPr>
        <p:txBody>
          <a:bodyPr wrap="square" rtlCol="0">
            <a:spAutoFit/>
          </a:bodyPr>
          <a:lstStyle/>
          <a:p>
            <a:pPr marL="342900" lvl="0" indent="-342900">
              <a:buFont typeface="+mj-lt"/>
              <a:buAutoNum type="arabicParenR"/>
            </a:pPr>
            <a:r>
              <a:rPr lang="en-US" sz="1600" i="1" dirty="0"/>
              <a:t>MQXFA Functional Requirements Specification</a:t>
            </a:r>
            <a:r>
              <a:rPr lang="en-US" sz="1600" dirty="0"/>
              <a:t>, US-HiLumi-doc-36.</a:t>
            </a:r>
          </a:p>
          <a:p>
            <a:pPr marL="342900" lvl="0" indent="-342900">
              <a:buFont typeface="+mj-lt"/>
              <a:buAutoNum type="arabicParenR"/>
            </a:pPr>
            <a:r>
              <a:rPr lang="en-US" sz="1600" i="1" dirty="0"/>
              <a:t>MQXFA05 Coils Acceptance Review Report</a:t>
            </a:r>
            <a:r>
              <a:rPr lang="en-US" sz="1600" dirty="0"/>
              <a:t>, US-HiLumi-doc-2742.</a:t>
            </a:r>
          </a:p>
          <a:p>
            <a:pPr marL="342900" lvl="0" indent="-342900">
              <a:buFont typeface="+mj-lt"/>
              <a:buAutoNum type="arabicParenR"/>
            </a:pPr>
            <a:r>
              <a:rPr lang="en-US" sz="1600" i="1" dirty="0"/>
              <a:t>MQXFA Final Design Report</a:t>
            </a:r>
            <a:r>
              <a:rPr lang="en-US" sz="1600" dirty="0"/>
              <a:t>, US-HiLumi-doc-948-v10 (version 10 was valid at the time pre-series coils were fabricated) sections 3 and 5.1.1; </a:t>
            </a:r>
          </a:p>
          <a:p>
            <a:r>
              <a:rPr lang="en-US" sz="1600" dirty="0"/>
              <a:t>      and </a:t>
            </a:r>
            <a:r>
              <a:rPr lang="en-US" sz="1600" i="1" dirty="0"/>
              <a:t>QXFA Coil Fabrication Electrical QA</a:t>
            </a:r>
            <a:r>
              <a:rPr lang="en-US" sz="1600" dirty="0"/>
              <a:t>, US-HiLumi-doc-521 step 16.</a:t>
            </a:r>
          </a:p>
        </p:txBody>
      </p:sp>
    </p:spTree>
    <p:extLst>
      <p:ext uri="{BB962C8B-B14F-4D97-AF65-F5344CB8AC3E}">
        <p14:creationId xmlns:p14="http://schemas.microsoft.com/office/powerpoint/2010/main" val="2476609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3E29-DD3F-43EA-B21B-39614CDADCCF}"/>
              </a:ext>
            </a:extLst>
          </p:cNvPr>
          <p:cNvSpPr>
            <a:spLocks noGrp="1"/>
          </p:cNvSpPr>
          <p:nvPr>
            <p:ph type="title"/>
          </p:nvPr>
        </p:nvSpPr>
        <p:spPr/>
        <p:txBody>
          <a:bodyPr/>
          <a:lstStyle/>
          <a:p>
            <a:r>
              <a:rPr lang="en-US" dirty="0"/>
              <a:t>Critical DR/NCR:</a:t>
            </a:r>
          </a:p>
        </p:txBody>
      </p:sp>
      <p:sp>
        <p:nvSpPr>
          <p:cNvPr id="3" name="Content Placeholder 2">
            <a:extLst>
              <a:ext uri="{FF2B5EF4-FFF2-40B4-BE49-F238E27FC236}">
                <a16:creationId xmlns:a16="http://schemas.microsoft.com/office/drawing/2014/main" id="{82A06FFE-B967-406C-8F1B-79A3AC146FA4}"/>
              </a:ext>
            </a:extLst>
          </p:cNvPr>
          <p:cNvSpPr>
            <a:spLocks noGrp="1"/>
          </p:cNvSpPr>
          <p:nvPr>
            <p:ph idx="1"/>
          </p:nvPr>
        </p:nvSpPr>
        <p:spPr>
          <a:xfrm>
            <a:off x="333832" y="950641"/>
            <a:ext cx="8558648" cy="5376887"/>
          </a:xfrm>
        </p:spPr>
        <p:txBody>
          <a:bodyPr>
            <a:normAutofit/>
          </a:bodyPr>
          <a:lstStyle/>
          <a:p>
            <a:pPr>
              <a:lnSpc>
                <a:spcPct val="110000"/>
              </a:lnSpc>
            </a:pPr>
            <a:r>
              <a:rPr lang="en-US" b="1" dirty="0"/>
              <a:t>Critical nonconformance</a:t>
            </a:r>
            <a:r>
              <a:rPr lang="en-US" dirty="0"/>
              <a:t>: </a:t>
            </a:r>
            <a:r>
              <a:rPr lang="en-US" i="1" dirty="0"/>
              <a:t>a nonconformance which meets at least one of the following:</a:t>
            </a:r>
          </a:p>
          <a:p>
            <a:pPr lvl="1">
              <a:lnSpc>
                <a:spcPct val="120000"/>
              </a:lnSpc>
            </a:pPr>
            <a:r>
              <a:rPr lang="en-US" dirty="0"/>
              <a:t>affects form, fit, or function in the as-found condition</a:t>
            </a:r>
          </a:p>
          <a:p>
            <a:pPr lvl="1">
              <a:lnSpc>
                <a:spcPct val="120000"/>
              </a:lnSpc>
            </a:pPr>
            <a:r>
              <a:rPr lang="en-US" dirty="0"/>
              <a:t>involves damage, or suspected damage, to the coil conductor</a:t>
            </a:r>
          </a:p>
          <a:p>
            <a:pPr lvl="1">
              <a:lnSpc>
                <a:spcPct val="120000"/>
              </a:lnSpc>
            </a:pPr>
            <a:r>
              <a:rPr lang="en-US" dirty="0"/>
              <a:t>is likely to trigger yellow or red schedule or cost variance reporting thresholds</a:t>
            </a:r>
          </a:p>
          <a:p>
            <a:pPr lvl="1">
              <a:lnSpc>
                <a:spcPct val="120000"/>
              </a:lnSpc>
            </a:pPr>
            <a:r>
              <a:rPr lang="en-US" dirty="0"/>
              <a:t>meets the requirements of “Moderate” or higher per the CERN Impact Matrix (for collaborations) in EDMS 1863763 </a:t>
            </a:r>
          </a:p>
          <a:p>
            <a:pPr lvl="1">
              <a:lnSpc>
                <a:spcPct val="120000"/>
              </a:lnSpc>
            </a:pPr>
            <a:endParaRPr lang="en-US" dirty="0"/>
          </a:p>
        </p:txBody>
      </p:sp>
      <p:sp>
        <p:nvSpPr>
          <p:cNvPr id="4" name="Footer Placeholder 3">
            <a:extLst>
              <a:ext uri="{FF2B5EF4-FFF2-40B4-BE49-F238E27FC236}">
                <a16:creationId xmlns:a16="http://schemas.microsoft.com/office/drawing/2014/main" id="{25BCA3E6-136F-4B95-8834-35B8D8567E4D}"/>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3B148BE8-6A87-4218-96FD-066786AA6531}"/>
              </a:ext>
            </a:extLst>
          </p:cNvPr>
          <p:cNvSpPr>
            <a:spLocks noGrp="1"/>
          </p:cNvSpPr>
          <p:nvPr>
            <p:ph type="sldNum" sz="quarter" idx="12"/>
          </p:nvPr>
        </p:nvSpPr>
        <p:spPr/>
        <p:txBody>
          <a:bodyPr/>
          <a:lstStyle/>
          <a:p>
            <a:fld id="{BFDCA1C4-9514-7B4F-976F-D92F7E296653}" type="slidenum">
              <a:rPr lang="fr-FR" smtClean="0"/>
              <a:pPr/>
              <a:t>6</a:t>
            </a:fld>
            <a:endParaRPr lang="fr-FR"/>
          </a:p>
        </p:txBody>
      </p:sp>
      <p:sp>
        <p:nvSpPr>
          <p:cNvPr id="6" name="TextBox 5">
            <a:extLst>
              <a:ext uri="{FF2B5EF4-FFF2-40B4-BE49-F238E27FC236}">
                <a16:creationId xmlns:a16="http://schemas.microsoft.com/office/drawing/2014/main" id="{0E69161B-B401-41B4-9D2A-29B8E83AA59F}"/>
              </a:ext>
            </a:extLst>
          </p:cNvPr>
          <p:cNvSpPr txBox="1"/>
          <p:nvPr/>
        </p:nvSpPr>
        <p:spPr>
          <a:xfrm>
            <a:off x="1610772" y="5833354"/>
            <a:ext cx="5647700" cy="646331"/>
          </a:xfrm>
          <a:prstGeom prst="rect">
            <a:avLst/>
          </a:prstGeom>
          <a:solidFill>
            <a:schemeClr val="bg1"/>
          </a:solidFill>
        </p:spPr>
        <p:txBody>
          <a:bodyPr wrap="none" rtlCol="0">
            <a:spAutoFit/>
          </a:bodyPr>
          <a:lstStyle/>
          <a:p>
            <a:r>
              <a:rPr lang="en-US" b="1" dirty="0"/>
              <a:t>Handling of Discrepancies and Nonconformances</a:t>
            </a:r>
            <a:endParaRPr lang="en-US" dirty="0"/>
          </a:p>
          <a:p>
            <a:r>
              <a:rPr lang="en-US" dirty="0"/>
              <a:t>US-HiLumi-doc-2484 </a:t>
            </a:r>
          </a:p>
        </p:txBody>
      </p:sp>
    </p:spTree>
    <p:extLst>
      <p:ext uri="{BB962C8B-B14F-4D97-AF65-F5344CB8AC3E}">
        <p14:creationId xmlns:p14="http://schemas.microsoft.com/office/powerpoint/2010/main" val="351591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3E29-DD3F-43EA-B21B-39614CDADCCF}"/>
              </a:ext>
            </a:extLst>
          </p:cNvPr>
          <p:cNvSpPr>
            <a:spLocks noGrp="1"/>
          </p:cNvSpPr>
          <p:nvPr>
            <p:ph type="title"/>
          </p:nvPr>
        </p:nvSpPr>
        <p:spPr/>
        <p:txBody>
          <a:bodyPr/>
          <a:lstStyle/>
          <a:p>
            <a:r>
              <a:rPr lang="en-US" dirty="0"/>
              <a:t>Coil Ordering</a:t>
            </a:r>
          </a:p>
        </p:txBody>
      </p:sp>
      <p:sp>
        <p:nvSpPr>
          <p:cNvPr id="3" name="Content Placeholder 2">
            <a:extLst>
              <a:ext uri="{FF2B5EF4-FFF2-40B4-BE49-F238E27FC236}">
                <a16:creationId xmlns:a16="http://schemas.microsoft.com/office/drawing/2014/main" id="{82A06FFE-B967-406C-8F1B-79A3AC146FA4}"/>
              </a:ext>
            </a:extLst>
          </p:cNvPr>
          <p:cNvSpPr>
            <a:spLocks noGrp="1"/>
          </p:cNvSpPr>
          <p:nvPr>
            <p:ph idx="1"/>
          </p:nvPr>
        </p:nvSpPr>
        <p:spPr>
          <a:xfrm>
            <a:off x="323528" y="942147"/>
            <a:ext cx="8636429" cy="5223157"/>
          </a:xfrm>
        </p:spPr>
        <p:txBody>
          <a:bodyPr>
            <a:normAutofit fontScale="92500"/>
          </a:bodyPr>
          <a:lstStyle/>
          <a:p>
            <a:r>
              <a:rPr lang="en-US" dirty="0"/>
              <a:t>The use of coils with different conductor properties (RRR and Cu/</a:t>
            </a:r>
            <a:r>
              <a:rPr lang="en-US" dirty="0" err="1"/>
              <a:t>NCu</a:t>
            </a:r>
            <a:r>
              <a:rPr lang="en-US" dirty="0"/>
              <a:t>) may increase Coil-Ground voltages</a:t>
            </a:r>
          </a:p>
          <a:p>
            <a:r>
              <a:rPr lang="en-US" dirty="0"/>
              <a:t>Since CLIQ is introducing an asymmetric behavior, coil ordering may be used to compensate for different conductor properties</a:t>
            </a:r>
          </a:p>
          <a:p>
            <a:r>
              <a:rPr lang="en-US" dirty="0"/>
              <a:t>Therefore, starting from MQXFA03, AUP is checking peak Coil-Ground voltages for any possible coil ordering</a:t>
            </a:r>
          </a:p>
          <a:p>
            <a:pPr lvl="1"/>
            <a:r>
              <a:rPr lang="en-US" dirty="0"/>
              <a:t>All options with peak voltage above spec </a:t>
            </a:r>
            <a:r>
              <a:rPr lang="en-US" u="sng" dirty="0"/>
              <a:t>will be forbidden</a:t>
            </a:r>
          </a:p>
          <a:p>
            <a:pPr lvl="1"/>
            <a:r>
              <a:rPr lang="en-US" dirty="0"/>
              <a:t>Voltages of other options will be taken into account together with other data, when deciding coil ordering</a:t>
            </a:r>
          </a:p>
          <a:p>
            <a:pPr marL="0" indent="0">
              <a:buNone/>
            </a:pPr>
            <a:r>
              <a:rPr lang="en-US" dirty="0">
                <a:sym typeface="Wingdings" panose="05000000000000000000" pitchFamily="2" charset="2"/>
              </a:rPr>
              <a:t> talk “Coil Ordering based on Conductor Properties”</a:t>
            </a:r>
            <a:r>
              <a:rPr lang="en-US" dirty="0"/>
              <a:t> </a:t>
            </a:r>
            <a:endParaRPr lang="en-GB" dirty="0"/>
          </a:p>
        </p:txBody>
      </p:sp>
      <p:sp>
        <p:nvSpPr>
          <p:cNvPr id="4" name="Footer Placeholder 3">
            <a:extLst>
              <a:ext uri="{FF2B5EF4-FFF2-40B4-BE49-F238E27FC236}">
                <a16:creationId xmlns:a16="http://schemas.microsoft.com/office/drawing/2014/main" id="{25BCA3E6-136F-4B95-8834-35B8D8567E4D}"/>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3B148BE8-6A87-4218-96FD-066786AA6531}"/>
              </a:ext>
            </a:extLst>
          </p:cNvPr>
          <p:cNvSpPr>
            <a:spLocks noGrp="1"/>
          </p:cNvSpPr>
          <p:nvPr>
            <p:ph type="sldNum" sz="quarter" idx="12"/>
          </p:nvPr>
        </p:nvSpPr>
        <p:spPr/>
        <p:txBody>
          <a:bodyPr/>
          <a:lstStyle/>
          <a:p>
            <a:fld id="{BFDCA1C4-9514-7B4F-976F-D92F7E296653}" type="slidenum">
              <a:rPr lang="fr-FR" smtClean="0"/>
              <a:pPr/>
              <a:t>7</a:t>
            </a:fld>
            <a:endParaRPr lang="fr-FR"/>
          </a:p>
        </p:txBody>
      </p:sp>
    </p:spTree>
    <p:extLst>
      <p:ext uri="{BB962C8B-B14F-4D97-AF65-F5344CB8AC3E}">
        <p14:creationId xmlns:p14="http://schemas.microsoft.com/office/powerpoint/2010/main" val="428971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D567-44DA-483E-92D7-3F71F9563AB2}"/>
              </a:ext>
            </a:extLst>
          </p:cNvPr>
          <p:cNvSpPr>
            <a:spLocks noGrp="1"/>
          </p:cNvSpPr>
          <p:nvPr>
            <p:ph type="title"/>
          </p:nvPr>
        </p:nvSpPr>
        <p:spPr/>
        <p:txBody>
          <a:bodyPr/>
          <a:lstStyle/>
          <a:p>
            <a:r>
              <a:rPr lang="en-US" dirty="0"/>
              <a:t>A06 Review Recommendations</a:t>
            </a:r>
          </a:p>
        </p:txBody>
      </p:sp>
      <p:sp>
        <p:nvSpPr>
          <p:cNvPr id="3" name="Content Placeholder 2">
            <a:extLst>
              <a:ext uri="{FF2B5EF4-FFF2-40B4-BE49-F238E27FC236}">
                <a16:creationId xmlns:a16="http://schemas.microsoft.com/office/drawing/2014/main" id="{EE66B57B-F1E3-4898-A139-2F1F0A912FD9}"/>
              </a:ext>
            </a:extLst>
          </p:cNvPr>
          <p:cNvSpPr>
            <a:spLocks noGrp="1"/>
          </p:cNvSpPr>
          <p:nvPr>
            <p:ph idx="1"/>
          </p:nvPr>
        </p:nvSpPr>
        <p:spPr>
          <a:xfrm>
            <a:off x="612000" y="1219200"/>
            <a:ext cx="7920000" cy="5018112"/>
          </a:xfrm>
        </p:spPr>
        <p:txBody>
          <a:bodyPr>
            <a:normAutofit/>
          </a:bodyPr>
          <a:lstStyle/>
          <a:p>
            <a:r>
              <a:rPr lang="en-US" dirty="0"/>
              <a:t>Check the RRR and </a:t>
            </a:r>
            <a:r>
              <a:rPr lang="en-US" dirty="0" err="1"/>
              <a:t>Ic</a:t>
            </a:r>
            <a:r>
              <a:rPr lang="en-US" dirty="0"/>
              <a:t> of the reference wire that is heat-treated with the coils at BNL and FNAL. This will indicate whether there is a systematic difference in the coil temperatures at 665C.</a:t>
            </a:r>
          </a:p>
          <a:p>
            <a:pPr lvl="1"/>
            <a:r>
              <a:rPr lang="en-US" b="1" dirty="0"/>
              <a:t>Will be done as soon as we have coils heat treated with reference wire. In addition, there is ongoing effort at FNAL to improve oven control.</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C181FC11-37CC-4DFD-B443-DD60D5C56029}"/>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B7F488D3-49AC-4301-AC86-6402071118F1}"/>
              </a:ext>
            </a:extLst>
          </p:cNvPr>
          <p:cNvSpPr>
            <a:spLocks noGrp="1"/>
          </p:cNvSpPr>
          <p:nvPr>
            <p:ph type="sldNum" sz="quarter" idx="12"/>
          </p:nvPr>
        </p:nvSpPr>
        <p:spPr/>
        <p:txBody>
          <a:bodyPr/>
          <a:lstStyle/>
          <a:p>
            <a:fld id="{BFDCA1C4-9514-7B4F-976F-D92F7E296653}" type="slidenum">
              <a:rPr lang="fr-FR" smtClean="0"/>
              <a:pPr/>
              <a:t>8</a:t>
            </a:fld>
            <a:endParaRPr lang="fr-FR"/>
          </a:p>
        </p:txBody>
      </p:sp>
    </p:spTree>
    <p:extLst>
      <p:ext uri="{BB962C8B-B14F-4D97-AF65-F5344CB8AC3E}">
        <p14:creationId xmlns:p14="http://schemas.microsoft.com/office/powerpoint/2010/main" val="307555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D567-44DA-483E-92D7-3F71F9563AB2}"/>
              </a:ext>
            </a:extLst>
          </p:cNvPr>
          <p:cNvSpPr>
            <a:spLocks noGrp="1"/>
          </p:cNvSpPr>
          <p:nvPr>
            <p:ph type="title"/>
          </p:nvPr>
        </p:nvSpPr>
        <p:spPr/>
        <p:txBody>
          <a:bodyPr/>
          <a:lstStyle/>
          <a:p>
            <a:r>
              <a:rPr lang="en-US" dirty="0"/>
              <a:t>A06 Review Recommendations</a:t>
            </a:r>
          </a:p>
        </p:txBody>
      </p:sp>
      <p:sp>
        <p:nvSpPr>
          <p:cNvPr id="3" name="Content Placeholder 2">
            <a:extLst>
              <a:ext uri="{FF2B5EF4-FFF2-40B4-BE49-F238E27FC236}">
                <a16:creationId xmlns:a16="http://schemas.microsoft.com/office/drawing/2014/main" id="{EE66B57B-F1E3-4898-A139-2F1F0A912FD9}"/>
              </a:ext>
            </a:extLst>
          </p:cNvPr>
          <p:cNvSpPr>
            <a:spLocks noGrp="1"/>
          </p:cNvSpPr>
          <p:nvPr>
            <p:ph idx="1"/>
          </p:nvPr>
        </p:nvSpPr>
        <p:spPr>
          <a:xfrm>
            <a:off x="612000" y="1059600"/>
            <a:ext cx="7920000" cy="5137150"/>
          </a:xfrm>
        </p:spPr>
        <p:txBody>
          <a:bodyPr>
            <a:normAutofit lnSpcReduction="10000"/>
          </a:bodyPr>
          <a:lstStyle/>
          <a:p>
            <a:r>
              <a:rPr lang="en-US" dirty="0"/>
              <a:t>For quench voltage calculations used to optimize the coil ordering use RRR of extracted strands rather than rolled strand data. In addition, quench voltage analysis should address the possibility that the spare coil will be used.</a:t>
            </a:r>
            <a:endParaRPr lang="en-US" b="1" dirty="0"/>
          </a:p>
          <a:p>
            <a:pPr lvl="1"/>
            <a:r>
              <a:rPr lang="en-US" b="1" dirty="0"/>
              <a:t>Extracted strands will not be available for “next” coils. Therefore, we are computing voltages using RRR from both rolled strands and minor edges; and we will use ordering OK with both methods.</a:t>
            </a:r>
          </a:p>
          <a:p>
            <a:pPr lvl="1"/>
            <a:r>
              <a:rPr lang="en-US" b="1" dirty="0"/>
              <a:t>Yes, we are computing voltages for all possible combinations of 4 coils out of the 5 coils presented. </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C181FC11-37CC-4DFD-B443-DD60D5C56029}"/>
              </a:ext>
            </a:extLst>
          </p:cNvPr>
          <p:cNvSpPr>
            <a:spLocks noGrp="1"/>
          </p:cNvSpPr>
          <p:nvPr>
            <p:ph type="ftr" sz="quarter" idx="11"/>
          </p:nvPr>
        </p:nvSpPr>
        <p:spPr/>
        <p:txBody>
          <a:bodyPr/>
          <a:lstStyle/>
          <a:p>
            <a:r>
              <a:rPr lang="en-US" noProof="0"/>
              <a:t>MQXFA07 Coil Acceptance Review</a:t>
            </a:r>
            <a:endParaRPr lang="en-GB" noProof="0"/>
          </a:p>
        </p:txBody>
      </p:sp>
      <p:sp>
        <p:nvSpPr>
          <p:cNvPr id="5" name="Slide Number Placeholder 4">
            <a:extLst>
              <a:ext uri="{FF2B5EF4-FFF2-40B4-BE49-F238E27FC236}">
                <a16:creationId xmlns:a16="http://schemas.microsoft.com/office/drawing/2014/main" id="{B7F488D3-49AC-4301-AC86-6402071118F1}"/>
              </a:ext>
            </a:extLst>
          </p:cNvPr>
          <p:cNvSpPr>
            <a:spLocks noGrp="1"/>
          </p:cNvSpPr>
          <p:nvPr>
            <p:ph type="sldNum" sz="quarter" idx="12"/>
          </p:nvPr>
        </p:nvSpPr>
        <p:spPr/>
        <p:txBody>
          <a:bodyPr/>
          <a:lstStyle/>
          <a:p>
            <a:fld id="{BFDCA1C4-9514-7B4F-976F-D92F7E296653}" type="slidenum">
              <a:rPr lang="fr-FR" smtClean="0"/>
              <a:pPr/>
              <a:t>9</a:t>
            </a:fld>
            <a:endParaRPr lang="fr-FR"/>
          </a:p>
        </p:txBody>
      </p:sp>
    </p:spTree>
    <p:extLst>
      <p:ext uri="{BB962C8B-B14F-4D97-AF65-F5344CB8AC3E}">
        <p14:creationId xmlns:p14="http://schemas.microsoft.com/office/powerpoint/2010/main" val="3553118366"/>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EF391-2BAD-45F4-B22E-736040720C99}">
  <ds:schemaRefs>
    <ds:schemaRef ds:uri="http://schemas.microsoft.com/office/2006/metadata/properties"/>
    <ds:schemaRef ds:uri="8946e33d-fd2f-4ae4-8ee9-d90c129cdf9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CCC4280F-E911-4FF7-B1B5-10F770B636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10004</TotalTime>
  <Words>992</Words>
  <Application>Microsoft Office PowerPoint</Application>
  <PresentationFormat>On-screen Show (4:3)</PresentationFormat>
  <Paragraphs>101</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Thème Office</vt:lpstr>
      <vt:lpstr>MQXFA07 Coil Acceptance Review Introduction &amp; Charge</vt:lpstr>
      <vt:lpstr>PowerPoint Presentation</vt:lpstr>
      <vt:lpstr>Review Goals</vt:lpstr>
      <vt:lpstr>Specifications at:</vt:lpstr>
      <vt:lpstr>CHARGE Questions</vt:lpstr>
      <vt:lpstr>Critical DR/NCR:</vt:lpstr>
      <vt:lpstr>Coil Ordering</vt:lpstr>
      <vt:lpstr>A06 Review Recommendations</vt:lpstr>
      <vt:lpstr>A06 Review Recommendations</vt:lpstr>
      <vt:lpstr>A06 Review Recommendations</vt:lpstr>
      <vt:lpstr>Back up Slides</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Giorgio Ambrosio</cp:lastModifiedBy>
  <cp:revision>461</cp:revision>
  <cp:lastPrinted>2016-09-22T19:01:15Z</cp:lastPrinted>
  <dcterms:created xsi:type="dcterms:W3CDTF">2016-03-23T12:58:39Z</dcterms:created>
  <dcterms:modified xsi:type="dcterms:W3CDTF">2020-12-17T00:08:17Z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