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6"/>
  </p:notesMasterIdLst>
  <p:handoutMasterIdLst>
    <p:handoutMasterId r:id="rId77"/>
  </p:handoutMasterIdLst>
  <p:sldIdLst>
    <p:sldId id="263" r:id="rId5"/>
    <p:sldId id="387" r:id="rId6"/>
    <p:sldId id="388" r:id="rId7"/>
    <p:sldId id="389" r:id="rId8"/>
    <p:sldId id="654" r:id="rId9"/>
    <p:sldId id="453" r:id="rId10"/>
    <p:sldId id="459" r:id="rId11"/>
    <p:sldId id="659" r:id="rId12"/>
    <p:sldId id="394" r:id="rId13"/>
    <p:sldId id="663" r:id="rId14"/>
    <p:sldId id="609" r:id="rId15"/>
    <p:sldId id="613" r:id="rId16"/>
    <p:sldId id="666" r:id="rId17"/>
    <p:sldId id="625" r:id="rId18"/>
    <p:sldId id="629" r:id="rId19"/>
    <p:sldId id="667" r:id="rId20"/>
    <p:sldId id="641" r:id="rId21"/>
    <p:sldId id="645" r:id="rId22"/>
    <p:sldId id="668" r:id="rId23"/>
    <p:sldId id="655" r:id="rId24"/>
    <p:sldId id="660" r:id="rId25"/>
    <p:sldId id="661" r:id="rId26"/>
    <p:sldId id="662" r:id="rId27"/>
    <p:sldId id="390" r:id="rId28"/>
    <p:sldId id="391" r:id="rId29"/>
    <p:sldId id="393" r:id="rId30"/>
    <p:sldId id="395" r:id="rId31"/>
    <p:sldId id="396" r:id="rId32"/>
    <p:sldId id="397" r:id="rId33"/>
    <p:sldId id="398" r:id="rId34"/>
    <p:sldId id="392" r:id="rId35"/>
    <p:sldId id="399" r:id="rId36"/>
    <p:sldId id="432" r:id="rId37"/>
    <p:sldId id="433" r:id="rId38"/>
    <p:sldId id="664" r:id="rId39"/>
    <p:sldId id="610" r:id="rId40"/>
    <p:sldId id="611" r:id="rId41"/>
    <p:sldId id="612" r:id="rId42"/>
    <p:sldId id="614" r:id="rId43"/>
    <p:sldId id="615" r:id="rId44"/>
    <p:sldId id="616" r:id="rId45"/>
    <p:sldId id="617" r:id="rId46"/>
    <p:sldId id="618" r:id="rId47"/>
    <p:sldId id="619" r:id="rId48"/>
    <p:sldId id="620" r:id="rId49"/>
    <p:sldId id="621" r:id="rId50"/>
    <p:sldId id="669" r:id="rId51"/>
    <p:sldId id="626" r:id="rId52"/>
    <p:sldId id="627" r:id="rId53"/>
    <p:sldId id="628" r:id="rId54"/>
    <p:sldId id="630" r:id="rId55"/>
    <p:sldId id="631" r:id="rId56"/>
    <p:sldId id="632" r:id="rId57"/>
    <p:sldId id="633" r:id="rId58"/>
    <p:sldId id="634" r:id="rId59"/>
    <p:sldId id="635" r:id="rId60"/>
    <p:sldId id="636" r:id="rId61"/>
    <p:sldId id="637" r:id="rId62"/>
    <p:sldId id="670" r:id="rId63"/>
    <p:sldId id="642" r:id="rId64"/>
    <p:sldId id="643" r:id="rId65"/>
    <p:sldId id="644" r:id="rId66"/>
    <p:sldId id="646" r:id="rId67"/>
    <p:sldId id="647" r:id="rId68"/>
    <p:sldId id="648" r:id="rId69"/>
    <p:sldId id="649" r:id="rId70"/>
    <p:sldId id="650" r:id="rId71"/>
    <p:sldId id="651" r:id="rId72"/>
    <p:sldId id="652" r:id="rId73"/>
    <p:sldId id="653" r:id="rId74"/>
    <p:sldId id="671" r:id="rId75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389"/>
            <p14:sldId id="654"/>
          </p14:sldIdLst>
        </p14:section>
        <p14:section name="QXFA-114 / P43OL1097" id="{B95F7BF6-90D1-4B7F-89B3-30742BE7D91A}">
          <p14:sldIdLst>
            <p14:sldId id="453"/>
            <p14:sldId id="459"/>
            <p14:sldId id="659"/>
            <p14:sldId id="394"/>
            <p14:sldId id="663"/>
          </p14:sldIdLst>
        </p14:section>
        <p14:section name="QXFA-124 / P43OL1131" id="{8D7A1A1F-BC3E-45B0-9440-F0DC45D1C241}">
          <p14:sldIdLst>
            <p14:sldId id="609"/>
            <p14:sldId id="613"/>
            <p14:sldId id="666"/>
          </p14:sldIdLst>
        </p14:section>
        <p14:section name="QXFA-212 / P43OL1124" id="{C8044197-30C5-4135-B65A-4B8796CD3BC7}">
          <p14:sldIdLst>
            <p14:sldId id="625"/>
            <p14:sldId id="629"/>
            <p14:sldId id="667"/>
          </p14:sldIdLst>
        </p14:section>
        <p14:section name="QXFA-214 / P43OL1127" id="{756A5EF7-9416-462D-A3DE-D1CE153F81FB}">
          <p14:sldIdLst>
            <p14:sldId id="641"/>
            <p14:sldId id="645"/>
            <p14:sldId id="668"/>
            <p14:sldId id="655"/>
          </p14:sldIdLst>
        </p14:section>
        <p14:section name="BACKUP INFORMATION" id="{8E3689DB-F760-4047-B661-6446AC20F579}">
          <p14:sldIdLst>
            <p14:sldId id="660"/>
            <p14:sldId id="661"/>
            <p14:sldId id="662"/>
          </p14:sldIdLst>
        </p14:section>
        <p14:section name="Backup, QXFA-114 Data" id="{8FE09EE3-5BBA-4BFD-B950-93D7B09D42D0}">
          <p14:sldIdLst>
            <p14:sldId id="390"/>
            <p14:sldId id="391"/>
            <p14:sldId id="393"/>
            <p14:sldId id="395"/>
            <p14:sldId id="396"/>
            <p14:sldId id="397"/>
            <p14:sldId id="398"/>
            <p14:sldId id="392"/>
            <p14:sldId id="399"/>
            <p14:sldId id="432"/>
            <p14:sldId id="433"/>
            <p14:sldId id="664"/>
          </p14:sldIdLst>
        </p14:section>
        <p14:section name="Backup, QXFA-124 Data" id="{50B9CEF7-38EA-43DD-810C-C6157057D017}">
          <p14:sldIdLst>
            <p14:sldId id="610"/>
            <p14:sldId id="611"/>
            <p14:sldId id="612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69"/>
          </p14:sldIdLst>
        </p14:section>
        <p14:section name="Backup, QXFA-212 Data" id="{97C58ECA-86B0-48C4-BF46-ACED3CC2E066}">
          <p14:sldIdLst>
            <p14:sldId id="626"/>
            <p14:sldId id="627"/>
            <p14:sldId id="628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70"/>
          </p14:sldIdLst>
        </p14:section>
        <p14:section name="Backup, QXFA-214 Data" id="{59127D88-B083-469A-BA8A-F3E0D24AE18F}">
          <p14:sldIdLst>
            <p14:sldId id="642"/>
            <p14:sldId id="643"/>
            <p14:sldId id="644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5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64BCD9"/>
    <a:srgbClr val="009900"/>
    <a:srgbClr val="9BBB59"/>
    <a:srgbClr val="5A9AD5"/>
    <a:srgbClr val="FFE699"/>
    <a:srgbClr val="FFFF00"/>
    <a:srgbClr val="8064A2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5" autoAdjust="0"/>
    <p:restoredTop sz="96407" autoAdjust="0"/>
  </p:normalViewPr>
  <p:slideViewPr>
    <p:cSldViewPr snapToObjects="1" showGuides="1">
      <p:cViewPr varScale="1">
        <p:scale>
          <a:sx n="111" d="100"/>
          <a:sy n="111" d="100"/>
        </p:scale>
        <p:origin x="144" y="82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629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16/12/2020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16/12/2020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MQXFA07 Coils Acceptance Review - 2020 12 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200">
                <a:solidFill>
                  <a:srgbClr val="64BCD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HL-LHC AUP MQXFA07 Coils Acceptance Review - 2020 12 17</a:t>
            </a:r>
            <a:endParaRPr lang="en-US" dirty="0"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</p:spPr>
        <p:txBody>
          <a:bodyPr/>
          <a:lstStyle/>
          <a:p>
            <a:r>
              <a:rPr lang="en-US" dirty="0"/>
              <a:t>Magnets 302.2.02 and 03 – </a:t>
            </a:r>
            <a:br>
              <a:rPr lang="en-US" dirty="0"/>
            </a:br>
            <a:r>
              <a:rPr lang="en-US" dirty="0"/>
              <a:t>Strand Procurement and Testing</a:t>
            </a:r>
            <a:br>
              <a:rPr lang="en-US" dirty="0"/>
            </a:br>
            <a:r>
              <a:rPr lang="en-US" dirty="0"/>
              <a:t>Cable Fabrication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9" y="4598246"/>
            <a:ext cx="3749035" cy="11900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 (302.2.03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Mike Naus – LBNL (302.2.03 L3 Deputy)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A19E2DF-AA23-4D0F-AB55-054B7F8C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9" y="5905725"/>
            <a:ext cx="6480000" cy="349250"/>
          </a:xfrm>
        </p:spPr>
        <p:txBody>
          <a:bodyPr/>
          <a:lstStyle/>
          <a:p>
            <a:r>
              <a:rPr lang="en-US" dirty="0"/>
              <a:t>HL-LHC AUP MQXFA07 Coil Acceptance Review – 17 Dec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</p:spPr>
        <p:txBody>
          <a:bodyPr/>
          <a:lstStyle/>
          <a:p>
            <a:r>
              <a:rPr lang="en-US" dirty="0"/>
              <a:t>HL-LHC AUP MQXFA07 Coils Acceptance Review - 2020 12 17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coil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41136"/>
              </p:ext>
            </p:extLst>
          </p:nvPr>
        </p:nvGraphicFramePr>
        <p:xfrm>
          <a:off x="676472" y="1143025"/>
          <a:ext cx="7864435" cy="285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90470">
                  <a:extLst>
                    <a:ext uri="{9D8B030D-6E8A-4147-A177-3AD203B41FA5}">
                      <a16:colId xmlns:a16="http://schemas.microsoft.com/office/drawing/2014/main" val="414449614"/>
                    </a:ext>
                  </a:extLst>
                </a:gridCol>
                <a:gridCol w="2673965">
                  <a:extLst>
                    <a:ext uri="{9D8B030D-6E8A-4147-A177-3AD203B41FA5}">
                      <a16:colId xmlns:a16="http://schemas.microsoft.com/office/drawing/2014/main" val="11832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Margin along load line at 16230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26.7%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and field</a:t>
                      </a:r>
                      <a:r>
                        <a:rPr lang="en-US" dirty="0"/>
                        <a:t> at 100% 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 </a:t>
                      </a:r>
                      <a:r>
                        <a:rPr lang="en-US" dirty="0"/>
                        <a:t>kA, </a:t>
                      </a:r>
                      <a:r>
                        <a:rPr lang="en-US" dirty="0" smtClean="0"/>
                        <a:t>15.1 </a:t>
                      </a:r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6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</a:t>
                      </a:r>
                      <a:r>
                        <a:rPr lang="en-US" sz="2400" b="1" baseline="0" dirty="0"/>
                        <a:t> margin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62.0%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4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Current capacity at operating</a:t>
                      </a:r>
                      <a:r>
                        <a:rPr lang="en-US" sz="1800" b="0" baseline="0" dirty="0"/>
                        <a:t> field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42.8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/>
                        <a:t>kA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0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Temperature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5.4 </a:t>
                      </a:r>
                      <a:r>
                        <a:rPr lang="en-US" sz="2400" b="1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where s</a:t>
                      </a:r>
                      <a:r>
                        <a:rPr lang="en-US" dirty="0"/>
                        <a:t>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op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3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where scaled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ult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2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0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QXFA-124 / P43OL1131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36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Cable QC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1.527 mm</a:t>
            </a:r>
          </a:p>
          <a:p>
            <a:pPr lvl="1"/>
            <a:r>
              <a:rPr lang="en-US" dirty="0"/>
              <a:t>Production tail end: 1.526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4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coil 124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19099"/>
              </p:ext>
            </p:extLst>
          </p:nvPr>
        </p:nvGraphicFramePr>
        <p:xfrm>
          <a:off x="612000" y="1219950"/>
          <a:ext cx="7864435" cy="285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90470">
                  <a:extLst>
                    <a:ext uri="{9D8B030D-6E8A-4147-A177-3AD203B41FA5}">
                      <a16:colId xmlns:a16="http://schemas.microsoft.com/office/drawing/2014/main" val="414449614"/>
                    </a:ext>
                  </a:extLst>
                </a:gridCol>
                <a:gridCol w="2673965">
                  <a:extLst>
                    <a:ext uri="{9D8B030D-6E8A-4147-A177-3AD203B41FA5}">
                      <a16:colId xmlns:a16="http://schemas.microsoft.com/office/drawing/2014/main" val="11832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Margin along load line at 16230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27.0%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and field</a:t>
                      </a:r>
                      <a:r>
                        <a:rPr lang="en-US" dirty="0"/>
                        <a:t> at 100% 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 </a:t>
                      </a:r>
                      <a:r>
                        <a:rPr lang="en-US" dirty="0"/>
                        <a:t>kA, </a:t>
                      </a:r>
                      <a:r>
                        <a:rPr lang="en-US" dirty="0" smtClean="0"/>
                        <a:t>15.1 </a:t>
                      </a:r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6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</a:t>
                      </a:r>
                      <a:r>
                        <a:rPr lang="en-US" sz="2400" b="1" baseline="0" dirty="0"/>
                        <a:t> margin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63.1%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4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Current capacity at operating</a:t>
                      </a:r>
                      <a:r>
                        <a:rPr lang="en-US" sz="1800" b="0" baseline="0" dirty="0"/>
                        <a:t> field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44.0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/>
                        <a:t>kA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0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Temperature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5.4 </a:t>
                      </a:r>
                      <a:r>
                        <a:rPr lang="en-US" sz="2400" b="1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where s</a:t>
                      </a:r>
                      <a:r>
                        <a:rPr lang="en-US" dirty="0"/>
                        <a:t>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op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3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where scaled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ult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2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0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QXFA-212 / P43OL1124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8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 /QXFA-212 – Cable QC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120°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1.537mm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7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coil 212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16657"/>
              </p:ext>
            </p:extLst>
          </p:nvPr>
        </p:nvGraphicFramePr>
        <p:xfrm>
          <a:off x="612000" y="1219950"/>
          <a:ext cx="7864435" cy="285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90470">
                  <a:extLst>
                    <a:ext uri="{9D8B030D-6E8A-4147-A177-3AD203B41FA5}">
                      <a16:colId xmlns:a16="http://schemas.microsoft.com/office/drawing/2014/main" val="414449614"/>
                    </a:ext>
                  </a:extLst>
                </a:gridCol>
                <a:gridCol w="2673965">
                  <a:extLst>
                    <a:ext uri="{9D8B030D-6E8A-4147-A177-3AD203B41FA5}">
                      <a16:colId xmlns:a16="http://schemas.microsoft.com/office/drawing/2014/main" val="11832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Margin along load line at 16230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27.9%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and field</a:t>
                      </a:r>
                      <a:r>
                        <a:rPr lang="en-US" dirty="0"/>
                        <a:t> at 100% 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 </a:t>
                      </a:r>
                      <a:r>
                        <a:rPr lang="en-US" dirty="0"/>
                        <a:t>kA, </a:t>
                      </a:r>
                      <a:r>
                        <a:rPr lang="en-US" dirty="0" smtClean="0"/>
                        <a:t>15.3 </a:t>
                      </a:r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6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</a:t>
                      </a:r>
                      <a:r>
                        <a:rPr lang="en-US" sz="2400" b="1" baseline="0" dirty="0"/>
                        <a:t> margin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63.8%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4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Current capacity at operating</a:t>
                      </a:r>
                      <a:r>
                        <a:rPr lang="en-US" sz="1800" b="0" baseline="0" dirty="0"/>
                        <a:t> field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44.9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/>
                        <a:t>kA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0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Temperature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5.6 </a:t>
                      </a:r>
                      <a:r>
                        <a:rPr lang="en-US" sz="2400" b="1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where s</a:t>
                      </a:r>
                      <a:r>
                        <a:rPr lang="en-US" dirty="0"/>
                        <a:t>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op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3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where scaled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ult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 </a:t>
                      </a:r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2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0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QXFA-214 / P43OL1127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03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Cable QC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150°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1.530 mm</a:t>
            </a:r>
          </a:p>
          <a:p>
            <a:pPr lvl="1"/>
            <a:r>
              <a:rPr lang="en-US" dirty="0"/>
              <a:t>Production tail end: 1.527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18.191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Average  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0.368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02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coil 214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8543"/>
              </p:ext>
            </p:extLst>
          </p:nvPr>
        </p:nvGraphicFramePr>
        <p:xfrm>
          <a:off x="612000" y="1219950"/>
          <a:ext cx="7864435" cy="2854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90470">
                  <a:extLst>
                    <a:ext uri="{9D8B030D-6E8A-4147-A177-3AD203B41FA5}">
                      <a16:colId xmlns:a16="http://schemas.microsoft.com/office/drawing/2014/main" val="414449614"/>
                    </a:ext>
                  </a:extLst>
                </a:gridCol>
                <a:gridCol w="2673965">
                  <a:extLst>
                    <a:ext uri="{9D8B030D-6E8A-4147-A177-3AD203B41FA5}">
                      <a16:colId xmlns:a16="http://schemas.microsoft.com/office/drawing/2014/main" val="11832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Margin along load line at 16230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and field</a:t>
                      </a:r>
                      <a:r>
                        <a:rPr lang="en-US" dirty="0"/>
                        <a:t> at 100% 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 </a:t>
                      </a:r>
                      <a:r>
                        <a:rPr lang="en-US" dirty="0"/>
                        <a:t>kA, 15.5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6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</a:t>
                      </a:r>
                      <a:r>
                        <a:rPr lang="en-US" sz="2400" b="1" baseline="0" dirty="0"/>
                        <a:t> margin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65.1%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4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Current capacity at operating</a:t>
                      </a:r>
                      <a:r>
                        <a:rPr lang="en-US" sz="1800" b="0" baseline="0" dirty="0"/>
                        <a:t> field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46.5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/>
                        <a:t>kA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0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Temperature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5.7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where s</a:t>
                      </a:r>
                      <a:r>
                        <a:rPr lang="en-US" dirty="0"/>
                        <a:t>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op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3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where scaled SSL crosses </a:t>
                      </a:r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ult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2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50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77" y="1874537"/>
            <a:ext cx="7920000" cy="2849873"/>
          </a:xfrm>
        </p:spPr>
        <p:txBody>
          <a:bodyPr>
            <a:normAutofit/>
          </a:bodyPr>
          <a:lstStyle/>
          <a:p>
            <a:r>
              <a:rPr lang="en-US" dirty="0"/>
              <a:t>Cable Summary</a:t>
            </a:r>
          </a:p>
          <a:p>
            <a:r>
              <a:rPr lang="en-US" dirty="0"/>
              <a:t>Wire Summary</a:t>
            </a:r>
          </a:p>
          <a:p>
            <a:r>
              <a:rPr lang="en-US" dirty="0"/>
              <a:t>Cable Details – x4</a:t>
            </a:r>
          </a:p>
          <a:p>
            <a:pPr lvl="1"/>
            <a:r>
              <a:rPr lang="en-US" dirty="0"/>
              <a:t>Discrepancy Reports (if any)</a:t>
            </a:r>
          </a:p>
          <a:p>
            <a:pPr lvl="1"/>
            <a:r>
              <a:rPr lang="en-US" dirty="0"/>
              <a:t>Cable Mechanical QC Summary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</p:spPr>
        <p:txBody>
          <a:bodyPr anchor="ctr"/>
          <a:lstStyle/>
          <a:p>
            <a:pPr algn="ctr"/>
            <a:r>
              <a:rPr lang="en-US" sz="3600" dirty="0"/>
              <a:t>END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[Back-Up Slides Below]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58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866" t="27100" r="1866" b="4199"/>
          <a:stretch/>
        </p:blipFill>
        <p:spPr>
          <a:xfrm>
            <a:off x="401552" y="1872438"/>
            <a:ext cx="8412387" cy="438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 (20 Nov 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8684" y="105158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45952" y="1058423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17537" y="1051586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1769398" y="5865846"/>
            <a:ext cx="548634" cy="4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114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330104" y="5302386"/>
            <a:ext cx="246887" cy="527008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90043" y="5890701"/>
            <a:ext cx="4828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124</a:t>
            </a:r>
          </a:p>
          <a:p>
            <a:r>
              <a:rPr lang="en-US" sz="1400" dirty="0"/>
              <a:t>212</a:t>
            </a:r>
          </a:p>
          <a:p>
            <a:r>
              <a:rPr lang="en-US" sz="1400" dirty="0"/>
              <a:t>214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00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451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178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4619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56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089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4561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6" t="27099" r="1866" b="2767"/>
          <a:stretch/>
        </p:blipFill>
        <p:spPr>
          <a:xfrm>
            <a:off x="365806" y="1783098"/>
            <a:ext cx="8412388" cy="4480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 (20 Nov 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8684" y="105158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45952" y="1058423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17537" y="1051586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1769398" y="5865846"/>
            <a:ext cx="548634" cy="4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114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330104" y="5302386"/>
            <a:ext cx="246887" cy="527008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90043" y="5890701"/>
            <a:ext cx="4828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124</a:t>
            </a:r>
          </a:p>
          <a:p>
            <a:r>
              <a:rPr lang="en-US" sz="1400" dirty="0"/>
              <a:t>212</a:t>
            </a:r>
          </a:p>
          <a:p>
            <a:r>
              <a:rPr lang="en-US" sz="1400" dirty="0"/>
              <a:t>214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00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451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178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4619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56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089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1583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2" t="25656" r="1842" b="2745"/>
          <a:stretch/>
        </p:blipFill>
        <p:spPr>
          <a:xfrm>
            <a:off x="365806" y="1508781"/>
            <a:ext cx="8412388" cy="4571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 (20 Nov 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1769398" y="5865846"/>
            <a:ext cx="548634" cy="4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114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330104" y="5302386"/>
            <a:ext cx="246887" cy="527008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90043" y="5890701"/>
            <a:ext cx="4828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124</a:t>
            </a:r>
          </a:p>
          <a:p>
            <a:r>
              <a:rPr lang="en-US" sz="1400" dirty="0"/>
              <a:t>212</a:t>
            </a:r>
          </a:p>
          <a:p>
            <a:r>
              <a:rPr lang="en-US" sz="1400" dirty="0"/>
              <a:t>214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00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451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1781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4619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7756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0893" y="537403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45" y="900000"/>
            <a:ext cx="7565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for 15% rolled strand predicts the RRR at cable sharp bend</a:t>
            </a:r>
          </a:p>
          <a:p>
            <a:r>
              <a:rPr lang="en-US" sz="1400" dirty="0"/>
              <a:t>Lab: IEC method, Supplier: 20K method</a:t>
            </a:r>
          </a:p>
          <a:p>
            <a:r>
              <a:rPr lang="en-US" sz="1400" dirty="0"/>
              <a:t>Inter-lab comparisons have validated approaches (see QP)</a:t>
            </a:r>
          </a:p>
        </p:txBody>
      </p:sp>
    </p:spTree>
    <p:extLst>
      <p:ext uri="{BB962C8B-B14F-4D97-AF65-F5344CB8AC3E}">
        <p14:creationId xmlns:p14="http://schemas.microsoft.com/office/powerpoint/2010/main" val="29483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02 16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463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65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PO08S00076A01U x 1 ULs,</a:t>
            </a:r>
            <a:endParaRPr lang="en-US" dirty="0"/>
          </a:p>
          <a:p>
            <a:pPr lvl="1"/>
            <a:r>
              <a:rPr lang="pl-PL" dirty="0"/>
              <a:t>PO08S00110A02U x 11 ULs,</a:t>
            </a:r>
            <a:endParaRPr lang="en-US" dirty="0"/>
          </a:p>
          <a:p>
            <a:pPr lvl="1"/>
            <a:r>
              <a:rPr lang="pl-PL" dirty="0"/>
              <a:t>PO08S00189A01U x 1 ULs, </a:t>
            </a:r>
            <a:endParaRPr lang="en-US" dirty="0"/>
          </a:p>
          <a:p>
            <a:pPr lvl="1"/>
            <a:r>
              <a:rPr lang="pl-PL" dirty="0"/>
              <a:t>PO08S00189A05U x 1 ULs, </a:t>
            </a:r>
            <a:endParaRPr lang="en-US" dirty="0"/>
          </a:p>
          <a:p>
            <a:pPr lvl="1"/>
            <a:r>
              <a:rPr lang="pl-PL" dirty="0"/>
              <a:t>PO08S00189A06U x 1 ULs, </a:t>
            </a:r>
            <a:endParaRPr lang="en-US" dirty="0"/>
          </a:p>
          <a:p>
            <a:pPr lvl="1"/>
            <a:r>
              <a:rPr lang="pl-PL" dirty="0"/>
              <a:t>PO08S00191A04U x 2 ULs, </a:t>
            </a:r>
            <a:endParaRPr lang="en-US" dirty="0"/>
          </a:p>
          <a:p>
            <a:pPr lvl="1"/>
            <a:r>
              <a:rPr lang="pl-PL" dirty="0"/>
              <a:t>PO08S00204A03U x 1 ULs. </a:t>
            </a:r>
            <a:endParaRPr lang="en-US" dirty="0"/>
          </a:p>
          <a:p>
            <a:pPr lvl="1"/>
            <a:r>
              <a:rPr lang="pl-PL" dirty="0"/>
              <a:t>PO08S00205A01U x 9 ULs,</a:t>
            </a:r>
            <a:endParaRPr lang="en-US" dirty="0"/>
          </a:p>
          <a:p>
            <a:pPr lvl="1"/>
            <a:r>
              <a:rPr lang="pl-PL" dirty="0"/>
              <a:t>PO08S00206A03U x 11 ULs,</a:t>
            </a:r>
            <a:endParaRPr lang="en-US" dirty="0"/>
          </a:p>
          <a:p>
            <a:pPr lvl="1"/>
            <a:r>
              <a:rPr lang="pl-PL" dirty="0"/>
              <a:t>PO08S00208A03U x 2 ULs,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120L48A7322313	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37756" y="1491820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8 billets</a:t>
            </a:r>
          </a:p>
        </p:txBody>
      </p:sp>
    </p:spTree>
    <p:extLst>
      <p:ext uri="{BB962C8B-B14F-4D97-AF65-F5344CB8AC3E}">
        <p14:creationId xmlns:p14="http://schemas.microsoft.com/office/powerpoint/2010/main" val="207768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MQXFA07 Coils Acceptance Review - 2020 12 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sz="1600" dirty="0">
                <a:solidFill>
                  <a:srgbClr val="FF0000"/>
                </a:solidFill>
              </a:rPr>
              <a:t>2.46%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1735"/>
            <a:ext cx="7250285" cy="44345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2AC8F-98BF-451C-BC80-134F151B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1057450"/>
            <a:ext cx="7773074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83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1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3834201"/>
            <a:ext cx="7920000" cy="1509262"/>
          </a:xfrm>
        </p:spPr>
        <p:txBody>
          <a:bodyPr>
            <a:normAutofit/>
          </a:bodyPr>
          <a:lstStyle/>
          <a:p>
            <a:r>
              <a:rPr lang="en-US" dirty="0"/>
              <a:t>All cables are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/>
              <a:t>All are AUP cables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B9ACF-25E8-462F-9595-8BC300DD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62250"/>
              </p:ext>
            </p:extLst>
          </p:nvPr>
        </p:nvGraphicFramePr>
        <p:xfrm>
          <a:off x="3152868" y="1447725"/>
          <a:ext cx="2838263" cy="18542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334216">
                  <a:extLst>
                    <a:ext uri="{9D8B030D-6E8A-4147-A177-3AD203B41FA5}">
                      <a16:colId xmlns:a16="http://schemas.microsoft.com/office/drawing/2014/main" val="1908576917"/>
                    </a:ext>
                  </a:extLst>
                </a:gridCol>
                <a:gridCol w="1504047">
                  <a:extLst>
                    <a:ext uri="{9D8B030D-6E8A-4147-A177-3AD203B41FA5}">
                      <a16:colId xmlns:a16="http://schemas.microsoft.com/office/drawing/2014/main" val="113513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P43OL1097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4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P43OL1131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7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QXFA212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P43OL1124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QXFA214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P43OL1127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68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#s: 91309, 100104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12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0.148 mm; #2) 0.145 mm; #3) 0.143 mm; </a:t>
            </a:r>
          </a:p>
          <a:p>
            <a:pPr lvl="1"/>
            <a:r>
              <a:rPr lang="en-US" dirty="0"/>
              <a:t>Mean 0.145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0.146 mm; #2) 0.143 mm; #3) 0.142 mm; </a:t>
            </a:r>
          </a:p>
          <a:p>
            <a:pPr lvl="1"/>
            <a:r>
              <a:rPr lang="en-US" dirty="0"/>
              <a:t>Mean 0.144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214273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0.8509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53.7%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211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578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P43OL1097AE05E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PO08S00110A02U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LRLK180509ALC3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P43OL1097AE24E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PO08S00205A01U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LRLK180509ALC3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P43OL1097AE33E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PO08S00205A01U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LRLK180509ALC3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426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P43OL1097AE37E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PO08S00206A03U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LRLK180509ALC3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P43OL1097AE47E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PO08S00206A03U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LRLK180509ALC3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23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5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415" y="1323894"/>
            <a:ext cx="8362356" cy="42374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75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114 - SSL and load line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581" y="5763601"/>
            <a:ext cx="540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version 2.4 of ECE spreadsheet (Rev. M. Turenne 7Dec2020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852595"/>
            <a:ext cx="7315200" cy="48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06 04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5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371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3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376A</a:t>
            </a:r>
            <a:r>
              <a:rPr lang="pl" dirty="0"/>
              <a:t>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4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412</a:t>
            </a:r>
            <a:r>
              <a:rPr lang="pl" dirty="0"/>
              <a:t>A01U x </a:t>
            </a:r>
            <a:r>
              <a:rPr lang="en-US" dirty="0"/>
              <a:t>19</a:t>
            </a:r>
            <a:r>
              <a:rPr lang="pl" dirty="0"/>
              <a:t> ULs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PO08S00371A02U x 12 ULs,</a:t>
            </a:r>
          </a:p>
          <a:p>
            <a:pPr lvl="1"/>
            <a:r>
              <a:rPr lang="pl" dirty="0"/>
              <a:t> </a:t>
            </a:r>
            <a:r>
              <a:rPr lang="en-US" dirty="0"/>
              <a:t>PO08S00417A03U x 2 ULs,</a:t>
            </a:r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120L20A7322313	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454646" y="1676486"/>
            <a:ext cx="238050" cy="21182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2146" y="25509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273803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9097" y="1222865"/>
            <a:ext cx="7250285" cy="443452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169157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9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1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Wire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885381"/>
            <a:ext cx="7920000" cy="54709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ordered per “HiLumi” specification </a:t>
            </a:r>
          </a:p>
          <a:p>
            <a:pPr lvl="1"/>
            <a:r>
              <a:rPr lang="en-US" dirty="0"/>
              <a:t>Procured by LARP under:</a:t>
            </a:r>
          </a:p>
          <a:p>
            <a:pPr lvl="2"/>
            <a:r>
              <a:rPr lang="en-US" dirty="0"/>
              <a:t>FNAL PO 632982 C – Spec 0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FNAL PO 624035 C1 – Spec 0</a:t>
            </a:r>
          </a:p>
          <a:p>
            <a:pPr lvl="2"/>
            <a:r>
              <a:rPr lang="en-US" dirty="0"/>
              <a:t>FNAL PO 624035 D – Spec 0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Procured by AUP under:</a:t>
            </a:r>
          </a:p>
          <a:p>
            <a:pPr lvl="2"/>
            <a:r>
              <a:rPr lang="en-US" dirty="0"/>
              <a:t>FNAL PO 646116 Shipment A – Spec 0</a:t>
            </a:r>
          </a:p>
          <a:p>
            <a:pPr lvl="2"/>
            <a:r>
              <a:rPr lang="en-US" dirty="0"/>
              <a:t>FNAL PO 646116 SA1 Shipment A – Spec 0</a:t>
            </a:r>
          </a:p>
          <a:p>
            <a:pPr lvl="2"/>
            <a:r>
              <a:rPr lang="en-US" dirty="0"/>
              <a:t>FNAL PO 646116 Shipment B – Spec 0</a:t>
            </a:r>
          </a:p>
          <a:p>
            <a:pPr lvl="2"/>
            <a:r>
              <a:rPr lang="en-US" dirty="0"/>
              <a:t>LBNL PO 7428700 Shipment A – Spec 0</a:t>
            </a:r>
          </a:p>
          <a:p>
            <a:pPr lvl="2"/>
            <a:r>
              <a:rPr lang="en-US" dirty="0"/>
              <a:t>LBNL PO 7428700 Shipment B – Spec 0</a:t>
            </a:r>
          </a:p>
          <a:p>
            <a:endParaRPr lang="en-US" dirty="0"/>
          </a:p>
          <a:p>
            <a:r>
              <a:rPr lang="en-US" dirty="0"/>
              <a:t>0.85 mm, Ti-doped, reduced Sn</a:t>
            </a:r>
          </a:p>
          <a:p>
            <a:r>
              <a:rPr lang="en-US" dirty="0"/>
              <a:t>LARP procurement spec was US-HiLumi-Doc-40</a:t>
            </a:r>
          </a:p>
          <a:p>
            <a:pPr lvl="1"/>
            <a:r>
              <a:rPr lang="en-US" dirty="0"/>
              <a:t>Modification to HT was applied to PO 632982, changing the final stage from 665°C for 75 h to 665°C for 50 h.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IC was higher, but RRR was lower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8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9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70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0.149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0.149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245567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53.3%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19.3mm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588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P43OL1131/QXFA-124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69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4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85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P43OL1131/QXFA-124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P43OL1131AE06E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PO08S00376A03U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338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P43OL1131AE42E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P43OL1131AE41E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P43OL1131AE13E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PO08S00412A01U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(19)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222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336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P43OL1131AE12E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PO08S00412A01U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(19)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219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198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124 - SSL and load line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581" y="5763601"/>
            <a:ext cx="540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version 2.4 of ECE spreadsheet (Rev. M. Turenne 7Dec2020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877906"/>
            <a:ext cx="7315200" cy="48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2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03 13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28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367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7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376</a:t>
            </a:r>
            <a:r>
              <a:rPr lang="pl" dirty="0"/>
              <a:t>A0</a:t>
            </a:r>
            <a:r>
              <a:rPr lang="en-US" dirty="0"/>
              <a:t>4</a:t>
            </a:r>
            <a:r>
              <a:rPr lang="pl" dirty="0"/>
              <a:t>U x </a:t>
            </a:r>
            <a:r>
              <a:rPr lang="en-US" dirty="0"/>
              <a:t>12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366</a:t>
            </a:r>
            <a:r>
              <a:rPr lang="pl" dirty="0"/>
              <a:t>A0</a:t>
            </a:r>
            <a:r>
              <a:rPr lang="en-US" dirty="0"/>
              <a:t>4</a:t>
            </a:r>
            <a:r>
              <a:rPr lang="pl" dirty="0"/>
              <a:t>U x </a:t>
            </a:r>
            <a:r>
              <a:rPr lang="en-US" dirty="0"/>
              <a:t>4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364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17</a:t>
            </a:r>
            <a:r>
              <a:rPr lang="pl" dirty="0"/>
              <a:t>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120L27A7322313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431218" y="1688151"/>
            <a:ext cx="238050" cy="17408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9268" y="2373909"/>
            <a:ext cx="16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12694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Overall Cable QC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86661D7-8EA9-429F-B9B8-A7D6B737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5" y="3121735"/>
            <a:ext cx="8498204" cy="1702520"/>
          </a:xfrm>
          <a:prstGeom prst="rect">
            <a:avLst/>
          </a:prstGeom>
        </p:spPr>
      </p:pic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601540"/>
          </a:xfrm>
        </p:spPr>
        <p:txBody>
          <a:bodyPr>
            <a:normAutofit/>
          </a:bodyPr>
          <a:lstStyle/>
          <a:p>
            <a:r>
              <a:rPr lang="en-US" dirty="0"/>
              <a:t>All cables passed required quality control testing per US-</a:t>
            </a:r>
            <a:r>
              <a:rPr lang="en-US" dirty="0" err="1"/>
              <a:t>HiLumi</a:t>
            </a:r>
            <a:r>
              <a:rPr lang="en-US" dirty="0"/>
              <a:t>-Doc. 74</a:t>
            </a:r>
          </a:p>
          <a:p>
            <a:r>
              <a:rPr lang="en-US" dirty="0"/>
              <a:t>One non-critical DR reported for P43OL1097/QXFA114</a:t>
            </a:r>
          </a:p>
          <a:p>
            <a:pPr lvl="1"/>
            <a:r>
              <a:rPr lang="en-US" sz="2000" dirty="0"/>
              <a:t>Minor wire diameter non-conformity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C90A0-9A0E-429A-8968-45A2AE8D7384}"/>
              </a:ext>
            </a:extLst>
          </p:cNvPr>
          <p:cNvSpPr txBox="1"/>
          <p:nvPr/>
        </p:nvSpPr>
        <p:spPr>
          <a:xfrm>
            <a:off x="7178421" y="4709146"/>
            <a:ext cx="135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Wingdings" panose="05000000000000000000" pitchFamily="2" charset="2"/>
              </a:rPr>
              <a:t>ü</a:t>
            </a:r>
            <a:r>
              <a:rPr lang="en-US" dirty="0"/>
              <a:t>  = Pass</a:t>
            </a:r>
          </a:p>
        </p:txBody>
      </p:sp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8307" y="1211735"/>
            <a:ext cx="7267385" cy="443453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235947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31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82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0.148 mm; #3) 0.147 mm; </a:t>
            </a:r>
          </a:p>
          <a:p>
            <a:pPr lvl="1"/>
            <a:r>
              <a:rPr lang="en-US" dirty="0"/>
              <a:t>Mean 0.149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0.149 mm; #2) 0.147 mm; #3) 0.145 mm; </a:t>
            </a:r>
          </a:p>
          <a:p>
            <a:pPr lvl="1"/>
            <a:r>
              <a:rPr lang="en-US" dirty="0"/>
              <a:t>Mean 0.147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51368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54.5%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19.1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340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231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393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83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62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4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834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P43OL1124/QXFA-212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P43OL1124AE05E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PO08S00367A03U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331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P43OL1124AE36E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PO08S00364A01U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445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P43OL1124AE37E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PO08S00364A01U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390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P43OL1124AE12E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PO08S00376A04U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P43OL1124AE13E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PO08S00376A04U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43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212 - SSL and load line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581" y="5763601"/>
            <a:ext cx="540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version 2.4 of ECE spreadsheet (Rev. M. Turenne 7Dec2020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7" y="985376"/>
            <a:ext cx="7315200" cy="48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QXFA-114 / P43OL1097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285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04 30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###</a:t>
            </a:r>
            <a:r>
              <a:rPr lang="en-US" dirty="0"/>
              <a:t>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49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348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2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57</a:t>
            </a:r>
            <a:r>
              <a:rPr lang="pl" dirty="0"/>
              <a:t>A0</a:t>
            </a:r>
            <a:r>
              <a:rPr lang="en-US" dirty="0"/>
              <a:t>8</a:t>
            </a:r>
            <a:r>
              <a:rPr lang="pl" dirty="0"/>
              <a:t>U x </a:t>
            </a:r>
            <a:r>
              <a:rPr lang="en-US" dirty="0"/>
              <a:t>2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47</a:t>
            </a:r>
            <a:r>
              <a:rPr lang="pl" dirty="0"/>
              <a:t>A01U x </a:t>
            </a:r>
            <a:r>
              <a:rPr lang="en-US" dirty="0"/>
              <a:t>3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PO08S0035</a:t>
            </a:r>
            <a:r>
              <a:rPr lang="en-US" dirty="0"/>
              <a:t>7</a:t>
            </a:r>
            <a:r>
              <a:rPr lang="pl" dirty="0"/>
              <a:t>A04U x </a:t>
            </a:r>
            <a:r>
              <a:rPr lang="en-US" dirty="0"/>
              <a:t>6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380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11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65</a:t>
            </a:r>
            <a:r>
              <a:rPr lang="pl" dirty="0"/>
              <a:t>A02U x 1</a:t>
            </a:r>
            <a:r>
              <a:rPr lang="en-US" dirty="0"/>
              <a:t>6</a:t>
            </a:r>
            <a:r>
              <a:rPr lang="pl" dirty="0"/>
              <a:t>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120L24A7322313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522657" y="1593910"/>
            <a:ext cx="238050" cy="23860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0707" y="260228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272778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8307" y="1211735"/>
            <a:ext cx="7267385" cy="443453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917007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321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228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96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0.148 mm; #2) 0.146 mm; #3) 0.145 mm; </a:t>
            </a:r>
          </a:p>
          <a:p>
            <a:pPr lvl="1"/>
            <a:r>
              <a:rPr lang="en-US" dirty="0"/>
              <a:t>Mean 0.146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0.150 mm; #2) 0.145 mm; #3) 0.144 mm; </a:t>
            </a:r>
          </a:p>
          <a:p>
            <a:pPr lvl="1"/>
            <a:r>
              <a:rPr lang="en-US" dirty="0"/>
              <a:t>Mean 0.146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8007242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53.9%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18.9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248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438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013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4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5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 Report #12140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7" y="975519"/>
            <a:ext cx="7920000" cy="1173336"/>
          </a:xfrm>
        </p:spPr>
        <p:txBody>
          <a:bodyPr/>
          <a:lstStyle/>
          <a:p>
            <a:r>
              <a:rPr lang="en-US" dirty="0"/>
              <a:t>Some strand diameter measurements along the spool length of PO08S00206A03U were outside specification</a:t>
            </a:r>
          </a:p>
          <a:p>
            <a:r>
              <a:rPr lang="en-US" dirty="0"/>
              <a:t>Should </a:t>
            </a:r>
            <a:r>
              <a:rPr lang="en-US" i="1" dirty="0"/>
              <a:t>not</a:t>
            </a:r>
            <a:r>
              <a:rPr lang="en-US" dirty="0"/>
              <a:t> impact cable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MQXFA07 Coils Acceptance Review - 2020 12 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F1DE2-EFBB-40A4-AFA6-F71AE8AE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7" r="9055"/>
          <a:stretch/>
        </p:blipFill>
        <p:spPr>
          <a:xfrm>
            <a:off x="730011" y="2423171"/>
            <a:ext cx="7801989" cy="35509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45158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P43OL1127/QXFA-214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P43OL1127AE21E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PO08S00380A03U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11(11)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P43OL1127AE39E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PO08S00365A02U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251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P43OL1127AE37E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PO08S00365A02U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P43OL1127AE07E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PO08S00347A01U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337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448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P43OL1127AE12E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PO08S00357A04U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9918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214 - SSL and load line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581" y="5763601"/>
            <a:ext cx="540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version 2.4 of ECE spreadsheet (Rev. M. Turenne 7Dec2020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1" y="777269"/>
            <a:ext cx="7315200" cy="48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6" t="28505" r="3911" b="5577"/>
          <a:stretch/>
        </p:blipFill>
        <p:spPr>
          <a:xfrm>
            <a:off x="365806" y="1540387"/>
            <a:ext cx="8229510" cy="420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 (20 Nov 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2327537" y="5496514"/>
            <a:ext cx="548634" cy="4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114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340476" y="5234115"/>
            <a:ext cx="246887" cy="527008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2507" y="5711399"/>
            <a:ext cx="48282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124</a:t>
            </a:r>
          </a:p>
          <a:p>
            <a:r>
              <a:rPr lang="en-US" sz="1400" dirty="0"/>
              <a:t>212</a:t>
            </a:r>
          </a:p>
          <a:p>
            <a:r>
              <a:rPr lang="en-US" sz="1400" dirty="0"/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167943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P43OL1097/QXFA-114 – Cable QC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110°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1.534 mm</a:t>
            </a:r>
          </a:p>
          <a:p>
            <a:pPr lvl="1"/>
            <a:r>
              <a:rPr lang="en-US" dirty="0"/>
              <a:t>Production tail end: 1.529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MQXFA07 Coils Acceptance Review - 2020 12 17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42750</TotalTime>
  <Words>4042</Words>
  <Application>Microsoft Office PowerPoint</Application>
  <PresentationFormat>On-screen Show (4:3)</PresentationFormat>
  <Paragraphs>941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Wire Summary</vt:lpstr>
      <vt:lpstr>Overall Cable QC Summary</vt:lpstr>
      <vt:lpstr>QXFA-114 / P43OL1097</vt:lpstr>
      <vt:lpstr>Discrepancy Report #12140</vt:lpstr>
      <vt:lpstr>Present strand production data (20 Nov 2020)</vt:lpstr>
      <vt:lpstr>P43OL1097/QXFA-114 – Cable QC Summary</vt:lpstr>
      <vt:lpstr>Summary – coil 114</vt:lpstr>
      <vt:lpstr>QXFA-124 / P43OL1131</vt:lpstr>
      <vt:lpstr>P43OL1131/QXFA-124 – Cable QC Summary</vt:lpstr>
      <vt:lpstr>Summary – coil 124</vt:lpstr>
      <vt:lpstr>QXFA-212 / P43OL1124</vt:lpstr>
      <vt:lpstr>P43OL1124 /QXFA-212 – Cable QC Summary</vt:lpstr>
      <vt:lpstr>Summary – coil 212</vt:lpstr>
      <vt:lpstr>QXFA-214 / P43OL1127</vt:lpstr>
      <vt:lpstr>P43OL1127/QXFA-214 – Cable QC Summary</vt:lpstr>
      <vt:lpstr>Summary – coil 214</vt:lpstr>
      <vt:lpstr>END      [Back-Up Slides Below]</vt:lpstr>
      <vt:lpstr>Present strand production data (20 Nov 2020)</vt:lpstr>
      <vt:lpstr>Present strand production data (20 Nov 2020)</vt:lpstr>
      <vt:lpstr>Present strand production data (20 Nov 2020)</vt:lpstr>
      <vt:lpstr>P43OL1097/QXFA-114 – Cable Date, Lengths</vt:lpstr>
      <vt:lpstr>P43OL1097/QXFA-114 – Strand and SS Core ID</vt:lpstr>
      <vt:lpstr>P43OL1097/QXFA-114 Respooling Wire Diameter</vt:lpstr>
      <vt:lpstr>PowerPoint Presentation</vt:lpstr>
      <vt:lpstr>PowerPoint Presentation</vt:lpstr>
      <vt:lpstr>PowerPoint Presentation</vt:lpstr>
      <vt:lpstr>P43OL1097/QXFA-114 – Braiding</vt:lpstr>
      <vt:lpstr>P43OL1097/QXFA-114 – Wire Parameters</vt:lpstr>
      <vt:lpstr>P43OL1097/QXFA-114 – Extracted Strand RRR</vt:lpstr>
      <vt:lpstr>P43OL1097/QXFA-114 – Wire Parameters Supplier (S) and Verification (V) IC Data</vt:lpstr>
      <vt:lpstr>P43OL1097/QXFA-114 – Wire Parameters Supplier (S) and Verification (V) RRR Data</vt:lpstr>
      <vt:lpstr>Coil 114 - SSL and load line information</vt:lpstr>
      <vt:lpstr>P43OL1131/QXFA-124 – Cable Date, Lengths</vt:lpstr>
      <vt:lpstr>P43OL1131/QXFA-124 – Strand and SS Core ID</vt:lpstr>
      <vt:lpstr>P43OL1131/QXFA-124 Respooling Wire Diameter</vt:lpstr>
      <vt:lpstr>PowerPoint Presentation</vt:lpstr>
      <vt:lpstr>PowerPoint Presentation</vt:lpstr>
      <vt:lpstr>PowerPoint Presentation</vt:lpstr>
      <vt:lpstr>P43OL1131/QXFA-124 – Braiding</vt:lpstr>
      <vt:lpstr>P43OL1131/QXFA-124 – Wire Parameters</vt:lpstr>
      <vt:lpstr>P43OL1131/QXFA-124 – Wire Parameters Supplier (S) and Verification (V) IC Data</vt:lpstr>
      <vt:lpstr>P43OL1131/QXFA-124 – Wire Parameters Supplier (S) and Verification (V) RRR Data</vt:lpstr>
      <vt:lpstr>P43OL1131/QXFA-124 – Extracted Strand RRR</vt:lpstr>
      <vt:lpstr>Coil 124 - SSL and load line information</vt:lpstr>
      <vt:lpstr>P43OL1124/QXFA-212 – Cable Date, Lengths</vt:lpstr>
      <vt:lpstr>P43OL1124/QXFA-212 – Strand and SS Core ID</vt:lpstr>
      <vt:lpstr>P43OL1124/QXFA-212 Respooling Wire Diameter</vt:lpstr>
      <vt:lpstr>PowerPoint Presentation</vt:lpstr>
      <vt:lpstr>PowerPoint Presentation</vt:lpstr>
      <vt:lpstr>PowerPoint Presentation</vt:lpstr>
      <vt:lpstr>P43OL1124/QXFA-212 – Braiding</vt:lpstr>
      <vt:lpstr>P43OL1124/QXFA-212 – Wire Parameters</vt:lpstr>
      <vt:lpstr>P43OL1124/QXFA-212 – Wire Parameters Supplier (S) and Verification (V) IC Data</vt:lpstr>
      <vt:lpstr>P43OL1124/QXFA-212 – Wire Parameters Supplier (S) and Verification (V) RRR Data</vt:lpstr>
      <vt:lpstr>P43OL1124/QXFA-212 – Extracted Strand RRR</vt:lpstr>
      <vt:lpstr>Coil 212 - SSL and load line information</vt:lpstr>
      <vt:lpstr>P43OL1127/QXFA-214 – Cable Date, Lengths</vt:lpstr>
      <vt:lpstr>P43OL1127/QXFA-214 – Strand and SS Core ID</vt:lpstr>
      <vt:lpstr>P43OL1127/QXFA-214 Respooling Wire Diameter</vt:lpstr>
      <vt:lpstr>PowerPoint Presentation</vt:lpstr>
      <vt:lpstr>PowerPoint Presentation</vt:lpstr>
      <vt:lpstr>PowerPoint Presentation</vt:lpstr>
      <vt:lpstr>P43OL1127/QXFA-214 – Braiding</vt:lpstr>
      <vt:lpstr>P43OL1127/QXFA-214 – Wire Parameters</vt:lpstr>
      <vt:lpstr>P43OL1127/QXFA-214 – Wire Parameters Supplier (S) and Verification (V) IC Data</vt:lpstr>
      <vt:lpstr>P43OL1127/QXFA-214 – Wire Parameters Supplier (S) and Verification (V) RRR Data</vt:lpstr>
      <vt:lpstr>P43OL1127/QXFA-214 – Extracted Strand RRR</vt:lpstr>
      <vt:lpstr>Coil 214 - SSL and load line information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Lance Cooley</cp:lastModifiedBy>
  <cp:revision>1165</cp:revision>
  <cp:lastPrinted>2019-03-08T19:01:54Z</cp:lastPrinted>
  <dcterms:created xsi:type="dcterms:W3CDTF">2016-03-23T12:58:39Z</dcterms:created>
  <dcterms:modified xsi:type="dcterms:W3CDTF">2020-12-16T22:32:39Z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