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257" r:id="rId4"/>
    <p:sldId id="307" r:id="rId5"/>
    <p:sldId id="305" r:id="rId6"/>
    <p:sldId id="308" r:id="rId7"/>
    <p:sldId id="310" r:id="rId8"/>
    <p:sldId id="315" r:id="rId9"/>
    <p:sldId id="311" r:id="rId10"/>
    <p:sldId id="313" r:id="rId11"/>
    <p:sldId id="312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3" autoAdjust="0"/>
    <p:restoredTop sz="94725" autoAdjust="0"/>
  </p:normalViewPr>
  <p:slideViewPr>
    <p:cSldViewPr>
      <p:cViewPr>
        <p:scale>
          <a:sx n="70" d="100"/>
          <a:sy n="70" d="100"/>
        </p:scale>
        <p:origin x="-648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OTE Building PMG Report 08/05/2011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0978"/>
            <a:ext cx="6400800" cy="118872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Rhonda Merchut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38" y="1453648"/>
            <a:ext cx="7771473" cy="43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01000" cy="52578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01000" cy="52578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05800" cy="3810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Project Status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Background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Where we are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Plan to move forward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Project Status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HOK (A/E) re-submittal of Pre-Final (95%) documents rec’d this week:</a:t>
            </a:r>
          </a:p>
          <a:p>
            <a:pPr lvl="1"/>
            <a:r>
              <a:rPr lang="en-US" dirty="0" smtClean="0"/>
              <a:t>Construction documents</a:t>
            </a:r>
          </a:p>
          <a:p>
            <a:pPr lvl="1"/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Catalog cuts</a:t>
            </a:r>
          </a:p>
          <a:p>
            <a:pPr lvl="1"/>
            <a:r>
              <a:rPr lang="en-US" dirty="0" smtClean="0"/>
              <a:t>Cost estimate</a:t>
            </a:r>
          </a:p>
          <a:p>
            <a:pPr lvl="1"/>
            <a:r>
              <a:rPr lang="en-US" dirty="0" smtClean="0"/>
              <a:t>LEED/Guiding Principles</a:t>
            </a:r>
          </a:p>
          <a:p>
            <a:pPr lvl="1"/>
            <a:r>
              <a:rPr lang="en-US" dirty="0" smtClean="0"/>
              <a:t>Outline schedule</a:t>
            </a:r>
            <a:endParaRPr lang="en-US" dirty="0"/>
          </a:p>
          <a:p>
            <a:r>
              <a:rPr lang="en-US" dirty="0" smtClean="0"/>
              <a:t>Review is underway</a:t>
            </a:r>
          </a:p>
          <a:p>
            <a:pPr lvl="1"/>
            <a:r>
              <a:rPr lang="en-US" dirty="0" smtClean="0"/>
              <a:t>Extension of design coordinator’s (RBA) P.O. </a:t>
            </a:r>
            <a:r>
              <a:rPr lang="en-US" dirty="0" err="1" smtClean="0"/>
              <a:t>req’d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Original Pre-Final Submittal </a:t>
            </a:r>
            <a:r>
              <a:rPr lang="en-US" sz="3600" dirty="0" smtClean="0"/>
              <a:t>rec’d </a:t>
            </a:r>
            <a:br>
              <a:rPr lang="en-US" sz="3600" dirty="0" smtClean="0"/>
            </a:br>
            <a:r>
              <a:rPr lang="en-US" sz="3600" dirty="0" smtClean="0"/>
              <a:t>6/7 through 7/16 was </a:t>
            </a:r>
            <a:r>
              <a:rPr lang="en-US" sz="3600" dirty="0"/>
              <a:t>not </a:t>
            </a:r>
            <a:r>
              <a:rPr lang="en-US" sz="3600" dirty="0" smtClean="0"/>
              <a:t>complete due to: </a:t>
            </a:r>
            <a:endParaRPr lang="en-US" sz="3600" dirty="0"/>
          </a:p>
          <a:p>
            <a:pPr lvl="3"/>
            <a:r>
              <a:rPr lang="en-US" sz="3000" dirty="0"/>
              <a:t>incomplete construction documents, </a:t>
            </a:r>
          </a:p>
          <a:p>
            <a:pPr lvl="3"/>
            <a:r>
              <a:rPr lang="en-US" sz="3000" dirty="0"/>
              <a:t>missing </a:t>
            </a:r>
            <a:r>
              <a:rPr lang="en-US" sz="3000" dirty="0" smtClean="0"/>
              <a:t>doc’s -i.e. calculations, catalog cuts</a:t>
            </a:r>
            <a:endParaRPr lang="en-US" sz="3000" dirty="0"/>
          </a:p>
          <a:p>
            <a:pPr lvl="3"/>
            <a:r>
              <a:rPr lang="en-US" sz="3000" dirty="0"/>
              <a:t>resource loaded schedule not provided, </a:t>
            </a:r>
          </a:p>
          <a:p>
            <a:pPr lvl="3"/>
            <a:r>
              <a:rPr lang="en-US" sz="3000" dirty="0"/>
              <a:t>insufficient detail of cost estimate, </a:t>
            </a:r>
          </a:p>
          <a:p>
            <a:pPr lvl="3"/>
            <a:r>
              <a:rPr lang="en-US" sz="3000" dirty="0"/>
              <a:t>inadequate LEED </a:t>
            </a:r>
            <a:r>
              <a:rPr lang="en-US" sz="3000" dirty="0" smtClean="0"/>
              <a:t>documentation</a:t>
            </a:r>
          </a:p>
          <a:p>
            <a:r>
              <a:rPr lang="en-US" dirty="0" smtClean="0"/>
              <a:t>Tom Powers, project Senior PA, has actively engaged in a series of meetings with HOK to obtain required documents – the documents received this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 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5"/>
          <a:stretch/>
        </p:blipFill>
        <p:spPr>
          <a:xfrm>
            <a:off x="76200" y="1295400"/>
            <a:ext cx="8924231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6106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Final Design was scheduled to be complete for bidding  7/21/11.  </a:t>
            </a:r>
          </a:p>
          <a:p>
            <a:pPr marL="9144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Pre Final was schedule for 5/23/11. </a:t>
            </a:r>
          </a:p>
        </p:txBody>
      </p:sp>
    </p:spTree>
    <p:extLst>
      <p:ext uri="{BB962C8B-B14F-4D97-AF65-F5344CB8AC3E}">
        <p14:creationId xmlns:p14="http://schemas.microsoft.com/office/powerpoint/2010/main" val="26888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 – Best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If Documents rec’d this week are complete for a </a:t>
            </a:r>
            <a:r>
              <a:rPr lang="en-US" sz="3200" u="sng" dirty="0" smtClean="0"/>
              <a:t>95% submittal</a:t>
            </a:r>
            <a:r>
              <a:rPr lang="en-US" sz="3200" dirty="0" smtClean="0"/>
              <a:t>, we’ll have lost approximately 2 months. We would anticipate starting procurement o/a 9/21/11. </a:t>
            </a:r>
          </a:p>
          <a:p>
            <a:pPr lvl="1"/>
            <a:r>
              <a:rPr lang="en-US" sz="2800" dirty="0" smtClean="0"/>
              <a:t>Resource loaded schedule issue has not been resolved.</a:t>
            </a:r>
          </a:p>
          <a:p>
            <a:r>
              <a:rPr lang="en-US" sz="3200" dirty="0"/>
              <a:t>Because we must also refurbish the CDF building for IARC </a:t>
            </a:r>
            <a:r>
              <a:rPr lang="en-US" sz="3200"/>
              <a:t>after </a:t>
            </a:r>
            <a:r>
              <a:rPr lang="en-US" sz="3200" smtClean="0"/>
              <a:t>D&amp;D, </a:t>
            </a:r>
            <a:r>
              <a:rPr lang="en-US" sz="3200" dirty="0"/>
              <a:t>a couple months of delay is not critical for the IARC program.</a:t>
            </a:r>
          </a:p>
          <a:p>
            <a:pPr lvl="1"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Forward – Most Likely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001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Documents rec’d this week are somewhat short of a 95% submittal, manage the risk with selective work to be completed by others.</a:t>
            </a:r>
          </a:p>
          <a:p>
            <a:pPr lvl="1"/>
            <a:r>
              <a:rPr lang="en-US" dirty="0" smtClean="0"/>
              <a:t>Continue working with BSS to get completion of </a:t>
            </a:r>
            <a:r>
              <a:rPr lang="en-US" u="sng" dirty="0" smtClean="0"/>
              <a:t>construction documents</a:t>
            </a:r>
            <a:r>
              <a:rPr lang="en-US" dirty="0" smtClean="0"/>
              <a:t> (drawings &amp; spec’s) from HOK.</a:t>
            </a:r>
          </a:p>
          <a:p>
            <a:pPr marL="457200" lvl="1" indent="0">
              <a:buNone/>
            </a:pPr>
            <a:r>
              <a:rPr lang="en-US" dirty="0" smtClean="0"/>
              <a:t>AND:</a:t>
            </a:r>
          </a:p>
          <a:p>
            <a:pPr lvl="1"/>
            <a:r>
              <a:rPr lang="en-US" dirty="0" smtClean="0"/>
              <a:t>Engage others to support bid documents:</a:t>
            </a:r>
          </a:p>
          <a:p>
            <a:pPr lvl="2"/>
            <a:r>
              <a:rPr lang="en-US" sz="2400" dirty="0" smtClean="0"/>
              <a:t>Resource loaded </a:t>
            </a:r>
            <a:r>
              <a:rPr lang="en-US" sz="2400" dirty="0" smtClean="0"/>
              <a:t>const. schedule </a:t>
            </a:r>
            <a:r>
              <a:rPr lang="en-US" sz="2400" dirty="0" smtClean="0"/>
              <a:t>(based on DCEO </a:t>
            </a:r>
            <a:r>
              <a:rPr lang="en-US" sz="2400" dirty="0" err="1" smtClean="0"/>
              <a:t>reqmt’s</a:t>
            </a:r>
            <a:r>
              <a:rPr lang="en-US" sz="2400" dirty="0" smtClean="0"/>
              <a:t>).</a:t>
            </a:r>
          </a:p>
          <a:p>
            <a:pPr lvl="2"/>
            <a:r>
              <a:rPr lang="en-US" sz="2400" dirty="0" smtClean="0"/>
              <a:t>Detailed cost estimate.</a:t>
            </a:r>
          </a:p>
          <a:p>
            <a:pPr lvl="2"/>
            <a:r>
              <a:rPr lang="en-US" sz="2400" dirty="0" smtClean="0"/>
              <a:t>LEED Gold supporting documents (may require some detail design to be corrected by amendment).</a:t>
            </a:r>
          </a:p>
          <a:p>
            <a:pPr lvl="2"/>
            <a:r>
              <a:rPr lang="en-US" sz="2400" dirty="0" smtClean="0"/>
              <a:t>Advise/drawing support on amendments to clarify bidding doc’s</a:t>
            </a:r>
            <a:r>
              <a:rPr lang="en-US" dirty="0" smtClean="0"/>
              <a:t>.</a:t>
            </a:r>
          </a:p>
          <a:p>
            <a:pPr lvl="2"/>
            <a:r>
              <a:rPr lang="en-US" sz="2400" dirty="0" smtClean="0"/>
              <a:t>Value Engineering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Financial Impact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1328189"/>
              </p:ext>
            </p:extLst>
          </p:nvPr>
        </p:nvGraphicFramePr>
        <p:xfrm>
          <a:off x="457200" y="1143000"/>
          <a:ext cx="8001000" cy="4178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4000"/>
                <a:gridCol w="2667000"/>
              </a:tblGrid>
              <a:tr h="59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Resource </a:t>
                      </a:r>
                      <a:r>
                        <a:rPr lang="en-US" sz="2400" dirty="0" smtClean="0"/>
                        <a:t>loaded </a:t>
                      </a:r>
                      <a:r>
                        <a:rPr lang="en-US" sz="2400" dirty="0" smtClean="0"/>
                        <a:t>construction schedule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$15K</a:t>
                      </a:r>
                      <a:endParaRPr lang="en-US" sz="24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Detailed cost estimate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$20K</a:t>
                      </a:r>
                      <a:endParaRPr lang="en-US" sz="24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LEED Gold supporting documents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$10K</a:t>
                      </a:r>
                      <a:endParaRPr lang="en-US" sz="24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Advise/drawing support on amendments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$15K</a:t>
                      </a:r>
                      <a:endParaRPr lang="en-US" sz="24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 Engineering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$30K*</a:t>
                      </a:r>
                      <a:endParaRPr lang="en-US" sz="24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</a:t>
                      </a:r>
                      <a:r>
                        <a:rPr lang="en-US" sz="1800" dirty="0" smtClean="0"/>
                        <a:t>plus costs for HOK to implement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001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Working with HOK has been very challenging.</a:t>
            </a:r>
          </a:p>
          <a:p>
            <a:r>
              <a:rPr lang="en-US" sz="3200" dirty="0"/>
              <a:t>The project is at least 2 months behind schedule.</a:t>
            </a:r>
          </a:p>
          <a:p>
            <a:r>
              <a:rPr lang="en-US" sz="3200" dirty="0" smtClean="0"/>
              <a:t>A 2-3 month delay in the schedule is not critical.</a:t>
            </a:r>
          </a:p>
          <a:p>
            <a:r>
              <a:rPr lang="en-US" sz="3200" dirty="0" smtClean="0"/>
              <a:t>BSS &amp; FESS are working closely to obtain improved performance from HOK</a:t>
            </a:r>
          </a:p>
          <a:p>
            <a:r>
              <a:rPr lang="en-US" sz="3200" dirty="0" smtClean="0"/>
              <a:t>Going forward: HOK complete construction doc’s, others to provide support such as independent cost estimate, resource loaded schedule, value engineering, LEED &amp; amendment support.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374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OTE Building PMG Report 08/05/2011 </vt:lpstr>
      <vt:lpstr>Agenda</vt:lpstr>
      <vt:lpstr>Project Status: </vt:lpstr>
      <vt:lpstr>Background</vt:lpstr>
      <vt:lpstr>Project Plan Schedule</vt:lpstr>
      <vt:lpstr>Going Forward – Best Case</vt:lpstr>
      <vt:lpstr>Going Forward – Most Likely</vt:lpstr>
      <vt:lpstr>Financial Impact</vt:lpstr>
      <vt:lpstr>Summary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140</cp:revision>
  <cp:lastPrinted>2011-08-04T21:05:50Z</cp:lastPrinted>
  <dcterms:created xsi:type="dcterms:W3CDTF">2010-11-29T18:55:41Z</dcterms:created>
  <dcterms:modified xsi:type="dcterms:W3CDTF">2011-08-04T22:12:38Z</dcterms:modified>
</cp:coreProperties>
</file>