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9" r:id="rId5"/>
    <p:sldId id="617" r:id="rId6"/>
    <p:sldId id="350" r:id="rId7"/>
    <p:sldId id="615" r:id="rId8"/>
    <p:sldId id="634" r:id="rId9"/>
    <p:sldId id="622" r:id="rId10"/>
    <p:sldId id="619" r:id="rId11"/>
    <p:sldId id="613" r:id="rId12"/>
    <p:sldId id="611" r:id="rId13"/>
    <p:sldId id="345" r:id="rId14"/>
    <p:sldId id="635" r:id="rId15"/>
    <p:sldId id="679" r:id="rId16"/>
    <p:sldId id="681" r:id="rId17"/>
    <p:sldId id="678" r:id="rId18"/>
  </p:sldIdLst>
  <p:sldSz cx="9144000" cy="6858000" type="screen4x3"/>
  <p:notesSz cx="6950075" cy="923607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4" userDrawn="1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2448" userDrawn="1">
          <p15:clr>
            <a:srgbClr val="A4A3A4"/>
          </p15:clr>
        </p15:guide>
        <p15:guide id="6" orient="horz" pos="1440" userDrawn="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912" userDrawn="1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5472" userDrawn="1">
          <p15:clr>
            <a:srgbClr val="A4A3A4"/>
          </p15:clr>
        </p15:guide>
        <p15:guide id="12" pos="5396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5568" userDrawn="1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C295"/>
    <a:srgbClr val="981E32"/>
    <a:srgbClr val="C75B12"/>
    <a:srgbClr val="E17000"/>
    <a:srgbClr val="5B8F22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12EF6-4D0C-45C2-84C8-5AA89C164260}" v="13" dt="2020-12-17T04:01:38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 autoAdjust="0"/>
    <p:restoredTop sz="90482" autoAdjust="0"/>
  </p:normalViewPr>
  <p:slideViewPr>
    <p:cSldViewPr snapToObjects="1" showGuides="1">
      <p:cViewPr>
        <p:scale>
          <a:sx n="66" d="100"/>
          <a:sy n="66" d="100"/>
        </p:scale>
        <p:origin x="876" y="48"/>
      </p:cViewPr>
      <p:guideLst>
        <p:guide orient="horz" pos="326"/>
        <p:guide orient="horz" pos="1294"/>
        <p:guide orient="horz" pos="3744"/>
        <p:guide orient="horz" pos="3980"/>
        <p:guide orient="horz" pos="2448"/>
        <p:guide orient="horz" pos="1440"/>
        <p:guide orient="horz" pos="4183"/>
        <p:guide orient="horz" pos="912"/>
        <p:guide orient="horz" pos="2808"/>
        <p:guide pos="2880"/>
        <p:guide pos="5472"/>
        <p:guide pos="5396"/>
        <p:guide pos="288"/>
        <p:guide pos="3784"/>
        <p:guide pos="3736"/>
        <p:guide pos="5568"/>
        <p:guide pos="5464"/>
        <p:guide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18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x and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7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4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1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ine Dot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ntawi@slac.stanford.edu" TargetMode="External"/><Relationship Id="rId2" Type="http://schemas.openxmlformats.org/officeDocument/2006/relationships/hyperlink" Target="mailto:brweathe@slac.stanford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gif"/><Relationship Id="rId7" Type="http://schemas.openxmlformats.org/officeDocument/2006/relationships/image" Target="../media/image15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1978" y="1000680"/>
            <a:ext cx="8008937" cy="2246313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Massively Parallel RF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Power for Low-Cost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Next-Gen Colliders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94948" y="3441586"/>
            <a:ext cx="7989887" cy="218770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CA" b="1" dirty="0">
                <a:latin typeface="Arial"/>
                <a:cs typeface="Arial"/>
              </a:rPr>
              <a:t>Snowmass AF7 Seminar</a:t>
            </a:r>
          </a:p>
          <a:p>
            <a:r>
              <a:rPr lang="en-CA" b="1" dirty="0">
                <a:latin typeface="Arial"/>
                <a:cs typeface="Arial"/>
              </a:rPr>
              <a:t>Brandon Weatherford and Sami Tantawi</a:t>
            </a:r>
            <a:br>
              <a:rPr lang="en-CA" dirty="0">
                <a:latin typeface="Arial"/>
                <a:cs typeface="Arial"/>
              </a:rPr>
            </a:br>
            <a:r>
              <a:rPr lang="en-CA" dirty="0">
                <a:latin typeface="Arial"/>
                <a:cs typeface="Arial"/>
              </a:rPr>
              <a:t>Alyson Gold, Mark Kemp, Erik Jongewaard, Xueying Lu, Julian Merrick, Emilio Nanni, Chris Nantista, Alex Nguyen, Jeffrey Neilson, Muhammed Shumail, and Ann Sy</a:t>
            </a:r>
            <a:br>
              <a:rPr lang="en-CA" dirty="0">
                <a:latin typeface="Arial"/>
                <a:cs typeface="Arial"/>
              </a:rPr>
            </a:br>
            <a:endParaRPr lang="en-CA" dirty="0">
              <a:latin typeface="Arial"/>
              <a:cs typeface="Arial"/>
            </a:endParaRPr>
          </a:p>
          <a:p>
            <a:r>
              <a:rPr lang="en-CA" dirty="0">
                <a:latin typeface="Arial"/>
                <a:cs typeface="Arial"/>
              </a:rPr>
              <a:t>Dec. 17, 2020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demand problem for RF sources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65273-3B4E-4FA9-8B03-31D685E22305}"/>
              </a:ext>
            </a:extLst>
          </p:cNvPr>
          <p:cNvSpPr txBox="1"/>
          <p:nvPr/>
        </p:nvSpPr>
        <p:spPr>
          <a:xfrm>
            <a:off x="990600" y="4714303"/>
            <a:ext cx="18288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Funding Agencies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11515-E920-4110-971E-1F07A999135A}"/>
              </a:ext>
            </a:extLst>
          </p:cNvPr>
          <p:cNvSpPr txBox="1"/>
          <p:nvPr/>
        </p:nvSpPr>
        <p:spPr>
          <a:xfrm>
            <a:off x="6075784" y="4929746"/>
            <a:ext cx="1828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Industry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B9D9F-2389-4CEB-B583-0B4EB72FD47E}"/>
              </a:ext>
            </a:extLst>
          </p:cNvPr>
          <p:cNvSpPr txBox="1"/>
          <p:nvPr/>
        </p:nvSpPr>
        <p:spPr>
          <a:xfrm>
            <a:off x="838199" y="3741296"/>
            <a:ext cx="205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Wants: Collider and future HEP facilities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482314-D4A0-438F-A69D-C01C05C3C6F7}"/>
              </a:ext>
            </a:extLst>
          </p:cNvPr>
          <p:cNvSpPr txBox="1"/>
          <p:nvPr/>
        </p:nvSpPr>
        <p:spPr>
          <a:xfrm>
            <a:off x="990600" y="599508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Needs: Minimum cost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81D330-E21A-4B3D-9F1A-BCA82380E586}"/>
              </a:ext>
            </a:extLst>
          </p:cNvPr>
          <p:cNvSpPr txBox="1"/>
          <p:nvPr/>
        </p:nvSpPr>
        <p:spPr>
          <a:xfrm>
            <a:off x="6075784" y="387979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Wants: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AAE701-E431-466F-8BD7-51F7B2B5118A}"/>
              </a:ext>
            </a:extLst>
          </p:cNvPr>
          <p:cNvSpPr txBox="1"/>
          <p:nvPr/>
        </p:nvSpPr>
        <p:spPr>
          <a:xfrm>
            <a:off x="5904724" y="5995085"/>
            <a:ext cx="240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Needs: Guaranteed market opportunity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13FA28-A087-4EEE-8597-5AAACB54B5FB}"/>
              </a:ext>
            </a:extLst>
          </p:cNvPr>
          <p:cNvCxnSpPr>
            <a:cxnSpLocks/>
          </p:cNvCxnSpPr>
          <p:nvPr/>
        </p:nvCxnSpPr>
        <p:spPr>
          <a:xfrm flipV="1">
            <a:off x="2971800" y="4249129"/>
            <a:ext cx="2971800" cy="2096868"/>
          </a:xfrm>
          <a:prstGeom prst="straightConnector1">
            <a:avLst/>
          </a:prstGeom>
          <a:ln w="34925">
            <a:prstDash val="lg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0864D6-B645-45B2-8906-88EA0EE31519}"/>
              </a:ext>
            </a:extLst>
          </p:cNvPr>
          <p:cNvCxnSpPr>
            <a:cxnSpLocks/>
          </p:cNvCxnSpPr>
          <p:nvPr/>
        </p:nvCxnSpPr>
        <p:spPr>
          <a:xfrm flipH="1" flipV="1">
            <a:off x="2932923" y="4249129"/>
            <a:ext cx="2932923" cy="2096868"/>
          </a:xfrm>
          <a:prstGeom prst="straightConnector1">
            <a:avLst/>
          </a:prstGeom>
          <a:ln w="34925">
            <a:prstDash val="lg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F26FCC-46DF-4BCA-BCE4-8666353D1818}"/>
              </a:ext>
            </a:extLst>
          </p:cNvPr>
          <p:cNvSpPr txBox="1"/>
          <p:nvPr/>
        </p:nvSpPr>
        <p:spPr>
          <a:xfrm>
            <a:off x="3484984" y="407512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Opposing Motivations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2AEE24-C23B-4100-B856-661E71EE8D82}"/>
              </a:ext>
            </a:extLst>
          </p:cNvPr>
          <p:cNvSpPr txBox="1"/>
          <p:nvPr/>
        </p:nvSpPr>
        <p:spPr>
          <a:xfrm>
            <a:off x="3484984" y="58485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Gridlock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50AC7B-DF7D-416C-AAB8-09D32CF8C636}"/>
              </a:ext>
            </a:extLst>
          </p:cNvPr>
          <p:cNvSpPr/>
          <p:nvPr/>
        </p:nvSpPr>
        <p:spPr>
          <a:xfrm>
            <a:off x="142876" y="1348471"/>
            <a:ext cx="872391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</a:rPr>
              <a:t>MW-class RF sources are custom-designed, hand-built, and expensive </a:t>
            </a:r>
          </a:p>
          <a:p>
            <a:pPr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There are few commercially viable uses for high power klystrons in 2020</a:t>
            </a:r>
          </a:p>
          <a:p>
            <a:pPr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cs typeface="Times New Roman" pitchFamily="18" charset="0"/>
              </a:rPr>
              <a:t>The key is to develop a scalable, “dual-use” topology for RF power</a:t>
            </a:r>
          </a:p>
          <a:p>
            <a:pPr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SLAC drives applications for RF sources in commercial, medical, defense</a:t>
            </a:r>
          </a:p>
          <a:p>
            <a:pPr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Industry invests in mass production &amp; cost reduction to meet demand</a:t>
            </a:r>
          </a:p>
          <a:p>
            <a:pPr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$2/kW target achieved by industry, enabling funding of the next machine</a:t>
            </a:r>
          </a:p>
        </p:txBody>
      </p:sp>
    </p:spTree>
    <p:extLst>
      <p:ext uri="{BB962C8B-B14F-4D97-AF65-F5344CB8AC3E}">
        <p14:creationId xmlns:p14="http://schemas.microsoft.com/office/powerpoint/2010/main" val="349038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Spinoff programs using modular RF power:</a:t>
            </a:r>
            <a:br>
              <a:rPr lang="en-US" dirty="0"/>
            </a:br>
            <a:r>
              <a:rPr lang="en-US" dirty="0"/>
              <a:t>New science &amp; commercially viable applications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5F36FA-5F4C-4AF8-AB22-7B81AE3F7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66196" y="4050161"/>
            <a:ext cx="2286000" cy="3022334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4E8F2086-3CB5-45F9-84D1-CFF2C117414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4944121"/>
            <a:ext cx="4572000" cy="158261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108C90-8B43-4B1B-B07F-56EB733C60E6}"/>
              </a:ext>
            </a:extLst>
          </p:cNvPr>
          <p:cNvSpPr/>
          <p:nvPr/>
        </p:nvSpPr>
        <p:spPr>
          <a:xfrm>
            <a:off x="76200" y="4191000"/>
            <a:ext cx="4792035" cy="2513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4C331C-1E19-4A90-A8BE-CEAECF64220B}"/>
              </a:ext>
            </a:extLst>
          </p:cNvPr>
          <p:cNvSpPr/>
          <p:nvPr/>
        </p:nvSpPr>
        <p:spPr>
          <a:xfrm>
            <a:off x="4953286" y="1338920"/>
            <a:ext cx="4045791" cy="3011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F7F8E-8303-46BB-BACC-BECCB1344C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86" t="10104" r="9635" b="20458"/>
          <a:stretch/>
        </p:blipFill>
        <p:spPr>
          <a:xfrm>
            <a:off x="5365749" y="1905000"/>
            <a:ext cx="3200401" cy="228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5D95EC-59D0-451C-A3B1-8BE86B3B4754}"/>
              </a:ext>
            </a:extLst>
          </p:cNvPr>
          <p:cNvSpPr txBox="1"/>
          <p:nvPr/>
        </p:nvSpPr>
        <p:spPr>
          <a:xfrm>
            <a:off x="76200" y="4267200"/>
            <a:ext cx="4792035" cy="646331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dirty="0"/>
              <a:t>Compact PPM-focused </a:t>
            </a:r>
            <a:r>
              <a:rPr lang="en-US" dirty="0" err="1"/>
              <a:t>klystrinos</a:t>
            </a:r>
            <a:r>
              <a:rPr lang="en-US" dirty="0"/>
              <a:t> – </a:t>
            </a:r>
          </a:p>
          <a:p>
            <a:pPr algn="ctr"/>
            <a:r>
              <a:rPr lang="en-US" dirty="0"/>
              <a:t>Portable radiography for emergency response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6BA4F3-F8DD-4D93-B59D-62EB43001CA9}"/>
              </a:ext>
            </a:extLst>
          </p:cNvPr>
          <p:cNvSpPr txBox="1"/>
          <p:nvPr/>
        </p:nvSpPr>
        <p:spPr>
          <a:xfrm>
            <a:off x="4977867" y="1448205"/>
            <a:ext cx="40212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Next-generation radiation therapy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85EB86-FF19-4F0E-8455-973904DA85EF}"/>
              </a:ext>
            </a:extLst>
          </p:cNvPr>
          <p:cNvSpPr txBox="1"/>
          <p:nvPr/>
        </p:nvSpPr>
        <p:spPr>
          <a:xfrm>
            <a:off x="5280698" y="2003771"/>
            <a:ext cx="15695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 </a:t>
            </a:r>
            <a:r>
              <a:rPr lang="en-US" dirty="0" err="1"/>
              <a:t>klystrinos</a:t>
            </a:r>
            <a:r>
              <a:rPr lang="en-US" dirty="0"/>
              <a:t> per system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8132F-6AB8-4F6B-890E-16E3AD00AC41}"/>
              </a:ext>
            </a:extLst>
          </p:cNvPr>
          <p:cNvSpPr txBox="1"/>
          <p:nvPr/>
        </p:nvSpPr>
        <p:spPr>
          <a:xfrm>
            <a:off x="6852734" y="4499784"/>
            <a:ext cx="21565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duty </a:t>
            </a:r>
            <a:r>
              <a:rPr lang="en-US" dirty="0" err="1"/>
              <a:t>klystrino</a:t>
            </a:r>
            <a:r>
              <a:rPr lang="en-US" dirty="0"/>
              <a:t> for cargo scanning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BDA54F-7AF0-4395-B008-578D3A743246}"/>
              </a:ext>
            </a:extLst>
          </p:cNvPr>
          <p:cNvSpPr/>
          <p:nvPr/>
        </p:nvSpPr>
        <p:spPr>
          <a:xfrm>
            <a:off x="4953000" y="4350701"/>
            <a:ext cx="4045791" cy="23536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23A1C3-A87C-444B-9140-D0816E022D2E}"/>
              </a:ext>
            </a:extLst>
          </p:cNvPr>
          <p:cNvSpPr/>
          <p:nvPr/>
        </p:nvSpPr>
        <p:spPr>
          <a:xfrm>
            <a:off x="76200" y="1338920"/>
            <a:ext cx="4792035" cy="2852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1DB20AA0-EE70-419D-B599-F814F85527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91"/>
          <a:stretch/>
        </p:blipFill>
        <p:spPr>
          <a:xfrm>
            <a:off x="152400" y="1944211"/>
            <a:ext cx="4572000" cy="21705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3FA5C6-6273-452C-AA94-216A7D7487E1}"/>
              </a:ext>
            </a:extLst>
          </p:cNvPr>
          <p:cNvSpPr txBox="1"/>
          <p:nvPr/>
        </p:nvSpPr>
        <p:spPr>
          <a:xfrm>
            <a:off x="152400" y="1371600"/>
            <a:ext cx="4792035" cy="646331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dirty="0"/>
              <a:t>Cool Copper Collider (C</a:t>
            </a:r>
            <a:r>
              <a:rPr lang="en-US" baseline="30000" dirty="0"/>
              <a:t>3</a:t>
            </a:r>
            <a:r>
              <a:rPr lang="en-US" dirty="0"/>
              <a:t>) – Liquid N</a:t>
            </a:r>
            <a:r>
              <a:rPr lang="en-US" baseline="-25000" dirty="0"/>
              <a:t>2</a:t>
            </a:r>
            <a:r>
              <a:rPr lang="en-US" dirty="0"/>
              <a:t>-cooled C-band distributed coupling </a:t>
            </a:r>
            <a:r>
              <a:rPr lang="en-US" dirty="0" err="1"/>
              <a:t>linac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8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063F2-193D-41C8-A29F-F5FAE54E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50BCD-8540-46EC-85B2-50F337B1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R&amp;D – Electron Sources &amp; Focusing</a:t>
            </a:r>
          </a:p>
        </p:txBody>
      </p:sp>
      <p:pic>
        <p:nvPicPr>
          <p:cNvPr id="4" name="Picture 3" descr="D:\Users\Hao Yan\Dropbox\work\desktop\fig 1 v2.jpg">
            <a:extLst>
              <a:ext uri="{FF2B5EF4-FFF2-40B4-BE49-F238E27FC236}">
                <a16:creationId xmlns:a16="http://schemas.microsoft.com/office/drawing/2014/main" id="{16E8EDA6-7F79-4583-BC5A-9B05F99664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315"/>
          <a:stretch/>
        </p:blipFill>
        <p:spPr bwMode="auto">
          <a:xfrm>
            <a:off x="4824793" y="2249260"/>
            <a:ext cx="3730599" cy="155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FAFEC5-41D3-4620-AC67-68E5F1ED59E8}"/>
              </a:ext>
            </a:extLst>
          </p:cNvPr>
          <p:cNvSpPr/>
          <p:nvPr/>
        </p:nvSpPr>
        <p:spPr>
          <a:xfrm>
            <a:off x="179832" y="1243494"/>
            <a:ext cx="8705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Cheap amplifiers require research into more economical RF source components and processes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A9913-A205-471C-B5C3-3DED47CFDAAD}"/>
              </a:ext>
            </a:extLst>
          </p:cNvPr>
          <p:cNvSpPr/>
          <p:nvPr/>
        </p:nvSpPr>
        <p:spPr>
          <a:xfrm>
            <a:off x="179832" y="2107064"/>
            <a:ext cx="4394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</a:rPr>
              <a:t>Cost driver #1 – Thermionic e-guns: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Field emitter arrays (</a:t>
            </a:r>
            <a:r>
              <a:rPr lang="en-US" dirty="0" err="1">
                <a:cs typeface="Times New Roman" pitchFamily="18" charset="0"/>
              </a:rPr>
              <a:t>Diamondoid</a:t>
            </a:r>
            <a:r>
              <a:rPr lang="en-US" dirty="0">
                <a:cs typeface="Times New Roman" pitchFamily="18" charset="0"/>
              </a:rPr>
              <a:t>, carbon nanotube)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RF-driven thermionic emission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Microfabricated spark guns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Multi-aperture plasma cathodes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93FB0-B86E-4992-9103-6F157BA4FD3D}"/>
              </a:ext>
            </a:extLst>
          </p:cNvPr>
          <p:cNvSpPr txBox="1"/>
          <p:nvPr/>
        </p:nvSpPr>
        <p:spPr>
          <a:xfrm>
            <a:off x="5858434" y="2017781"/>
            <a:ext cx="3285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Yan, Shen &amp; </a:t>
            </a:r>
            <a:r>
              <a:rPr lang="en-US" sz="1000" dirty="0" err="1"/>
              <a:t>Melosh</a:t>
            </a:r>
            <a:r>
              <a:rPr lang="en-US" sz="1000" dirty="0"/>
              <a:t>, </a:t>
            </a:r>
            <a:r>
              <a:rPr lang="en-US" sz="1000" i="1" dirty="0"/>
              <a:t>Nano Lett. </a:t>
            </a:r>
            <a:r>
              <a:rPr lang="en-US" sz="1000" dirty="0"/>
              <a:t>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D8DA9B-24A3-40FE-9B8A-EF5AA37D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380" y="4041282"/>
            <a:ext cx="1006381" cy="2743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AAE6DC-5C66-4449-8AD9-CB640691E0D1}"/>
              </a:ext>
            </a:extLst>
          </p:cNvPr>
          <p:cNvSpPr/>
          <p:nvPr/>
        </p:nvSpPr>
        <p:spPr>
          <a:xfrm>
            <a:off x="152400" y="4533147"/>
            <a:ext cx="5257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</a:rPr>
              <a:t>Cost driver #2 – Magnets for beam focusing: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Multi-stage amplifiers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Ion focusing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Electrostatic focusing circuits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Multi-dimensional beams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D06C1-D57B-42D8-919E-C80D9EBDE10E}"/>
              </a:ext>
            </a:extLst>
          </p:cNvPr>
          <p:cNvSpPr txBox="1"/>
          <p:nvPr/>
        </p:nvSpPr>
        <p:spPr>
          <a:xfrm>
            <a:off x="7690760" y="4499784"/>
            <a:ext cx="145324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Carbon nanotube velvet for field emitter arrays</a:t>
            </a:r>
          </a:p>
        </p:txBody>
      </p:sp>
    </p:spTree>
    <p:extLst>
      <p:ext uri="{BB962C8B-B14F-4D97-AF65-F5344CB8AC3E}">
        <p14:creationId xmlns:p14="http://schemas.microsoft.com/office/powerpoint/2010/main" val="112722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063F2-193D-41C8-A29F-F5FAE54E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50BCD-8540-46EC-85B2-50F337B1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R&amp;D – Additive Manufacturing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A7636-4CFC-41E4-96A4-014D3DE53B3F}"/>
              </a:ext>
            </a:extLst>
          </p:cNvPr>
          <p:cNvSpPr txBox="1">
            <a:spLocks/>
          </p:cNvSpPr>
          <p:nvPr/>
        </p:nvSpPr>
        <p:spPr>
          <a:xfrm>
            <a:off x="5837399" y="5361363"/>
            <a:ext cx="3021154" cy="1416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/>
              <a:t>Laser-Sintered Copper Alloy Collector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/>
              <a:t>Replaces six machined parts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3DB67-B6DC-4248-8DFB-E2814B1AB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2713" r="16726" b="7230"/>
          <a:stretch/>
        </p:blipFill>
        <p:spPr>
          <a:xfrm rot="5400000">
            <a:off x="4792563" y="3141259"/>
            <a:ext cx="1503446" cy="2208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C4C124-0EF3-42EB-97DF-882A708C8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23728" r="42578" b="8477"/>
          <a:stretch/>
        </p:blipFill>
        <p:spPr>
          <a:xfrm>
            <a:off x="4640721" y="1762179"/>
            <a:ext cx="1197024" cy="1455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A1465-19F0-4811-A370-9D530AC89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4" t="27023" r="17558" b="12785"/>
          <a:stretch/>
        </p:blipFill>
        <p:spPr>
          <a:xfrm rot="16200000">
            <a:off x="731073" y="4641940"/>
            <a:ext cx="1466190" cy="2644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61AA5D-4742-4E9C-A796-CDAE34FD0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3" t="15969" b="5986"/>
          <a:stretch/>
        </p:blipFill>
        <p:spPr>
          <a:xfrm>
            <a:off x="2897090" y="5247134"/>
            <a:ext cx="2814430" cy="1466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6C08D3-8ED8-462F-BB1B-09DF973C8D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2" r="13505" b="18391"/>
          <a:stretch/>
        </p:blipFill>
        <p:spPr>
          <a:xfrm flipH="1">
            <a:off x="7509956" y="1762999"/>
            <a:ext cx="1249772" cy="1454653"/>
          </a:xfrm>
          <a:prstGeom prst="rect">
            <a:avLst/>
          </a:prstGeom>
        </p:spPr>
      </p:pic>
      <p:pic>
        <p:nvPicPr>
          <p:cNvPr id="10" name="Content Placeholder 14">
            <a:extLst>
              <a:ext uri="{FF2B5EF4-FFF2-40B4-BE49-F238E27FC236}">
                <a16:creationId xmlns:a16="http://schemas.microsoft.com/office/drawing/2014/main" id="{0789DD34-FEC3-4E45-BC19-AB93E1D38C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"/>
          <a:stretch/>
        </p:blipFill>
        <p:spPr>
          <a:xfrm>
            <a:off x="6648753" y="3428697"/>
            <a:ext cx="2421676" cy="1905303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5E78731-C673-4BC4-811B-D2A9737EAF48}"/>
              </a:ext>
            </a:extLst>
          </p:cNvPr>
          <p:cNvSpPr txBox="1">
            <a:spLocks/>
          </p:cNvSpPr>
          <p:nvPr/>
        </p:nvSpPr>
        <p:spPr>
          <a:xfrm>
            <a:off x="4482139" y="3240869"/>
            <a:ext cx="1514188" cy="424626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DMLS Copper Alloy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DA17194-400A-444C-BF3B-37DF92766436}"/>
              </a:ext>
            </a:extLst>
          </p:cNvPr>
          <p:cNvSpPr txBox="1">
            <a:spLocks/>
          </p:cNvSpPr>
          <p:nvPr/>
        </p:nvSpPr>
        <p:spPr>
          <a:xfrm>
            <a:off x="7395247" y="3217652"/>
            <a:ext cx="1702104" cy="424626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Electroformed Copper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79D9AFD-CE8D-4181-9F9C-0F9F63F72B1B}"/>
              </a:ext>
            </a:extLst>
          </p:cNvPr>
          <p:cNvSpPr txBox="1">
            <a:spLocks/>
          </p:cNvSpPr>
          <p:nvPr/>
        </p:nvSpPr>
        <p:spPr>
          <a:xfrm>
            <a:off x="4745422" y="5008461"/>
            <a:ext cx="1462436" cy="325539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Copper on Plastic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7FE2B6-4242-4932-BC21-2ECA0FAD33A0}"/>
              </a:ext>
            </a:extLst>
          </p:cNvPr>
          <p:cNvSpPr/>
          <p:nvPr/>
        </p:nvSpPr>
        <p:spPr>
          <a:xfrm>
            <a:off x="141886" y="1299175"/>
            <a:ext cx="4161212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cs typeface="Times New Roman" pitchFamily="18" charset="0"/>
              </a:rPr>
              <a:t>Cost driver #3 – Hand-built copper RF circuits, collectors, cooling manifolds, etc.</a:t>
            </a:r>
          </a:p>
          <a:p>
            <a:pPr>
              <a:spcAft>
                <a:spcPts val="600"/>
              </a:spcAft>
            </a:pPr>
            <a:endParaRPr lang="en-US" sz="2000" b="1" dirty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cs typeface="Times New Roman" pitchFamily="18" charset="0"/>
              </a:rPr>
              <a:t>Additive manufacturing is ideal for complex assemblies, but there are challenges: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RF wall losses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Porosity / vacuum compatibility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Brazing and welding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949D4DE-BDFE-4ABE-95D1-99EDB37E24EE}"/>
              </a:ext>
            </a:extLst>
          </p:cNvPr>
          <p:cNvSpPr txBox="1">
            <a:spLocks/>
          </p:cNvSpPr>
          <p:nvPr/>
        </p:nvSpPr>
        <p:spPr>
          <a:xfrm>
            <a:off x="5881060" y="2143775"/>
            <a:ext cx="1628896" cy="910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Q</a:t>
            </a:r>
            <a:r>
              <a:rPr lang="en-US" sz="2000" baseline="-25000" dirty="0"/>
              <a:t>o </a:t>
            </a:r>
            <a:r>
              <a:rPr lang="en-US" sz="2000" dirty="0"/>
              <a:t>&gt; 3400</a:t>
            </a:r>
          </a:p>
          <a:p>
            <a:r>
              <a:rPr lang="en-US" sz="2000" dirty="0"/>
              <a:t>$200 / cavity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3128A2F-BCAD-479E-8187-9CD2F9F31BD8}"/>
              </a:ext>
            </a:extLst>
          </p:cNvPr>
          <p:cNvSpPr txBox="1">
            <a:spLocks/>
          </p:cNvSpPr>
          <p:nvPr/>
        </p:nvSpPr>
        <p:spPr>
          <a:xfrm>
            <a:off x="4640721" y="1283679"/>
            <a:ext cx="4361394" cy="489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X-Band Resonant Cavities</a:t>
            </a:r>
          </a:p>
        </p:txBody>
      </p:sp>
    </p:spTree>
    <p:extLst>
      <p:ext uri="{BB962C8B-B14F-4D97-AF65-F5344CB8AC3E}">
        <p14:creationId xmlns:p14="http://schemas.microsoft.com/office/powerpoint/2010/main" val="60023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04A66D-887B-4440-BA65-0095A6B6F06E}"/>
              </a:ext>
            </a:extLst>
          </p:cNvPr>
          <p:cNvSpPr/>
          <p:nvPr/>
        </p:nvSpPr>
        <p:spPr>
          <a:xfrm>
            <a:off x="304800" y="1256705"/>
            <a:ext cx="872391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cs typeface="Times New Roman" pitchFamily="18" charset="0"/>
              </a:rPr>
              <a:t>Thank you! Questions?</a:t>
            </a:r>
          </a:p>
          <a:p>
            <a:pPr>
              <a:spcAft>
                <a:spcPts val="600"/>
              </a:spcAft>
            </a:pPr>
            <a:endParaRPr lang="en-US" b="1" dirty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</a:rPr>
              <a:t>You can also contact us at:</a:t>
            </a:r>
          </a:p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  <a:hlinkClick r:id="rId2"/>
              </a:rPr>
              <a:t>brweathe@slac.stanford.edu</a:t>
            </a:r>
            <a:r>
              <a:rPr lang="en-US" b="1" dirty="0">
                <a:cs typeface="Times New Roman" pitchFamily="18" charset="0"/>
              </a:rPr>
              <a:t> (Brandon)</a:t>
            </a:r>
          </a:p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  <a:hlinkClick r:id="rId3"/>
              </a:rPr>
              <a:t>tantawi@slac.stanford.edu</a:t>
            </a:r>
            <a:r>
              <a:rPr lang="en-US" b="1" dirty="0">
                <a:cs typeface="Times New Roman" pitchFamily="18" charset="0"/>
              </a:rPr>
              <a:t> (Sami)</a:t>
            </a:r>
          </a:p>
          <a:p>
            <a:pPr>
              <a:spcAft>
                <a:spcPts val="600"/>
              </a:spcAft>
            </a:pPr>
            <a:endParaRPr lang="en-US" b="1" dirty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b="1" dirty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cs typeface="Times New Roman" pitchFamily="18" charset="0"/>
              </a:rPr>
              <a:t>This work was supported by the following agencies: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US Dept. of Energy – Office of Science, HEP -  General Accelerator R&amp;D Program (DE-AC02-76SF00515)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US Dept. of Energy – NNSA / NA-22 (FY18-NA-PD3Jc)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US Dept. of Homeland Security (IAA  HSHQDC18ITR0004)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itchFamily="18" charset="0"/>
              </a:rPr>
              <a:t>Stanford School of Medicine, Dept. of Radiation Oncology</a:t>
            </a:r>
            <a:endParaRPr lang="en-US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7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9A6800-A078-4AC9-9901-85806558E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7F8E94-A3DC-4DD1-A7C1-534A79EB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Overview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C9AAE-A818-4529-8CA4-4D2A869A50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427882" cy="506552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b="1" dirty="0">
                <a:latin typeface="Arial"/>
                <a:cs typeface="Arial"/>
              </a:rPr>
              <a:t>Challenge of low-cost RF power &amp; our R&amp;D philosophy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b="1" dirty="0">
                <a:latin typeface="Arial"/>
                <a:cs typeface="Arial"/>
              </a:rPr>
              <a:t>Compact, mass-producible modulators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b="1" dirty="0">
                <a:latin typeface="Arial"/>
                <a:cs typeface="Arial"/>
              </a:rPr>
              <a:t>Multi-array multi-beam klystrons (MA-MBK)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b="1" dirty="0">
                <a:latin typeface="Arial"/>
                <a:cs typeface="Arial"/>
              </a:rPr>
              <a:t>Spinoff programs with commercial use 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en-US" b="1" dirty="0"/>
              <a:t>Fundamental R&amp;D in electron sources, focusing schemes, and additive manufacturing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b="1" dirty="0">
                <a:latin typeface="Arial"/>
                <a:cs typeface="Arial"/>
              </a:rPr>
              <a:t>RF source topologies with multidimensional beams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en-US" b="1" dirty="0">
                <a:latin typeface="Arial"/>
                <a:cs typeface="Arial"/>
              </a:rPr>
              <a:t>Advanced simulation code for rapid RF source development using </a:t>
            </a:r>
            <a:r>
              <a:rPr lang="en-US" b="1" dirty="0" err="1">
                <a:latin typeface="Arial"/>
                <a:cs typeface="Arial"/>
              </a:rPr>
              <a:t>Lagrangian</a:t>
            </a:r>
            <a:r>
              <a:rPr lang="en-US" b="1" dirty="0">
                <a:latin typeface="Arial"/>
                <a:cs typeface="Arial"/>
              </a:rPr>
              <a:t> classical field theory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b="1" dirty="0">
                <a:latin typeface="Arial"/>
                <a:cs typeface="Arial"/>
              </a:rPr>
              <a:t>Summary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8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52400" y="1243584"/>
            <a:ext cx="9601200" cy="5614416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accelerator system cost (C) can be expressed as:</a:t>
            </a:r>
          </a:p>
          <a:p>
            <a:pPr marL="800100" lvl="1" indent="-342900"/>
            <a:r>
              <a:rPr lang="en-US" dirty="0">
                <a:latin typeface="Arial"/>
                <a:cs typeface="Arial"/>
              </a:rPr>
              <a:t>C ≈ x*L + </a:t>
            </a:r>
            <a:r>
              <a:rPr lang="en-US" dirty="0" err="1">
                <a:latin typeface="Arial"/>
                <a:cs typeface="Arial"/>
              </a:rPr>
              <a:t>yG</a:t>
            </a:r>
            <a:r>
              <a:rPr lang="en-US" dirty="0">
                <a:latin typeface="Arial"/>
                <a:cs typeface="Arial"/>
              </a:rPr>
              <a:t>(I + G/R</a:t>
            </a:r>
            <a:r>
              <a:rPr lang="en-US" baseline="-25000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)*L + aux systems cost (e.g. injector)</a:t>
            </a:r>
            <a:r>
              <a:rPr lang="en-US" baseline="30000" dirty="0">
                <a:latin typeface="Arial"/>
                <a:cs typeface="Arial"/>
              </a:rPr>
              <a:t> </a:t>
            </a:r>
            <a:endParaRPr lang="en-US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power is the main driver of next-generation accelerator construction costs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1548360" y="1984372"/>
            <a:ext cx="246807" cy="573107"/>
          </a:xfrm>
          <a:prstGeom prst="rightBrace">
            <a:avLst>
              <a:gd name="adj1" fmla="val 8333"/>
              <a:gd name="adj2" fmla="val 52209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2438486"/>
            <a:ext cx="95410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Length</a:t>
            </a:r>
            <a:endParaRPr lang="en-US" b="1" i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3266927" y="1996493"/>
            <a:ext cx="239522" cy="533400"/>
          </a:xfrm>
          <a:prstGeom prst="rightBrace">
            <a:avLst>
              <a:gd name="adj1" fmla="val 8333"/>
              <a:gd name="adj2" fmla="val 52209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3200" y="2394329"/>
            <a:ext cx="272880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Power Dissipated</a:t>
            </a:r>
            <a:endParaRPr lang="en-US" b="1" i="1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algn="ctr"/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Structure</a:t>
            </a:r>
            <a:endParaRPr lang="en-US" b="1" i="1" dirty="0">
              <a:solidFill>
                <a:schemeClr val="accent6">
                  <a:lumMod val="50000"/>
                </a:schemeClr>
              </a:solidFill>
              <a:cs typeface="Arial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2459374" y="2070853"/>
            <a:ext cx="246808" cy="381000"/>
          </a:xfrm>
          <a:prstGeom prst="rightBrace">
            <a:avLst>
              <a:gd name="adj1" fmla="val 8333"/>
              <a:gd name="adj2" fmla="val 52209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43192" y="2394330"/>
            <a:ext cx="137159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Beam</a:t>
            </a:r>
            <a:endParaRPr lang="en-US" b="1" i="1" dirty="0">
              <a:solidFill>
                <a:srgbClr val="0070C0"/>
              </a:solidFill>
              <a:cs typeface="Arial"/>
            </a:endParaRPr>
          </a:p>
          <a:p>
            <a:pPr algn="ctr"/>
            <a:r>
              <a:rPr lang="en-US" b="1" i="1" dirty="0">
                <a:solidFill>
                  <a:srgbClr val="0070C0"/>
                </a:solidFill>
              </a:rPr>
              <a:t>Power</a:t>
            </a:r>
            <a:endParaRPr lang="en-US" b="1" i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F3EBAD-6DD0-4237-AB8E-24FA85F9509E}"/>
              </a:ext>
            </a:extLst>
          </p:cNvPr>
          <p:cNvSpPr txBox="1"/>
          <p:nvPr/>
        </p:nvSpPr>
        <p:spPr>
          <a:xfrm>
            <a:off x="149825" y="3089987"/>
            <a:ext cx="8735257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C00000"/>
                </a:solidFill>
                <a:cs typeface="Arial"/>
              </a:rPr>
              <a:t>x = $100-150k per meter for tunnel + structure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Based on ILC estimate</a:t>
            </a:r>
          </a:p>
          <a:p>
            <a:endParaRPr lang="en-US" sz="2000" dirty="0">
              <a:solidFill>
                <a:srgbClr val="0070C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cs typeface="Arial"/>
                <a:sym typeface="Wingdings" panose="05000000000000000000" pitchFamily="2" charset="2"/>
              </a:rPr>
              <a:t>Total RF power cost: $2-3M per meter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cs typeface="Arial"/>
              </a:rPr>
              <a:t>Beam Power: 100 MW/m (for 1 A beam, 100 MV/m gradient)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Structure Losses: up to 75 MW/m (133 M</a:t>
            </a:r>
            <a:r>
              <a:rPr lang="el-GR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Ω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/m R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for NCRF)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State of the art klystron + modulator: y = $20/kW for RF power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cs typeface="Arial"/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BAA6D-0620-4C3C-B01E-5BADA7657A1A}"/>
              </a:ext>
            </a:extLst>
          </p:cNvPr>
          <p:cNvSpPr txBox="1"/>
          <p:nvPr/>
        </p:nvSpPr>
        <p:spPr>
          <a:xfrm>
            <a:off x="250253" y="5444795"/>
            <a:ext cx="8534400" cy="1305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cs typeface="Arial"/>
                <a:sym typeface="Wingdings" panose="05000000000000000000" pitchFamily="2" charset="2"/>
              </a:rPr>
              <a:t>RF power is &gt; 90% of length-based capital costs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cs typeface="Arial"/>
                <a:sym typeface="Wingdings" panose="05000000000000000000" pitchFamily="2" charset="2"/>
              </a:rPr>
              <a:t>Order of magnitude reduction is needed</a:t>
            </a:r>
          </a:p>
        </p:txBody>
      </p:sp>
    </p:spTree>
    <p:extLst>
      <p:ext uri="{BB962C8B-B14F-4D97-AF65-F5344CB8AC3E}">
        <p14:creationId xmlns:p14="http://schemas.microsoft.com/office/powerpoint/2010/main" val="336985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9A6800-A078-4AC9-9901-85806558E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7F8E94-A3DC-4DD1-A7C1-534A79EB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80" y="96141"/>
            <a:ext cx="8103570" cy="75303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Reducing the cost of RF power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C9AAE-A818-4529-8CA4-4D2A869A50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243584"/>
            <a:ext cx="8732682" cy="224812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>
                <a:latin typeface="Arial"/>
                <a:cs typeface="Arial"/>
              </a:rPr>
              <a:t>RF power is the </a:t>
            </a:r>
            <a:r>
              <a:rPr lang="en-US" b="1" dirty="0">
                <a:latin typeface="Arial"/>
                <a:cs typeface="Arial"/>
              </a:rPr>
              <a:t>main cost driver </a:t>
            </a:r>
            <a:r>
              <a:rPr lang="en-US" dirty="0">
                <a:latin typeface="Arial"/>
                <a:cs typeface="Arial"/>
              </a:rPr>
              <a:t>for any advanced accelerator facility</a:t>
            </a:r>
          </a:p>
          <a:p>
            <a:pPr marL="342900" indent="-342900">
              <a:buChar char="•"/>
            </a:pPr>
            <a:r>
              <a:rPr lang="en-US" b="1" dirty="0">
                <a:solidFill>
                  <a:schemeClr val="accent1"/>
                </a:solidFill>
              </a:rPr>
              <a:t>The invention of pulse compressors, superconducting structures, and two-beam accelerators were all motivated by the need to reduce RF power costs</a:t>
            </a:r>
          </a:p>
          <a:p>
            <a:pPr marL="342900" indent="-342900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1504B3-F350-4F2B-972E-6586AEDA8A48}"/>
              </a:ext>
            </a:extLst>
          </p:cNvPr>
          <p:cNvGrpSpPr/>
          <p:nvPr/>
        </p:nvGrpSpPr>
        <p:grpSpPr>
          <a:xfrm>
            <a:off x="4487904" y="3491708"/>
            <a:ext cx="4579895" cy="3262151"/>
            <a:chOff x="4411331" y="1928183"/>
            <a:chExt cx="4579895" cy="32621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38D819-895D-49F3-B0A1-3CEC80D87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1331" y="1928183"/>
              <a:ext cx="4560780" cy="309481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170107-70AD-439A-A378-E4D2866C484D}"/>
                </a:ext>
              </a:extLst>
            </p:cNvPr>
            <p:cNvSpPr txBox="1"/>
            <p:nvPr/>
          </p:nvSpPr>
          <p:spPr>
            <a:xfrm>
              <a:off x="4804118" y="4882557"/>
              <a:ext cx="4187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*Radiofrequency Accelerator R&amp;D Strategy Report</a:t>
              </a:r>
            </a:p>
          </p:txBody>
        </p:sp>
      </p:grp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499B08-D39A-49DD-90C1-7503A192A351}"/>
              </a:ext>
            </a:extLst>
          </p:cNvPr>
          <p:cNvSpPr txBox="1">
            <a:spLocks/>
          </p:cNvSpPr>
          <p:nvPr/>
        </p:nvSpPr>
        <p:spPr>
          <a:xfrm>
            <a:off x="134310" y="3657599"/>
            <a:ext cx="4316389" cy="29243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DOE/HEP set a decadal goal of 70% DC-to-RF efficiency at $2/kW – an </a:t>
            </a:r>
            <a:r>
              <a:rPr lang="en-US" b="1" i="1" dirty="0"/>
              <a:t>extremely</a:t>
            </a:r>
            <a:r>
              <a:rPr lang="en-US" dirty="0"/>
              <a:t> difficult challenge at any frequency</a:t>
            </a:r>
          </a:p>
        </p:txBody>
      </p:sp>
    </p:spTree>
    <p:extLst>
      <p:ext uri="{BB962C8B-B14F-4D97-AF65-F5344CB8AC3E}">
        <p14:creationId xmlns:p14="http://schemas.microsoft.com/office/powerpoint/2010/main" val="356270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of the entire system – accelerator structure, modulator, and RF amplifier – is crucial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42363"/>
              </p:ext>
            </p:extLst>
          </p:nvPr>
        </p:nvGraphicFramePr>
        <p:xfrm>
          <a:off x="381000" y="1295400"/>
          <a:ext cx="4563921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7003984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30439752"/>
                    </a:ext>
                  </a:extLst>
                </a:gridCol>
                <a:gridCol w="982521">
                  <a:extLst>
                    <a:ext uri="{9D8B030D-6E8A-4147-A177-3AD203B41FA5}">
                      <a16:colId xmlns:a16="http://schemas.microsoft.com/office/drawing/2014/main" val="2038855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Efficiency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$/</a:t>
                      </a:r>
                      <a:r>
                        <a:rPr lang="en-US" sz="1600" b="1" i="1" dirty="0" err="1"/>
                        <a:t>kW</a:t>
                      </a:r>
                      <a:r>
                        <a:rPr lang="en-US" sz="1600" b="1" i="1" baseline="-25000" dirty="0" err="1"/>
                        <a:t>peak</a:t>
                      </a:r>
                      <a:endParaRPr lang="en-US" sz="1600" b="1" i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467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Commercial</a:t>
                      </a:r>
                      <a:r>
                        <a:rPr lang="en-US" sz="1600" baseline="0" dirty="0"/>
                        <a:t> Modulator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$10/kW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66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SLAC ILC</a:t>
                      </a:r>
                      <a:r>
                        <a:rPr lang="en-US" sz="1600" baseline="0" dirty="0"/>
                        <a:t> Marx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88%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$40/kW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0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SLAC XL-4 Klystron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$20/kW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2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Common Household Cooker Magnetron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65%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$13/kW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45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S-band Medical Klystron</a:t>
                      </a:r>
                    </a:p>
                  </a:txBody>
                  <a:tcPr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45%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$8/kW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9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Total System Goal*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70%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$2/kW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7443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4779293"/>
            <a:ext cx="3013703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Must increase total efficiency from 40% up to 70%, while decreasing cost by 10x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2B9B32-3B0F-4B90-AB22-35E9DB3E73FD}"/>
              </a:ext>
            </a:extLst>
          </p:cNvPr>
          <p:cNvGrpSpPr/>
          <p:nvPr/>
        </p:nvGrpSpPr>
        <p:grpSpPr>
          <a:xfrm>
            <a:off x="5937237" y="1484336"/>
            <a:ext cx="2514600" cy="2397126"/>
            <a:chOff x="5334000" y="4191000"/>
            <a:chExt cx="2514600" cy="23971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C5C8E6-4ABF-4277-9CED-8D2C7AAF7829}"/>
                </a:ext>
              </a:extLst>
            </p:cNvPr>
            <p:cNvSpPr txBox="1"/>
            <p:nvPr/>
          </p:nvSpPr>
          <p:spPr>
            <a:xfrm>
              <a:off x="5979865" y="4333177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RF Source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0655FB-4502-4FB1-B4D4-BFC3024CECE7}"/>
                </a:ext>
              </a:extLst>
            </p:cNvPr>
            <p:cNvSpPr/>
            <p:nvPr/>
          </p:nvSpPr>
          <p:spPr>
            <a:xfrm>
              <a:off x="5671131" y="4856532"/>
              <a:ext cx="1905000" cy="70657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Modulators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359568-D876-4DEF-8D15-BD8AE118CAED}"/>
                </a:ext>
              </a:extLst>
            </p:cNvPr>
            <p:cNvSpPr/>
            <p:nvPr/>
          </p:nvSpPr>
          <p:spPr>
            <a:xfrm>
              <a:off x="5767759" y="5744288"/>
              <a:ext cx="1711744" cy="7065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RF Amplifiers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9B5AD1-BEC4-4857-8F47-CBBB6FF33E26}"/>
                </a:ext>
              </a:extLst>
            </p:cNvPr>
            <p:cNvSpPr/>
            <p:nvPr/>
          </p:nvSpPr>
          <p:spPr>
            <a:xfrm>
              <a:off x="5334000" y="4191000"/>
              <a:ext cx="2514600" cy="239712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85583" y="4285344"/>
            <a:ext cx="5757093" cy="2191656"/>
            <a:chOff x="197768" y="4075033"/>
            <a:chExt cx="5757093" cy="2191656"/>
          </a:xfrm>
        </p:grpSpPr>
        <p:sp>
          <p:nvSpPr>
            <p:cNvPr id="17" name="TextBox 16"/>
            <p:cNvSpPr txBox="1"/>
            <p:nvPr/>
          </p:nvSpPr>
          <p:spPr>
            <a:xfrm>
              <a:off x="567749" y="5620357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Fabrication</a:t>
              </a:r>
            </a:p>
            <a:p>
              <a:pPr algn="ctr"/>
              <a:r>
                <a:rPr lang="en-US" dirty="0"/>
                <a:t>Methodologies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0210" y="4782843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RF and Beam Physics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154" y="5201600"/>
              <a:ext cx="1937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Novel Topologies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791802" y="4967509"/>
              <a:ext cx="569025" cy="365574"/>
            </a:xfrm>
            <a:prstGeom prst="rightArrow">
              <a:avLst>
                <a:gd name="adj1" fmla="val 29156"/>
                <a:gd name="adj2" fmla="val 3749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44613" y="4861370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Low-Cost Systems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5469" y="5410666"/>
              <a:ext cx="170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High Efficiency</a:t>
              </a:r>
            </a:p>
            <a:p>
              <a:pPr algn="ctr"/>
              <a:r>
                <a:rPr lang="en-US" dirty="0"/>
                <a:t>Systems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6922" y="4133089"/>
              <a:ext cx="2133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Research Thrusts</a:t>
              </a:r>
              <a:br>
                <a:rPr lang="en-US" b="1" dirty="0"/>
              </a:br>
              <a:r>
                <a:rPr lang="en-US" b="1" dirty="0"/>
                <a:t> @ SLAC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488" y="4260126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Research Objectives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97768" y="4075033"/>
              <a:ext cx="2512227" cy="2191656"/>
            </a:xfrm>
            <a:prstGeom prst="roundRect">
              <a:avLst>
                <a:gd name="adj" fmla="val 109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442634" y="4075033"/>
              <a:ext cx="2512227" cy="2191655"/>
            </a:xfrm>
            <a:prstGeom prst="roundRect">
              <a:avLst>
                <a:gd name="adj" fmla="val 118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949" y="6546945"/>
            <a:ext cx="6797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*System goals come from the 2017 DOE RF Accelerator R&amp;D Strategy Report</a:t>
            </a:r>
          </a:p>
        </p:txBody>
      </p:sp>
    </p:spTree>
    <p:extLst>
      <p:ext uri="{BB962C8B-B14F-4D97-AF65-F5344CB8AC3E}">
        <p14:creationId xmlns:p14="http://schemas.microsoft.com/office/powerpoint/2010/main" val="283996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60 kV Marx Modulator Topology Embodies Low-Cost Fabrication Techniques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67" y="1335411"/>
            <a:ext cx="2209800" cy="3180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335411"/>
            <a:ext cx="302807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Low-voltage RF power system enables mass-produced modulators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off-the-shelf, low-voltage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&gt;90% of fabrication accomplished with </a:t>
            </a:r>
            <a:r>
              <a:rPr lang="en-US" b="1" i="1" dirty="0"/>
              <a:t>extremely</a:t>
            </a:r>
            <a:r>
              <a:rPr lang="en-US" b="1" dirty="0"/>
              <a:t> high-throughput 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Testing and assembly can be automated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4614358"/>
          <a:ext cx="268986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704">
                  <a:extLst>
                    <a:ext uri="{9D8B030D-6E8A-4147-A177-3AD203B41FA5}">
                      <a16:colId xmlns:a16="http://schemas.microsoft.com/office/drawing/2014/main" val="987539786"/>
                    </a:ext>
                  </a:extLst>
                </a:gridCol>
                <a:gridCol w="1248156">
                  <a:extLst>
                    <a:ext uri="{9D8B030D-6E8A-4147-A177-3AD203B41FA5}">
                      <a16:colId xmlns:a16="http://schemas.microsoft.com/office/drawing/2014/main" val="15499931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613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Peak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2.5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920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Rep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r>
                        <a:rPr lang="en-US" sz="1400" baseline="0" dirty="0"/>
                        <a:t> kHz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969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Pulse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 µs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62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Cells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8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Average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3.8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35202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6449626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Kemp, Nguyen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688A87-3FCE-4353-BDCD-BB129E5FF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024404"/>
            <a:ext cx="3029354" cy="3657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B2EB2C-3A69-4E96-A54E-DAB407419D12}"/>
              </a:ext>
            </a:extLst>
          </p:cNvPr>
          <p:cNvSpPr txBox="1"/>
          <p:nvPr/>
        </p:nvSpPr>
        <p:spPr>
          <a:xfrm>
            <a:off x="2973207" y="5500507"/>
            <a:ext cx="25680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$8/kW achieved with first prototype @ SLAC</a:t>
            </a:r>
          </a:p>
          <a:p>
            <a:pPr algn="ctr"/>
            <a:r>
              <a:rPr lang="en-US" b="1" dirty="0"/>
              <a:t>$2/kW well within reach for qty &gt;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E2691-5722-4163-A1C3-A232948A3114}"/>
              </a:ext>
            </a:extLst>
          </p:cNvPr>
          <p:cNvSpPr txBox="1"/>
          <p:nvPr/>
        </p:nvSpPr>
        <p:spPr>
          <a:xfrm>
            <a:off x="5943600" y="1273400"/>
            <a:ext cx="296392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Complete Marx modulator assembly w/ DC supply, controls, diagnostics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9CD20D-7605-4066-96DC-B84E5881C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507" y="5443515"/>
            <a:ext cx="2029722" cy="137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E27FFF-8075-4106-A9DA-528D03CC2DCD}"/>
              </a:ext>
            </a:extLst>
          </p:cNvPr>
          <p:cNvSpPr txBox="1"/>
          <p:nvPr/>
        </p:nvSpPr>
        <p:spPr>
          <a:xfrm>
            <a:off x="5754768" y="5856586"/>
            <a:ext cx="1331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&lt;100 ns rise time</a:t>
            </a:r>
          </a:p>
          <a:p>
            <a:r>
              <a:rPr lang="en-US" dirty="0"/>
              <a:t>&lt;5% ripple</a:t>
            </a:r>
          </a:p>
        </p:txBody>
      </p:sp>
    </p:spTree>
    <p:extLst>
      <p:ext uri="{BB962C8B-B14F-4D97-AF65-F5344CB8AC3E}">
        <p14:creationId xmlns:p14="http://schemas.microsoft.com/office/powerpoint/2010/main" val="195314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94578" y="4132570"/>
            <a:ext cx="3251120" cy="2546629"/>
            <a:chOff x="8691182" y="1999884"/>
            <a:chExt cx="4647428" cy="4159890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BD5AE960-A611-7441-BC91-7A740270C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434" y="2393973"/>
              <a:ext cx="4097176" cy="33253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0C9199-0873-C649-928F-9EAD5D824A28}"/>
                </a:ext>
              </a:extLst>
            </p:cNvPr>
            <p:cNvSpPr txBox="1"/>
            <p:nvPr/>
          </p:nvSpPr>
          <p:spPr>
            <a:xfrm>
              <a:off x="8691182" y="1999884"/>
              <a:ext cx="1674725" cy="1206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Floquet</a:t>
              </a:r>
              <a:r>
                <a:rPr lang="en-US" sz="1400" dirty="0"/>
                <a:t> output combiner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803D0C-6660-A84F-9F91-7F0918A745DC}"/>
                </a:ext>
              </a:extLst>
            </p:cNvPr>
            <p:cNvSpPr txBox="1"/>
            <p:nvPr/>
          </p:nvSpPr>
          <p:spPr>
            <a:xfrm>
              <a:off x="9037140" y="5657024"/>
              <a:ext cx="2327578" cy="502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16 </a:t>
              </a:r>
              <a:r>
                <a:rPr lang="en-US" sz="1400" dirty="0" err="1"/>
                <a:t>Klystrinos</a:t>
              </a:r>
              <a:endParaRPr lang="en-US" sz="14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0E83F25-934B-0345-A19D-E8E26D7744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8570" y="3924706"/>
              <a:ext cx="543806" cy="18454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9D40465-729F-E749-AD18-7CBF9892233B}"/>
                </a:ext>
              </a:extLst>
            </p:cNvPr>
            <p:cNvCxnSpPr>
              <a:cxnSpLocks/>
            </p:cNvCxnSpPr>
            <p:nvPr/>
          </p:nvCxnSpPr>
          <p:spPr>
            <a:xfrm>
              <a:off x="9724688" y="2517672"/>
              <a:ext cx="887742" cy="5226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Modular Array Multi-Beam Klystron (MA-MBK) – High volume RF sources with several uses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731140" y="6458858"/>
            <a:ext cx="304304" cy="365125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800" y="1280657"/>
            <a:ext cx="5644400" cy="2431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Compact, low-voltage “</a:t>
            </a:r>
            <a:r>
              <a:rPr lang="en-US" sz="2000" b="1" dirty="0" err="1"/>
              <a:t>klystrinos</a:t>
            </a:r>
            <a:r>
              <a:rPr lang="en-US" sz="2000" b="1" dirty="0"/>
              <a:t>” – one RF source topology for many situations: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Stand-alone RF sources for low power, compact and portable systems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High volume, distributed </a:t>
            </a:r>
            <a:r>
              <a:rPr lang="en-US" sz="2000" dirty="0" err="1"/>
              <a:t>linac</a:t>
            </a:r>
            <a:r>
              <a:rPr lang="en-US" sz="2000" dirty="0"/>
              <a:t> feeding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Passive combining for higher peak power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359" y="1862347"/>
            <a:ext cx="2507594" cy="11373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17570" y="1335819"/>
            <a:ext cx="257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Integrated Pole Pieces/</a:t>
            </a:r>
          </a:p>
          <a:p>
            <a:pPr algn="ctr"/>
            <a:r>
              <a:rPr lang="en-US" sz="1400" dirty="0"/>
              <a:t>Long Period Halbach Arrays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307" y="2950733"/>
            <a:ext cx="2904556" cy="13525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6799" y="6525310"/>
            <a:ext cx="3306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Franzi, Gamzina, Jensen, Kowalczyk, Tantawi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6799" y="6306031"/>
            <a:ext cx="4572000" cy="269304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Jensen, “A Modular 5 MW X-Band Multi-Beam Klystron”, SLAC-PUB-15877.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865B1-706F-4B09-ADCA-3548DBB804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24" y="3719464"/>
            <a:ext cx="4572000" cy="25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3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25933D-8350-4316-85DB-F1A716E64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BADBF3-0D4A-4ED9-8797-4A754F2C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efficiency X-band </a:t>
            </a:r>
            <a:r>
              <a:rPr lang="en-US" dirty="0" err="1"/>
              <a:t>klystrinos</a:t>
            </a:r>
            <a:r>
              <a:rPr lang="en-US" dirty="0"/>
              <a:t> under construction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66198-818A-4104-9320-3D90A975F7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243583"/>
            <a:ext cx="5791200" cy="218541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60 kV </a:t>
            </a:r>
            <a:r>
              <a:rPr lang="en-US" dirty="0" err="1"/>
              <a:t>klystrino</a:t>
            </a:r>
            <a:r>
              <a:rPr lang="en-US" dirty="0"/>
              <a:t> designs are being built</a:t>
            </a:r>
          </a:p>
          <a:p>
            <a:pPr marL="800100" lvl="1" indent="-342900"/>
            <a:r>
              <a:rPr lang="en-US" dirty="0"/>
              <a:t>High-duty design @ 300 kW (solenoid focused for first prototype)</a:t>
            </a:r>
          </a:p>
          <a:p>
            <a:pPr marL="800100" lvl="1" indent="-342900"/>
            <a:r>
              <a:rPr lang="en-US" dirty="0" err="1"/>
              <a:t>SmCo</a:t>
            </a:r>
            <a:r>
              <a:rPr lang="en-US" dirty="0"/>
              <a:t>-focused, lightweight, 65% efficient design @ 200 kW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63B44-543F-45E0-BC3A-0736E2BE0925}"/>
              </a:ext>
            </a:extLst>
          </p:cNvPr>
          <p:cNvSpPr txBox="1"/>
          <p:nvPr/>
        </p:nvSpPr>
        <p:spPr>
          <a:xfrm>
            <a:off x="381000" y="3352800"/>
            <a:ext cx="250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Transfer curve</a:t>
            </a:r>
            <a:br>
              <a:rPr lang="en-US" b="1" u="sng" dirty="0"/>
            </a:br>
            <a:r>
              <a:rPr lang="en-US" b="1" u="sng" dirty="0"/>
              <a:t>@ 11.424 GHz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1243B-21A9-4DF6-8617-9B00A85B452B}"/>
              </a:ext>
            </a:extLst>
          </p:cNvPr>
          <p:cNvSpPr txBox="1"/>
          <p:nvPr/>
        </p:nvSpPr>
        <p:spPr>
          <a:xfrm>
            <a:off x="3505555" y="3373612"/>
            <a:ext cx="206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RF Bandwidth @ fixed drive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663B44-543F-45E0-BC3A-0736E2BE0925}"/>
              </a:ext>
            </a:extLst>
          </p:cNvPr>
          <p:cNvSpPr txBox="1"/>
          <p:nvPr/>
        </p:nvSpPr>
        <p:spPr>
          <a:xfrm>
            <a:off x="6096000" y="1253510"/>
            <a:ext cx="278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Beam trajectory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663B44-543F-45E0-BC3A-0736E2BE0925}"/>
              </a:ext>
            </a:extLst>
          </p:cNvPr>
          <p:cNvSpPr txBox="1"/>
          <p:nvPr/>
        </p:nvSpPr>
        <p:spPr>
          <a:xfrm>
            <a:off x="6192165" y="3975496"/>
            <a:ext cx="264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</a:t>
            </a:r>
            <a:r>
              <a:rPr lang="en-US" b="1" u="sng" baseline="30000" dirty="0"/>
              <a:t>-</a:t>
            </a:r>
            <a:r>
              <a:rPr lang="en-US" b="1" u="sng" dirty="0"/>
              <a:t> velocity vs. z</a:t>
            </a:r>
          </a:p>
        </p:txBody>
      </p:sp>
      <p:pic>
        <p:nvPicPr>
          <p:cNvPr id="8" name="NA22_v4.r_vs_z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1791" y="1622842"/>
            <a:ext cx="2857500" cy="2286000"/>
          </a:xfrm>
          <a:prstGeom prst="rect">
            <a:avLst/>
          </a:prstGeom>
        </p:spPr>
      </p:pic>
      <p:pic>
        <p:nvPicPr>
          <p:cNvPr id="9" name="NA22_v4.beta_z_vs_z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4411482"/>
            <a:ext cx="28575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r="25905"/>
          <a:stretch/>
        </p:blipFill>
        <p:spPr>
          <a:xfrm>
            <a:off x="96855" y="4038601"/>
            <a:ext cx="2798745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r="25358"/>
          <a:stretch/>
        </p:blipFill>
        <p:spPr>
          <a:xfrm>
            <a:off x="3048001" y="4041207"/>
            <a:ext cx="2819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8A50986-D0DD-4BAF-9061-3B0A37B48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2" t="65117" r="49543"/>
          <a:stretch/>
        </p:blipFill>
        <p:spPr>
          <a:xfrm>
            <a:off x="6351755" y="1213243"/>
            <a:ext cx="2595818" cy="228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446972-E009-41D5-A600-61B1E1BFB84A}"/>
              </a:ext>
            </a:extLst>
          </p:cNvPr>
          <p:cNvSpPr txBox="1"/>
          <p:nvPr/>
        </p:nvSpPr>
        <p:spPr>
          <a:xfrm>
            <a:off x="76200" y="4832789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Magnet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of high power at low voltage: drives innovation in RF source designs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199" y="1243584"/>
            <a:ext cx="5715001" cy="5065522"/>
          </a:xfrm>
        </p:spPr>
        <p:txBody>
          <a:bodyPr/>
          <a:lstStyle/>
          <a:p>
            <a:r>
              <a:rPr lang="en-US" b="1" dirty="0"/>
              <a:t>Multi-period tapered PPM focusing: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Tapered pole pieces &amp; long period increase focusing field</a:t>
            </a:r>
            <a:r>
              <a:rPr lang="en-US" dirty="0">
                <a:sym typeface="Wingdings" panose="05000000000000000000" pitchFamily="2" charset="2"/>
              </a:rPr>
              <a:t> by ~30%</a:t>
            </a:r>
          </a:p>
          <a:p>
            <a:r>
              <a:rPr lang="en-US" b="1" dirty="0"/>
              <a:t>Inexpensive low-voltage electron gun development w/ commercial partners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844926"/>
            <a:ext cx="1831884" cy="2743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143000" y="6477000"/>
            <a:ext cx="152400" cy="11112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446972-E009-41D5-A600-61B1E1BFB84A}"/>
              </a:ext>
            </a:extLst>
          </p:cNvPr>
          <p:cNvSpPr txBox="1"/>
          <p:nvPr/>
        </p:nvSpPr>
        <p:spPr>
          <a:xfrm>
            <a:off x="310958" y="6403460"/>
            <a:ext cx="82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Beam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43000" y="4995698"/>
            <a:ext cx="380999" cy="3383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446972-E009-41D5-A600-61B1E1BFB84A}"/>
              </a:ext>
            </a:extLst>
          </p:cNvPr>
          <p:cNvSpPr txBox="1"/>
          <p:nvPr/>
        </p:nvSpPr>
        <p:spPr>
          <a:xfrm>
            <a:off x="38101" y="5423557"/>
            <a:ext cx="106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Pole Piece</a:t>
            </a: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1104901" y="5746722"/>
            <a:ext cx="80009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403D2518-3278-488A-B18E-5A4998E3DDA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52" y="3934543"/>
            <a:ext cx="5432090" cy="291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660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F04EE95B34F54CAF98CCA354E25977" ma:contentTypeVersion="13" ma:contentTypeDescription="Create a new document." ma:contentTypeScope="" ma:versionID="2adfdc758654d8b85101a52620873410">
  <xsd:schema xmlns:xsd="http://www.w3.org/2001/XMLSchema" xmlns:xs="http://www.w3.org/2001/XMLSchema" xmlns:p="http://schemas.microsoft.com/office/2006/metadata/properties" xmlns:ns3="1dbe83c7-6773-4248-8f67-44b0431b678d" xmlns:ns4="990ae3e5-e1eb-41f8-b0c1-5c0ee49ac3c8" targetNamespace="http://schemas.microsoft.com/office/2006/metadata/properties" ma:root="true" ma:fieldsID="f0dbc001bd293c2c7b73a8580a123fff" ns3:_="" ns4:_="">
    <xsd:import namespace="1dbe83c7-6773-4248-8f67-44b0431b678d"/>
    <xsd:import namespace="990ae3e5-e1eb-41f8-b0c1-5c0ee49ac3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e83c7-6773-4248-8f67-44b0431b6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ae3e5-e1eb-41f8-b0c1-5c0ee49ac3c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BDB06E-AC82-4511-AF2C-A0B338DE93F6}">
  <ds:schemaRefs>
    <ds:schemaRef ds:uri="990ae3e5-e1eb-41f8-b0c1-5c0ee49ac3c8"/>
    <ds:schemaRef ds:uri="1dbe83c7-6773-4248-8f67-44b0431b678d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76C61E-0DF9-4E57-A98E-5F9630A94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be83c7-6773-4248-8f67-44b0431b678d"/>
    <ds:schemaRef ds:uri="990ae3e5-e1eb-41f8-b0c1-5c0ee49ac3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B15C17-D8EE-42CA-A0B6-DDC962527A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1198</Words>
  <Application>Microsoft Office PowerPoint</Application>
  <PresentationFormat>On-screen Show (4:3)</PresentationFormat>
  <Paragraphs>206</Paragraphs>
  <Slides>14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Arial,Sans-Serif</vt:lpstr>
      <vt:lpstr>Calibri</vt:lpstr>
      <vt:lpstr>Blank</vt:lpstr>
      <vt:lpstr>Massively Parallel RF Power for Low-Cost Next-Gen Colliders</vt:lpstr>
      <vt:lpstr>Overview</vt:lpstr>
      <vt:lpstr>RF power is the main driver of next-generation accelerator construction costs</vt:lpstr>
      <vt:lpstr>Reducing the cost of RF power</vt:lpstr>
      <vt:lpstr>Optimization of the entire system – accelerator structure, modulator, and RF amplifier – is crucial</vt:lpstr>
      <vt:lpstr>The 60 kV Marx Modulator Topology Embodies Low-Cost Fabrication Techniques</vt:lpstr>
      <vt:lpstr>The Modular Array Multi-Beam Klystron (MA-MBK) – High volume RF sources with several uses</vt:lpstr>
      <vt:lpstr>High efficiency X-band klystrinos under construction </vt:lpstr>
      <vt:lpstr>Challenge of high power at low voltage: drives innovation in RF source designs</vt:lpstr>
      <vt:lpstr>The demand problem for RF sources</vt:lpstr>
      <vt:lpstr>Spinoff programs using modular RF power: New science &amp; commercially viable applications</vt:lpstr>
      <vt:lpstr>Fundamental R&amp;D – Electron Sources &amp; Focusing</vt:lpstr>
      <vt:lpstr>Fundamental R&amp;D – Additive Manufacturing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Transcending RF Source Limitations</dc:title>
  <dc:creator/>
  <cp:lastModifiedBy/>
  <cp:revision>574</cp:revision>
  <dcterms:created xsi:type="dcterms:W3CDTF">2012-06-11T23:48:53Z</dcterms:created>
  <dcterms:modified xsi:type="dcterms:W3CDTF">2020-12-17T04:03:11Z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0x010100C6F04EE95B34F54CAF98CCA354E25977</vt:lpwstr>
  </property>
</Properties>
</file>