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9" r:id="rId5"/>
    <p:sldId id="616" r:id="rId6"/>
    <p:sldId id="688" r:id="rId7"/>
    <p:sldId id="287" r:id="rId8"/>
    <p:sldId id="288" r:id="rId9"/>
    <p:sldId id="331" r:id="rId10"/>
    <p:sldId id="682" r:id="rId11"/>
    <p:sldId id="683" r:id="rId12"/>
    <p:sldId id="686" r:id="rId13"/>
    <p:sldId id="687" r:id="rId14"/>
    <p:sldId id="684" r:id="rId15"/>
    <p:sldId id="685" r:id="rId16"/>
    <p:sldId id="689" r:id="rId17"/>
    <p:sldId id="301" r:id="rId18"/>
    <p:sldId id="678" r:id="rId19"/>
  </p:sldIdLst>
  <p:sldSz cx="9144000" cy="6858000" type="screen4x3"/>
  <p:notesSz cx="6950075" cy="9236075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">
          <p15:clr>
            <a:srgbClr val="A4A3A4"/>
          </p15:clr>
        </p15:guide>
        <p15:guide id="2" orient="horz" pos="1294">
          <p15:clr>
            <a:srgbClr val="A4A3A4"/>
          </p15:clr>
        </p15:guide>
        <p15:guide id="3" orient="horz" pos="3744" userDrawn="1">
          <p15:clr>
            <a:srgbClr val="A4A3A4"/>
          </p15:clr>
        </p15:guide>
        <p15:guide id="4" orient="horz" pos="3980">
          <p15:clr>
            <a:srgbClr val="A4A3A4"/>
          </p15:clr>
        </p15:guide>
        <p15:guide id="5" orient="horz" pos="2448" userDrawn="1">
          <p15:clr>
            <a:srgbClr val="A4A3A4"/>
          </p15:clr>
        </p15:guide>
        <p15:guide id="6" orient="horz" pos="1440" userDrawn="1">
          <p15:clr>
            <a:srgbClr val="A4A3A4"/>
          </p15:clr>
        </p15:guide>
        <p15:guide id="7" orient="horz" pos="4183">
          <p15:clr>
            <a:srgbClr val="A4A3A4"/>
          </p15:clr>
        </p15:guide>
        <p15:guide id="8" orient="horz" pos="912" userDrawn="1">
          <p15:clr>
            <a:srgbClr val="A4A3A4"/>
          </p15:clr>
        </p15:guide>
        <p15:guide id="9" orient="horz" pos="2808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pos="5472" userDrawn="1">
          <p15:clr>
            <a:srgbClr val="A4A3A4"/>
          </p15:clr>
        </p15:guide>
        <p15:guide id="12" pos="5396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5568" userDrawn="1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2C295"/>
    <a:srgbClr val="981E32"/>
    <a:srgbClr val="C75B12"/>
    <a:srgbClr val="E17000"/>
    <a:srgbClr val="5B8F22"/>
    <a:srgbClr val="A79E70"/>
    <a:srgbClr val="4D4F53"/>
    <a:srgbClr val="0099CC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3" autoAdjust="0"/>
    <p:restoredTop sz="90482" autoAdjust="0"/>
  </p:normalViewPr>
  <p:slideViewPr>
    <p:cSldViewPr snapToObjects="1" showGuides="1">
      <p:cViewPr varScale="1">
        <p:scale>
          <a:sx n="65" d="100"/>
          <a:sy n="65" d="100"/>
        </p:scale>
        <p:origin x="1656" y="72"/>
      </p:cViewPr>
      <p:guideLst>
        <p:guide orient="horz" pos="326"/>
        <p:guide orient="horz" pos="1294"/>
        <p:guide orient="horz" pos="3744"/>
        <p:guide orient="horz" pos="3980"/>
        <p:guide orient="horz" pos="2448"/>
        <p:guide orient="horz" pos="1440"/>
        <p:guide orient="horz" pos="4183"/>
        <p:guide orient="horz" pos="912"/>
        <p:guide orient="horz" pos="2808"/>
        <p:guide pos="2880"/>
        <p:guide pos="5472"/>
        <p:guide pos="5396"/>
        <p:guide pos="288"/>
        <p:guide pos="3784"/>
        <p:guide pos="3736"/>
        <p:guide pos="5568"/>
        <p:guide pos="5464"/>
        <p:guide pos="3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318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61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1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6500" y="704850"/>
            <a:ext cx="4706938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7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96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2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ine Dot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0" y="0"/>
            <a:ext cx="9158400" cy="6868800"/>
          </a:xfrm>
          <a:prstGeom prst="rect">
            <a:avLst/>
          </a:prstGeom>
        </p:spPr>
      </p:pic>
      <p:pic>
        <p:nvPicPr>
          <p:cNvPr id="8" name="Logo SLAC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Logo DOE Stanford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jpeg"/><Relationship Id="rId7" Type="http://schemas.openxmlformats.org/officeDocument/2006/relationships/image" Target="../media/image33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brweathe@slac.stanford.edu" TargetMode="External"/><Relationship Id="rId2" Type="http://schemas.openxmlformats.org/officeDocument/2006/relationships/hyperlink" Target="mailto:tantawi@slac.stanford.ed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11978" y="1000680"/>
            <a:ext cx="8008937" cy="2246313"/>
          </a:xfrm>
        </p:spPr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Novel RF Source</a:t>
            </a:r>
            <a:br>
              <a:rPr lang="en-US" sz="4000" dirty="0">
                <a:latin typeface="Arial"/>
                <a:cs typeface="Arial"/>
              </a:rPr>
            </a:br>
            <a:r>
              <a:rPr lang="en-US" sz="4000" dirty="0">
                <a:latin typeface="Arial"/>
                <a:cs typeface="Arial"/>
              </a:rPr>
              <a:t>Topologies and</a:t>
            </a:r>
            <a:br>
              <a:rPr lang="en-US" sz="4000" dirty="0">
                <a:latin typeface="Arial"/>
                <a:cs typeface="Arial"/>
              </a:rPr>
            </a:br>
            <a:r>
              <a:rPr lang="en-US" sz="4000" dirty="0">
                <a:latin typeface="Arial"/>
                <a:cs typeface="Arial"/>
              </a:rPr>
              <a:t>Advanced Modeling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94948" y="3441586"/>
            <a:ext cx="7989887" cy="218770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CA" b="1" dirty="0">
                <a:latin typeface="Arial"/>
                <a:cs typeface="Arial"/>
              </a:rPr>
              <a:t>Snowmass AF7 Seminar</a:t>
            </a:r>
          </a:p>
          <a:p>
            <a:r>
              <a:rPr lang="en-CA" b="1" dirty="0">
                <a:latin typeface="Arial"/>
                <a:cs typeface="Arial"/>
              </a:rPr>
              <a:t>Sami Tantawi and Brandon Weatherford</a:t>
            </a:r>
            <a:br>
              <a:rPr lang="en-CA" dirty="0">
                <a:latin typeface="Arial"/>
                <a:cs typeface="Arial"/>
              </a:rPr>
            </a:br>
            <a:r>
              <a:rPr lang="en-CA" dirty="0">
                <a:latin typeface="Arial"/>
                <a:cs typeface="Arial"/>
              </a:rPr>
              <a:t>Alyson Gold, Mark Kemp, Erik Jongewaard, Xueying Lu, Julian Merrick, Emilio Nanni, Chris Nantista, Alex Nguyen, Jeffrey Neilson, Muhammed Shumail, and Ann Sy</a:t>
            </a:r>
            <a:br>
              <a:rPr lang="en-CA" dirty="0">
                <a:latin typeface="Arial"/>
                <a:cs typeface="Arial"/>
              </a:rPr>
            </a:br>
            <a:endParaRPr lang="en-CA" dirty="0">
              <a:latin typeface="Arial"/>
              <a:cs typeface="Arial"/>
            </a:endParaRPr>
          </a:p>
          <a:p>
            <a:r>
              <a:rPr lang="en-CA" dirty="0">
                <a:latin typeface="Arial"/>
                <a:cs typeface="Arial"/>
              </a:rPr>
              <a:t>Dec. 17, 2020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DB6951-DAA2-434A-BDEC-063511360B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F8E1DA-963F-4701-AB58-F0655C587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latin typeface="+mj-lt"/>
              </a:rPr>
              <a:t>Lagrangian</a:t>
            </a:r>
            <a:r>
              <a:rPr lang="en-US" altLang="en-US" dirty="0">
                <a:latin typeface="+mj-lt"/>
              </a:rPr>
              <a:t> Field Theory</a:t>
            </a:r>
          </a:p>
        </p:txBody>
      </p:sp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27333A90-8250-4DE2-954D-02961D01F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1779" y="3903520"/>
            <a:ext cx="1420501" cy="1345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6C97B8D-A751-440B-89E2-92CDFB55E1FF}"/>
              </a:ext>
            </a:extLst>
          </p:cNvPr>
          <p:cNvSpPr txBox="1">
            <a:spLocks/>
          </p:cNvSpPr>
          <p:nvPr/>
        </p:nvSpPr>
        <p:spPr>
          <a:xfrm>
            <a:off x="738541" y="1902294"/>
            <a:ext cx="7959725" cy="4889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Reformulation of </a:t>
            </a:r>
            <a:r>
              <a:rPr lang="en-US" sz="2400" dirty="0">
                <a:solidFill>
                  <a:schemeClr val="bg2"/>
                </a:solidFill>
              </a:rPr>
              <a:t>Maxwell’s equations</a:t>
            </a:r>
          </a:p>
        </p:txBody>
      </p:sp>
      <p:pic>
        <p:nvPicPr>
          <p:cNvPr id="9" name="Picture 2" descr="https://upload.wikimedia.org/wikipedia/commons/1/19/Lagrange_portrait.jpg">
            <a:extLst>
              <a:ext uri="{FF2B5EF4-FFF2-40B4-BE49-F238E27FC236}">
                <a16:creationId xmlns:a16="http://schemas.microsoft.com/office/drawing/2014/main" id="{0470610B-ED3D-48EB-B001-12F1E94C2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0"/>
          <a:stretch/>
        </p:blipFill>
        <p:spPr bwMode="auto">
          <a:xfrm>
            <a:off x="7488549" y="3929556"/>
            <a:ext cx="1420501" cy="1345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6B1FD36-D9F7-4EFA-8155-C294575D4EA4}"/>
              </a:ext>
            </a:extLst>
          </p:cNvPr>
          <p:cNvGrpSpPr/>
          <p:nvPr/>
        </p:nvGrpSpPr>
        <p:grpSpPr>
          <a:xfrm>
            <a:off x="2275256" y="2955519"/>
            <a:ext cx="5290036" cy="1566367"/>
            <a:chOff x="2256236" y="1562077"/>
            <a:chExt cx="5060344" cy="1566367"/>
          </a:xfrm>
        </p:grpSpPr>
        <p:sp>
          <p:nvSpPr>
            <p:cNvPr id="11" name="Speech Bubble: Rectangle 10">
              <a:extLst>
                <a:ext uri="{FF2B5EF4-FFF2-40B4-BE49-F238E27FC236}">
                  <a16:creationId xmlns:a16="http://schemas.microsoft.com/office/drawing/2014/main" id="{0A75C3C5-E776-4120-A81E-DD8DADA31969}"/>
                </a:ext>
              </a:extLst>
            </p:cNvPr>
            <p:cNvSpPr/>
            <p:nvPr/>
          </p:nvSpPr>
          <p:spPr>
            <a:xfrm>
              <a:off x="2256236" y="1562077"/>
              <a:ext cx="5060343" cy="1145580"/>
            </a:xfrm>
            <a:prstGeom prst="wedgeRectCallout">
              <a:avLst>
                <a:gd name="adj1" fmla="val -64391"/>
                <a:gd name="adj2" fmla="val 102720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1ED0DB2-3825-4D6D-BD38-A57E0C1D7CA6}"/>
                </a:ext>
              </a:extLst>
            </p:cNvPr>
            <p:cNvGrpSpPr/>
            <p:nvPr/>
          </p:nvGrpSpPr>
          <p:grpSpPr>
            <a:xfrm>
              <a:off x="2363069" y="1607450"/>
              <a:ext cx="4953511" cy="1520994"/>
              <a:chOff x="2391644" y="1588400"/>
              <a:chExt cx="4953511" cy="15209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E9E33436-D98B-43C9-BF62-DDBCC9C3F8CF}"/>
                      </a:ext>
                    </a:extLst>
                  </p:cNvPr>
                  <p:cNvSpPr/>
                  <p:nvPr/>
                </p:nvSpPr>
                <p:spPr>
                  <a:xfrm>
                    <a:off x="2391644" y="1588400"/>
                    <a:ext cx="2123402" cy="10858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14:m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⃑"/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oMath>
                    </a14:m>
                    <a:r>
                      <a:rPr lang="en-US" sz="2400" b="0" dirty="0">
                        <a:solidFill>
                          <a:schemeClr val="bg1"/>
                        </a:solidFill>
                        <a:ea typeface="Cambria Math" panose="02040503050406030204" pitchFamily="18" charset="0"/>
                      </a:rPr>
                      <a:t> </a:t>
                    </a:r>
                  </a:p>
                  <a:p>
                    <a:pPr>
                      <a:spcAft>
                        <a:spcPts val="600"/>
                      </a:spcAft>
                    </a:pPr>
                    <a14:m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⃑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acc>
                          <m:accPr>
                            <m:chr m:val="⃑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a14:m>
                    <a:r>
                      <a:rPr lang="en-US" sz="2400" dirty="0">
                        <a:solidFill>
                          <a:schemeClr val="bg1"/>
                        </a:solidFill>
                        <a:ea typeface="Cambria Math" panose="020405030504060302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A768C9C2-3972-46DE-9D7F-87EED8427A7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1644" y="1588400"/>
                    <a:ext cx="2123402" cy="10858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C0FAA6B9-6250-4B61-B15F-19912FE616AA}"/>
                      </a:ext>
                    </a:extLst>
                  </p:cNvPr>
                  <p:cNvSpPr/>
                  <p:nvPr/>
                </p:nvSpPr>
                <p:spPr>
                  <a:xfrm>
                    <a:off x="4621878" y="1588400"/>
                    <a:ext cx="2723277" cy="152099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14:m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⃑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a14:m>
                    <a:r>
                      <a:rPr lang="en-US" sz="2400" dirty="0">
                        <a:solidFill>
                          <a:schemeClr val="bg1"/>
                        </a:solidFill>
                        <a:ea typeface="Cambria Math" panose="02040503050406030204" pitchFamily="18" charset="0"/>
                      </a:rPr>
                      <a:t> </a:t>
                    </a:r>
                  </a:p>
                  <a:p>
                    <a:pPr>
                      <a:spcAft>
                        <a:spcPts val="600"/>
                      </a:spcAft>
                    </a:pPr>
                    <a14:m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⃑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acc>
                          <m:accPr>
                            <m:chr m:val="⃑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acc>
                          <m:accPr>
                            <m:chr m:val="⃑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oMath>
                    </a14:m>
                    <a:r>
                      <a:rPr lang="en-US" sz="2400" dirty="0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DAD60486-4AF0-49F2-9E9A-7316B925A9B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21878" y="1588400"/>
                    <a:ext cx="2723277" cy="152099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0614A8DB-7035-49AB-BCA1-40073FAAB85B}"/>
                  </a:ext>
                </a:extLst>
              </p:cNvPr>
              <p:cNvSpPr/>
              <p:nvPr/>
            </p:nvSpPr>
            <p:spPr>
              <a:xfrm>
                <a:off x="1948782" y="5221876"/>
                <a:ext cx="5813266" cy="734792"/>
              </a:xfrm>
              <a:prstGeom prst="wedgeRectCallout">
                <a:avLst>
                  <a:gd name="adj1" fmla="val 49302"/>
                  <a:gd name="adj2" fmla="val -118237"/>
                </a:avLst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nary>
                          <m:nary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l-GR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𝛺</m:t>
                            </m:r>
                          </m:sub>
                          <m:sup>
                            <m: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num>
                              <m:den>
                                <m:r>
                                  <a:rPr lang="en-US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𝛻𝜙</m:t>
                                    </m:r>
                                    <m:r>
                                      <a:rPr lang="en-US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b>
                                        <m:r>
                                          <a:rPr lang="en-US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acc>
                                      <m:accPr>
                                        <m:chr m:val="⃑"/>
                                        <m:ctrlP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𝛻</m:t>
                                    </m:r>
                                    <m:r>
                                      <a:rPr lang="en-US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acc>
                                      <m:accPr>
                                        <m:chr m:val="⃑"/>
                                        <m:ctrlP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𝜌𝜙</m:t>
                            </m:r>
                            <m: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⃑"/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  <m: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⃑"/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</m:nary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𝑑𝑉</m:t>
                        </m:r>
                        <m:r>
                          <m:rPr>
                            <m:nor/>
                          </m:rPr>
                          <a:rPr lang="en-US" i="1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0614A8DB-7035-49AB-BCA1-40073FAAB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782" y="5221876"/>
                <a:ext cx="5813266" cy="734792"/>
              </a:xfrm>
              <a:prstGeom prst="wedgeRectCallout">
                <a:avLst>
                  <a:gd name="adj1" fmla="val 49302"/>
                  <a:gd name="adj2" fmla="val -118237"/>
                </a:avLst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654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DB6951-DAA2-434A-BDEC-063511360B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F8E1DA-963F-4701-AB58-F0655C587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Lagrangian</a:t>
            </a:r>
            <a:r>
              <a:rPr lang="en-US" dirty="0"/>
              <a:t> EM Solver Theory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80D0F2-B29C-4720-AB7A-E9D1F1021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151" y="1523718"/>
            <a:ext cx="4543425" cy="885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C3075B-61B0-48A3-9B9C-6C006E420368}"/>
              </a:ext>
            </a:extLst>
          </p:cNvPr>
          <p:cNvSpPr/>
          <p:nvPr/>
        </p:nvSpPr>
        <p:spPr>
          <a:xfrm>
            <a:off x="1343025" y="3414336"/>
            <a:ext cx="1894468" cy="764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ED6AC7-BDDC-480A-870D-5EE4E5D0049B}"/>
              </a:ext>
            </a:extLst>
          </p:cNvPr>
          <p:cNvGrpSpPr/>
          <p:nvPr/>
        </p:nvGrpSpPr>
        <p:grpSpPr>
          <a:xfrm>
            <a:off x="451822" y="3414336"/>
            <a:ext cx="6896100" cy="2362200"/>
            <a:chOff x="2548201" y="4179229"/>
            <a:chExt cx="6896100" cy="23622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81D736B-4DBB-48FC-B0C3-AF44B9DBD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8201" y="4179229"/>
              <a:ext cx="6896100" cy="236220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778FFCA-213B-425E-A47F-F30DBED0DF6E}"/>
                </a:ext>
              </a:extLst>
            </p:cNvPr>
            <p:cNvSpPr/>
            <p:nvPr/>
          </p:nvSpPr>
          <p:spPr>
            <a:xfrm>
              <a:off x="8041110" y="5670672"/>
              <a:ext cx="836190" cy="764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77E7A15-A4DE-4377-B27F-B46C65D4AA82}"/>
              </a:ext>
            </a:extLst>
          </p:cNvPr>
          <p:cNvSpPr/>
          <p:nvPr/>
        </p:nvSpPr>
        <p:spPr>
          <a:xfrm>
            <a:off x="5063493" y="4672825"/>
            <a:ext cx="4080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Addition of the Gauge fixing term </a:t>
            </a:r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r>
              <a:rPr lang="en-US" dirty="0"/>
              <a:t>Splitting of </a:t>
            </a:r>
            <a:r>
              <a:rPr lang="en-US" i="1" dirty="0"/>
              <a:t>ϕ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 in the </a:t>
            </a:r>
            <a:r>
              <a:rPr lang="en-US" dirty="0" err="1"/>
              <a:t>Lagrangian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r>
              <a:rPr lang="en-US" dirty="0"/>
              <a:t>Problem can be described with nodal</a:t>
            </a:r>
            <a:br>
              <a:rPr lang="en-US" dirty="0"/>
            </a:br>
            <a:r>
              <a:rPr lang="en-US" dirty="0"/>
              <a:t>(instead of vector) basis functions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54CE05-D1D7-4389-ADBD-89D15A510A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67" r="6319"/>
          <a:stretch/>
        </p:blipFill>
        <p:spPr>
          <a:xfrm>
            <a:off x="1343025" y="2372526"/>
            <a:ext cx="7042150" cy="8098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7B1B9F3-3E55-472E-9371-02CD6FC180C0}"/>
              </a:ext>
            </a:extLst>
          </p:cNvPr>
          <p:cNvSpPr txBox="1"/>
          <p:nvPr/>
        </p:nvSpPr>
        <p:spPr>
          <a:xfrm>
            <a:off x="4269945" y="3292643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Lorentz-independent Gauge fixing term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5EEF4D-D51C-4615-A007-13B86B50272C}"/>
              </a:ext>
            </a:extLst>
          </p:cNvPr>
          <p:cNvSpPr txBox="1"/>
          <p:nvPr/>
        </p:nvSpPr>
        <p:spPr>
          <a:xfrm>
            <a:off x="289411" y="6072494"/>
            <a:ext cx="8702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This approach yields a simpler solution and very fast code for simulations, including beam loading and space charge effects</a:t>
            </a:r>
          </a:p>
        </p:txBody>
      </p:sp>
    </p:spTree>
    <p:extLst>
      <p:ext uri="{BB962C8B-B14F-4D97-AF65-F5344CB8AC3E}">
        <p14:creationId xmlns:p14="http://schemas.microsoft.com/office/powerpoint/2010/main" val="332689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DB6951-DAA2-434A-BDEC-063511360B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F8E1DA-963F-4701-AB58-F0655C587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Lagrangian</a:t>
            </a:r>
            <a:r>
              <a:rPr lang="en-US" dirty="0"/>
              <a:t> EM Solver Theory, cont’d.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88A1A30-EE84-41BF-8A66-7698418AD6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2187" y="2340518"/>
                <a:ext cx="11231033" cy="131158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Font typeface="Arial" pitchFamily="34" charset="0"/>
                  <a:buNone/>
                  <a:defRPr sz="2400" b="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indent="-223838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Pct val="120000"/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690563" indent="-233363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chemeClr val="bg2"/>
                  </a:buClr>
                  <a:buSzPct val="120000"/>
                  <a:buFont typeface="Arial" pitchFamily="34" charset="0"/>
                  <a:buChar char="-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914400" indent="-223838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chemeClr val="bg2"/>
                  </a:buClr>
                  <a:buSzPct val="12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152000" indent="-180000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chemeClr val="bg2"/>
                  </a:buClr>
                  <a:buSzPct val="120000"/>
                  <a:buFont typeface="Arial" pitchFamily="34" charset="0"/>
                  <a:buChar char="-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p>
                      </m:sSup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1000" dirty="0"/>
                  <a:t> ,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88A1A30-EE84-41BF-8A66-7698418AD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87" y="2340518"/>
                <a:ext cx="11231033" cy="1311581"/>
              </a:xfrm>
              <a:prstGeom prst="rect">
                <a:avLst/>
              </a:prstGeom>
              <a:blipFill>
                <a:blip r:embed="rId2"/>
                <a:stretch>
                  <a:fillRect b="-3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E971064-7D06-41DA-9E84-7F5A4DA05970}"/>
              </a:ext>
            </a:extLst>
          </p:cNvPr>
          <p:cNvSpPr txBox="1"/>
          <p:nvPr/>
        </p:nvSpPr>
        <p:spPr>
          <a:xfrm>
            <a:off x="258918" y="6033136"/>
            <a:ext cx="8885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We are developing a fast, accurate, flexible, and realistic simulation tool for RF sources, enabling rapid automated design and optimization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48685-E7CE-4B70-837A-66549473E242}"/>
              </a:ext>
            </a:extLst>
          </p:cNvPr>
          <p:cNvSpPr/>
          <p:nvPr/>
        </p:nvSpPr>
        <p:spPr>
          <a:xfrm>
            <a:off x="1343025" y="3414336"/>
            <a:ext cx="1894468" cy="764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56396C8-C002-44BF-AAA6-4248A89B246F}"/>
                  </a:ext>
                </a:extLst>
              </p:cNvPr>
              <p:cNvSpPr/>
              <p:nvPr/>
            </p:nvSpPr>
            <p:spPr>
              <a:xfrm>
                <a:off x="1237293" y="3607643"/>
                <a:ext cx="1898533" cy="6058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〈"/>
                            <m:endChr m:val="〉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Δ</m:t>
                            </m:r>
                            <m:sSubSup>
                              <m:sSub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−1)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</m:t>
                    </m:r>
                    <m:acc>
                      <m:accPr>
                        <m:chr m:val="̅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𝑌</m:t>
                        </m:r>
                      </m:e>
                    </m:ac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56396C8-C002-44BF-AAA6-4248A89B24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293" y="3607643"/>
                <a:ext cx="1898533" cy="605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3D390F4-4E5C-45BA-80F8-BA36BCC3DF3B}"/>
                  </a:ext>
                </a:extLst>
              </p:cNvPr>
              <p:cNvSpPr/>
              <p:nvPr/>
            </p:nvSpPr>
            <p:spPr>
              <a:xfrm>
                <a:off x="451822" y="2911218"/>
                <a:ext cx="3469476" cy="606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d>
                                <m:dPr>
                                  <m:begChr m:val="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!</m:t>
                                      </m:r>
                                    </m:den>
                                  </m:f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[,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3D390F4-4E5C-45BA-80F8-BA36BCC3D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2" y="2911218"/>
                <a:ext cx="3469476" cy="6069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50E3D982-92BD-4741-8635-C691C65F4E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67" r="6319"/>
          <a:stretch/>
        </p:blipFill>
        <p:spPr>
          <a:xfrm>
            <a:off x="1050925" y="1563260"/>
            <a:ext cx="7042150" cy="8098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6A584A7-9952-42D9-93C3-1CB38B21DFCF}"/>
              </a:ext>
            </a:extLst>
          </p:cNvPr>
          <p:cNvSpPr txBox="1"/>
          <p:nvPr/>
        </p:nvSpPr>
        <p:spPr>
          <a:xfrm>
            <a:off x="248836" y="4378866"/>
            <a:ext cx="4246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Treatment of particles &amp; fields using the same </a:t>
            </a:r>
            <a:r>
              <a:rPr lang="en-US" sz="2000" dirty="0" err="1"/>
              <a:t>Lagrangian</a:t>
            </a:r>
            <a:r>
              <a:rPr lang="en-US" sz="2000" dirty="0"/>
              <a:t>, with higher order perturbations accomplished through Lie Transformations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46901E-CAE8-474D-8FE0-498A177A3F96}"/>
              </a:ext>
            </a:extLst>
          </p:cNvPr>
          <p:cNvSpPr txBox="1"/>
          <p:nvPr/>
        </p:nvSpPr>
        <p:spPr>
          <a:xfrm>
            <a:off x="4572000" y="4442700"/>
            <a:ext cx="4323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approach leads to new, accurate expressions for beam loading / detuning in klystron cavities</a:t>
            </a:r>
          </a:p>
        </p:txBody>
      </p:sp>
    </p:spTree>
    <p:extLst>
      <p:ext uri="{BB962C8B-B14F-4D97-AF65-F5344CB8AC3E}">
        <p14:creationId xmlns:p14="http://schemas.microsoft.com/office/powerpoint/2010/main" val="2460152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2FB5EE-F227-4546-AA59-2849C74A7C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E2DE4A-741E-42B8-8FF0-198B2CA89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 on Modeling Work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7A7EDC-52C5-4A5E-95B9-147ECC28DE82}"/>
              </a:ext>
            </a:extLst>
          </p:cNvPr>
          <p:cNvSpPr txBox="1">
            <a:spLocks/>
          </p:cNvSpPr>
          <p:nvPr/>
        </p:nvSpPr>
        <p:spPr>
          <a:xfrm>
            <a:off x="290873" y="1578818"/>
            <a:ext cx="8395927" cy="50655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basics of our modeling work was published recently in:</a:t>
            </a:r>
          </a:p>
          <a:p>
            <a:pPr lvl="1"/>
            <a:r>
              <a:rPr lang="en-US" sz="1800" dirty="0"/>
              <a:t>Alysson Gold, and Sami Tantawi, “A Classical Field Theory Formulation for the Numerical Solution of Time Harmonic Electromagnetic Fields,” Member, I</a:t>
            </a:r>
            <a:r>
              <a:rPr lang="fr-FR" sz="1800" dirty="0"/>
              <a:t>EEE Journal on </a:t>
            </a:r>
            <a:r>
              <a:rPr lang="fr-FR" sz="1800" dirty="0" err="1"/>
              <a:t>Multiscale</a:t>
            </a:r>
            <a:r>
              <a:rPr lang="fr-FR" sz="1800" dirty="0"/>
              <a:t> and </a:t>
            </a:r>
            <a:r>
              <a:rPr lang="fr-FR" sz="1800" dirty="0" err="1"/>
              <a:t>Multiphysics</a:t>
            </a:r>
            <a:r>
              <a:rPr lang="fr-FR" sz="1800" dirty="0"/>
              <a:t> </a:t>
            </a:r>
            <a:r>
              <a:rPr lang="fr-FR" sz="1800" dirty="0" err="1"/>
              <a:t>Computational</a:t>
            </a:r>
            <a:r>
              <a:rPr lang="fr-FR" sz="1800" dirty="0"/>
              <a:t> Techniques, vol. 4,Dec. 2019</a:t>
            </a:r>
            <a:br>
              <a:rPr lang="fr-FR" sz="1800" dirty="0"/>
            </a:br>
            <a:endParaRPr lang="fr-FR" sz="1800" dirty="0"/>
          </a:p>
          <a:p>
            <a:pPr lvl="1"/>
            <a:r>
              <a:rPr lang="en-US" sz="1800" dirty="0"/>
              <a:t>Alysson Gold, and Sami Tantawi, “Efficient dual space source interpolation method for the numerical solution of self-consistent static beam-wave interactions” Phys. Rev. Accel. Beams 21, 114403 –November 2018</a:t>
            </a:r>
          </a:p>
        </p:txBody>
      </p:sp>
    </p:spTree>
    <p:extLst>
      <p:ext uri="{BB962C8B-B14F-4D97-AF65-F5344CB8AC3E}">
        <p14:creationId xmlns:p14="http://schemas.microsoft.com/office/powerpoint/2010/main" val="2655242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Sources at SLAC: Producing A Significant Impact for HEP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957" y="1373597"/>
            <a:ext cx="8458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Guided by recent DOE workshops, the broad benefits to HEP of investing in RF sources research are clear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challenge is substantial: </a:t>
            </a:r>
            <a:r>
              <a:rPr lang="en-US" b="1" i="1" dirty="0"/>
              <a:t>both</a:t>
            </a:r>
            <a:r>
              <a:rPr lang="en-US" b="1" dirty="0"/>
              <a:t> dramatic improvements in efficiency and a 10x improvement in cost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Support </a:t>
            </a:r>
            <a:r>
              <a:rPr lang="en-US" b="1"/>
              <a:t>for fundamental </a:t>
            </a:r>
            <a:r>
              <a:rPr lang="en-US" b="1" dirty="0"/>
              <a:t>R&amp;D is </a:t>
            </a:r>
            <a:r>
              <a:rPr lang="en-US" b="1" u="sng" dirty="0"/>
              <a:t>insufficient (both in funds and people) for the scale, and payoff, of solving this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SLAC is taking a holistic approach to optimize full RF power chain, driving performance and cost-capability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Diverse R&amp;D approach includes full system optimization, high voltage power, RF amplifiers, components, and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Advanced modeling tools being built at SLAC will be a faster alternative to EM/PIC codes – essential for advancing the state of the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Thriving spinoff programs with other sponsors broaden the customer base for RF power and make $2/kW an achievable goal</a:t>
            </a:r>
          </a:p>
        </p:txBody>
      </p:sp>
    </p:spTree>
    <p:extLst>
      <p:ext uri="{BB962C8B-B14F-4D97-AF65-F5344CB8AC3E}">
        <p14:creationId xmlns:p14="http://schemas.microsoft.com/office/powerpoint/2010/main" val="3160462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04A66D-887B-4440-BA65-0095A6B6F06E}"/>
              </a:ext>
            </a:extLst>
          </p:cNvPr>
          <p:cNvSpPr/>
          <p:nvPr/>
        </p:nvSpPr>
        <p:spPr>
          <a:xfrm>
            <a:off x="304800" y="1256705"/>
            <a:ext cx="8723918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cs typeface="Times New Roman" pitchFamily="18" charset="0"/>
              </a:rPr>
              <a:t>Thank you! Questions?</a:t>
            </a:r>
          </a:p>
          <a:p>
            <a:pPr>
              <a:spcAft>
                <a:spcPts val="600"/>
              </a:spcAft>
            </a:pPr>
            <a:endParaRPr lang="en-US" b="1" dirty="0"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cs typeface="Times New Roman" pitchFamily="18" charset="0"/>
              </a:rPr>
              <a:t>You can also contact us at:</a:t>
            </a:r>
          </a:p>
          <a:p>
            <a:pPr>
              <a:spcAft>
                <a:spcPts val="600"/>
              </a:spcAft>
            </a:pPr>
            <a:r>
              <a:rPr lang="en-US" b="1" dirty="0">
                <a:cs typeface="Times New Roman" pitchFamily="18" charset="0"/>
                <a:hlinkClick r:id="rId2"/>
              </a:rPr>
              <a:t>tantawi@slac.stanford.edu</a:t>
            </a:r>
            <a:r>
              <a:rPr lang="en-US" b="1" dirty="0">
                <a:cs typeface="Times New Roman" pitchFamily="18" charset="0"/>
              </a:rPr>
              <a:t> (Sami)</a:t>
            </a:r>
          </a:p>
          <a:p>
            <a:pPr>
              <a:spcAft>
                <a:spcPts val="600"/>
              </a:spcAft>
            </a:pPr>
            <a:r>
              <a:rPr lang="en-US" b="1" dirty="0">
                <a:cs typeface="Times New Roman" pitchFamily="18" charset="0"/>
                <a:hlinkClick r:id="rId3"/>
              </a:rPr>
              <a:t>brweathe@slac.stanford.edu</a:t>
            </a:r>
            <a:r>
              <a:rPr lang="en-US" b="1" dirty="0">
                <a:cs typeface="Times New Roman" pitchFamily="18" charset="0"/>
              </a:rPr>
              <a:t> (Brandon)</a:t>
            </a:r>
          </a:p>
          <a:p>
            <a:pPr>
              <a:spcAft>
                <a:spcPts val="600"/>
              </a:spcAft>
            </a:pPr>
            <a:endParaRPr lang="en-US" b="1" dirty="0"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en-US" b="1" dirty="0"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en-US" b="1" dirty="0"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cs typeface="Times New Roman" pitchFamily="18" charset="0"/>
              </a:rPr>
              <a:t>This work was supported by the following agencies: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Times New Roman" pitchFamily="18" charset="0"/>
              </a:rPr>
              <a:t>US Dept. of Energy – Office of Science, HEP -  General Accelerator R&amp;D Program (</a:t>
            </a:r>
            <a:r>
              <a:rPr lang="en-US">
                <a:cs typeface="Times New Roman" pitchFamily="18" charset="0"/>
              </a:rPr>
              <a:t>DE-AC02-76SF00515)</a:t>
            </a:r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7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5DB433-8490-42D2-A0BC-72BB25A0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Tradeoff – Efficiency Versus Power Density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ACDF43-0AC7-4938-A0D7-0B82786C0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57735"/>
            <a:ext cx="3880184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2777B8-A7F3-41A5-B821-424CB5780F0D}"/>
              </a:ext>
            </a:extLst>
          </p:cNvPr>
          <p:cNvSpPr txBox="1"/>
          <p:nvPr/>
        </p:nvSpPr>
        <p:spPr>
          <a:xfrm>
            <a:off x="341185" y="1325011"/>
            <a:ext cx="42308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conventional klystrons, </a:t>
            </a:r>
            <a:r>
              <a:rPr lang="en-US" sz="2000" b="1" dirty="0"/>
              <a:t>efficiency decreases </a:t>
            </a:r>
            <a:r>
              <a:rPr lang="en-US" sz="2000" dirty="0"/>
              <a:t>almost linearly with </a:t>
            </a:r>
            <a:r>
              <a:rPr lang="en-US" sz="2000" b="1" dirty="0"/>
              <a:t>perveance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At fixed voltage, </a:t>
            </a:r>
            <a:r>
              <a:rPr lang="en-US" sz="2000" b="1" dirty="0"/>
              <a:t>efficiency ~ 1/power density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Efficiency decreases due to space charge de-bunching &amp; energy spread in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</a:t>
            </a:r>
            <a:r>
              <a:rPr lang="en-US" sz="2000" b="1" dirty="0"/>
              <a:t>orders of magnitude </a:t>
            </a:r>
            <a:r>
              <a:rPr lang="en-US" sz="2000" dirty="0"/>
              <a:t>improvement in $/kW, we have to </a:t>
            </a:r>
            <a:r>
              <a:rPr lang="en-US" sz="2000" b="1" dirty="0"/>
              <a:t>break this scaling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683EE2-A77A-4E18-84EF-DFAB03B098E6}"/>
              </a:ext>
            </a:extLst>
          </p:cNvPr>
          <p:cNvSpPr txBox="1"/>
          <p:nvPr/>
        </p:nvSpPr>
        <p:spPr>
          <a:xfrm>
            <a:off x="140299" y="5405470"/>
            <a:ext cx="8726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New RF sources are needed for high perveance AND high efficiency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Multi-beam arrays: </a:t>
            </a:r>
            <a:r>
              <a:rPr lang="en-US" sz="2000" dirty="0"/>
              <a:t>power combining for higher total perveance</a:t>
            </a: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Radial beams: </a:t>
            </a:r>
            <a:r>
              <a:rPr lang="en-US" sz="2000" dirty="0"/>
              <a:t>lower charge density w/ minimal focusing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Trajectory modulation: </a:t>
            </a:r>
            <a:r>
              <a:rPr lang="en-US" sz="2000" dirty="0"/>
              <a:t>mono-energetic beams for high efficiency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C86B22-D6C8-417A-9E68-45564B175182}"/>
              </a:ext>
            </a:extLst>
          </p:cNvPr>
          <p:cNvSpPr/>
          <p:nvPr/>
        </p:nvSpPr>
        <p:spPr>
          <a:xfrm>
            <a:off x="5181600" y="4658380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S. </a:t>
            </a:r>
            <a:r>
              <a:rPr lang="en-US" sz="1400" dirty="0" err="1">
                <a:latin typeface="Arial" panose="020B0604020202020204" pitchFamily="34" charset="0"/>
              </a:rPr>
              <a:t>Simrock</a:t>
            </a:r>
            <a:r>
              <a:rPr lang="en-US" sz="1400" dirty="0">
                <a:latin typeface="Arial" panose="020B0604020202020204" pitchFamily="34" charset="0"/>
              </a:rPr>
              <a:t> &amp; M. </a:t>
            </a:r>
            <a:r>
              <a:rPr lang="en-US" sz="1400" dirty="0" err="1">
                <a:latin typeface="Arial" panose="020B0604020202020204" pitchFamily="34" charset="0"/>
              </a:rPr>
              <a:t>Grecki</a:t>
            </a:r>
            <a:r>
              <a:rPr lang="en-US" sz="1400" dirty="0">
                <a:latin typeface="Arial" panose="020B0604020202020204" pitchFamily="34" charset="0"/>
              </a:rPr>
              <a:t>, 5</a:t>
            </a:r>
            <a:r>
              <a:rPr lang="en-US" sz="1400" baseline="30000" dirty="0">
                <a:latin typeface="Arial" panose="020B0604020202020204" pitchFamily="34" charset="0"/>
              </a:rPr>
              <a:t>th</a:t>
            </a:r>
            <a:r>
              <a:rPr lang="en-US" sz="1400" dirty="0">
                <a:latin typeface="Arial" panose="020B0604020202020204" pitchFamily="34" charset="0"/>
              </a:rPr>
              <a:t> LC School, Switzerland, 2010, LLRF &amp; HPRF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669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97085C-72D8-40DA-B431-E96E398BB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244768-13BE-4BE5-AECE-4DFDB242F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Multi-beam </a:t>
            </a:r>
            <a:r>
              <a:rPr lang="en-US" dirty="0" err="1"/>
              <a:t>Klystrino</a:t>
            </a:r>
            <a:r>
              <a:rPr lang="en-US" dirty="0"/>
              <a:t> Arrays with </a:t>
            </a:r>
            <a:r>
              <a:rPr lang="en-US" dirty="0" err="1"/>
              <a:t>Floquet</a:t>
            </a:r>
            <a:r>
              <a:rPr lang="en-US" dirty="0"/>
              <a:t> Combiner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3F996DE-F73E-47AC-8191-FA44132E5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884" y="3848248"/>
            <a:ext cx="253009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57BA93C-26F6-45B6-8DD1-3DE051426BA2}"/>
              </a:ext>
            </a:extLst>
          </p:cNvPr>
          <p:cNvGrpSpPr/>
          <p:nvPr/>
        </p:nvGrpSpPr>
        <p:grpSpPr>
          <a:xfrm>
            <a:off x="1013854" y="4041498"/>
            <a:ext cx="3251120" cy="2546628"/>
            <a:chOff x="8691182" y="1999884"/>
            <a:chExt cx="4647428" cy="415989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51CD7DFA-46AE-4550-B660-4E3AB26C87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1434" y="2393973"/>
              <a:ext cx="4097176" cy="3325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BADBC4-7942-4CA7-B9F8-675BCD60F39E}"/>
                </a:ext>
              </a:extLst>
            </p:cNvPr>
            <p:cNvSpPr txBox="1"/>
            <p:nvPr/>
          </p:nvSpPr>
          <p:spPr>
            <a:xfrm>
              <a:off x="8691182" y="1999884"/>
              <a:ext cx="1674725" cy="1206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Floquet</a:t>
              </a:r>
              <a:r>
                <a:rPr lang="en-US" sz="1400" dirty="0"/>
                <a:t> output combiner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EC6C42-0536-4344-BDE9-BFF40AF4D5E4}"/>
                </a:ext>
              </a:extLst>
            </p:cNvPr>
            <p:cNvSpPr txBox="1"/>
            <p:nvPr/>
          </p:nvSpPr>
          <p:spPr>
            <a:xfrm>
              <a:off x="9037140" y="5657024"/>
              <a:ext cx="2327578" cy="502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16 </a:t>
              </a:r>
              <a:r>
                <a:rPr lang="en-US" sz="1400" dirty="0" err="1"/>
                <a:t>Klystrinos</a:t>
              </a:r>
              <a:endParaRPr lang="en-US" sz="1400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0630F27-B68B-46AF-B0E8-69EBD09EFE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18570" y="3924706"/>
              <a:ext cx="543806" cy="18454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13EC118-D407-4C99-A710-06EEAF9BE659}"/>
                </a:ext>
              </a:extLst>
            </p:cNvPr>
            <p:cNvCxnSpPr>
              <a:cxnSpLocks/>
            </p:cNvCxnSpPr>
            <p:nvPr/>
          </p:nvCxnSpPr>
          <p:spPr>
            <a:xfrm>
              <a:off x="9724688" y="2517672"/>
              <a:ext cx="887742" cy="52263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4693A9B-0E60-4125-8365-64C334F9E48A}"/>
              </a:ext>
            </a:extLst>
          </p:cNvPr>
          <p:cNvSpPr txBox="1">
            <a:spLocks/>
          </p:cNvSpPr>
          <p:nvPr/>
        </p:nvSpPr>
        <p:spPr>
          <a:xfrm>
            <a:off x="381000" y="1328859"/>
            <a:ext cx="8108950" cy="26757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Scaling to MW-levels is achieved using power combined </a:t>
            </a:r>
            <a:r>
              <a:rPr lang="en-US" b="1" dirty="0" err="1"/>
              <a:t>klystrino</a:t>
            </a:r>
            <a:r>
              <a:rPr lang="en-US" b="1" dirty="0"/>
              <a:t> subassembly arrays</a:t>
            </a:r>
          </a:p>
          <a:p>
            <a:pPr marL="800100" lvl="1" indent="-342900"/>
            <a:r>
              <a:rPr lang="en-US" dirty="0"/>
              <a:t>Passive power combining via 16-power waveguide matrix</a:t>
            </a:r>
          </a:p>
          <a:p>
            <a:pPr marL="800100" lvl="1" indent="-342900"/>
            <a:r>
              <a:rPr lang="en-US" dirty="0"/>
              <a:t>Single vacuum envelope for several beams</a:t>
            </a:r>
          </a:p>
          <a:p>
            <a:pPr marL="800100" lvl="1" indent="-342900"/>
            <a:r>
              <a:rPr lang="en-US" dirty="0"/>
              <a:t>Shared high voltage insulators</a:t>
            </a:r>
          </a:p>
          <a:p>
            <a:pPr marL="800100" lvl="1" indent="-342900"/>
            <a:r>
              <a:rPr lang="en-US" dirty="0"/>
              <a:t>Common beam dump and cooling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2839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Radial Beam Klystron Concept Has High Beam Power In a Compact Array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399" y="1275448"/>
            <a:ext cx="43845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Simulations show that the radial klystron is a naturally stable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0.05 T peak on axis field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Minimal focusing required due to low current density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Order of magnitude less axial field than a typical RF device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 profile configuration ideal for compact, high power arrays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038599" y="1247368"/>
            <a:ext cx="5079414" cy="4578756"/>
            <a:chOff x="5934780" y="1428690"/>
            <a:chExt cx="4833461" cy="435704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5183" y="1679099"/>
              <a:ext cx="1466991" cy="1646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850454" y="2097248"/>
              <a:ext cx="1760153" cy="75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7090966" y="2053378"/>
              <a:ext cx="602765" cy="6937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7082434" y="2132718"/>
              <a:ext cx="668776" cy="28390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082434" y="2274670"/>
              <a:ext cx="726256" cy="43582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4066" y="1526048"/>
              <a:ext cx="743963" cy="1645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9472841" y="3178310"/>
              <a:ext cx="1295400" cy="2196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-2    -1     0     1     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864928" y="1673469"/>
              <a:ext cx="611924" cy="1698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/>
                <a:t>250</a:t>
              </a:r>
            </a:p>
            <a:p>
              <a:pPr algn="r"/>
              <a:endParaRPr lang="en-US" sz="1000" dirty="0"/>
            </a:p>
            <a:p>
              <a:pPr algn="r"/>
              <a:r>
                <a:rPr lang="en-US" sz="1000" dirty="0"/>
                <a:t>200</a:t>
              </a:r>
            </a:p>
            <a:p>
              <a:pPr algn="r"/>
              <a:endParaRPr lang="en-US" sz="1000" dirty="0"/>
            </a:p>
            <a:p>
              <a:pPr algn="r"/>
              <a:r>
                <a:rPr lang="en-US" sz="1000" dirty="0"/>
                <a:t>150</a:t>
              </a:r>
            </a:p>
            <a:p>
              <a:pPr algn="r"/>
              <a:endParaRPr lang="en-US" sz="1000" dirty="0"/>
            </a:p>
            <a:p>
              <a:pPr algn="r"/>
              <a:r>
                <a:rPr lang="en-US" sz="1000" dirty="0"/>
                <a:t>100 </a:t>
              </a:r>
            </a:p>
            <a:p>
              <a:pPr algn="r"/>
              <a:endParaRPr lang="en-US" sz="1000" dirty="0"/>
            </a:p>
            <a:p>
              <a:pPr algn="r"/>
              <a:r>
                <a:rPr lang="en-US" sz="1000" dirty="0"/>
                <a:t>50</a:t>
              </a:r>
            </a:p>
            <a:p>
              <a:pPr algn="r"/>
              <a:endParaRPr lang="en-US" sz="1000" dirty="0"/>
            </a:p>
            <a:p>
              <a:pPr algn="r"/>
              <a:r>
                <a:rPr lang="en-US" sz="1000" dirty="0"/>
                <a:t>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541379" y="3363054"/>
              <a:ext cx="1106965" cy="263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Z (mm)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8482378" y="2217028"/>
              <a:ext cx="1106965" cy="263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R (mm)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472841" y="1428690"/>
              <a:ext cx="1050422" cy="439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/>
            </a:p>
            <a:p>
              <a:pPr algn="ctr"/>
              <a:r>
                <a:rPr lang="en-US" sz="1200" dirty="0"/>
                <a:t>Phasespace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46987" y="3361387"/>
              <a:ext cx="2155316" cy="263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On-axis radial magnetic field</a:t>
              </a:r>
            </a:p>
          </p:txBody>
        </p:sp>
        <p:sp>
          <p:nvSpPr>
            <p:cNvPr id="18" name="Casella di testo 19"/>
            <p:cNvSpPr txBox="1"/>
            <p:nvPr/>
          </p:nvSpPr>
          <p:spPr>
            <a:xfrm>
              <a:off x="5934780" y="1644814"/>
              <a:ext cx="1758950" cy="6805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spc="-10" dirty="0">
                  <a:latin typeface="Helvetica"/>
                  <a:ea typeface="SimSun"/>
                  <a:cs typeface="Times New Roman"/>
                </a:rPr>
                <a:t>Graded PPM Focusing</a:t>
              </a:r>
            </a:p>
            <a:p>
              <a:pPr algn="ctr"/>
              <a:r>
                <a:rPr lang="en-US" sz="1200" spc="-10" dirty="0">
                  <a:latin typeface="Helvetica"/>
                  <a:ea typeface="SimSun"/>
                  <a:cs typeface="Times New Roman"/>
                </a:rPr>
                <a:t>magnets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1" y="4114800"/>
              <a:ext cx="3202906" cy="142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6814255" y="4114800"/>
              <a:ext cx="0" cy="1219200"/>
            </a:xfrm>
            <a:prstGeom prst="straightConnector1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16200000">
              <a:off x="6362906" y="4539734"/>
              <a:ext cx="457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6”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9829800" y="4112479"/>
              <a:ext cx="0" cy="268881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8676304" y="3853190"/>
              <a:ext cx="1915496" cy="263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Extraction waveguide(s)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7082435" y="3911323"/>
              <a:ext cx="8531" cy="402313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814255" y="3671307"/>
              <a:ext cx="1706282" cy="263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RBK module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10079393" y="4533759"/>
              <a:ext cx="154907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10063599" y="4798985"/>
              <a:ext cx="154907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10063599" y="5029200"/>
              <a:ext cx="154907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10058625" y="5257800"/>
              <a:ext cx="154907" cy="0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0149552" y="4402955"/>
              <a:ext cx="4422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1</a:t>
              </a:r>
            </a:p>
            <a:p>
              <a:endParaRPr lang="en-US" sz="500" b="1" dirty="0"/>
            </a:p>
            <a:p>
              <a:r>
                <a:rPr lang="en-US" sz="1100" b="1" dirty="0"/>
                <a:t>2</a:t>
              </a:r>
            </a:p>
            <a:p>
              <a:endParaRPr lang="en-US" sz="500" b="1" dirty="0"/>
            </a:p>
            <a:p>
              <a:r>
                <a:rPr lang="en-US" sz="1100" b="1" dirty="0"/>
                <a:t>3...</a:t>
              </a:r>
            </a:p>
            <a:p>
              <a:endParaRPr lang="en-US" sz="400" b="1" dirty="0"/>
            </a:p>
            <a:p>
              <a:r>
                <a:rPr lang="en-US" sz="1100" b="1" dirty="0"/>
                <a:t>n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80560" y="5492859"/>
              <a:ext cx="4378172" cy="292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Output combined using similar technology as MBK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916" y="4306669"/>
            <a:ext cx="3611853" cy="245913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6799" y="6517387"/>
            <a:ext cx="2385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Franzi, Tantawi, Dal </a:t>
            </a:r>
            <a:r>
              <a:rPr lang="en-US" sz="1200" dirty="0" err="1"/>
              <a:t>Forno</a:t>
            </a:r>
            <a:r>
              <a:rPr lang="en-US" sz="1200" dirty="0"/>
              <a:t>, Gold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85819" y="6069431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M. Dal </a:t>
            </a:r>
            <a:r>
              <a:rPr lang="en-US" sz="1000" dirty="0" err="1">
                <a:latin typeface="Calibri" panose="020F0502020204030204" pitchFamily="34" charset="0"/>
              </a:rPr>
              <a:t>Forno,et</a:t>
            </a:r>
            <a:r>
              <a:rPr lang="en-US" sz="1000" dirty="0">
                <a:latin typeface="Calibri" panose="020F0502020204030204" pitchFamily="34" charset="0"/>
              </a:rPr>
              <a:t>. al, “Design of a radial klystron”, IPAC 2015.</a:t>
            </a:r>
          </a:p>
          <a:p>
            <a:r>
              <a:rPr lang="en-US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Forno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, M. Dal, S. G. Tantawi, R. D. Ruth, and A. Jensen, “Progress on Design of Radial Klystrons,” </a:t>
            </a: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</a:rPr>
              <a:t>IVEC, 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2016</a:t>
            </a:r>
            <a:endParaRPr lang="en-US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7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The Deflected Beam Amplifier Will Achieve High Efficiencies By Circumventing Traditional Bunching Schemes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607" y="1311385"/>
            <a:ext cx="4763192" cy="25526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138" y="1905000"/>
            <a:ext cx="423081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Multi-cell output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Aberration correction with an electrostatic deflector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Very high efficiency (&gt;85%)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No traditional bunching required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Low thermal loading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&lt;5 % power in spent beam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75" y="3745605"/>
            <a:ext cx="4694987" cy="28044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4216" y="6118196"/>
            <a:ext cx="3631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Franzi, Matt, Aaron Jensen, Sami Tantawi,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Filippos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Toufexis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and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Alysson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Vrielink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“The Distributed Bunch Amplifier,” IPAC, 2016</a:t>
            </a:r>
            <a:endParaRPr lang="en-US" sz="1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324600" y="6118196"/>
            <a:ext cx="2230792" cy="0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31475" y="591723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</a:t>
            </a:r>
          </a:p>
        </p:txBody>
      </p:sp>
    </p:spTree>
    <p:extLst>
      <p:ext uri="{BB962C8B-B14F-4D97-AF65-F5344CB8AC3E}">
        <p14:creationId xmlns:p14="http://schemas.microsoft.com/office/powerpoint/2010/main" val="301442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24"/>
          <a:stretch/>
        </p:blipFill>
        <p:spPr>
          <a:xfrm>
            <a:off x="5257800" y="1295400"/>
            <a:ext cx="3886200" cy="3072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03" y="3886200"/>
            <a:ext cx="4648200" cy="21242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451822" y="143460"/>
            <a:ext cx="8103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Deflected Beam Frequency Multiplier Provides a Path Towards mm-Wave/ THz Frequencies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6477008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Toufexis</a:t>
            </a:r>
            <a:r>
              <a:rPr lang="en-US" sz="1200" dirty="0"/>
              <a:t>, Tantawi</a:t>
            </a:r>
          </a:p>
        </p:txBody>
      </p:sp>
      <p:sp>
        <p:nvSpPr>
          <p:cNvPr id="5" name="Rectangle 4"/>
          <p:cNvSpPr/>
          <p:nvPr/>
        </p:nvSpPr>
        <p:spPr>
          <a:xfrm>
            <a:off x="4735433" y="615451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Toufexis, et al </a:t>
            </a:r>
            <a:r>
              <a:rPr lang="en-US" sz="1200" i="1" dirty="0"/>
              <a:t>Applied Physics Letters</a:t>
            </a:r>
            <a:r>
              <a:rPr lang="en-US" sz="1200" dirty="0"/>
              <a:t> 110.26 (2017): 263507.</a:t>
            </a:r>
          </a:p>
          <a:p>
            <a:r>
              <a:rPr lang="en-US" sz="1200" dirty="0"/>
              <a:t>Toufexis, PhD Dissertation (2018)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791" y="1524000"/>
            <a:ext cx="54212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Phase synchronous deflected beam interaction with harmonic whispering gallery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Electron beam continuously interacts with decelerating phase of RF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traditional “bunching” of beam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Successful LDRD technology that has advanced to the GARD portfolio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500" y="3963439"/>
            <a:ext cx="2153500" cy="22070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203" y="6060038"/>
            <a:ext cx="460066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Low beam voltage and low cavity voltage allow for higher frequency operation </a:t>
            </a:r>
          </a:p>
        </p:txBody>
      </p:sp>
    </p:spTree>
    <p:extLst>
      <p:ext uri="{BB962C8B-B14F-4D97-AF65-F5344CB8AC3E}">
        <p14:creationId xmlns:p14="http://schemas.microsoft.com/office/powerpoint/2010/main" val="260930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DB6951-DAA2-434A-BDEC-063511360B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F8E1DA-963F-4701-AB58-F0655C587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Requirements for RF Source Development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C23B6DF4-F6E1-4847-A3DF-FEDD8B59652D}"/>
              </a:ext>
            </a:extLst>
          </p:cNvPr>
          <p:cNvSpPr txBox="1">
            <a:spLocks/>
          </p:cNvSpPr>
          <p:nvPr/>
        </p:nvSpPr>
        <p:spPr>
          <a:xfrm>
            <a:off x="729378" y="1447800"/>
            <a:ext cx="7685243" cy="3713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itchFamily="34" charset="0"/>
              <a:buNone/>
            </a:pPr>
            <a:r>
              <a:rPr lang="en-US" sz="2600" b="1" dirty="0"/>
              <a:t>Novel RF sources present a formidable modeling challenge.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">
                <a:extLst>
                  <a:ext uri="{FF2B5EF4-FFF2-40B4-BE49-F238E27FC236}">
                    <a16:creationId xmlns:a16="http://schemas.microsoft.com/office/drawing/2014/main" id="{6041677A-23EB-4D4D-AD31-4405BB1B96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2513" y="2683043"/>
                <a:ext cx="7852569" cy="2913062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defRPr kern="1200" spc="20">
                    <a:solidFill>
                      <a:schemeClr val="tx1"/>
                    </a:solidFill>
                    <a:latin typeface="Arial"/>
                    <a:ea typeface="MS PGothic" panose="020B0600070205080204" pitchFamily="34" charset="-128"/>
                    <a:cs typeface="ＭＳ Ｐゴシック" charset="0"/>
                  </a:defRPr>
                </a:lvl1pPr>
                <a:lvl2pPr marL="288925" indent="-288925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ern="1200">
                    <a:solidFill>
                      <a:srgbClr val="595959"/>
                    </a:solidFill>
                    <a:latin typeface="Arial"/>
                    <a:ea typeface="MS PGothic" panose="020B0600070205080204" pitchFamily="34" charset="-128"/>
                    <a:cs typeface="+mn-cs"/>
                  </a:defRPr>
                </a:lvl2pPr>
                <a:lvl3pPr marL="569913" indent="-225425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2000"/>
                  <a:buFont typeface="Source Sans Pro" charset="0"/>
                  <a:buChar char="›"/>
                  <a:defRPr kern="1200">
                    <a:solidFill>
                      <a:srgbClr val="595959"/>
                    </a:solidFill>
                    <a:latin typeface="Arial"/>
                    <a:ea typeface="MS PGothic" panose="020B0600070205080204" pitchFamily="34" charset="-128"/>
                    <a:cs typeface="+mn-cs"/>
                  </a:defRPr>
                </a:lvl3pPr>
                <a:lvl4pPr marL="914400" indent="-227013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Arial" panose="020B0604020202020204" pitchFamily="34" charset="0"/>
                  <a:buChar char="•"/>
                  <a:defRPr kern="1200">
                    <a:solidFill>
                      <a:srgbClr val="595959"/>
                    </a:solidFill>
                    <a:latin typeface="Arial"/>
                    <a:ea typeface="MS PGothic" panose="020B0600070205080204" pitchFamily="34" charset="-128"/>
                    <a:cs typeface="+mn-cs"/>
                  </a:defRPr>
                </a:lvl4pPr>
                <a:lvl5pPr marL="1258888" indent="-227013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Source Sans Pro" charset="0"/>
                  <a:buChar char="–"/>
                  <a:defRPr kern="1200">
                    <a:solidFill>
                      <a:srgbClr val="595959"/>
                    </a:solidFill>
                    <a:latin typeface="Arial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fontAlgn="auto">
                  <a:spcAft>
                    <a:spcPts val="0"/>
                  </a:spcAft>
                  <a:defRPr/>
                </a:pP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Strong image charges and currents on walls</a:t>
                </a:r>
              </a:p>
              <a:p>
                <a:pPr lvl="2" fontAlgn="auto">
                  <a:spcAft>
                    <a:spcPts val="1200"/>
                  </a:spcAft>
                  <a:defRPr/>
                </a:pPr>
                <a:r>
                  <a:rPr lang="en-US" sz="2400" dirty="0">
                    <a:solidFill>
                      <a:schemeClr val="bg2"/>
                    </a:solidFill>
                    <a:ea typeface="+mn-ea"/>
                  </a:rPr>
                  <a:t>Boundary conditions cannot be neglected</a:t>
                </a:r>
              </a:p>
              <a:p>
                <a:pPr lvl="1" fontAlgn="auto">
                  <a:spcAft>
                    <a:spcPts val="0"/>
                  </a:spcAft>
                  <a:defRPr/>
                </a:pP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Moderately relativistic beam</a:t>
                </a:r>
              </a:p>
              <a:p>
                <a:pPr lvl="2" fontAlgn="auto">
                  <a:spcAft>
                    <a:spcPts val="1200"/>
                  </a:spcAft>
                  <a:defRPr/>
                </a:pPr>
                <a:r>
                  <a:rPr lang="en-US" sz="2400" dirty="0">
                    <a:solidFill>
                      <a:schemeClr val="bg2"/>
                    </a:solidFill>
                  </a:rPr>
                  <a:t>No asymptotic assumptions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~0</m:t>
                    </m:r>
                  </m:oMath>
                </a14:m>
                <a:r>
                  <a:rPr lang="en-US" sz="2400" b="1" dirty="0">
                    <a:solidFill>
                      <a:schemeClr val="bg2"/>
                    </a:solidFill>
                  </a:rPr>
                  <a:t> or</a:t>
                </a:r>
                <a:r>
                  <a:rPr lang="en-US" sz="24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~1)</m:t>
                    </m:r>
                  </m:oMath>
                </a14:m>
                <a:endParaRPr lang="en-US" sz="2400" dirty="0">
                  <a:solidFill>
                    <a:schemeClr val="bg2"/>
                  </a:solidFill>
                  <a:ea typeface="Cambria Math" panose="02040503050406030204" pitchFamily="18" charset="0"/>
                </a:endParaRPr>
              </a:p>
              <a:p>
                <a:pPr lvl="1" fontAlgn="auto">
                  <a:spcAft>
                    <a:spcPts val="0"/>
                  </a:spcAft>
                  <a:defRPr/>
                </a:pPr>
                <a:r>
                  <a:rPr lang="en-US" sz="2800" dirty="0"/>
                  <a:t>Fields generated by beam act back on beam</a:t>
                </a:r>
              </a:p>
              <a:p>
                <a:pPr lvl="2" fontAlgn="auto">
                  <a:spcAft>
                    <a:spcPts val="1200"/>
                  </a:spcAft>
                  <a:defRPr/>
                </a:pPr>
                <a:r>
                  <a:rPr lang="en-US" sz="2400" dirty="0">
                    <a:solidFill>
                      <a:schemeClr val="bg2"/>
                    </a:solidFill>
                  </a:rPr>
                  <a:t>Nonlinear problem</a:t>
                </a:r>
              </a:p>
            </p:txBody>
          </p:sp>
        </mc:Choice>
        <mc:Fallback xmlns="">
          <p:sp>
            <p:nvSpPr>
              <p:cNvPr id="14" name="Content Placeholder 1">
                <a:extLst>
                  <a:ext uri="{FF2B5EF4-FFF2-40B4-BE49-F238E27FC236}">
                    <a16:creationId xmlns:a16="http://schemas.microsoft.com/office/drawing/2014/main" id="{6041677A-23EB-4D4D-AD31-4405BB1B9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13" y="2683043"/>
                <a:ext cx="7852569" cy="2913062"/>
              </a:xfrm>
              <a:prstGeom prst="rect">
                <a:avLst/>
              </a:prstGeom>
              <a:blipFill>
                <a:blip r:embed="rId3"/>
                <a:stretch>
                  <a:fillRect l="-2483" t="-2092" b="-14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02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DB6951-DAA2-434A-BDEC-063511360B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F8E1DA-963F-4701-AB58-F0655C587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Accurate Modeling of Exotic RF Sources is Impossible with Existing Simulation Tools</a:t>
            </a:r>
          </a:p>
        </p:txBody>
      </p:sp>
      <p:pic>
        <p:nvPicPr>
          <p:cNvPr id="4" name="Picture 4" descr="Related image">
            <a:extLst>
              <a:ext uri="{FF2B5EF4-FFF2-40B4-BE49-F238E27FC236}">
                <a16:creationId xmlns:a16="http://schemas.microsoft.com/office/drawing/2014/main" id="{D487276B-8999-42FC-88CE-0190E75F0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80" y="1807593"/>
            <a:ext cx="4448090" cy="3180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&quot;No&quot; Symbol 1">
            <a:extLst>
              <a:ext uri="{FF2B5EF4-FFF2-40B4-BE49-F238E27FC236}">
                <a16:creationId xmlns:a16="http://schemas.microsoft.com/office/drawing/2014/main" id="{1CA90B7A-CA5F-42CF-9A4D-F733913E507B}"/>
              </a:ext>
            </a:extLst>
          </p:cNvPr>
          <p:cNvSpPr/>
          <p:nvPr/>
        </p:nvSpPr>
        <p:spPr>
          <a:xfrm>
            <a:off x="2676525" y="1405385"/>
            <a:ext cx="4319545" cy="3985039"/>
          </a:xfrm>
          <a:prstGeom prst="noSmoking">
            <a:avLst>
              <a:gd name="adj" fmla="val 9356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ECB01E6-66D7-40A2-80D7-EDCB0CC43439}"/>
              </a:ext>
            </a:extLst>
          </p:cNvPr>
          <p:cNvSpPr txBox="1">
            <a:spLocks/>
          </p:cNvSpPr>
          <p:nvPr/>
        </p:nvSpPr>
        <p:spPr>
          <a:xfrm>
            <a:off x="606425" y="5608885"/>
            <a:ext cx="8278657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itchFamily="34" charset="0"/>
              <a:buNone/>
            </a:pPr>
            <a:r>
              <a:rPr lang="en-US" sz="2600" b="1" dirty="0"/>
              <a:t>Without generalized codes that can model complex topologies, we need to “assume a spherical cow”</a:t>
            </a:r>
          </a:p>
        </p:txBody>
      </p:sp>
    </p:spTree>
    <p:extLst>
      <p:ext uri="{BB962C8B-B14F-4D97-AF65-F5344CB8AC3E}">
        <p14:creationId xmlns:p14="http://schemas.microsoft.com/office/powerpoint/2010/main" val="3143786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DB6951-DAA2-434A-BDEC-063511360B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F8E1DA-963F-4701-AB58-F0655C587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Multi-scale Simulations are Slow and Costly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80139C2-5800-4064-8943-4F7AFA709F44}"/>
              </a:ext>
            </a:extLst>
          </p:cNvPr>
          <p:cNvSpPr txBox="1">
            <a:spLocks/>
          </p:cNvSpPr>
          <p:nvPr/>
        </p:nvSpPr>
        <p:spPr bwMode="auto">
          <a:xfrm>
            <a:off x="689948" y="1811642"/>
            <a:ext cx="7865444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Arial"/>
                <a:ea typeface="MS PGothic" panose="020B0600070205080204" pitchFamily="34" charset="-128"/>
                <a:cs typeface="ＭＳ Ｐゴシック" charset="0"/>
              </a:defRPr>
            </a:lvl1pPr>
            <a:lvl2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Source Sans Pro Semibold"/>
                <a:ea typeface="MS PGothic" panose="020B0600070205080204" pitchFamily="34" charset="-128"/>
              </a:rPr>
              <a:t>Transient Solvers: The Wrong Tool at Steady-State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A7CE194-1F1F-4337-8329-01787AAA2D15}"/>
              </a:ext>
            </a:extLst>
          </p:cNvPr>
          <p:cNvSpPr txBox="1">
            <a:spLocks/>
          </p:cNvSpPr>
          <p:nvPr/>
        </p:nvSpPr>
        <p:spPr>
          <a:xfrm>
            <a:off x="689948" y="2524429"/>
            <a:ext cx="7959725" cy="739499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kern="1200" spc="2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ＭＳ Ｐゴシック" charset="0"/>
              </a:defRPr>
            </a:lvl1pPr>
            <a:lvl2pPr marL="288925" indent="-2889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ern="1200">
                <a:solidFill>
                  <a:srgbClr val="595959"/>
                </a:solidFill>
                <a:latin typeface="Arial"/>
                <a:ea typeface="MS PGothic" panose="020B0600070205080204" pitchFamily="34" charset="-128"/>
                <a:cs typeface="+mn-cs"/>
              </a:defRPr>
            </a:lvl2pPr>
            <a:lvl3pPr marL="569913" indent="-2254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charset="0"/>
              <a:buChar char="›"/>
              <a:defRPr kern="1200">
                <a:solidFill>
                  <a:srgbClr val="595959"/>
                </a:solidFill>
                <a:latin typeface="Arial"/>
                <a:ea typeface="MS PGothic" panose="020B0600070205080204" pitchFamily="34" charset="-128"/>
                <a:cs typeface="+mn-cs"/>
              </a:defRPr>
            </a:lvl3pPr>
            <a:lvl4pPr marL="914400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rial"/>
                <a:ea typeface="MS PGothic" panose="020B0600070205080204" pitchFamily="34" charset="-128"/>
                <a:cs typeface="+mn-cs"/>
              </a:defRPr>
            </a:lvl4pPr>
            <a:lvl5pPr marL="1258888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charset="0"/>
              <a:buChar char="–"/>
              <a:defRPr kern="1200">
                <a:solidFill>
                  <a:srgbClr val="595959"/>
                </a:solidFill>
                <a:latin typeface="Arial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marR="0" lvl="1" indent="-2889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C151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RF sources are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8C1515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multi-scale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 (spatially and temporally)</a:t>
            </a:r>
          </a:p>
          <a:p>
            <a:pPr marL="288925" marR="0" lvl="1" indent="-2889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C151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Simulations can take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8D3C1E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days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 to run, even on high performance clusters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1" name="Picture 10" descr="https://infoscience.epfl.ch/record/218429/files/EPFL_TH6959.pdf">
            <a:extLst>
              <a:ext uri="{FF2B5EF4-FFF2-40B4-BE49-F238E27FC236}">
                <a16:creationId xmlns:a16="http://schemas.microsoft.com/office/drawing/2014/main" id="{04938BE2-21C0-4998-A783-EFB4F510D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238" y="3665450"/>
            <a:ext cx="6705985" cy="2062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774ED0-0D14-408C-8336-9B94B4B236DE}"/>
              </a:ext>
            </a:extLst>
          </p:cNvPr>
          <p:cNvSpPr txBox="1"/>
          <p:nvPr/>
        </p:nvSpPr>
        <p:spPr>
          <a:xfrm>
            <a:off x="1785659" y="5822191"/>
            <a:ext cx="5277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4D4F53">
                    <a:lumMod val="60000"/>
                    <a:lumOff val="40000"/>
                  </a:srgbClr>
                </a:solidFill>
                <a:latin typeface="Source Sans Pro" charset="0"/>
                <a:ea typeface="MS PGothic" panose="020B0600070205080204" pitchFamily="34" charset="-128"/>
              </a:rPr>
              <a:t>Example of time-scales relevant to </a:t>
            </a:r>
            <a:r>
              <a:rPr lang="en-US" sz="1200" i="1" dirty="0" err="1">
                <a:solidFill>
                  <a:srgbClr val="4D4F53">
                    <a:lumMod val="60000"/>
                    <a:lumOff val="40000"/>
                  </a:srgbClr>
                </a:solidFill>
                <a:latin typeface="Source Sans Pro" charset="0"/>
                <a:ea typeface="MS PGothic" panose="020B0600070205080204" pitchFamily="34" charset="-128"/>
              </a:rPr>
              <a:t>gyrotron</a:t>
            </a:r>
            <a:r>
              <a:rPr lang="en-US" sz="1200" i="1" dirty="0">
                <a:solidFill>
                  <a:srgbClr val="4D4F53">
                    <a:lumMod val="60000"/>
                    <a:lumOff val="40000"/>
                  </a:srgbClr>
                </a:solidFill>
                <a:latin typeface="Source Sans Pro" charset="0"/>
                <a:ea typeface="MS PGothic" panose="020B0600070205080204" pitchFamily="34" charset="-128"/>
              </a:rPr>
              <a:t> operation (Thesis, </a:t>
            </a:r>
            <a:r>
              <a:rPr lang="en-US" sz="1200" i="1" dirty="0" err="1">
                <a:solidFill>
                  <a:srgbClr val="4D4F53">
                    <a:lumMod val="60000"/>
                    <a:lumOff val="40000"/>
                  </a:srgbClr>
                </a:solidFill>
                <a:latin typeface="Source Sans Pro" charset="0"/>
                <a:ea typeface="MS PGothic" panose="020B0600070205080204" pitchFamily="34" charset="-128"/>
              </a:rPr>
              <a:t>Braunmuller</a:t>
            </a:r>
            <a:r>
              <a:rPr lang="en-US" sz="1200" i="1" dirty="0">
                <a:solidFill>
                  <a:srgbClr val="4D4F53">
                    <a:lumMod val="60000"/>
                    <a:lumOff val="40000"/>
                  </a:srgbClr>
                </a:solidFill>
                <a:latin typeface="Source Sans Pro" charset="0"/>
                <a:ea typeface="MS PGothic" panose="020B0600070205080204" pitchFamily="34" charset="-128"/>
              </a:rPr>
              <a:t> 2016)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FA32C7-C6AD-4803-A940-B63B080176D2}"/>
              </a:ext>
            </a:extLst>
          </p:cNvPr>
          <p:cNvCxnSpPr>
            <a:cxnSpLocks/>
          </p:cNvCxnSpPr>
          <p:nvPr/>
        </p:nvCxnSpPr>
        <p:spPr>
          <a:xfrm>
            <a:off x="2344123" y="5002517"/>
            <a:ext cx="4845050" cy="0"/>
          </a:xfrm>
          <a:prstGeom prst="straightConnector1">
            <a:avLst/>
          </a:prstGeom>
          <a:noFill/>
          <a:ln w="38100" cap="flat" cmpd="sng" algn="ctr">
            <a:solidFill>
              <a:srgbClr val="8D3C1E"/>
            </a:solidFill>
            <a:prstDash val="soli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8502621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F04EE95B34F54CAF98CCA354E25977" ma:contentTypeVersion="13" ma:contentTypeDescription="Create a new document." ma:contentTypeScope="" ma:versionID="2adfdc758654d8b85101a52620873410">
  <xsd:schema xmlns:xsd="http://www.w3.org/2001/XMLSchema" xmlns:xs="http://www.w3.org/2001/XMLSchema" xmlns:p="http://schemas.microsoft.com/office/2006/metadata/properties" xmlns:ns3="1dbe83c7-6773-4248-8f67-44b0431b678d" xmlns:ns4="990ae3e5-e1eb-41f8-b0c1-5c0ee49ac3c8" targetNamespace="http://schemas.microsoft.com/office/2006/metadata/properties" ma:root="true" ma:fieldsID="f0dbc001bd293c2c7b73a8580a123fff" ns3:_="" ns4:_="">
    <xsd:import namespace="1dbe83c7-6773-4248-8f67-44b0431b678d"/>
    <xsd:import namespace="990ae3e5-e1eb-41f8-b0c1-5c0ee49ac3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be83c7-6773-4248-8f67-44b0431b67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ae3e5-e1eb-41f8-b0c1-5c0ee49ac3c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BDB06E-AC82-4511-AF2C-A0B338DE93F6}">
  <ds:schemaRefs>
    <ds:schemaRef ds:uri="990ae3e5-e1eb-41f8-b0c1-5c0ee49ac3c8"/>
    <ds:schemaRef ds:uri="1dbe83c7-6773-4248-8f67-44b0431b678d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1B15C17-D8EE-42CA-A0B6-DDC962527A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76C61E-0DF9-4E57-A98E-5F9630A94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be83c7-6773-4248-8f67-44b0431b678d"/>
    <ds:schemaRef ds:uri="990ae3e5-e1eb-41f8-b0c1-5c0ee49ac3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1191</Words>
  <Application>Microsoft Office PowerPoint</Application>
  <PresentationFormat>On-screen Show (4:3)</PresentationFormat>
  <Paragraphs>169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 Math</vt:lpstr>
      <vt:lpstr>Helvetica</vt:lpstr>
      <vt:lpstr>Source Sans Pro</vt:lpstr>
      <vt:lpstr>Source Sans Pro Semibold</vt:lpstr>
      <vt:lpstr>Times New Roman</vt:lpstr>
      <vt:lpstr>Wingdings</vt:lpstr>
      <vt:lpstr>Blank</vt:lpstr>
      <vt:lpstr>Novel RF Source Topologies and Advanced Modeling</vt:lpstr>
      <vt:lpstr>The Main Tradeoff – Efficiency Versus Power Density</vt:lpstr>
      <vt:lpstr>Multi-beam Klystrino Arrays with Floquet Combiner</vt:lpstr>
      <vt:lpstr>The Radial Beam Klystron Concept Has High Beam Power In a Compact Array</vt:lpstr>
      <vt:lpstr>The Deflected Beam Amplifier Will Achieve High Efficiencies By Circumventing Traditional Bunching Schemes</vt:lpstr>
      <vt:lpstr>Deflected Beam Frequency Multiplier Provides a Path Towards mm-Wave/ THz Frequencies</vt:lpstr>
      <vt:lpstr>Modeling Requirements for RF Source Development</vt:lpstr>
      <vt:lpstr>Accurate Modeling of Exotic RF Sources is Impossible with Existing Simulation Tools</vt:lpstr>
      <vt:lpstr>Multi-scale Simulations are Slow and Costly</vt:lpstr>
      <vt:lpstr>Lagrangian Field Theory</vt:lpstr>
      <vt:lpstr>Lagrangian EM Solver Theory</vt:lpstr>
      <vt:lpstr>Lagrangian EM Solver Theory, cont’d.</vt:lpstr>
      <vt:lpstr>For More Information on Modeling Work</vt:lpstr>
      <vt:lpstr>RF Sources at SLAC: Producing A Significant Impact for HEP  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Transcending RF Source Limitations</dc:title>
  <dc:creator/>
  <cp:lastModifiedBy/>
  <cp:revision>574</cp:revision>
  <dcterms:created xsi:type="dcterms:W3CDTF">2012-06-11T23:48:53Z</dcterms:created>
  <dcterms:modified xsi:type="dcterms:W3CDTF">2020-12-17T14:36:46Z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0x010100C6F04EE95B34F54CAF98CCA354E25977</vt:lpwstr>
  </property>
</Properties>
</file>